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7"/>
  </p:notesMasterIdLst>
  <p:handoutMasterIdLst>
    <p:handoutMasterId r:id="rId38"/>
  </p:handoutMasterIdLst>
  <p:sldIdLst>
    <p:sldId id="269" r:id="rId2"/>
    <p:sldId id="393" r:id="rId3"/>
    <p:sldId id="324" r:id="rId4"/>
    <p:sldId id="352" r:id="rId5"/>
    <p:sldId id="317" r:id="rId6"/>
    <p:sldId id="318" r:id="rId7"/>
    <p:sldId id="319" r:id="rId8"/>
    <p:sldId id="320" r:id="rId9"/>
    <p:sldId id="321" r:id="rId10"/>
    <p:sldId id="322" r:id="rId11"/>
    <p:sldId id="450" r:id="rId12"/>
    <p:sldId id="502" r:id="rId13"/>
    <p:sldId id="500" r:id="rId14"/>
    <p:sldId id="501" r:id="rId15"/>
    <p:sldId id="440" r:id="rId16"/>
    <p:sldId id="467" r:id="rId17"/>
    <p:sldId id="503" r:id="rId18"/>
    <p:sldId id="504" r:id="rId19"/>
    <p:sldId id="505" r:id="rId20"/>
    <p:sldId id="506" r:id="rId21"/>
    <p:sldId id="507" r:id="rId22"/>
    <p:sldId id="508" r:id="rId23"/>
    <p:sldId id="509" r:id="rId24"/>
    <p:sldId id="510" r:id="rId25"/>
    <p:sldId id="511" r:id="rId26"/>
    <p:sldId id="512" r:id="rId27"/>
    <p:sldId id="513" r:id="rId28"/>
    <p:sldId id="514" r:id="rId29"/>
    <p:sldId id="515" r:id="rId30"/>
    <p:sldId id="516" r:id="rId31"/>
    <p:sldId id="517" r:id="rId32"/>
    <p:sldId id="518" r:id="rId33"/>
    <p:sldId id="519" r:id="rId34"/>
    <p:sldId id="520" r:id="rId35"/>
    <p:sldId id="470" r:id="rId36"/>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12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12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1200" kern="1200">
        <a:solidFill>
          <a:schemeClr val="tx1"/>
        </a:solidFill>
        <a:latin typeface="Times New Roman" pitchFamily="18" charset="0"/>
        <a:ea typeface="MS PGothic"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6EFCE"/>
    <a:srgbClr val="FFC7CE"/>
    <a:srgbClr val="FFEB9C"/>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D03447BB-5D67-496B-8E87-E561075AD55C}" styleName="Dark Style 1 - Accent 3">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3"/>
          </a:solidFill>
        </a:fill>
      </a:tcStyle>
    </a:wholeTbl>
    <a:band1H>
      <a:tcStyle>
        <a:tcBdr/>
        <a:fill>
          <a:solidFill>
            <a:schemeClr val="accent3">
              <a:shade val="60000"/>
            </a:schemeClr>
          </a:solidFill>
        </a:fill>
      </a:tcStyle>
    </a:band1H>
    <a:band1V>
      <a:tcStyle>
        <a:tcBdr/>
        <a:fill>
          <a:solidFill>
            <a:schemeClr val="accent3">
              <a:shade val="60000"/>
            </a:schemeClr>
          </a:solidFill>
        </a:fill>
      </a:tcStyle>
    </a:band1V>
    <a:lastCol>
      <a:tcTxStyle b="on"/>
      <a:tcStyle>
        <a:tcBdr>
          <a:left>
            <a:ln w="25400" cmpd="sng">
              <a:solidFill>
                <a:schemeClr val="lt1"/>
              </a:solidFill>
            </a:ln>
          </a:left>
        </a:tcBdr>
        <a:fill>
          <a:solidFill>
            <a:schemeClr val="accent3">
              <a:shade val="60000"/>
            </a:schemeClr>
          </a:solidFill>
        </a:fill>
      </a:tcStyle>
    </a:lastCol>
    <a:firstCol>
      <a:tcTxStyle b="on"/>
      <a:tcStyle>
        <a:tcBdr>
          <a:right>
            <a:ln w="25400" cmpd="sng">
              <a:solidFill>
                <a:schemeClr val="lt1"/>
              </a:solidFill>
            </a:ln>
          </a:right>
        </a:tcBdr>
        <a:fill>
          <a:solidFill>
            <a:schemeClr val="accent3">
              <a:shade val="60000"/>
            </a:schemeClr>
          </a:solidFill>
        </a:fill>
      </a:tcStyle>
    </a:firstCol>
    <a:lastRow>
      <a:tcTxStyle b="on"/>
      <a:tcStyle>
        <a:tcBdr>
          <a:top>
            <a:ln w="25400" cmpd="sng">
              <a:solidFill>
                <a:schemeClr val="lt1"/>
              </a:solidFill>
            </a:ln>
          </a:top>
        </a:tcBdr>
        <a:fill>
          <a:solidFill>
            <a:schemeClr val="accent3">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BDBED569-4797-4DF1-A0F4-6AAB3CD982D8}" styleName="Light Style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16D9F66E-5EB9-4882-86FB-DCBF35E3C3E4}" styleName="Medium Style 4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D27102A9-8310-4765-A935-A1911B00CA55}" styleName="Light Style 1 - Acc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667" autoAdjust="0"/>
    <p:restoredTop sz="94808"/>
  </p:normalViewPr>
  <p:slideViewPr>
    <p:cSldViewPr>
      <p:cViewPr varScale="1">
        <p:scale>
          <a:sx n="79" d="100"/>
          <a:sy n="79" d="100"/>
        </p:scale>
        <p:origin x="234" y="84"/>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10" d="100"/>
        <a:sy n="110" d="100"/>
      </p:scale>
      <p:origin x="0" y="1410"/>
    </p:cViewPr>
  </p:sorterViewPr>
  <p:notesViewPr>
    <p:cSldViewPr>
      <p:cViewPr>
        <p:scale>
          <a:sx n="100" d="100"/>
          <a:sy n="100" d="100"/>
        </p:scale>
        <p:origin x="2568" y="72"/>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6" name="Rectangle 4"/>
          <p:cNvSpPr>
            <a:spLocks noGrp="1" noChangeArrowheads="1"/>
          </p:cNvSpPr>
          <p:nvPr>
            <p:ph type="ftr" sz="quarter" idx="2"/>
          </p:nvPr>
        </p:nvSpPr>
        <p:spPr bwMode="auto">
          <a:xfrm>
            <a:off x="4619067" y="8982075"/>
            <a:ext cx="169918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ea typeface="+mn-ea"/>
                <a:cs typeface="+mn-cs"/>
              </a:defRPr>
            </a:lvl1pPr>
          </a:lstStyle>
          <a:p>
            <a:pPr>
              <a:defRPr/>
            </a:pPr>
            <a:r>
              <a:rPr lang="en-US" dirty="0" smtClean="0"/>
              <a:t>Brian Hart (Cisco Systems)</a:t>
            </a:r>
            <a:endParaRPr lang="en-US" dirty="0"/>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r>
              <a:rPr lang="en-US" altLang="en-US"/>
              <a:t>Page </a:t>
            </a:r>
            <a:fld id="{D919926A-305E-4E58-838B-00F4BB303A00}" type="slidenum">
              <a:rPr lang="en-US" altLang="en-US"/>
              <a:pPr/>
              <a:t>‹#›</a:t>
            </a:fld>
            <a:endParaRPr lang="en-US" alt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3319" name="Rectangle 7"/>
          <p:cNvSpPr>
            <a:spLocks noChangeArrowheads="1"/>
          </p:cNvSpPr>
          <p:nvPr/>
        </p:nvSpPr>
        <p:spPr bwMode="auto">
          <a:xfrm>
            <a:off x="693738" y="8982075"/>
            <a:ext cx="711200" cy="182563"/>
          </a:xfrm>
          <a:prstGeom prst="rect">
            <a:avLst/>
          </a:prstGeom>
          <a:noFill/>
          <a:ln w="9525">
            <a:noFill/>
            <a:miter lim="800000"/>
            <a:headEnd/>
            <a:tailEnd/>
          </a:ln>
        </p:spPr>
        <p:txBody>
          <a:bodyPr wrap="none" lIns="0" tIns="0" rIns="0" bIns="0">
            <a:spAutoFit/>
          </a:bodyPr>
          <a:lstStyle/>
          <a:p>
            <a:pPr defTabSz="933450">
              <a:defRPr/>
            </a:pPr>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extLst>
      <p:ext uri="{BB962C8B-B14F-4D97-AF65-F5344CB8AC3E}">
        <p14:creationId xmlns:p14="http://schemas.microsoft.com/office/powerpoint/2010/main" val="290899072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78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4120890" y="8985250"/>
            <a:ext cx="216084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ea typeface="+mn-ea"/>
                <a:cs typeface="+mn-cs"/>
              </a:defRPr>
            </a:lvl5pPr>
          </a:lstStyle>
          <a:p>
            <a:pPr lvl="4">
              <a:defRPr/>
            </a:pPr>
            <a:r>
              <a:rPr lang="en-US" dirty="0" smtClean="0"/>
              <a:t>Brian Hart (Cisco Systems)</a:t>
            </a:r>
            <a:endParaRPr lang="en-US" dirty="0"/>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ltLang="en-US"/>
              <a:t>Page </a:t>
            </a:r>
            <a:fld id="{6EFA31AB-7D66-4B05-9DE4-8BE7713FBDF8}" type="slidenum">
              <a:rPr lang="en-US" altLang="en-US"/>
              <a:pPr/>
              <a:t>‹#›</a:t>
            </a:fld>
            <a:endParaRPr lang="en-US" altLang="en-US"/>
          </a:p>
        </p:txBody>
      </p:sp>
      <p:sp>
        <p:nvSpPr>
          <p:cNvPr id="14344" name="Rectangle 8"/>
          <p:cNvSpPr>
            <a:spLocks noChangeArrowheads="1"/>
          </p:cNvSpPr>
          <p:nvPr/>
        </p:nvSpPr>
        <p:spPr bwMode="auto">
          <a:xfrm>
            <a:off x="723900" y="8985250"/>
            <a:ext cx="711200" cy="182563"/>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extLst>
      <p:ext uri="{BB962C8B-B14F-4D97-AF65-F5344CB8AC3E}">
        <p14:creationId xmlns:p14="http://schemas.microsoft.com/office/powerpoint/2010/main" val="388202506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ＭＳ Ｐゴシック"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6"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3891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47EE614D-FE6F-4610-9B55-7D2281B1393A}" type="slidenum">
              <a:rPr lang="en-US" altLang="en-US"/>
              <a:pPr/>
              <a:t>1</a:t>
            </a:fld>
            <a:endParaRPr lang="en-US" altLang="en-US"/>
          </a:p>
        </p:txBody>
      </p:sp>
      <p:sp>
        <p:nvSpPr>
          <p:cNvPr id="38918" name="Rectangle 2"/>
          <p:cNvSpPr>
            <a:spLocks noGrp="1" noRot="1" noChangeAspect="1" noChangeArrowheads="1" noTextEdit="1"/>
          </p:cNvSpPr>
          <p:nvPr>
            <p:ph type="sldImg"/>
          </p:nvPr>
        </p:nvSpPr>
        <p:spPr>
          <a:xfrm>
            <a:off x="1154113" y="701675"/>
            <a:ext cx="4625975" cy="3468688"/>
          </a:xfrm>
          <a:ln/>
        </p:spPr>
      </p:sp>
      <p:sp>
        <p:nvSpPr>
          <p:cNvPr id="3891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255927051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60"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506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44D8DF04-AFC0-42A5-B25D-E60A4BFE5824}" type="slidenum">
              <a:rPr lang="en-US" altLang="en-US"/>
              <a:pPr/>
              <a:t>10</a:t>
            </a:fld>
            <a:endParaRPr lang="en-US" altLang="en-US"/>
          </a:p>
        </p:txBody>
      </p:sp>
      <p:sp>
        <p:nvSpPr>
          <p:cNvPr id="45062" name="Rectangle 2"/>
          <p:cNvSpPr>
            <a:spLocks noGrp="1" noRot="1" noChangeAspect="1" noChangeArrowheads="1" noTextEdit="1"/>
          </p:cNvSpPr>
          <p:nvPr>
            <p:ph type="sldImg"/>
          </p:nvPr>
        </p:nvSpPr>
        <p:spPr>
          <a:xfrm>
            <a:off x="1149350" y="696913"/>
            <a:ext cx="4637088" cy="3478212"/>
          </a:xfrm>
          <a:ln/>
        </p:spPr>
      </p:sp>
      <p:sp>
        <p:nvSpPr>
          <p:cNvPr id="45063" name="Rectangle 3"/>
          <p:cNvSpPr>
            <a:spLocks noGrp="1" noChangeArrowheads="1"/>
          </p:cNvSpPr>
          <p:nvPr>
            <p:ph type="body" idx="1"/>
          </p:nvPr>
        </p:nvSpPr>
        <p:spPr>
          <a:xfrm>
            <a:off x="925513" y="4408488"/>
            <a:ext cx="5083175" cy="417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261862255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11</a:t>
            </a:fld>
            <a:endParaRPr lang="en-US" altLang="en-US"/>
          </a:p>
        </p:txBody>
      </p:sp>
    </p:spTree>
    <p:extLst>
      <p:ext uri="{BB962C8B-B14F-4D97-AF65-F5344CB8AC3E}">
        <p14:creationId xmlns:p14="http://schemas.microsoft.com/office/powerpoint/2010/main" val="132337391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12</a:t>
            </a:fld>
            <a:endParaRPr lang="en-US" altLang="en-US"/>
          </a:p>
        </p:txBody>
      </p:sp>
    </p:spTree>
    <p:extLst>
      <p:ext uri="{BB962C8B-B14F-4D97-AF65-F5344CB8AC3E}">
        <p14:creationId xmlns:p14="http://schemas.microsoft.com/office/powerpoint/2010/main" val="66104331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13</a:t>
            </a:fld>
            <a:endParaRPr lang="en-US" altLang="en-US"/>
          </a:p>
        </p:txBody>
      </p:sp>
    </p:spTree>
    <p:extLst>
      <p:ext uri="{BB962C8B-B14F-4D97-AF65-F5344CB8AC3E}">
        <p14:creationId xmlns:p14="http://schemas.microsoft.com/office/powerpoint/2010/main" val="161710949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14</a:t>
            </a:fld>
            <a:endParaRPr lang="en-US" altLang="en-US"/>
          </a:p>
        </p:txBody>
      </p:sp>
    </p:spTree>
    <p:extLst>
      <p:ext uri="{BB962C8B-B14F-4D97-AF65-F5344CB8AC3E}">
        <p14:creationId xmlns:p14="http://schemas.microsoft.com/office/powerpoint/2010/main" val="183121331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15</a:t>
            </a:fld>
            <a:endParaRPr lang="en-US" altLang="en-US"/>
          </a:p>
        </p:txBody>
      </p:sp>
    </p:spTree>
    <p:extLst>
      <p:ext uri="{BB962C8B-B14F-4D97-AF65-F5344CB8AC3E}">
        <p14:creationId xmlns:p14="http://schemas.microsoft.com/office/powerpoint/2010/main" val="39593226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6" name="Footer Placeholder 5"/>
          <p:cNvSpPr>
            <a:spLocks noGrp="1"/>
          </p:cNvSpPr>
          <p:nvPr>
            <p:ph type="ftr" sz="quarter" idx="12"/>
          </p:nvPr>
        </p:nvSpPr>
        <p:spPr/>
        <p:txBody>
          <a:bodyPr/>
          <a:lstStyle/>
          <a:p>
            <a:pPr lvl="4">
              <a:defRPr/>
            </a:pPr>
            <a:r>
              <a:rPr lang="en-US" smtClean="0"/>
              <a:t>Brian Hart (Cisco Systems)</a:t>
            </a:r>
            <a:endParaRPr lang="en-US" dirty="0"/>
          </a:p>
        </p:txBody>
      </p:sp>
      <p:sp>
        <p:nvSpPr>
          <p:cNvPr id="7" name="Slide Number Placeholder 6"/>
          <p:cNvSpPr>
            <a:spLocks noGrp="1"/>
          </p:cNvSpPr>
          <p:nvPr>
            <p:ph type="sldNum" sz="quarter" idx="13"/>
          </p:nvPr>
        </p:nvSpPr>
        <p:spPr/>
        <p:txBody>
          <a:bodyPr/>
          <a:lstStyle/>
          <a:p>
            <a:r>
              <a:rPr lang="en-US" altLang="en-US" smtClean="0"/>
              <a:t>Page </a:t>
            </a:r>
            <a:fld id="{6EFA31AB-7D66-4B05-9DE4-8BE7713FBDF8}" type="slidenum">
              <a:rPr lang="en-US" altLang="en-US" smtClean="0"/>
              <a:pPr/>
              <a:t>2</a:t>
            </a:fld>
            <a:endParaRPr lang="en-US" altLang="en-US"/>
          </a:p>
        </p:txBody>
      </p:sp>
    </p:spTree>
    <p:extLst>
      <p:ext uri="{BB962C8B-B14F-4D97-AF65-F5344CB8AC3E}">
        <p14:creationId xmlns:p14="http://schemas.microsoft.com/office/powerpoint/2010/main" val="40003469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3</a:t>
            </a:fld>
            <a:endParaRPr lang="en-US" altLang="en-US"/>
          </a:p>
        </p:txBody>
      </p:sp>
    </p:spTree>
    <p:extLst>
      <p:ext uri="{BB962C8B-B14F-4D97-AF65-F5344CB8AC3E}">
        <p14:creationId xmlns:p14="http://schemas.microsoft.com/office/powerpoint/2010/main" val="253724984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6" name="Footer Placeholder 5"/>
          <p:cNvSpPr>
            <a:spLocks noGrp="1"/>
          </p:cNvSpPr>
          <p:nvPr>
            <p:ph type="ftr" sz="quarter" idx="12"/>
          </p:nvPr>
        </p:nvSpPr>
        <p:spPr/>
        <p:txBody>
          <a:bodyPr/>
          <a:lstStyle/>
          <a:p>
            <a:pPr lvl="4">
              <a:defRPr/>
            </a:pPr>
            <a:r>
              <a:rPr lang="en-US" smtClean="0"/>
              <a:t>Brian Hart (Cisco Systems)</a:t>
            </a:r>
            <a:endParaRPr lang="en-US" dirty="0"/>
          </a:p>
        </p:txBody>
      </p:sp>
      <p:sp>
        <p:nvSpPr>
          <p:cNvPr id="7" name="Slide Number Placeholder 6"/>
          <p:cNvSpPr>
            <a:spLocks noGrp="1"/>
          </p:cNvSpPr>
          <p:nvPr>
            <p:ph type="sldNum" sz="quarter" idx="13"/>
          </p:nvPr>
        </p:nvSpPr>
        <p:spPr/>
        <p:txBody>
          <a:bodyPr/>
          <a:lstStyle/>
          <a:p>
            <a:r>
              <a:rPr lang="en-US" altLang="en-US" smtClean="0"/>
              <a:t>Page </a:t>
            </a:r>
            <a:fld id="{6EFA31AB-7D66-4B05-9DE4-8BE7713FBDF8}" type="slidenum">
              <a:rPr lang="en-US" altLang="en-US" smtClean="0"/>
              <a:pPr/>
              <a:t>4</a:t>
            </a:fld>
            <a:endParaRPr lang="en-US" altLang="en-US"/>
          </a:p>
        </p:txBody>
      </p:sp>
    </p:spTree>
    <p:extLst>
      <p:ext uri="{BB962C8B-B14F-4D97-AF65-F5344CB8AC3E}">
        <p14:creationId xmlns:p14="http://schemas.microsoft.com/office/powerpoint/2010/main" val="8367322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40"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3994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88FFA44B-A05E-4727-910F-414F593231F4}" type="slidenum">
              <a:rPr lang="en-US" altLang="en-US"/>
              <a:pPr/>
              <a:t>5</a:t>
            </a:fld>
            <a:endParaRPr lang="en-US" altLang="en-US"/>
          </a:p>
        </p:txBody>
      </p:sp>
      <p:sp>
        <p:nvSpPr>
          <p:cNvPr id="39942" name="Rectangle 2"/>
          <p:cNvSpPr>
            <a:spLocks noGrp="1" noRot="1" noChangeAspect="1" noChangeArrowheads="1" noTextEdit="1"/>
          </p:cNvSpPr>
          <p:nvPr>
            <p:ph type="sldImg"/>
          </p:nvPr>
        </p:nvSpPr>
        <p:spPr>
          <a:xfrm>
            <a:off x="1154113" y="701675"/>
            <a:ext cx="4625975" cy="3468688"/>
          </a:xfrm>
          <a:ln/>
        </p:spPr>
      </p:sp>
      <p:sp>
        <p:nvSpPr>
          <p:cNvPr id="3994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63753756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4"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096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73079917-35D1-411C-A26F-0E38B27BD051}" type="slidenum">
              <a:rPr lang="en-US" altLang="en-US"/>
              <a:pPr/>
              <a:t>6</a:t>
            </a:fld>
            <a:endParaRPr lang="en-US" altLang="en-US"/>
          </a:p>
        </p:txBody>
      </p:sp>
      <p:sp>
        <p:nvSpPr>
          <p:cNvPr id="40966" name="Rectangle 2"/>
          <p:cNvSpPr>
            <a:spLocks noGrp="1" noChangeArrowheads="1"/>
          </p:cNvSpPr>
          <p:nvPr>
            <p:ph type="body" idx="1"/>
          </p:nvPr>
        </p:nvSpPr>
        <p:spPr>
          <a:xfrm>
            <a:off x="925513" y="4408488"/>
            <a:ext cx="5083175" cy="417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GB" altLang="en-US" smtClean="0"/>
          </a:p>
        </p:txBody>
      </p:sp>
      <p:sp>
        <p:nvSpPr>
          <p:cNvPr id="40967" name="Rectangle 3"/>
          <p:cNvSpPr>
            <a:spLocks noGrp="1" noRot="1" noChangeAspect="1" noChangeArrowheads="1" noTextEdit="1"/>
          </p:cNvSpPr>
          <p:nvPr>
            <p:ph type="sldImg"/>
          </p:nvPr>
        </p:nvSpPr>
        <p:spPr>
          <a:xfrm>
            <a:off x="1149350" y="696913"/>
            <a:ext cx="4637088" cy="3478212"/>
          </a:xfrm>
          <a:ln cap="flat"/>
        </p:spPr>
      </p:sp>
    </p:spTree>
    <p:extLst>
      <p:ext uri="{BB962C8B-B14F-4D97-AF65-F5344CB8AC3E}">
        <p14:creationId xmlns:p14="http://schemas.microsoft.com/office/powerpoint/2010/main" val="117764401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8"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19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0E7487C3-F7A9-474A-832C-DD83B8C43F93}" type="slidenum">
              <a:rPr lang="en-US" altLang="en-US"/>
              <a:pPr/>
              <a:t>7</a:t>
            </a:fld>
            <a:endParaRPr lang="en-US" altLang="en-US"/>
          </a:p>
        </p:txBody>
      </p:sp>
      <p:sp>
        <p:nvSpPr>
          <p:cNvPr id="41990" name="Rectangle 2"/>
          <p:cNvSpPr>
            <a:spLocks noGrp="1" noRot="1" noChangeAspect="1" noChangeArrowheads="1" noTextEdit="1"/>
          </p:cNvSpPr>
          <p:nvPr>
            <p:ph type="sldImg"/>
          </p:nvPr>
        </p:nvSpPr>
        <p:spPr>
          <a:xfrm>
            <a:off x="1149350" y="696913"/>
            <a:ext cx="4637088" cy="3478212"/>
          </a:xfrm>
          <a:ln/>
        </p:spPr>
      </p:sp>
      <p:sp>
        <p:nvSpPr>
          <p:cNvPr id="41991" name="Rectangle 3"/>
          <p:cNvSpPr>
            <a:spLocks noGrp="1" noChangeArrowheads="1"/>
          </p:cNvSpPr>
          <p:nvPr>
            <p:ph type="body" idx="1"/>
          </p:nvPr>
        </p:nvSpPr>
        <p:spPr>
          <a:xfrm>
            <a:off x="925513" y="4408488"/>
            <a:ext cx="5083175" cy="417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261389369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2"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301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2ED9F0BE-5515-4486-A150-A7FF622CB7E6}" type="slidenum">
              <a:rPr lang="en-US" altLang="en-US"/>
              <a:pPr/>
              <a:t>8</a:t>
            </a:fld>
            <a:endParaRPr lang="en-US" altLang="en-US"/>
          </a:p>
        </p:txBody>
      </p:sp>
      <p:sp>
        <p:nvSpPr>
          <p:cNvPr id="43014" name="Rectangle 2"/>
          <p:cNvSpPr>
            <a:spLocks noGrp="1" noRot="1" noChangeAspect="1" noChangeArrowheads="1" noTextEdit="1"/>
          </p:cNvSpPr>
          <p:nvPr>
            <p:ph type="sldImg"/>
          </p:nvPr>
        </p:nvSpPr>
        <p:spPr>
          <a:xfrm>
            <a:off x="1154113" y="701675"/>
            <a:ext cx="4625975" cy="3468688"/>
          </a:xfrm>
          <a:ln/>
        </p:spPr>
      </p:sp>
      <p:sp>
        <p:nvSpPr>
          <p:cNvPr id="4301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9161780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6"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403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B60E471E-B7F2-4213-8AA3-40FB3EBC7B3F}" type="slidenum">
              <a:rPr lang="en-US" altLang="en-US"/>
              <a:pPr/>
              <a:t>9</a:t>
            </a:fld>
            <a:endParaRPr lang="en-US" altLang="en-US"/>
          </a:p>
        </p:txBody>
      </p:sp>
      <p:sp>
        <p:nvSpPr>
          <p:cNvPr id="44038" name="Rectangle 2"/>
          <p:cNvSpPr>
            <a:spLocks noGrp="1" noRot="1" noChangeAspect="1" noChangeArrowheads="1" noTextEdit="1"/>
          </p:cNvSpPr>
          <p:nvPr>
            <p:ph type="sldImg"/>
          </p:nvPr>
        </p:nvSpPr>
        <p:spPr>
          <a:xfrm>
            <a:off x="1154113" y="701675"/>
            <a:ext cx="4625975" cy="3468688"/>
          </a:xfrm>
          <a:ln/>
        </p:spPr>
      </p:sp>
      <p:sp>
        <p:nvSpPr>
          <p:cNvPr id="440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0771939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xfrm>
            <a:off x="696913" y="332601"/>
            <a:ext cx="1340110" cy="276999"/>
          </a:xfrm>
          <a:ln/>
        </p:spPr>
        <p:txBody>
          <a:bodyPr/>
          <a:lstStyle>
            <a:lvl1pPr>
              <a:defRPr/>
            </a:lvl1pPr>
          </a:lstStyle>
          <a:p>
            <a:pPr>
              <a:defRPr/>
            </a:pPr>
            <a:r>
              <a:rPr lang="en-US" dirty="0" smtClean="0"/>
              <a:t>January 2018</a:t>
            </a:r>
            <a:endParaRPr lang="en-US" dirty="0"/>
          </a:p>
        </p:txBody>
      </p:sp>
      <p:sp>
        <p:nvSpPr>
          <p:cNvPr id="5" name="Rectangle 5"/>
          <p:cNvSpPr>
            <a:spLocks noGrp="1" noChangeArrowheads="1"/>
          </p:cNvSpPr>
          <p:nvPr>
            <p:ph type="ftr" sz="quarter" idx="11"/>
          </p:nvPr>
        </p:nvSpPr>
        <p:spPr>
          <a:xfrm>
            <a:off x="7472862" y="6475413"/>
            <a:ext cx="1071063" cy="184666"/>
          </a:xfrm>
          <a:ln/>
        </p:spPr>
        <p:txBody>
          <a:bodyPr/>
          <a:lstStyle>
            <a:lvl1pPr>
              <a:defRPr/>
            </a:lvl1pPr>
          </a:lstStyle>
          <a:p>
            <a:pPr>
              <a:defRPr/>
            </a:pPr>
            <a:r>
              <a:rPr lang="en-US" dirty="0" smtClean="0"/>
              <a:t>Kiseon Ryu (LG)</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70AA8DC3-7C7F-436A-8C94-CF1AE6DDC452}" type="slidenum">
              <a:rPr lang="en-US" altLang="en-US"/>
              <a:pPr/>
              <a:t>‹#›</a:t>
            </a:fld>
            <a:endParaRPr lang="en-US" altLang="en-US"/>
          </a:p>
        </p:txBody>
      </p:sp>
    </p:spTree>
    <p:extLst>
      <p:ext uri="{BB962C8B-B14F-4D97-AF65-F5344CB8AC3E}">
        <p14:creationId xmlns:p14="http://schemas.microsoft.com/office/powerpoint/2010/main" val="23049611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1340110" cy="276999"/>
          </a:xfrm>
          <a:ln/>
        </p:spPr>
        <p:txBody>
          <a:bodyPr/>
          <a:lstStyle>
            <a:lvl1pPr>
              <a:defRPr/>
            </a:lvl1pPr>
          </a:lstStyle>
          <a:p>
            <a:pPr>
              <a:defRPr/>
            </a:pPr>
            <a:r>
              <a:rPr lang="en-US" dirty="0" smtClean="0"/>
              <a:t>January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Eric Wong (Apple)</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8B9CC4A4-AD29-475B-8067-76907FC008B3}" type="slidenum">
              <a:rPr lang="en-US" altLang="en-US"/>
              <a:pPr/>
              <a:t>‹#›</a:t>
            </a:fld>
            <a:endParaRPr lang="en-US" altLang="en-US"/>
          </a:p>
        </p:txBody>
      </p:sp>
    </p:spTree>
    <p:extLst>
      <p:ext uri="{BB962C8B-B14F-4D97-AF65-F5344CB8AC3E}">
        <p14:creationId xmlns:p14="http://schemas.microsoft.com/office/powerpoint/2010/main" val="1335354783"/>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xfrm>
            <a:off x="696913" y="332601"/>
            <a:ext cx="1579600" cy="276999"/>
          </a:xfrm>
          <a:ln/>
        </p:spPr>
        <p:txBody>
          <a:bodyPr/>
          <a:lstStyle>
            <a:lvl1pPr>
              <a:defRPr/>
            </a:lvl1pPr>
          </a:lstStyle>
          <a:p>
            <a:pPr>
              <a:defRPr/>
            </a:pPr>
            <a:r>
              <a:rPr lang="en-US" dirty="0" smtClean="0"/>
              <a:t>September 2017</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Eric Wong (Apple)</a:t>
            </a:r>
            <a:endParaRPr lang="en-US" dirty="0"/>
          </a:p>
        </p:txBody>
      </p:sp>
      <p:sp>
        <p:nvSpPr>
          <p:cNvPr id="5" name="Rectangle 6"/>
          <p:cNvSpPr>
            <a:spLocks noGrp="1" noChangeArrowheads="1"/>
          </p:cNvSpPr>
          <p:nvPr>
            <p:ph type="sldNum" sz="quarter" idx="12"/>
          </p:nvPr>
        </p:nvSpPr>
        <p:spPr>
          <a:ln/>
        </p:spPr>
        <p:txBody>
          <a:bodyPr/>
          <a:lstStyle>
            <a:lvl1pPr>
              <a:defRPr/>
            </a:lvl1pPr>
          </a:lstStyle>
          <a:p>
            <a:r>
              <a:rPr lang="en-US" altLang="en-US"/>
              <a:t>Slide </a:t>
            </a:r>
            <a:fld id="{4D0A5DF6-E439-491E-A6FD-BEBF69AE36C3}" type="slidenum">
              <a:rPr lang="en-US" altLang="en-US"/>
              <a:pPr/>
              <a:t>‹#›</a:t>
            </a:fld>
            <a:endParaRPr lang="en-US" altLang="en-US"/>
          </a:p>
        </p:txBody>
      </p:sp>
    </p:spTree>
    <p:extLst>
      <p:ext uri="{BB962C8B-B14F-4D97-AF65-F5344CB8AC3E}">
        <p14:creationId xmlns:p14="http://schemas.microsoft.com/office/powerpoint/2010/main" val="2834688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696913" y="332601"/>
            <a:ext cx="1579600" cy="276999"/>
          </a:xfrm>
          <a:ln/>
        </p:spPr>
        <p:txBody>
          <a:bodyPr/>
          <a:lstStyle>
            <a:lvl1pPr>
              <a:defRPr/>
            </a:lvl1pPr>
          </a:lstStyle>
          <a:p>
            <a:pPr>
              <a:defRPr/>
            </a:pPr>
            <a:r>
              <a:rPr lang="en-US" dirty="0" smtClean="0"/>
              <a:t>September 2017</a:t>
            </a:r>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Eric Wong (Apple)</a:t>
            </a:r>
            <a:endParaRPr lang="en-US" dirty="0"/>
          </a:p>
        </p:txBody>
      </p:sp>
      <p:sp>
        <p:nvSpPr>
          <p:cNvPr id="4" name="Rectangle 6"/>
          <p:cNvSpPr>
            <a:spLocks noGrp="1" noChangeArrowheads="1"/>
          </p:cNvSpPr>
          <p:nvPr>
            <p:ph type="sldNum" sz="quarter" idx="12"/>
          </p:nvPr>
        </p:nvSpPr>
        <p:spPr>
          <a:ln/>
        </p:spPr>
        <p:txBody>
          <a:bodyPr/>
          <a:lstStyle>
            <a:lvl1pPr>
              <a:defRPr/>
            </a:lvl1pPr>
          </a:lstStyle>
          <a:p>
            <a:r>
              <a:rPr lang="en-US" altLang="en-US"/>
              <a:t>Slide </a:t>
            </a:r>
            <a:fld id="{72273DAC-1949-4589-BE05-FC0EDD130760}" type="slidenum">
              <a:rPr lang="en-US" altLang="en-US"/>
              <a:pPr/>
              <a:t>‹#›</a:t>
            </a:fld>
            <a:endParaRPr lang="en-US" altLang="en-US"/>
          </a:p>
        </p:txBody>
      </p:sp>
    </p:spTree>
    <p:extLst>
      <p:ext uri="{BB962C8B-B14F-4D97-AF65-F5344CB8AC3E}">
        <p14:creationId xmlns:p14="http://schemas.microsoft.com/office/powerpoint/2010/main" val="93707045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8195"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96913" y="332601"/>
            <a:ext cx="134011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smtClean="0"/>
              <a:t>January 2018</a:t>
            </a:r>
            <a:endParaRPr lang="en-US" dirty="0"/>
          </a:p>
        </p:txBody>
      </p:sp>
      <p:sp>
        <p:nvSpPr>
          <p:cNvPr id="1029" name="Rectangle 5"/>
          <p:cNvSpPr>
            <a:spLocks noGrp="1" noChangeArrowheads="1"/>
          </p:cNvSpPr>
          <p:nvPr>
            <p:ph type="ftr" sz="quarter" idx="3"/>
          </p:nvPr>
        </p:nvSpPr>
        <p:spPr bwMode="auto">
          <a:xfrm>
            <a:off x="7472862" y="6475413"/>
            <a:ext cx="107106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Kiseon Ryu (LG)</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B9AF787C-950C-424D-839A-B27DA4B12147}" type="slidenum">
              <a:rPr lang="en-US" altLang="en-US"/>
              <a:pPr/>
              <a:t>‹#›</a:t>
            </a:fld>
            <a:endParaRPr lang="en-US" altLang="en-US"/>
          </a:p>
        </p:txBody>
      </p:sp>
      <p:sp>
        <p:nvSpPr>
          <p:cNvPr id="1031" name="Rectangle 7"/>
          <p:cNvSpPr>
            <a:spLocks noChangeArrowheads="1"/>
          </p:cNvSpPr>
          <p:nvPr/>
        </p:nvSpPr>
        <p:spPr bwMode="auto">
          <a:xfrm>
            <a:off x="5175185" y="332601"/>
            <a:ext cx="3283015" cy="276999"/>
          </a:xfrm>
          <a:prstGeom prst="rect">
            <a:avLst/>
          </a:prstGeom>
          <a:noFill/>
          <a:ln w="9525">
            <a:noFill/>
            <a:miter lim="800000"/>
            <a:headEnd/>
            <a:tailEnd/>
          </a:ln>
        </p:spPr>
        <p:txBody>
          <a:bodyPr wrap="none" lIns="0" tIns="0" rIns="0" bIns="0" anchor="b">
            <a:spAutoFit/>
          </a:bodyPr>
          <a:lstStyle/>
          <a:p>
            <a:pPr marL="457200" lvl="4" algn="r">
              <a:defRPr/>
            </a:pPr>
            <a:r>
              <a:rPr lang="en-US" sz="1800" b="1" dirty="0"/>
              <a:t>doc.: IEEE </a:t>
            </a:r>
            <a:r>
              <a:rPr lang="en-US" sz="1800" b="1" dirty="0" smtClean="0"/>
              <a:t>802.11-18/0204r2</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4" r:id="rId3"/>
    <p:sldLayoutId id="2147483655" r:id="rId4"/>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 TargetMode="External"/><Relationship Id="rId2" Type="http://schemas.openxmlformats.org/officeDocument/2006/relationships/notesSlide" Target="../notesSlides/notesSlide4.xml"/><Relationship Id="rId1" Type="http://schemas.openxmlformats.org/officeDocument/2006/relationships/slideLayout" Target="../slideLayouts/slideLayout4.xml"/><Relationship Id="rId4" Type="http://schemas.openxmlformats.org/officeDocument/2006/relationships/hyperlink" Target="mailto:jrosdahl@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8" name="Footer Placeholder 4"/>
          <p:cNvSpPr>
            <a:spLocks noGrp="1"/>
          </p:cNvSpPr>
          <p:nvPr>
            <p:ph type="ftr" sz="quarter" idx="11"/>
          </p:nvPr>
        </p:nvSpPr>
        <p:spPr>
          <a:xfrm>
            <a:off x="7434390" y="6475413"/>
            <a:ext cx="110953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Kiseon Ryu (LG)</a:t>
            </a:r>
          </a:p>
        </p:txBody>
      </p:sp>
      <p:sp>
        <p:nvSpPr>
          <p:cNvPr id="102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D3591293-04DA-415C-B609-FAF33C009BD0}" type="slidenum">
              <a:rPr lang="en-US" altLang="en-US"/>
              <a:pPr/>
              <a:t>1</a:t>
            </a:fld>
            <a:endParaRPr lang="en-US" altLang="en-US"/>
          </a:p>
        </p:txBody>
      </p:sp>
      <p:sp>
        <p:nvSpPr>
          <p:cNvPr id="1030" name="Rectangle 2"/>
          <p:cNvSpPr>
            <a:spLocks noGrp="1" noChangeArrowheads="1"/>
          </p:cNvSpPr>
          <p:nvPr>
            <p:ph type="title"/>
          </p:nvPr>
        </p:nvSpPr>
        <p:spPr>
          <a:noFill/>
        </p:spPr>
        <p:txBody>
          <a:bodyPr/>
          <a:lstStyle/>
          <a:p>
            <a:r>
              <a:rPr lang="en-US" altLang="en-US" sz="2800" dirty="0" err="1" smtClean="0"/>
              <a:t>TGax</a:t>
            </a:r>
            <a:r>
              <a:rPr lang="en-US" altLang="en-US" sz="2800" dirty="0" smtClean="0"/>
              <a:t> MAC-MU Ad-hoc </a:t>
            </a:r>
            <a:br>
              <a:rPr lang="en-US" altLang="en-US" sz="2800" dirty="0" smtClean="0"/>
            </a:br>
            <a:r>
              <a:rPr lang="en-US" altLang="en-US" sz="2800" dirty="0" smtClean="0"/>
              <a:t>January 2018 Meeting Agenda</a:t>
            </a:r>
          </a:p>
        </p:txBody>
      </p:sp>
      <p:sp>
        <p:nvSpPr>
          <p:cNvPr id="1031" name="Rectangle 6"/>
          <p:cNvSpPr>
            <a:spLocks noGrp="1" noChangeArrowheads="1"/>
          </p:cNvSpPr>
          <p:nvPr>
            <p:ph type="body" idx="1"/>
          </p:nvPr>
        </p:nvSpPr>
        <p:spPr>
          <a:xfrm>
            <a:off x="696913" y="1752600"/>
            <a:ext cx="7758112" cy="381000"/>
          </a:xfrm>
          <a:noFill/>
        </p:spPr>
        <p:txBody>
          <a:bodyPr/>
          <a:lstStyle/>
          <a:p>
            <a:pPr algn="ctr">
              <a:buFontTx/>
              <a:buNone/>
            </a:pPr>
            <a:r>
              <a:rPr lang="en-US" altLang="en-US" sz="1800" dirty="0" smtClean="0"/>
              <a:t>Date:</a:t>
            </a:r>
            <a:r>
              <a:rPr lang="en-US" altLang="en-US" sz="1800" b="0" dirty="0" smtClean="0"/>
              <a:t> January 15-19, 2018</a:t>
            </a:r>
          </a:p>
        </p:txBody>
      </p:sp>
      <p:sp>
        <p:nvSpPr>
          <p:cNvPr id="1032" name="Rectangle 12"/>
          <p:cNvSpPr>
            <a:spLocks noChangeArrowheads="1"/>
          </p:cNvSpPr>
          <p:nvPr/>
        </p:nvSpPr>
        <p:spPr bwMode="auto">
          <a:xfrm>
            <a:off x="841375" y="2399506"/>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spcBef>
                <a:spcPct val="20000"/>
              </a:spcBef>
            </a:pPr>
            <a:r>
              <a:rPr lang="en-US" altLang="en-US" sz="1600" b="1" dirty="0"/>
              <a:t>Authors:</a:t>
            </a:r>
            <a:endParaRPr lang="en-US" altLang="en-US" sz="1600" dirty="0"/>
          </a:p>
        </p:txBody>
      </p:sp>
      <p:graphicFrame>
        <p:nvGraphicFramePr>
          <p:cNvPr id="3" name="Table 2"/>
          <p:cNvGraphicFramePr>
            <a:graphicFrameLocks noGrp="1"/>
          </p:cNvGraphicFramePr>
          <p:nvPr>
            <p:extLst>
              <p:ext uri="{D42A27DB-BD31-4B8C-83A1-F6EECF244321}">
                <p14:modId xmlns:p14="http://schemas.microsoft.com/office/powerpoint/2010/main" val="1615119492"/>
              </p:ext>
            </p:extLst>
          </p:nvPr>
        </p:nvGraphicFramePr>
        <p:xfrm>
          <a:off x="609600" y="2821146"/>
          <a:ext cx="8001000" cy="1854200"/>
        </p:xfrm>
        <a:graphic>
          <a:graphicData uri="http://schemas.openxmlformats.org/drawingml/2006/table">
            <a:tbl>
              <a:tblPr firstRow="1" bandRow="1">
                <a:tableStyleId>{C4B1156A-380E-4F78-BDF5-A606A8083BF9}</a:tableStyleId>
              </a:tblPr>
              <a:tblGrid>
                <a:gridCol w="1828800"/>
                <a:gridCol w="1143000"/>
                <a:gridCol w="1374180"/>
                <a:gridCol w="864410"/>
                <a:gridCol w="2790610"/>
              </a:tblGrid>
              <a:tr h="370840">
                <a:tc>
                  <a:txBody>
                    <a:bodyPr/>
                    <a:lstStyle/>
                    <a:p>
                      <a:pPr algn="ctr"/>
                      <a:r>
                        <a:rPr lang="en-US" sz="1600" dirty="0" smtClean="0"/>
                        <a:t>Name</a:t>
                      </a: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noFill/>
                  </a:tcPr>
                </a:tc>
                <a:tc>
                  <a:txBody>
                    <a:bodyPr/>
                    <a:lstStyle/>
                    <a:p>
                      <a:pPr algn="ctr"/>
                      <a:r>
                        <a:rPr lang="en-US" sz="1600" dirty="0" smtClean="0"/>
                        <a:t>Company</a:t>
                      </a:r>
                      <a:endParaRPr lang="en-US" sz="1600" dirty="0">
                        <a:solidFill>
                          <a:schemeClr val="tx1"/>
                        </a:solidFill>
                      </a:endParaRPr>
                    </a:p>
                  </a:txBody>
                  <a:tcPr anchor="ctr">
                    <a:lnT w="12700" cap="flat" cmpd="sng" algn="ctr">
                      <a:solidFill>
                        <a:schemeClr val="tx1"/>
                      </a:solidFill>
                      <a:prstDash val="solid"/>
                      <a:round/>
                      <a:headEnd type="none" w="med" len="med"/>
                      <a:tailEnd type="none" w="med" len="med"/>
                    </a:lnT>
                    <a:noFill/>
                  </a:tcPr>
                </a:tc>
                <a:tc>
                  <a:txBody>
                    <a:bodyPr/>
                    <a:lstStyle/>
                    <a:p>
                      <a:pPr algn="ctr"/>
                      <a:r>
                        <a:rPr lang="en-US" sz="1600" dirty="0" smtClean="0"/>
                        <a:t>Address</a:t>
                      </a:r>
                      <a:endParaRPr lang="en-US" sz="1600" dirty="0">
                        <a:solidFill>
                          <a:schemeClr val="tx1"/>
                        </a:solidFill>
                      </a:endParaRPr>
                    </a:p>
                  </a:txBody>
                  <a:tcPr anchor="ctr">
                    <a:lnT w="12700" cap="flat" cmpd="sng" algn="ctr">
                      <a:solidFill>
                        <a:schemeClr val="tx1"/>
                      </a:solidFill>
                      <a:prstDash val="solid"/>
                      <a:round/>
                      <a:headEnd type="none" w="med" len="med"/>
                      <a:tailEnd type="none" w="med" len="med"/>
                    </a:lnT>
                    <a:noFill/>
                  </a:tcPr>
                </a:tc>
                <a:tc>
                  <a:txBody>
                    <a:bodyPr/>
                    <a:lstStyle/>
                    <a:p>
                      <a:pPr algn="ctr"/>
                      <a:r>
                        <a:rPr lang="en-US" sz="1600" dirty="0" smtClean="0"/>
                        <a:t>Phone</a:t>
                      </a:r>
                      <a:endParaRPr lang="en-US" sz="1600" dirty="0">
                        <a:solidFill>
                          <a:schemeClr val="tx1"/>
                        </a:solidFill>
                      </a:endParaRPr>
                    </a:p>
                  </a:txBody>
                  <a:tcPr anchor="ctr">
                    <a:lnT w="12700" cap="flat" cmpd="sng" algn="ctr">
                      <a:solidFill>
                        <a:schemeClr val="tx1"/>
                      </a:solidFill>
                      <a:prstDash val="solid"/>
                      <a:round/>
                      <a:headEnd type="none" w="med" len="med"/>
                      <a:tailEnd type="none" w="med" len="med"/>
                    </a:lnT>
                    <a:noFill/>
                  </a:tcPr>
                </a:tc>
                <a:tc>
                  <a:txBody>
                    <a:bodyPr/>
                    <a:lstStyle/>
                    <a:p>
                      <a:pPr algn="ctr"/>
                      <a:r>
                        <a:rPr lang="en-US" sz="1600" dirty="0" smtClean="0"/>
                        <a:t>E-mail</a:t>
                      </a:r>
                      <a:endParaRPr lang="en-US" sz="1600" dirty="0">
                        <a:solidFill>
                          <a:schemeClr val="tx1"/>
                        </a:solidFill>
                      </a:endParaRPr>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noFill/>
                  </a:tcPr>
                </a:tc>
              </a:tr>
              <a:tr h="370840">
                <a:tc>
                  <a:txBody>
                    <a:bodyPr/>
                    <a:lstStyle/>
                    <a:p>
                      <a:pPr algn="ctr">
                        <a:lnSpc>
                          <a:spcPct val="100000"/>
                        </a:lnSpc>
                        <a:spcBef>
                          <a:spcPts val="1200"/>
                        </a:spcBef>
                        <a:spcAft>
                          <a:spcPts val="1200"/>
                        </a:spcAft>
                      </a:pPr>
                      <a:r>
                        <a:rPr lang="en-US" sz="1600" dirty="0" smtClean="0">
                          <a:solidFill>
                            <a:schemeClr val="tx1"/>
                          </a:solidFill>
                        </a:rPr>
                        <a:t>Kiseon Ryu</a:t>
                      </a: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noFill/>
                  </a:tcPr>
                </a:tc>
                <a:tc>
                  <a:txBody>
                    <a:bodyPr/>
                    <a:lstStyle/>
                    <a:p>
                      <a:pPr algn="ctr">
                        <a:lnSpc>
                          <a:spcPct val="100000"/>
                        </a:lnSpc>
                        <a:spcBef>
                          <a:spcPts val="1200"/>
                        </a:spcBef>
                        <a:spcAft>
                          <a:spcPts val="1200"/>
                        </a:spcAft>
                      </a:pPr>
                      <a:r>
                        <a:rPr lang="en-US" sz="1600" dirty="0" smtClean="0">
                          <a:solidFill>
                            <a:schemeClr val="tx1"/>
                          </a:solidFill>
                        </a:rPr>
                        <a:t>LG</a:t>
                      </a:r>
                      <a:endParaRPr lang="en-US" sz="1600" dirty="0">
                        <a:solidFill>
                          <a:schemeClr val="tx1"/>
                        </a:solidFill>
                      </a:endParaRPr>
                    </a:p>
                  </a:txBody>
                  <a:tcPr anchor="ctr">
                    <a:noFill/>
                  </a:tcPr>
                </a:tc>
                <a:tc>
                  <a:txBody>
                    <a:bodyPr/>
                    <a:lstStyle/>
                    <a:p>
                      <a:pPr algn="ctr">
                        <a:lnSpc>
                          <a:spcPct val="100000"/>
                        </a:lnSpc>
                        <a:spcBef>
                          <a:spcPts val="1200"/>
                        </a:spcBef>
                        <a:spcAft>
                          <a:spcPts val="1200"/>
                        </a:spcAft>
                      </a:pPr>
                      <a:r>
                        <a:rPr lang="en-US" sz="1600" dirty="0" smtClean="0">
                          <a:solidFill>
                            <a:schemeClr val="tx1"/>
                          </a:solidFill>
                        </a:rPr>
                        <a:t>Seoul, Korea</a:t>
                      </a:r>
                      <a:endParaRPr lang="en-US" sz="1600" dirty="0">
                        <a:solidFill>
                          <a:schemeClr val="tx1"/>
                        </a:solidFill>
                      </a:endParaRPr>
                    </a:p>
                  </a:txBody>
                  <a:tcPr anchor="ctr">
                    <a:noFill/>
                  </a:tcPr>
                </a:tc>
                <a:tc>
                  <a:txBody>
                    <a:bodyPr/>
                    <a:lstStyle/>
                    <a:p>
                      <a:pPr algn="ctr">
                        <a:lnSpc>
                          <a:spcPct val="100000"/>
                        </a:lnSpc>
                        <a:spcBef>
                          <a:spcPts val="1200"/>
                        </a:spcBef>
                        <a:spcAft>
                          <a:spcPts val="1200"/>
                        </a:spcAft>
                      </a:pPr>
                      <a:endParaRPr lang="en-US" sz="1600" dirty="0">
                        <a:solidFill>
                          <a:schemeClr val="tx1"/>
                        </a:solidFill>
                      </a:endParaRPr>
                    </a:p>
                  </a:txBody>
                  <a:tcPr anchor="ctr">
                    <a:noFill/>
                  </a:tcPr>
                </a:tc>
                <a:tc>
                  <a:txBody>
                    <a:bodyPr/>
                    <a:lstStyle/>
                    <a:p>
                      <a:pPr algn="ctr">
                        <a:lnSpc>
                          <a:spcPct val="100000"/>
                        </a:lnSpc>
                        <a:spcBef>
                          <a:spcPts val="1200"/>
                        </a:spcBef>
                        <a:spcAft>
                          <a:spcPts val="1200"/>
                        </a:spcAft>
                      </a:pPr>
                      <a:r>
                        <a:rPr lang="en-US" sz="1600" dirty="0" smtClean="0">
                          <a:solidFill>
                            <a:schemeClr val="tx1"/>
                          </a:solidFill>
                        </a:rPr>
                        <a:t>kiseon.ryu@lge.com</a:t>
                      </a:r>
                      <a:endParaRPr lang="en-US" sz="1600" dirty="0">
                        <a:solidFill>
                          <a:schemeClr val="tx1"/>
                        </a:solidFill>
                      </a:endParaRPr>
                    </a:p>
                  </a:txBody>
                  <a:tcPr anchor="ctr">
                    <a:lnR w="12700" cap="flat" cmpd="sng" algn="ctr">
                      <a:solidFill>
                        <a:schemeClr val="tx1"/>
                      </a:solidFill>
                      <a:prstDash val="solid"/>
                      <a:round/>
                      <a:headEnd type="none" w="med" len="med"/>
                      <a:tailEnd type="none" w="med" len="med"/>
                    </a:lnR>
                    <a:noFill/>
                  </a:tcPr>
                </a:tc>
              </a:tr>
              <a:tr h="370840">
                <a:tc>
                  <a:txBody>
                    <a:bodyPr/>
                    <a:lstStyle/>
                    <a:p>
                      <a:pPr algn="ctr">
                        <a:lnSpc>
                          <a:spcPct val="100000"/>
                        </a:lnSpc>
                        <a:spcBef>
                          <a:spcPts val="1200"/>
                        </a:spcBef>
                        <a:spcAft>
                          <a:spcPts val="1200"/>
                        </a:spcAft>
                      </a:pPr>
                      <a:r>
                        <a:rPr lang="en-US" sz="1600" dirty="0" smtClean="0"/>
                        <a:t>Chao-Chun</a:t>
                      </a:r>
                      <a:r>
                        <a:rPr lang="en-US" sz="1600" baseline="0" dirty="0" smtClean="0"/>
                        <a:t> Wang</a:t>
                      </a: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noFill/>
                  </a:tcPr>
                </a:tc>
                <a:tc>
                  <a:txBody>
                    <a:bodyPr/>
                    <a:lstStyle/>
                    <a:p>
                      <a:pPr algn="ctr">
                        <a:lnSpc>
                          <a:spcPct val="100000"/>
                        </a:lnSpc>
                        <a:spcBef>
                          <a:spcPts val="1200"/>
                        </a:spcBef>
                        <a:spcAft>
                          <a:spcPts val="1200"/>
                        </a:spcAft>
                      </a:pPr>
                      <a:r>
                        <a:rPr lang="en-US" sz="1600" dirty="0" err="1" smtClean="0"/>
                        <a:t>MediaTek</a:t>
                      </a:r>
                      <a:endParaRPr lang="en-US" sz="1600" dirty="0">
                        <a:solidFill>
                          <a:schemeClr val="tx1"/>
                        </a:solidFill>
                      </a:endParaRPr>
                    </a:p>
                  </a:txBody>
                  <a:tcPr anchor="ctr">
                    <a:noFill/>
                  </a:tcPr>
                </a:tc>
                <a:tc>
                  <a:txBody>
                    <a:bodyPr/>
                    <a:lstStyle/>
                    <a:p>
                      <a:pPr algn="ctr">
                        <a:lnSpc>
                          <a:spcPct val="100000"/>
                        </a:lnSpc>
                        <a:spcBef>
                          <a:spcPts val="1200"/>
                        </a:spcBef>
                        <a:spcAft>
                          <a:spcPts val="1200"/>
                        </a:spcAft>
                      </a:pPr>
                      <a:r>
                        <a:rPr lang="en-US" sz="1600" dirty="0" smtClean="0">
                          <a:solidFill>
                            <a:schemeClr val="tx1"/>
                          </a:solidFill>
                        </a:rPr>
                        <a:t>San Jose, Ca</a:t>
                      </a:r>
                      <a:endParaRPr lang="en-US" sz="1600" dirty="0">
                        <a:solidFill>
                          <a:schemeClr val="tx1"/>
                        </a:solidFill>
                      </a:endParaRPr>
                    </a:p>
                  </a:txBody>
                  <a:tcPr anchor="ctr">
                    <a:noFill/>
                  </a:tcPr>
                </a:tc>
                <a:tc>
                  <a:txBody>
                    <a:bodyPr/>
                    <a:lstStyle/>
                    <a:p>
                      <a:pPr algn="ctr">
                        <a:lnSpc>
                          <a:spcPct val="100000"/>
                        </a:lnSpc>
                        <a:spcBef>
                          <a:spcPts val="1200"/>
                        </a:spcBef>
                        <a:spcAft>
                          <a:spcPts val="1200"/>
                        </a:spcAft>
                      </a:pPr>
                      <a:endParaRPr lang="en-US" sz="1600" dirty="0">
                        <a:solidFill>
                          <a:schemeClr val="tx1"/>
                        </a:solidFill>
                      </a:endParaRPr>
                    </a:p>
                  </a:txBody>
                  <a:tcPr anchor="ctr">
                    <a:noFill/>
                  </a:tcPr>
                </a:tc>
                <a:tc>
                  <a:txBody>
                    <a:bodyPr/>
                    <a:lstStyle/>
                    <a:p>
                      <a:pPr algn="ctr">
                        <a:lnSpc>
                          <a:spcPct val="100000"/>
                        </a:lnSpc>
                        <a:spcBef>
                          <a:spcPts val="1200"/>
                        </a:spcBef>
                        <a:spcAft>
                          <a:spcPts val="1200"/>
                        </a:spcAft>
                      </a:pPr>
                      <a:r>
                        <a:rPr lang="en-US" sz="1600" dirty="0" err="1" smtClean="0"/>
                        <a:t>chaochun.wang@mediatek.com</a:t>
                      </a:r>
                      <a:endParaRPr lang="en-US" sz="1600" dirty="0">
                        <a:solidFill>
                          <a:schemeClr val="tx1"/>
                        </a:solidFill>
                      </a:endParaRPr>
                    </a:p>
                  </a:txBody>
                  <a:tcPr anchor="ctr">
                    <a:lnR w="12700" cap="flat" cmpd="sng" algn="ctr">
                      <a:solidFill>
                        <a:schemeClr val="tx1"/>
                      </a:solidFill>
                      <a:prstDash val="solid"/>
                      <a:round/>
                      <a:headEnd type="none" w="med" len="med"/>
                      <a:tailEnd type="none" w="med" len="med"/>
                    </a:lnR>
                    <a:noFill/>
                  </a:tcPr>
                </a:tc>
              </a:tr>
              <a:tr h="370840">
                <a:tc>
                  <a:txBody>
                    <a:bodyPr/>
                    <a:lstStyle/>
                    <a:p>
                      <a:pPr algn="ctr">
                        <a:lnSpc>
                          <a:spcPct val="100000"/>
                        </a:lnSpc>
                        <a:spcBef>
                          <a:spcPts val="1200"/>
                        </a:spcBef>
                        <a:spcAft>
                          <a:spcPts val="1200"/>
                        </a:spcAft>
                      </a:pPr>
                      <a:r>
                        <a:rPr lang="en-US" sz="1600" dirty="0" smtClean="0">
                          <a:solidFill>
                            <a:schemeClr val="tx1"/>
                          </a:solidFill>
                        </a:rPr>
                        <a:t>David </a:t>
                      </a:r>
                      <a:r>
                        <a:rPr lang="en-US" sz="1600" dirty="0" err="1" smtClean="0">
                          <a:solidFill>
                            <a:schemeClr val="tx1"/>
                          </a:solidFill>
                        </a:rPr>
                        <a:t>Xun</a:t>
                      </a:r>
                      <a:r>
                        <a:rPr lang="en-US" sz="1600" dirty="0" smtClean="0">
                          <a:solidFill>
                            <a:schemeClr val="tx1"/>
                          </a:solidFill>
                        </a:rPr>
                        <a:t> Yang</a:t>
                      </a: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noFill/>
                  </a:tcPr>
                </a:tc>
                <a:tc>
                  <a:txBody>
                    <a:bodyPr/>
                    <a:lstStyle/>
                    <a:p>
                      <a:pPr algn="ctr">
                        <a:lnSpc>
                          <a:spcPct val="100000"/>
                        </a:lnSpc>
                        <a:spcBef>
                          <a:spcPts val="1200"/>
                        </a:spcBef>
                        <a:spcAft>
                          <a:spcPts val="1200"/>
                        </a:spcAft>
                      </a:pPr>
                      <a:r>
                        <a:rPr lang="en-US" sz="1600" dirty="0" smtClean="0">
                          <a:solidFill>
                            <a:schemeClr val="tx1"/>
                          </a:solidFill>
                        </a:rPr>
                        <a:t>Huawei</a:t>
                      </a:r>
                      <a:endParaRPr lang="en-US" sz="1600" dirty="0">
                        <a:solidFill>
                          <a:schemeClr val="tx1"/>
                        </a:solidFill>
                      </a:endParaRPr>
                    </a:p>
                  </a:txBody>
                  <a:tcPr anchor="ctr">
                    <a:noFill/>
                  </a:tcPr>
                </a:tc>
                <a:tc>
                  <a:txBody>
                    <a:bodyPr/>
                    <a:lstStyle/>
                    <a:p>
                      <a:pPr algn="ctr">
                        <a:lnSpc>
                          <a:spcPct val="100000"/>
                        </a:lnSpc>
                        <a:spcBef>
                          <a:spcPts val="1200"/>
                        </a:spcBef>
                        <a:spcAft>
                          <a:spcPts val="1200"/>
                        </a:spcAft>
                      </a:pPr>
                      <a:endParaRPr lang="en-US" sz="1600" dirty="0">
                        <a:solidFill>
                          <a:schemeClr val="tx1"/>
                        </a:solidFill>
                      </a:endParaRPr>
                    </a:p>
                  </a:txBody>
                  <a:tcPr anchor="ctr">
                    <a:noFill/>
                  </a:tcPr>
                </a:tc>
                <a:tc>
                  <a:txBody>
                    <a:bodyPr/>
                    <a:lstStyle/>
                    <a:p>
                      <a:pPr algn="ctr">
                        <a:lnSpc>
                          <a:spcPct val="100000"/>
                        </a:lnSpc>
                        <a:spcBef>
                          <a:spcPts val="1200"/>
                        </a:spcBef>
                        <a:spcAft>
                          <a:spcPts val="1200"/>
                        </a:spcAft>
                      </a:pPr>
                      <a:endParaRPr lang="en-US" sz="1600" dirty="0">
                        <a:solidFill>
                          <a:schemeClr val="tx1"/>
                        </a:solidFill>
                      </a:endParaRPr>
                    </a:p>
                  </a:txBody>
                  <a:tcPr anchor="ctr">
                    <a:noFill/>
                  </a:tcPr>
                </a:tc>
                <a:tc>
                  <a:txBody>
                    <a:bodyPr/>
                    <a:lstStyle/>
                    <a:p>
                      <a:pPr algn="ctr">
                        <a:lnSpc>
                          <a:spcPct val="100000"/>
                        </a:lnSpc>
                        <a:spcBef>
                          <a:spcPts val="1200"/>
                        </a:spcBef>
                        <a:spcAft>
                          <a:spcPts val="1200"/>
                        </a:spcAft>
                      </a:pPr>
                      <a:r>
                        <a:rPr lang="en-US" sz="1600" dirty="0" smtClean="0">
                          <a:solidFill>
                            <a:schemeClr val="tx1"/>
                          </a:solidFill>
                        </a:rPr>
                        <a:t>david.yangxun@huawei.com</a:t>
                      </a:r>
                      <a:endParaRPr lang="en-US" sz="1600" dirty="0">
                        <a:solidFill>
                          <a:schemeClr val="tx1"/>
                        </a:solidFill>
                      </a:endParaRPr>
                    </a:p>
                  </a:txBody>
                  <a:tcPr anchor="ctr">
                    <a:lnR w="12700" cap="flat" cmpd="sng" algn="ctr">
                      <a:solidFill>
                        <a:schemeClr val="tx1"/>
                      </a:solidFill>
                      <a:prstDash val="solid"/>
                      <a:round/>
                      <a:headEnd type="none" w="med" len="med"/>
                      <a:tailEnd type="none" w="med" len="med"/>
                    </a:lnR>
                    <a:noFill/>
                  </a:tcPr>
                </a:tc>
              </a:tr>
              <a:tr h="370840">
                <a:tc>
                  <a:txBody>
                    <a:bodyPr/>
                    <a:lstStyle/>
                    <a:p>
                      <a:pPr algn="ctr">
                        <a:lnSpc>
                          <a:spcPct val="100000"/>
                        </a:lnSpc>
                        <a:spcBef>
                          <a:spcPts val="1200"/>
                        </a:spcBef>
                        <a:spcAft>
                          <a:spcPts val="1200"/>
                        </a:spcAft>
                      </a:pPr>
                      <a:r>
                        <a:rPr lang="en-US" altLang="ko-KR" sz="1600" dirty="0" err="1" smtClean="0">
                          <a:effectLst/>
                        </a:rPr>
                        <a:t>Sigurd</a:t>
                      </a:r>
                      <a:r>
                        <a:rPr lang="en-US" altLang="ko-KR" sz="1600" dirty="0" smtClean="0">
                          <a:effectLst/>
                        </a:rPr>
                        <a:t> </a:t>
                      </a:r>
                      <a:r>
                        <a:rPr lang="en-US" altLang="ko-KR" sz="1600" dirty="0" err="1" smtClean="0">
                          <a:effectLst/>
                        </a:rPr>
                        <a:t>Schelstraete</a:t>
                      </a:r>
                      <a:r>
                        <a:rPr lang="en-US" altLang="ko-KR" sz="1600" dirty="0" smtClean="0">
                          <a:effectLst/>
                        </a:rPr>
                        <a:t> </a:t>
                      </a: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noFill/>
                  </a:tcPr>
                </a:tc>
                <a:tc>
                  <a:txBody>
                    <a:bodyPr/>
                    <a:lstStyle/>
                    <a:p>
                      <a:pPr algn="ctr">
                        <a:lnSpc>
                          <a:spcPct val="100000"/>
                        </a:lnSpc>
                        <a:spcBef>
                          <a:spcPts val="1200"/>
                        </a:spcBef>
                        <a:spcAft>
                          <a:spcPts val="1200"/>
                        </a:spcAft>
                      </a:pPr>
                      <a:r>
                        <a:rPr lang="en-US" altLang="ko-KR" sz="1600" dirty="0" err="1" smtClean="0">
                          <a:effectLst/>
                        </a:rPr>
                        <a:t>Quantenna</a:t>
                      </a:r>
                      <a:endParaRPr lang="en-US" sz="1600" dirty="0">
                        <a:solidFill>
                          <a:schemeClr val="tx1"/>
                        </a:solidFill>
                      </a:endParaRPr>
                    </a:p>
                  </a:txBody>
                  <a:tcPr anchor="ctr">
                    <a:noFill/>
                  </a:tcPr>
                </a:tc>
                <a:tc>
                  <a:txBody>
                    <a:bodyPr/>
                    <a:lstStyle/>
                    <a:p>
                      <a:pPr algn="ctr">
                        <a:lnSpc>
                          <a:spcPct val="100000"/>
                        </a:lnSpc>
                        <a:spcBef>
                          <a:spcPts val="1200"/>
                        </a:spcBef>
                        <a:spcAft>
                          <a:spcPts val="1200"/>
                        </a:spcAft>
                      </a:pPr>
                      <a:endParaRPr lang="en-US" sz="1600" dirty="0">
                        <a:solidFill>
                          <a:schemeClr val="tx1"/>
                        </a:solidFill>
                      </a:endParaRPr>
                    </a:p>
                  </a:txBody>
                  <a:tcPr anchor="ctr">
                    <a:noFill/>
                  </a:tcPr>
                </a:tc>
                <a:tc>
                  <a:txBody>
                    <a:bodyPr/>
                    <a:lstStyle/>
                    <a:p>
                      <a:pPr algn="ctr">
                        <a:lnSpc>
                          <a:spcPct val="100000"/>
                        </a:lnSpc>
                        <a:spcBef>
                          <a:spcPts val="1200"/>
                        </a:spcBef>
                        <a:spcAft>
                          <a:spcPts val="1200"/>
                        </a:spcAft>
                      </a:pPr>
                      <a:endParaRPr lang="en-US" sz="1600" dirty="0">
                        <a:solidFill>
                          <a:schemeClr val="tx1"/>
                        </a:solidFill>
                      </a:endParaRPr>
                    </a:p>
                  </a:txBody>
                  <a:tcPr anchor="ctr">
                    <a:noFill/>
                  </a:tcPr>
                </a:tc>
                <a:tc>
                  <a:txBody>
                    <a:bodyPr/>
                    <a:lstStyle/>
                    <a:p>
                      <a:pPr algn="ctr">
                        <a:lnSpc>
                          <a:spcPct val="100000"/>
                        </a:lnSpc>
                        <a:spcBef>
                          <a:spcPts val="1200"/>
                        </a:spcBef>
                        <a:spcAft>
                          <a:spcPts val="1200"/>
                        </a:spcAft>
                      </a:pPr>
                      <a:r>
                        <a:rPr lang="en-US" sz="1600" dirty="0" smtClean="0">
                          <a:solidFill>
                            <a:schemeClr val="tx1"/>
                          </a:solidFill>
                        </a:rPr>
                        <a:t>sigurd@quantenna.com</a:t>
                      </a:r>
                      <a:endParaRPr lang="en-US" sz="1600" dirty="0">
                        <a:solidFill>
                          <a:schemeClr val="tx1"/>
                        </a:solidFill>
                      </a:endParaRPr>
                    </a:p>
                  </a:txBody>
                  <a:tcPr anchor="ctr">
                    <a:lnR w="12700" cap="flat" cmpd="sng" algn="ctr">
                      <a:solidFill>
                        <a:schemeClr val="tx1"/>
                      </a:solidFill>
                      <a:prstDash val="solid"/>
                      <a:round/>
                      <a:headEnd type="none" w="med" len="med"/>
                      <a:tailEnd type="none" w="med" len="med"/>
                    </a:lnR>
                    <a:noFill/>
                  </a:tcPr>
                </a:tc>
              </a:tr>
            </a:tbl>
          </a:graphicData>
        </a:graphic>
      </p:graphicFrame>
      <p:sp>
        <p:nvSpPr>
          <p:cNvPr id="9" name="Rectangle 4"/>
          <p:cNvSpPr>
            <a:spLocks noGrp="1" noChangeArrowheads="1"/>
          </p:cNvSpPr>
          <p:nvPr>
            <p:ph type="dt" sz="quarter" idx="10"/>
          </p:nvPr>
        </p:nvSpPr>
        <p:spPr>
          <a:xfrm>
            <a:off x="696913" y="332601"/>
            <a:ext cx="1340110"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January 2018</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6"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89D65ABE-CCC9-435B-ADFD-9E86D81E54AB}" type="slidenum">
              <a:rPr lang="en-US" altLang="en-US"/>
              <a:pPr/>
              <a:t>10</a:t>
            </a:fld>
            <a:endParaRPr lang="en-US" altLang="en-US"/>
          </a:p>
        </p:txBody>
      </p:sp>
      <p:sp>
        <p:nvSpPr>
          <p:cNvPr id="18437" name="Rectangle 2"/>
          <p:cNvSpPr>
            <a:spLocks noGrp="1" noChangeArrowheads="1"/>
          </p:cNvSpPr>
          <p:nvPr>
            <p:ph type="title"/>
          </p:nvPr>
        </p:nvSpPr>
        <p:spPr>
          <a:xfrm>
            <a:off x="685800" y="685800"/>
            <a:ext cx="7772400" cy="609600"/>
          </a:xfrm>
        </p:spPr>
        <p:txBody>
          <a:bodyPr/>
          <a:lstStyle/>
          <a:p>
            <a:r>
              <a:rPr lang="en-US" altLang="en-US" sz="2800" u="sng" smtClean="0"/>
              <a:t>Other Guidelines for IEEE WG Meetings</a:t>
            </a:r>
          </a:p>
        </p:txBody>
      </p:sp>
      <p:sp>
        <p:nvSpPr>
          <p:cNvPr id="18438" name="Rectangle 4"/>
          <p:cNvSpPr>
            <a:spLocks noChangeArrowheads="1"/>
          </p:cNvSpPr>
          <p:nvPr/>
        </p:nvSpPr>
        <p:spPr bwMode="auto">
          <a:xfrm>
            <a:off x="533400" y="1371600"/>
            <a:ext cx="82296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defRPr sz="1200">
                <a:solidFill>
                  <a:schemeClr val="tx1"/>
                </a:solidFill>
                <a:latin typeface="Times New Roman" pitchFamily="18" charset="0"/>
                <a:ea typeface="MS PGothic" pitchFamily="34" charset="-128"/>
              </a:defRPr>
            </a:lvl1pPr>
            <a:lvl2pPr marL="630238"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nSpc>
                <a:spcPct val="80000"/>
              </a:lnSpc>
              <a:spcBef>
                <a:spcPct val="20000"/>
              </a:spcBef>
              <a:buFontTx/>
              <a:buChar char="•"/>
            </a:pPr>
            <a:endParaRPr lang="en-US" altLang="en-US" sz="500" b="1" u="sng" dirty="0">
              <a:solidFill>
                <a:srgbClr val="FF0000"/>
              </a:solidFill>
            </a:endParaRPr>
          </a:p>
          <a:p>
            <a:pPr>
              <a:lnSpc>
                <a:spcPct val="80000"/>
              </a:lnSpc>
              <a:spcBef>
                <a:spcPct val="20000"/>
              </a:spcBef>
              <a:spcAft>
                <a:spcPct val="40000"/>
              </a:spcAft>
              <a:buFontTx/>
              <a:buChar char="•"/>
            </a:pPr>
            <a:r>
              <a:rPr lang="en-US" altLang="en-US" sz="2000" dirty="0"/>
              <a:t>All IEEE-SA standards meetings shall be conducted in compliance with all applicable laws, including antitrust and competition laws. </a:t>
            </a:r>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discuss the interpretation, validity, or essentiality of patents/patent claims. </a:t>
            </a:r>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discuss specific license rates, terms, or conditions.</a:t>
            </a:r>
          </a:p>
          <a:p>
            <a:pPr lvl="2">
              <a:lnSpc>
                <a:spcPct val="80000"/>
              </a:lnSpc>
              <a:spcBef>
                <a:spcPct val="20000"/>
              </a:spcBef>
              <a:spcAft>
                <a:spcPct val="40000"/>
              </a:spcAft>
              <a:buFontTx/>
              <a:buChar char="•"/>
            </a:pPr>
            <a:r>
              <a:rPr lang="en-US" altLang="en-US" sz="1600" dirty="0"/>
              <a:t>Relative costs, including licensing costs of essential patent claims, of different technical approaches may be discussed in standards development meetings. </a:t>
            </a:r>
          </a:p>
          <a:p>
            <a:pPr lvl="3">
              <a:lnSpc>
                <a:spcPct val="80000"/>
              </a:lnSpc>
              <a:spcBef>
                <a:spcPct val="20000"/>
              </a:spcBef>
              <a:spcAft>
                <a:spcPct val="40000"/>
              </a:spcAft>
              <a:buFontTx/>
              <a:buChar char="–"/>
            </a:pPr>
            <a:r>
              <a:rPr lang="en-GB" altLang="en-US" sz="1600" dirty="0"/>
              <a:t>Technical considerations remain primary focus</a:t>
            </a:r>
            <a:endParaRPr lang="en-US" altLang="en-US" sz="1600" dirty="0"/>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discuss or engage in the fixing of product prices, allocation of customers, or division of sales markets.</a:t>
            </a:r>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discuss the status or substance of ongoing or threatened litigation.</a:t>
            </a:r>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be silent if inappropriate topics are discussed </a:t>
            </a:r>
            <a:r>
              <a:rPr lang="en-US" altLang="ja-JP" sz="1800" b="1" dirty="0">
                <a:latin typeface="Arial" pitchFamily="34" charset="0"/>
              </a:rPr>
              <a:t>…</a:t>
            </a:r>
            <a:r>
              <a:rPr lang="en-US" altLang="ja-JP" sz="1800" b="1" dirty="0"/>
              <a:t> do formally object.</a:t>
            </a:r>
          </a:p>
          <a:p>
            <a:pPr algn="ctr">
              <a:lnSpc>
                <a:spcPct val="80000"/>
              </a:lnSpc>
              <a:spcBef>
                <a:spcPct val="20000"/>
              </a:spcBef>
            </a:pPr>
            <a:r>
              <a:rPr lang="en-US" altLang="en-US" dirty="0"/>
              <a:t>---------------------------------------------------------------   </a:t>
            </a:r>
            <a:endParaRPr lang="en-US" altLang="en-US" sz="1400" dirty="0"/>
          </a:p>
          <a:p>
            <a:pPr algn="ctr">
              <a:lnSpc>
                <a:spcPct val="80000"/>
              </a:lnSpc>
              <a:spcBef>
                <a:spcPct val="20000"/>
              </a:spcBef>
            </a:pPr>
            <a:r>
              <a:rPr lang="en-US" altLang="en-US" sz="1400" dirty="0"/>
              <a:t>See </a:t>
            </a:r>
            <a:r>
              <a:rPr lang="en-US" altLang="en-US" sz="1400" i="1" dirty="0"/>
              <a:t>IEEE-SA Standards Board Operations Manual</a:t>
            </a:r>
            <a:r>
              <a:rPr lang="en-US" altLang="en-US" sz="1400" dirty="0"/>
              <a:t>, clause 5.3.10 and </a:t>
            </a:r>
            <a:r>
              <a:rPr lang="en-GB" altLang="en-US" sz="1400" dirty="0"/>
              <a:t>“Promoting Competition and Innovation: What You Need to Know about the IEEE Standards Association's Antitrust and Competition Policy”</a:t>
            </a:r>
            <a:r>
              <a:rPr lang="en-US" altLang="ja-JP" sz="1400" dirty="0"/>
              <a:t> for more details.</a:t>
            </a:r>
            <a:endParaRPr lang="en-US" altLang="en-US" sz="1400" dirty="0"/>
          </a:p>
        </p:txBody>
      </p:sp>
      <p:sp>
        <p:nvSpPr>
          <p:cNvPr id="18439"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b="1" u="sng"/>
              <a:t>Slide #4</a:t>
            </a:r>
            <a:endParaRPr lang="en-US" altLang="en-US" sz="2400"/>
          </a:p>
        </p:txBody>
      </p:sp>
      <p:sp>
        <p:nvSpPr>
          <p:cNvPr id="9" name="Footer Placeholder 4"/>
          <p:cNvSpPr>
            <a:spLocks noGrp="1"/>
          </p:cNvSpPr>
          <p:nvPr>
            <p:ph type="ftr" sz="quarter" idx="11"/>
          </p:nvPr>
        </p:nvSpPr>
        <p:spPr>
          <a:xfrm>
            <a:off x="7472863" y="6475413"/>
            <a:ext cx="107106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a:t>Kiseon Ryu (LG)</a:t>
            </a:r>
          </a:p>
        </p:txBody>
      </p:sp>
      <p:sp>
        <p:nvSpPr>
          <p:cNvPr id="10" name="Rectangle 4"/>
          <p:cNvSpPr>
            <a:spLocks noGrp="1" noChangeArrowheads="1"/>
          </p:cNvSpPr>
          <p:nvPr>
            <p:ph type="dt" sz="quarter" idx="10"/>
          </p:nvPr>
        </p:nvSpPr>
        <p:spPr>
          <a:xfrm>
            <a:off x="696913" y="332601"/>
            <a:ext cx="1340110"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a:t>January 2018</a:t>
            </a:r>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Title 1"/>
          <p:cNvSpPr>
            <a:spLocks noGrp="1"/>
          </p:cNvSpPr>
          <p:nvPr>
            <p:ph type="title"/>
          </p:nvPr>
        </p:nvSpPr>
        <p:spPr>
          <a:xfrm>
            <a:off x="685800" y="457200"/>
            <a:ext cx="7772400" cy="1066800"/>
          </a:xfrm>
        </p:spPr>
        <p:txBody>
          <a:bodyPr/>
          <a:lstStyle/>
          <a:p>
            <a:r>
              <a:rPr lang="en-US" altLang="en-US" dirty="0" smtClean="0"/>
              <a:t>Submissions (MAC)</a:t>
            </a:r>
          </a:p>
        </p:txBody>
      </p:sp>
      <p:sp>
        <p:nvSpPr>
          <p:cNvPr id="205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a:t>Slide </a:t>
            </a:r>
            <a:fld id="{62774C0D-C46E-4098-B5A1-9836ACE85E63}" type="slidenum">
              <a:rPr lang="en-US" altLang="en-US"/>
              <a:pPr/>
              <a:t>11</a:t>
            </a:fld>
            <a:endParaRPr lang="en-US" altLang="en-US" dirty="0"/>
          </a:p>
        </p:txBody>
      </p:sp>
      <p:sp>
        <p:nvSpPr>
          <p:cNvPr id="8" name="Footer Placeholder 4"/>
          <p:cNvSpPr>
            <a:spLocks noGrp="1"/>
          </p:cNvSpPr>
          <p:nvPr>
            <p:ph type="ftr" sz="quarter" idx="11"/>
          </p:nvPr>
        </p:nvSpPr>
        <p:spPr>
          <a:xfrm>
            <a:off x="7472863" y="6475413"/>
            <a:ext cx="107106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a:t>Kiseon Ryu (LG)</a:t>
            </a:r>
          </a:p>
        </p:txBody>
      </p:sp>
      <p:sp>
        <p:nvSpPr>
          <p:cNvPr id="9" name="Rectangle 4"/>
          <p:cNvSpPr>
            <a:spLocks noGrp="1" noChangeArrowheads="1"/>
          </p:cNvSpPr>
          <p:nvPr>
            <p:ph type="dt" sz="quarter" idx="10"/>
          </p:nvPr>
        </p:nvSpPr>
        <p:spPr>
          <a:xfrm>
            <a:off x="696913" y="332601"/>
            <a:ext cx="1340110"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a:t>January 2018</a:t>
            </a:r>
          </a:p>
        </p:txBody>
      </p:sp>
      <p:graphicFrame>
        <p:nvGraphicFramePr>
          <p:cNvPr id="6" name="Table 6"/>
          <p:cNvGraphicFramePr>
            <a:graphicFrameLocks noGrp="1"/>
          </p:cNvGraphicFramePr>
          <p:nvPr>
            <p:extLst>
              <p:ext uri="{D42A27DB-BD31-4B8C-83A1-F6EECF244321}">
                <p14:modId xmlns:p14="http://schemas.microsoft.com/office/powerpoint/2010/main" val="332816853"/>
              </p:ext>
            </p:extLst>
          </p:nvPr>
        </p:nvGraphicFramePr>
        <p:xfrm>
          <a:off x="649940" y="1752600"/>
          <a:ext cx="8036859" cy="4170611"/>
        </p:xfrm>
        <a:graphic>
          <a:graphicData uri="http://schemas.openxmlformats.org/drawingml/2006/table">
            <a:tbl>
              <a:tblPr/>
              <a:tblGrid>
                <a:gridCol w="405007"/>
                <a:gridCol w="455633"/>
                <a:gridCol w="2581920"/>
                <a:gridCol w="1851100"/>
                <a:gridCol w="389095"/>
                <a:gridCol w="2354104"/>
              </a:tblGrid>
              <a:tr h="164401">
                <a:tc>
                  <a:txBody>
                    <a:bodyPr/>
                    <a:lstStyle/>
                    <a:p>
                      <a:pPr algn="ctr" fontAlgn="t"/>
                      <a:r>
                        <a:rPr lang="en-US" sz="1000" b="1" i="0" u="none" strike="noStrike" dirty="0">
                          <a:solidFill>
                            <a:srgbClr val="92D050"/>
                          </a:solidFill>
                          <a:effectLst/>
                          <a:latin typeface="Calibri" panose="020F0502020204030204" pitchFamily="34" charset="0"/>
                        </a:rPr>
                        <a:t>Year</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c>
                  <a:txBody>
                    <a:bodyPr/>
                    <a:lstStyle/>
                    <a:p>
                      <a:pPr algn="ctr" fontAlgn="t"/>
                      <a:r>
                        <a:rPr lang="en-US" sz="1000" b="1" i="0" u="none" strike="noStrike">
                          <a:solidFill>
                            <a:srgbClr val="92D050"/>
                          </a:solidFill>
                          <a:effectLst/>
                          <a:latin typeface="Calibri" panose="020F0502020204030204" pitchFamily="34" charset="0"/>
                        </a:rPr>
                        <a:t>DCN</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c>
                  <a:txBody>
                    <a:bodyPr/>
                    <a:lstStyle/>
                    <a:p>
                      <a:pPr algn="ctr" fontAlgn="t"/>
                      <a:r>
                        <a:rPr lang="en-US" sz="1000" b="1" i="0" u="none" strike="noStrike">
                          <a:solidFill>
                            <a:srgbClr val="92D050"/>
                          </a:solidFill>
                          <a:effectLst/>
                          <a:latin typeface="Calibri" panose="020F0502020204030204" pitchFamily="34" charset="0"/>
                        </a:rPr>
                        <a:t>Title</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c>
                  <a:txBody>
                    <a:bodyPr/>
                    <a:lstStyle/>
                    <a:p>
                      <a:pPr algn="ctr" fontAlgn="t"/>
                      <a:r>
                        <a:rPr lang="en-US" sz="1000" b="1" i="0" u="none" strike="noStrike">
                          <a:solidFill>
                            <a:srgbClr val="92D050"/>
                          </a:solidFill>
                          <a:effectLst/>
                          <a:latin typeface="Calibri" panose="020F0502020204030204" pitchFamily="34" charset="0"/>
                        </a:rPr>
                        <a:t>Author</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c>
                  <a:txBody>
                    <a:bodyPr/>
                    <a:lstStyle/>
                    <a:p>
                      <a:pPr algn="ctr" fontAlgn="t"/>
                      <a:r>
                        <a:rPr lang="en-US" sz="1000" b="1" i="0" u="none" strike="noStrike">
                          <a:solidFill>
                            <a:srgbClr val="92D050"/>
                          </a:solidFill>
                          <a:effectLst/>
                          <a:latin typeface="Calibri" panose="020F0502020204030204" pitchFamily="34" charset="0"/>
                        </a:rPr>
                        <a:t>Ad Hoc</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c>
                  <a:txBody>
                    <a:bodyPr/>
                    <a:lstStyle/>
                    <a:p>
                      <a:pPr algn="ctr" fontAlgn="t"/>
                      <a:r>
                        <a:rPr lang="en-US" sz="1000" b="1" i="0" u="none" strike="noStrike">
                          <a:solidFill>
                            <a:srgbClr val="92D050"/>
                          </a:solidFill>
                          <a:effectLst/>
                          <a:latin typeface="Calibri" panose="020F0502020204030204" pitchFamily="34" charset="0"/>
                        </a:rPr>
                        <a:t>Status</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r>
              <a:tr h="164401">
                <a:tc>
                  <a:txBody>
                    <a:bodyPr/>
                    <a:lstStyle/>
                    <a:p>
                      <a:pPr algn="r" fontAlgn="t"/>
                      <a:r>
                        <a:rPr lang="en-US" sz="1000" b="0" i="0" u="none" strike="noStrike">
                          <a:solidFill>
                            <a:srgbClr val="92D050"/>
                          </a:solidFill>
                          <a:effectLst/>
                          <a:latin typeface="Calibri" panose="020F0502020204030204" pitchFamily="34" charset="0"/>
                        </a:rPr>
                        <a:t>2018</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r" fontAlgn="t"/>
                      <a:r>
                        <a:rPr lang="en-US" sz="1000" b="0" i="0" u="none" strike="noStrike">
                          <a:solidFill>
                            <a:srgbClr val="92D050"/>
                          </a:solidFill>
                          <a:effectLst/>
                          <a:latin typeface="Calibri" panose="020F0502020204030204" pitchFamily="34" charset="0"/>
                        </a:rPr>
                        <a:t>9</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t"/>
                      <a:r>
                        <a:rPr lang="en-US" sz="1000" b="0" i="0" u="none" strike="noStrike" dirty="0">
                          <a:solidFill>
                            <a:srgbClr val="92D050"/>
                          </a:solidFill>
                          <a:effectLst/>
                          <a:latin typeface="Calibri" panose="020F0502020204030204" pitchFamily="34" charset="0"/>
                        </a:rPr>
                        <a:t>LB230-MAC-CR-10.22.2.4</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t"/>
                      <a:r>
                        <a:rPr lang="en-US" sz="1000" b="0" i="0" u="none" strike="noStrike" dirty="0">
                          <a:solidFill>
                            <a:srgbClr val="92D050"/>
                          </a:solidFill>
                          <a:effectLst/>
                          <a:latin typeface="Calibri" panose="020F0502020204030204" pitchFamily="34" charset="0"/>
                        </a:rPr>
                        <a:t>Alfred Asterjadhi (Qualcomm Inc.)</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t"/>
                      <a:r>
                        <a:rPr lang="en-US" sz="1000" b="0" i="0" u="none" strike="noStrike">
                          <a:solidFill>
                            <a:srgbClr val="92D050"/>
                          </a:solidFill>
                          <a:effectLst/>
                          <a:latin typeface="Calibri" panose="020F0502020204030204" pitchFamily="34" charset="0"/>
                        </a:rPr>
                        <a:t>MAC</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t"/>
                      <a:r>
                        <a:rPr lang="en-US" sz="1000" b="0" i="0" u="none" strike="noStrike">
                          <a:solidFill>
                            <a:srgbClr val="92D050"/>
                          </a:solidFill>
                          <a:effectLst/>
                          <a:latin typeface="Calibri" panose="020F0502020204030204" pitchFamily="34" charset="0"/>
                        </a:rPr>
                        <a:t>ready for motion</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r>
              <a:tr h="164401">
                <a:tc>
                  <a:txBody>
                    <a:bodyPr/>
                    <a:lstStyle/>
                    <a:p>
                      <a:pPr algn="r" fontAlgn="t"/>
                      <a:r>
                        <a:rPr lang="en-US" sz="1000" b="0" i="0" u="none" strike="noStrike">
                          <a:solidFill>
                            <a:srgbClr val="92D050"/>
                          </a:solidFill>
                          <a:effectLst/>
                          <a:latin typeface="Calibri" panose="020F0502020204030204" pitchFamily="34" charset="0"/>
                        </a:rPr>
                        <a:t>2018</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r" fontAlgn="t"/>
                      <a:r>
                        <a:rPr lang="en-US" sz="1000" b="0" i="0" u="none" strike="noStrike">
                          <a:solidFill>
                            <a:srgbClr val="92D050"/>
                          </a:solidFill>
                          <a:effectLst/>
                          <a:latin typeface="Calibri" panose="020F0502020204030204" pitchFamily="34" charset="0"/>
                        </a:rPr>
                        <a:t>10</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t"/>
                      <a:r>
                        <a:rPr lang="en-US" sz="1000" b="0" i="0" u="none" strike="noStrike">
                          <a:solidFill>
                            <a:srgbClr val="92D050"/>
                          </a:solidFill>
                          <a:effectLst/>
                          <a:latin typeface="Calibri" panose="020F0502020204030204" pitchFamily="34" charset="0"/>
                        </a:rPr>
                        <a:t>LB230-MAC-CR-26.8.36</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t"/>
                      <a:r>
                        <a:rPr lang="en-US" sz="1000" b="0" i="0" u="none" strike="noStrike">
                          <a:solidFill>
                            <a:srgbClr val="92D050"/>
                          </a:solidFill>
                          <a:effectLst/>
                          <a:latin typeface="Calibri" panose="020F0502020204030204" pitchFamily="34" charset="0"/>
                        </a:rPr>
                        <a:t>Alfred Asterjadhi (Qualcomm Inc.)</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t"/>
                      <a:r>
                        <a:rPr lang="en-US" sz="1000" b="0" i="0" u="none" strike="noStrike">
                          <a:solidFill>
                            <a:srgbClr val="92D050"/>
                          </a:solidFill>
                          <a:effectLst/>
                          <a:latin typeface="Calibri" panose="020F0502020204030204" pitchFamily="34" charset="0"/>
                        </a:rPr>
                        <a:t>MAC</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t"/>
                      <a:r>
                        <a:rPr lang="en-US" sz="1000" b="0" i="0" u="none" strike="noStrike">
                          <a:solidFill>
                            <a:srgbClr val="92D050"/>
                          </a:solidFill>
                          <a:effectLst/>
                          <a:latin typeface="Calibri" panose="020F0502020204030204" pitchFamily="34" charset="0"/>
                        </a:rPr>
                        <a:t>ready for motion</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r>
              <a:tr h="164401">
                <a:tc>
                  <a:txBody>
                    <a:bodyPr/>
                    <a:lstStyle/>
                    <a:p>
                      <a:pPr algn="r" fontAlgn="t"/>
                      <a:r>
                        <a:rPr lang="en-US" sz="1000" b="0" i="0" u="none" strike="noStrike" dirty="0">
                          <a:solidFill>
                            <a:schemeClr val="tx1"/>
                          </a:solidFill>
                          <a:effectLst/>
                          <a:latin typeface="Calibri" panose="020F0502020204030204" pitchFamily="34" charset="0"/>
                        </a:rPr>
                        <a:t>2018</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t"/>
                      <a:r>
                        <a:rPr lang="en-US" sz="1000" b="0" i="0" u="none" strike="noStrike" dirty="0">
                          <a:solidFill>
                            <a:schemeClr val="tx1"/>
                          </a:solidFill>
                          <a:effectLst/>
                          <a:latin typeface="Calibri" panose="020F0502020204030204" pitchFamily="34" charset="0"/>
                        </a:rPr>
                        <a:t>12</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t"/>
                      <a:r>
                        <a:rPr lang="en-US" sz="1000" b="0" i="0" u="none" strike="noStrike" dirty="0">
                          <a:solidFill>
                            <a:schemeClr val="tx1"/>
                          </a:solidFill>
                          <a:effectLst/>
                          <a:latin typeface="Calibri" panose="020F0502020204030204" pitchFamily="34" charset="0"/>
                        </a:rPr>
                        <a:t>LB230-MAC-CR-27.15.2</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t"/>
                      <a:r>
                        <a:rPr lang="en-US" sz="1000" b="0" i="0" u="none" strike="noStrike" dirty="0">
                          <a:solidFill>
                            <a:schemeClr val="tx1"/>
                          </a:solidFill>
                          <a:effectLst/>
                          <a:latin typeface="Calibri" panose="020F0502020204030204" pitchFamily="34" charset="0"/>
                        </a:rPr>
                        <a:t>Alfred </a:t>
                      </a:r>
                      <a:r>
                        <a:rPr lang="en-US" sz="1000" b="0" i="0" u="none" strike="noStrike" dirty="0" err="1">
                          <a:solidFill>
                            <a:schemeClr val="tx1"/>
                          </a:solidFill>
                          <a:effectLst/>
                          <a:latin typeface="Calibri" panose="020F0502020204030204" pitchFamily="34" charset="0"/>
                        </a:rPr>
                        <a:t>Asterjadhi</a:t>
                      </a:r>
                      <a:r>
                        <a:rPr lang="en-US" sz="1000" b="0" i="0" u="none" strike="noStrike" dirty="0">
                          <a:solidFill>
                            <a:schemeClr val="tx1"/>
                          </a:solidFill>
                          <a:effectLst/>
                          <a:latin typeface="Calibri" panose="020F0502020204030204" pitchFamily="34" charset="0"/>
                        </a:rPr>
                        <a:t> (Qualcomm Inc.)</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t"/>
                      <a:r>
                        <a:rPr lang="en-US" sz="1000" b="0" i="0" u="none" strike="noStrike" dirty="0">
                          <a:solidFill>
                            <a:schemeClr val="tx1"/>
                          </a:solidFill>
                          <a:effectLst/>
                          <a:latin typeface="Calibri" panose="020F0502020204030204" pitchFamily="34" charset="0"/>
                        </a:rPr>
                        <a:t>MAC</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t"/>
                      <a:endParaRPr lang="en-US" sz="1000" b="0" i="0" u="none" strike="noStrike" dirty="0">
                        <a:solidFill>
                          <a:schemeClr val="tx1"/>
                        </a:solidFill>
                        <a:effectLst/>
                        <a:latin typeface="Calibri" panose="020F0502020204030204" pitchFamily="34" charset="0"/>
                      </a:endParaRP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r>
              <a:tr h="164401">
                <a:tc>
                  <a:txBody>
                    <a:bodyPr/>
                    <a:lstStyle/>
                    <a:p>
                      <a:pPr algn="r" fontAlgn="t"/>
                      <a:r>
                        <a:rPr lang="en-US" sz="1000" b="0" i="0" u="none" strike="noStrike">
                          <a:solidFill>
                            <a:srgbClr val="92D050"/>
                          </a:solidFill>
                          <a:effectLst/>
                          <a:latin typeface="Calibri" panose="020F0502020204030204" pitchFamily="34" charset="0"/>
                        </a:rPr>
                        <a:t>2018</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r" fontAlgn="t"/>
                      <a:r>
                        <a:rPr lang="en-US" sz="1000" b="0" i="0" u="none" strike="noStrike">
                          <a:solidFill>
                            <a:srgbClr val="92D050"/>
                          </a:solidFill>
                          <a:effectLst/>
                          <a:latin typeface="Calibri" panose="020F0502020204030204" pitchFamily="34" charset="0"/>
                        </a:rPr>
                        <a:t>13</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t"/>
                      <a:r>
                        <a:rPr lang="en-US" sz="1000" b="0" i="0" u="none" strike="noStrike" dirty="0">
                          <a:solidFill>
                            <a:srgbClr val="92D050"/>
                          </a:solidFill>
                          <a:effectLst/>
                          <a:latin typeface="Calibri" panose="020F0502020204030204" pitchFamily="34" charset="0"/>
                        </a:rPr>
                        <a:t>LB230-MAC-CR-27.15.3</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t"/>
                      <a:r>
                        <a:rPr lang="en-US" sz="1000" b="0" i="0" u="none" strike="noStrike" dirty="0">
                          <a:solidFill>
                            <a:srgbClr val="92D050"/>
                          </a:solidFill>
                          <a:effectLst/>
                          <a:latin typeface="Calibri" panose="020F0502020204030204" pitchFamily="34" charset="0"/>
                        </a:rPr>
                        <a:t>Alfred </a:t>
                      </a:r>
                      <a:r>
                        <a:rPr lang="en-US" sz="1000" b="0" i="0" u="none" strike="noStrike" dirty="0" err="1">
                          <a:solidFill>
                            <a:srgbClr val="92D050"/>
                          </a:solidFill>
                          <a:effectLst/>
                          <a:latin typeface="Calibri" panose="020F0502020204030204" pitchFamily="34" charset="0"/>
                        </a:rPr>
                        <a:t>Asterjadhi</a:t>
                      </a:r>
                      <a:r>
                        <a:rPr lang="en-US" sz="1000" b="0" i="0" u="none" strike="noStrike" dirty="0">
                          <a:solidFill>
                            <a:srgbClr val="92D050"/>
                          </a:solidFill>
                          <a:effectLst/>
                          <a:latin typeface="Calibri" panose="020F0502020204030204" pitchFamily="34" charset="0"/>
                        </a:rPr>
                        <a:t> (Qualcomm Inc.)</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t"/>
                      <a:r>
                        <a:rPr lang="en-US" sz="1000" b="0" i="0" u="none" strike="noStrike">
                          <a:solidFill>
                            <a:srgbClr val="92D050"/>
                          </a:solidFill>
                          <a:effectLst/>
                          <a:latin typeface="Calibri" panose="020F0502020204030204" pitchFamily="34" charset="0"/>
                        </a:rPr>
                        <a:t>MAC</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t"/>
                      <a:r>
                        <a:rPr lang="en-US" sz="1000" b="0" i="0" u="none" strike="noStrike">
                          <a:solidFill>
                            <a:srgbClr val="92D050"/>
                          </a:solidFill>
                          <a:effectLst/>
                          <a:latin typeface="Calibri" panose="020F0502020204030204" pitchFamily="34" charset="0"/>
                        </a:rPr>
                        <a:t>ready for motion</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r>
              <a:tr h="164401">
                <a:tc>
                  <a:txBody>
                    <a:bodyPr/>
                    <a:lstStyle/>
                    <a:p>
                      <a:pPr algn="r" fontAlgn="t"/>
                      <a:r>
                        <a:rPr lang="en-US" sz="1000" b="0" i="0" u="none" strike="noStrike">
                          <a:solidFill>
                            <a:srgbClr val="92D050"/>
                          </a:solidFill>
                          <a:effectLst/>
                          <a:latin typeface="Calibri" panose="020F0502020204030204" pitchFamily="34" charset="0"/>
                        </a:rPr>
                        <a:t>2018</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r" fontAlgn="t"/>
                      <a:r>
                        <a:rPr lang="en-US" sz="1000" b="0" i="0" u="none" strike="noStrike">
                          <a:solidFill>
                            <a:srgbClr val="92D050"/>
                          </a:solidFill>
                          <a:effectLst/>
                          <a:latin typeface="Calibri" panose="020F0502020204030204" pitchFamily="34" charset="0"/>
                        </a:rPr>
                        <a:t>14</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t"/>
                      <a:r>
                        <a:rPr lang="en-US" sz="1000" b="0" i="0" u="none" strike="noStrike">
                          <a:solidFill>
                            <a:srgbClr val="92D050"/>
                          </a:solidFill>
                          <a:effectLst/>
                          <a:latin typeface="Calibri" panose="020F0502020204030204" pitchFamily="34" charset="0"/>
                        </a:rPr>
                        <a:t>LB230-MAC-CR-27.15.4</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t"/>
                      <a:r>
                        <a:rPr lang="en-US" sz="1000" b="0" i="0" u="none" strike="noStrike">
                          <a:solidFill>
                            <a:srgbClr val="92D050"/>
                          </a:solidFill>
                          <a:effectLst/>
                          <a:latin typeface="Calibri" panose="020F0502020204030204" pitchFamily="34" charset="0"/>
                        </a:rPr>
                        <a:t>Alfred Asterjadhi (Qualcomm Inc.)</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t"/>
                      <a:r>
                        <a:rPr lang="en-US" sz="1000" b="0" i="0" u="none" strike="noStrike">
                          <a:solidFill>
                            <a:srgbClr val="92D050"/>
                          </a:solidFill>
                          <a:effectLst/>
                          <a:latin typeface="Calibri" panose="020F0502020204030204" pitchFamily="34" charset="0"/>
                        </a:rPr>
                        <a:t>MAC</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t"/>
                      <a:r>
                        <a:rPr lang="en-US" sz="1000" b="0" i="0" u="none" strike="noStrike">
                          <a:solidFill>
                            <a:srgbClr val="92D050"/>
                          </a:solidFill>
                          <a:effectLst/>
                          <a:latin typeface="Calibri" panose="020F0502020204030204" pitchFamily="34" charset="0"/>
                        </a:rPr>
                        <a:t>ready for motion</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r>
              <a:tr h="164401">
                <a:tc>
                  <a:txBody>
                    <a:bodyPr/>
                    <a:lstStyle/>
                    <a:p>
                      <a:pPr algn="r" fontAlgn="t"/>
                      <a:r>
                        <a:rPr lang="en-US" sz="1000" b="0" i="0" u="none" strike="noStrike" dirty="0">
                          <a:solidFill>
                            <a:srgbClr val="92D050"/>
                          </a:solidFill>
                          <a:effectLst/>
                          <a:latin typeface="Calibri" panose="020F0502020204030204" pitchFamily="34" charset="0"/>
                        </a:rPr>
                        <a:t>2018</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r" fontAlgn="t"/>
                      <a:r>
                        <a:rPr lang="en-US" sz="1000" b="0" i="0" u="none" strike="noStrike">
                          <a:solidFill>
                            <a:srgbClr val="92D050"/>
                          </a:solidFill>
                          <a:effectLst/>
                          <a:latin typeface="Calibri" panose="020F0502020204030204" pitchFamily="34" charset="0"/>
                        </a:rPr>
                        <a:t>15</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l" fontAlgn="t"/>
                      <a:r>
                        <a:rPr lang="en-US" sz="1000" b="0" i="0" u="none" strike="noStrike">
                          <a:solidFill>
                            <a:srgbClr val="92D050"/>
                          </a:solidFill>
                          <a:effectLst/>
                          <a:latin typeface="Calibri" panose="020F0502020204030204" pitchFamily="34" charset="0"/>
                        </a:rPr>
                        <a:t>LB230-MAC-CR-27.17</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l" fontAlgn="t"/>
                      <a:r>
                        <a:rPr lang="en-US" sz="1000" b="0" i="0" u="none" strike="noStrike">
                          <a:solidFill>
                            <a:srgbClr val="92D050"/>
                          </a:solidFill>
                          <a:effectLst/>
                          <a:latin typeface="Calibri" panose="020F0502020204030204" pitchFamily="34" charset="0"/>
                        </a:rPr>
                        <a:t>Alfred Asterjadhi (Qualcomm Inc.)</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l" fontAlgn="t"/>
                      <a:r>
                        <a:rPr lang="en-US" sz="1000" b="0" i="0" u="none" strike="noStrike">
                          <a:solidFill>
                            <a:srgbClr val="92D050"/>
                          </a:solidFill>
                          <a:effectLst/>
                          <a:latin typeface="Calibri" panose="020F0502020204030204" pitchFamily="34" charset="0"/>
                        </a:rPr>
                        <a:t>MAC</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l" fontAlgn="t"/>
                      <a:r>
                        <a:rPr lang="en-US" sz="1000" b="0" i="0" u="none" strike="noStrike" dirty="0" smtClean="0">
                          <a:solidFill>
                            <a:srgbClr val="92D050"/>
                          </a:solidFill>
                          <a:effectLst/>
                          <a:latin typeface="Calibri" panose="020F0502020204030204" pitchFamily="34" charset="0"/>
                        </a:rPr>
                        <a:t>Ready for motion</a:t>
                      </a:r>
                      <a:endParaRPr lang="en-US" sz="1000" b="0" i="0" u="none" strike="noStrike" dirty="0">
                        <a:solidFill>
                          <a:srgbClr val="92D050"/>
                        </a:solidFill>
                        <a:effectLst/>
                        <a:latin typeface="Calibri" panose="020F0502020204030204" pitchFamily="34" charset="0"/>
                      </a:endParaRP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r>
              <a:tr h="164401">
                <a:tc>
                  <a:txBody>
                    <a:bodyPr/>
                    <a:lstStyle/>
                    <a:p>
                      <a:pPr algn="r" fontAlgn="t"/>
                      <a:r>
                        <a:rPr lang="en-US" sz="1000" b="0" i="0" u="none" strike="noStrike">
                          <a:solidFill>
                            <a:srgbClr val="9C0006"/>
                          </a:solidFill>
                          <a:effectLst/>
                          <a:latin typeface="Calibri" panose="020F0502020204030204" pitchFamily="34" charset="0"/>
                        </a:rPr>
                        <a:t>2018</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7CE"/>
                    </a:solidFill>
                  </a:tcPr>
                </a:tc>
                <a:tc>
                  <a:txBody>
                    <a:bodyPr/>
                    <a:lstStyle/>
                    <a:p>
                      <a:pPr algn="r" fontAlgn="t"/>
                      <a:r>
                        <a:rPr lang="en-US" sz="1000" b="0" i="0" u="none" strike="noStrike">
                          <a:solidFill>
                            <a:srgbClr val="9C0006"/>
                          </a:solidFill>
                          <a:effectLst/>
                          <a:latin typeface="Calibri" panose="020F0502020204030204" pitchFamily="34" charset="0"/>
                        </a:rPr>
                        <a:t>27</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7CE"/>
                    </a:solidFill>
                  </a:tcPr>
                </a:tc>
                <a:tc>
                  <a:txBody>
                    <a:bodyPr/>
                    <a:lstStyle/>
                    <a:p>
                      <a:pPr algn="l" fontAlgn="t"/>
                      <a:r>
                        <a:rPr lang="en-US" sz="1000" b="0" i="0" u="none" strike="noStrike" dirty="0" err="1">
                          <a:solidFill>
                            <a:srgbClr val="9C0006"/>
                          </a:solidFill>
                          <a:effectLst/>
                          <a:latin typeface="Calibri" panose="020F0502020204030204" pitchFamily="34" charset="0"/>
                        </a:rPr>
                        <a:t>Ack</a:t>
                      </a:r>
                      <a:r>
                        <a:rPr lang="en-US" sz="1000" b="0" i="0" u="none" strike="noStrike" dirty="0">
                          <a:solidFill>
                            <a:srgbClr val="9C0006"/>
                          </a:solidFill>
                          <a:effectLst/>
                          <a:latin typeface="Calibri" panose="020F0502020204030204" pitchFamily="34" charset="0"/>
                        </a:rPr>
                        <a:t> related CIDs Section 27.4</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7CE"/>
                    </a:solidFill>
                  </a:tcPr>
                </a:tc>
                <a:tc>
                  <a:txBody>
                    <a:bodyPr/>
                    <a:lstStyle/>
                    <a:p>
                      <a:pPr algn="l" fontAlgn="t"/>
                      <a:r>
                        <a:rPr lang="en-US" sz="1000" b="0" i="0" u="none" strike="noStrike" dirty="0">
                          <a:solidFill>
                            <a:srgbClr val="9C0006"/>
                          </a:solidFill>
                          <a:effectLst/>
                          <a:latin typeface="Calibri" panose="020F0502020204030204" pitchFamily="34" charset="0"/>
                        </a:rPr>
                        <a:t>George Cherian (Qualcomm)</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7CE"/>
                    </a:solidFill>
                  </a:tcPr>
                </a:tc>
                <a:tc>
                  <a:txBody>
                    <a:bodyPr/>
                    <a:lstStyle/>
                    <a:p>
                      <a:pPr algn="l" fontAlgn="t"/>
                      <a:r>
                        <a:rPr lang="en-US" sz="1000" b="0" i="0" u="none" strike="noStrike" dirty="0">
                          <a:solidFill>
                            <a:srgbClr val="9C0006"/>
                          </a:solidFill>
                          <a:effectLst/>
                          <a:latin typeface="Calibri" panose="020F0502020204030204" pitchFamily="34" charset="0"/>
                        </a:rPr>
                        <a:t>MAC</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7CE"/>
                    </a:solidFill>
                  </a:tcPr>
                </a:tc>
                <a:tc>
                  <a:txBody>
                    <a:bodyPr/>
                    <a:lstStyle/>
                    <a:p>
                      <a:pPr algn="l" fontAlgn="t"/>
                      <a:r>
                        <a:rPr lang="en-US" sz="1000" b="0" i="0" u="none" strike="noStrike" dirty="0">
                          <a:solidFill>
                            <a:srgbClr val="9C0006"/>
                          </a:solidFill>
                          <a:effectLst/>
                          <a:latin typeface="Calibri" panose="020F0502020204030204" pitchFamily="34" charset="0"/>
                        </a:rPr>
                        <a:t>reschedule</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7CE"/>
                    </a:solidFill>
                  </a:tcPr>
                </a:tc>
              </a:tr>
              <a:tr h="164401">
                <a:tc>
                  <a:txBody>
                    <a:bodyPr/>
                    <a:lstStyle/>
                    <a:p>
                      <a:pPr algn="r" fontAlgn="t"/>
                      <a:r>
                        <a:rPr lang="en-US" sz="1000" b="0" i="0" u="none" strike="noStrike">
                          <a:solidFill>
                            <a:srgbClr val="006100"/>
                          </a:solidFill>
                          <a:effectLst/>
                          <a:latin typeface="Calibri" panose="020F0502020204030204" pitchFamily="34" charset="0"/>
                        </a:rPr>
                        <a:t>2018</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r" fontAlgn="t"/>
                      <a:r>
                        <a:rPr lang="en-US" sz="1000" b="0" i="0" u="none" strike="noStrike">
                          <a:solidFill>
                            <a:srgbClr val="006100"/>
                          </a:solidFill>
                          <a:effectLst/>
                          <a:latin typeface="Calibri" panose="020F0502020204030204" pitchFamily="34" charset="0"/>
                        </a:rPr>
                        <a:t>35</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t"/>
                      <a:r>
                        <a:rPr lang="en-US" sz="1000" b="0" i="0" u="none" strike="noStrike">
                          <a:solidFill>
                            <a:srgbClr val="006100"/>
                          </a:solidFill>
                          <a:effectLst/>
                          <a:latin typeface="Calibri" panose="020F0502020204030204" pitchFamily="34" charset="0"/>
                        </a:rPr>
                        <a:t>OMI Comment Resolutions</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t"/>
                      <a:r>
                        <a:rPr lang="en-US" sz="1000" b="0" i="0" u="none" strike="noStrike" dirty="0" err="1">
                          <a:solidFill>
                            <a:srgbClr val="006100"/>
                          </a:solidFill>
                          <a:effectLst/>
                          <a:latin typeface="Calibri" panose="020F0502020204030204" pitchFamily="34" charset="0"/>
                        </a:rPr>
                        <a:t>Jarkko</a:t>
                      </a:r>
                      <a:r>
                        <a:rPr lang="en-US" sz="1000" b="0" i="0" u="none" strike="noStrike" dirty="0">
                          <a:solidFill>
                            <a:srgbClr val="006100"/>
                          </a:solidFill>
                          <a:effectLst/>
                          <a:latin typeface="Calibri" panose="020F0502020204030204" pitchFamily="34" charset="0"/>
                        </a:rPr>
                        <a:t> </a:t>
                      </a:r>
                      <a:r>
                        <a:rPr lang="en-US" sz="1000" b="0" i="0" u="none" strike="noStrike" dirty="0" err="1">
                          <a:solidFill>
                            <a:srgbClr val="006100"/>
                          </a:solidFill>
                          <a:effectLst/>
                          <a:latin typeface="Calibri" panose="020F0502020204030204" pitchFamily="34" charset="0"/>
                        </a:rPr>
                        <a:t>Kneckt</a:t>
                      </a:r>
                      <a:r>
                        <a:rPr lang="en-US" sz="1000" b="0" i="0" u="none" strike="noStrike" dirty="0">
                          <a:solidFill>
                            <a:srgbClr val="006100"/>
                          </a:solidFill>
                          <a:effectLst/>
                          <a:latin typeface="Calibri" panose="020F0502020204030204" pitchFamily="34" charset="0"/>
                        </a:rPr>
                        <a:t> (Apple)</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t"/>
                      <a:r>
                        <a:rPr lang="en-US" sz="1000" b="0" i="0" u="none" strike="noStrike">
                          <a:solidFill>
                            <a:srgbClr val="006100"/>
                          </a:solidFill>
                          <a:effectLst/>
                          <a:latin typeface="Calibri" panose="020F0502020204030204" pitchFamily="34" charset="0"/>
                        </a:rPr>
                        <a:t>MAC</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t"/>
                      <a:r>
                        <a:rPr lang="en-US" sz="1000" b="0" i="0" u="none" strike="noStrike">
                          <a:solidFill>
                            <a:srgbClr val="006100"/>
                          </a:solidFill>
                          <a:effectLst/>
                          <a:latin typeface="Calibri" panose="020F0502020204030204" pitchFamily="34" charset="0"/>
                        </a:rPr>
                        <a:t>14331, 14332, and 14347 are reassigned</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r>
              <a:tr h="164401">
                <a:tc>
                  <a:txBody>
                    <a:bodyPr/>
                    <a:lstStyle/>
                    <a:p>
                      <a:pPr algn="r" fontAlgn="t"/>
                      <a:r>
                        <a:rPr lang="en-US" sz="1000" b="0" i="0" u="none" strike="noStrike" dirty="0">
                          <a:solidFill>
                            <a:srgbClr val="000000"/>
                          </a:solidFill>
                          <a:effectLst/>
                          <a:latin typeface="Calibri" panose="020F0502020204030204" pitchFamily="34" charset="0"/>
                        </a:rPr>
                        <a:t>2018</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t"/>
                      <a:r>
                        <a:rPr lang="en-US" sz="1000" b="0" i="0" u="none" strike="noStrike" dirty="0">
                          <a:solidFill>
                            <a:srgbClr val="000000"/>
                          </a:solidFill>
                          <a:effectLst/>
                          <a:latin typeface="Calibri" panose="020F0502020204030204" pitchFamily="34" charset="0"/>
                        </a:rPr>
                        <a:t>39</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t"/>
                      <a:r>
                        <a:rPr lang="en-US" sz="1000" b="0" i="0" u="none" strike="noStrike">
                          <a:solidFill>
                            <a:srgbClr val="000000"/>
                          </a:solidFill>
                          <a:effectLst/>
                          <a:latin typeface="Calibri" panose="020F0502020204030204" pitchFamily="34" charset="0"/>
                        </a:rPr>
                        <a:t>LB230-MAC-CR-10.22.2.5</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t"/>
                      <a:r>
                        <a:rPr lang="en-US" sz="1000" b="0" i="0" u="none" strike="noStrike">
                          <a:solidFill>
                            <a:srgbClr val="000000"/>
                          </a:solidFill>
                          <a:effectLst/>
                          <a:latin typeface="Calibri" panose="020F0502020204030204" pitchFamily="34" charset="0"/>
                        </a:rPr>
                        <a:t>Alfred Asterjadhi (Qualcomm Inc.)</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t"/>
                      <a:r>
                        <a:rPr lang="en-US" sz="1000" b="0" i="0" u="none" strike="noStrike">
                          <a:solidFill>
                            <a:srgbClr val="000000"/>
                          </a:solidFill>
                          <a:effectLst/>
                          <a:latin typeface="Calibri" panose="020F0502020204030204" pitchFamily="34" charset="0"/>
                        </a:rPr>
                        <a:t>MAC</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t"/>
                      <a:endParaRPr lang="en-US" sz="1000" b="0" i="0" u="none" strike="noStrike">
                        <a:solidFill>
                          <a:srgbClr val="000000"/>
                        </a:solidFill>
                        <a:effectLst/>
                        <a:latin typeface="Calibri" panose="020F0502020204030204" pitchFamily="34" charset="0"/>
                      </a:endParaRP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r>
              <a:tr h="164401">
                <a:tc>
                  <a:txBody>
                    <a:bodyPr/>
                    <a:lstStyle/>
                    <a:p>
                      <a:pPr algn="r" fontAlgn="t"/>
                      <a:r>
                        <a:rPr lang="en-US" sz="1000" b="0" i="0" u="none" strike="noStrike" dirty="0">
                          <a:solidFill>
                            <a:srgbClr val="000000"/>
                          </a:solidFill>
                          <a:effectLst/>
                          <a:latin typeface="Calibri" panose="020F0502020204030204" pitchFamily="34" charset="0"/>
                        </a:rPr>
                        <a:t>2018</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60000"/>
                        <a:lumOff val="40000"/>
                      </a:schemeClr>
                    </a:solidFill>
                  </a:tcPr>
                </a:tc>
                <a:tc>
                  <a:txBody>
                    <a:bodyPr/>
                    <a:lstStyle/>
                    <a:p>
                      <a:pPr algn="r" fontAlgn="t"/>
                      <a:r>
                        <a:rPr lang="en-US" sz="1000" b="0" i="0" u="none" strike="noStrike">
                          <a:solidFill>
                            <a:srgbClr val="000000"/>
                          </a:solidFill>
                          <a:effectLst/>
                          <a:latin typeface="Calibri" panose="020F0502020204030204" pitchFamily="34" charset="0"/>
                        </a:rPr>
                        <a:t>40</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60000"/>
                        <a:lumOff val="40000"/>
                      </a:schemeClr>
                    </a:solidFill>
                  </a:tcPr>
                </a:tc>
                <a:tc>
                  <a:txBody>
                    <a:bodyPr/>
                    <a:lstStyle/>
                    <a:p>
                      <a:pPr algn="l" fontAlgn="t"/>
                      <a:r>
                        <a:rPr lang="en-US" sz="1000" b="0" i="0" u="none" strike="noStrike" dirty="0">
                          <a:solidFill>
                            <a:srgbClr val="000000"/>
                          </a:solidFill>
                          <a:effectLst/>
                          <a:latin typeface="Calibri" panose="020F0502020204030204" pitchFamily="34" charset="0"/>
                        </a:rPr>
                        <a:t>LB230-MAC-CR-10.22.2.6-9</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60000"/>
                        <a:lumOff val="40000"/>
                      </a:schemeClr>
                    </a:solidFill>
                  </a:tcPr>
                </a:tc>
                <a:tc>
                  <a:txBody>
                    <a:bodyPr/>
                    <a:lstStyle/>
                    <a:p>
                      <a:pPr algn="l" fontAlgn="t"/>
                      <a:r>
                        <a:rPr lang="en-US" sz="1000" b="0" i="0" u="none" strike="noStrike">
                          <a:solidFill>
                            <a:srgbClr val="000000"/>
                          </a:solidFill>
                          <a:effectLst/>
                          <a:latin typeface="Calibri" panose="020F0502020204030204" pitchFamily="34" charset="0"/>
                        </a:rPr>
                        <a:t>Alfred Asterjadhi (Qualcomm Inc.)</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60000"/>
                        <a:lumOff val="40000"/>
                      </a:schemeClr>
                    </a:solidFill>
                  </a:tcPr>
                </a:tc>
                <a:tc>
                  <a:txBody>
                    <a:bodyPr/>
                    <a:lstStyle/>
                    <a:p>
                      <a:pPr algn="l" fontAlgn="t"/>
                      <a:r>
                        <a:rPr lang="en-US" sz="1000" b="0" i="0" u="none" strike="noStrike">
                          <a:solidFill>
                            <a:srgbClr val="000000"/>
                          </a:solidFill>
                          <a:effectLst/>
                          <a:latin typeface="Calibri" panose="020F0502020204030204" pitchFamily="34" charset="0"/>
                        </a:rPr>
                        <a:t>MAC</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60000"/>
                        <a:lumOff val="40000"/>
                      </a:schemeClr>
                    </a:solidFill>
                  </a:tcPr>
                </a:tc>
                <a:tc>
                  <a:txBody>
                    <a:bodyPr/>
                    <a:lstStyle/>
                    <a:p>
                      <a:pPr algn="l" fontAlgn="t"/>
                      <a:r>
                        <a:rPr lang="en-US" sz="1000" b="0" i="0" u="none" strike="noStrike" dirty="0" smtClean="0">
                          <a:solidFill>
                            <a:srgbClr val="000000"/>
                          </a:solidFill>
                          <a:effectLst/>
                          <a:latin typeface="Calibri" panose="020F0502020204030204" pitchFamily="34" charset="0"/>
                        </a:rPr>
                        <a:t>Ready for motion</a:t>
                      </a:r>
                      <a:endParaRPr lang="en-US" sz="1000" b="0" i="0" u="none" strike="noStrike" dirty="0">
                        <a:solidFill>
                          <a:srgbClr val="000000"/>
                        </a:solidFill>
                        <a:effectLst/>
                        <a:latin typeface="Calibri" panose="020F0502020204030204" pitchFamily="34" charset="0"/>
                      </a:endParaRP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60000"/>
                        <a:lumOff val="40000"/>
                      </a:schemeClr>
                    </a:solidFill>
                  </a:tcPr>
                </a:tc>
              </a:tr>
              <a:tr h="164401">
                <a:tc>
                  <a:txBody>
                    <a:bodyPr/>
                    <a:lstStyle/>
                    <a:p>
                      <a:pPr algn="r" fontAlgn="t"/>
                      <a:r>
                        <a:rPr lang="en-US" sz="1000" b="0" i="0" u="none" strike="noStrike" dirty="0">
                          <a:solidFill>
                            <a:srgbClr val="000000"/>
                          </a:solidFill>
                          <a:effectLst/>
                          <a:latin typeface="Calibri" panose="020F0502020204030204" pitchFamily="34" charset="0"/>
                        </a:rPr>
                        <a:t>2018</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t"/>
                      <a:r>
                        <a:rPr lang="en-US" sz="1000" b="0" i="0" u="none" strike="noStrike">
                          <a:solidFill>
                            <a:srgbClr val="000000"/>
                          </a:solidFill>
                          <a:effectLst/>
                          <a:latin typeface="Calibri" panose="020F0502020204030204" pitchFamily="34" charset="0"/>
                        </a:rPr>
                        <a:t>41</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t"/>
                      <a:r>
                        <a:rPr lang="en-US" sz="1000" b="0" i="0" u="none" strike="noStrike" dirty="0">
                          <a:solidFill>
                            <a:srgbClr val="000000"/>
                          </a:solidFill>
                          <a:effectLst/>
                          <a:latin typeface="Calibri" panose="020F0502020204030204" pitchFamily="34" charset="0"/>
                        </a:rPr>
                        <a:t>LB230-MAC-CR-11.24</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t"/>
                      <a:r>
                        <a:rPr lang="en-US" sz="1000" b="0" i="0" u="none" strike="noStrike">
                          <a:solidFill>
                            <a:srgbClr val="000000"/>
                          </a:solidFill>
                          <a:effectLst/>
                          <a:latin typeface="Calibri" panose="020F0502020204030204" pitchFamily="34" charset="0"/>
                        </a:rPr>
                        <a:t>Alfred Asterjadhi (Qualcomm Inc.)</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t"/>
                      <a:r>
                        <a:rPr lang="en-US" sz="1000" b="0" i="0" u="none" strike="noStrike">
                          <a:solidFill>
                            <a:srgbClr val="000000"/>
                          </a:solidFill>
                          <a:effectLst/>
                          <a:latin typeface="Calibri" panose="020F0502020204030204" pitchFamily="34" charset="0"/>
                        </a:rPr>
                        <a:t>MAC</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t"/>
                      <a:endParaRPr lang="en-US" sz="1000" b="0" i="0" u="none" strike="noStrike">
                        <a:solidFill>
                          <a:srgbClr val="000000"/>
                        </a:solidFill>
                        <a:effectLst/>
                        <a:latin typeface="Calibri" panose="020F0502020204030204" pitchFamily="34" charset="0"/>
                      </a:endParaRP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r>
              <a:tr h="164401">
                <a:tc>
                  <a:txBody>
                    <a:bodyPr/>
                    <a:lstStyle/>
                    <a:p>
                      <a:pPr algn="r" fontAlgn="t"/>
                      <a:r>
                        <a:rPr lang="en-US" sz="1000" b="0" i="0" u="none" strike="noStrike">
                          <a:solidFill>
                            <a:srgbClr val="000000"/>
                          </a:solidFill>
                          <a:effectLst/>
                          <a:latin typeface="Calibri" panose="020F0502020204030204" pitchFamily="34" charset="0"/>
                        </a:rPr>
                        <a:t>2018</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lang="en-US" sz="1000" b="0" i="0" u="none" strike="noStrike">
                          <a:solidFill>
                            <a:srgbClr val="000000"/>
                          </a:solidFill>
                          <a:effectLst/>
                          <a:latin typeface="Calibri" panose="020F0502020204030204" pitchFamily="34" charset="0"/>
                        </a:rPr>
                        <a:t>44</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1000" b="0" i="0" u="none" strike="noStrike" dirty="0">
                          <a:solidFill>
                            <a:srgbClr val="000000"/>
                          </a:solidFill>
                          <a:effectLst/>
                          <a:latin typeface="Calibri" panose="020F0502020204030204" pitchFamily="34" charset="0"/>
                        </a:rPr>
                        <a:t>LB230-MAC-CR-27.7 and 27.7.1</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1000" b="0" i="0" u="none" strike="noStrike" dirty="0">
                          <a:solidFill>
                            <a:srgbClr val="000000"/>
                          </a:solidFill>
                          <a:effectLst/>
                          <a:latin typeface="Calibri" panose="020F0502020204030204" pitchFamily="34" charset="0"/>
                        </a:rPr>
                        <a:t>Alfred </a:t>
                      </a:r>
                      <a:r>
                        <a:rPr lang="en-US" sz="1000" b="0" i="0" u="none" strike="noStrike" dirty="0" err="1">
                          <a:solidFill>
                            <a:srgbClr val="000000"/>
                          </a:solidFill>
                          <a:effectLst/>
                          <a:latin typeface="Calibri" panose="020F0502020204030204" pitchFamily="34" charset="0"/>
                        </a:rPr>
                        <a:t>Asterjadhi</a:t>
                      </a:r>
                      <a:r>
                        <a:rPr lang="en-US" sz="1000" b="0" i="0" u="none" strike="noStrike" dirty="0">
                          <a:solidFill>
                            <a:srgbClr val="000000"/>
                          </a:solidFill>
                          <a:effectLst/>
                          <a:latin typeface="Calibri" panose="020F0502020204030204" pitchFamily="34" charset="0"/>
                        </a:rPr>
                        <a:t> (Qualcomm Inc.)</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1000" b="0" i="0" u="none" strike="noStrike">
                          <a:solidFill>
                            <a:srgbClr val="000000"/>
                          </a:solidFill>
                          <a:effectLst/>
                          <a:latin typeface="Calibri" panose="020F0502020204030204" pitchFamily="34" charset="0"/>
                        </a:rPr>
                        <a:t>MAC</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endParaRPr lang="en-US" sz="1000" b="0" i="0" u="none" strike="noStrike" dirty="0">
                        <a:solidFill>
                          <a:srgbClr val="000000"/>
                        </a:solidFill>
                        <a:effectLst/>
                        <a:latin typeface="Calibri" panose="020F0502020204030204" pitchFamily="34" charset="0"/>
                      </a:endParaRP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24987">
                <a:tc>
                  <a:txBody>
                    <a:bodyPr/>
                    <a:lstStyle/>
                    <a:p>
                      <a:pPr algn="r" fontAlgn="b"/>
                      <a:r>
                        <a:rPr lang="en-US" sz="1000" b="0" i="0" u="none" strike="noStrike" dirty="0">
                          <a:solidFill>
                            <a:srgbClr val="000000"/>
                          </a:solidFill>
                          <a:effectLst/>
                          <a:latin typeface="Calibri" panose="020F0502020204030204" pitchFamily="34" charset="0"/>
                        </a:rPr>
                        <a:t>2018</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1000" b="0" i="0" u="none" strike="noStrike">
                          <a:solidFill>
                            <a:srgbClr val="000000"/>
                          </a:solidFill>
                          <a:effectLst/>
                          <a:latin typeface="Calibri" panose="020F0502020204030204" pitchFamily="34" charset="0"/>
                        </a:rPr>
                        <a:t>55</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t"/>
                      <a:r>
                        <a:rPr lang="en-US" sz="1000" b="0" i="0" u="none" strike="noStrike" dirty="0">
                          <a:solidFill>
                            <a:srgbClr val="000000"/>
                          </a:solidFill>
                          <a:effectLst/>
                          <a:latin typeface="Calibri" panose="020F0502020204030204" pitchFamily="34" charset="0"/>
                        </a:rPr>
                        <a:t>CR CID 14324</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en-US" sz="1000" b="0" i="0" u="none" strike="noStrike" dirty="0">
                          <a:solidFill>
                            <a:srgbClr val="000000"/>
                          </a:solidFill>
                          <a:effectLst/>
                          <a:latin typeface="Calibri" panose="020F0502020204030204" pitchFamily="34" charset="0"/>
                        </a:rPr>
                        <a:t>Zhou Lan (Broadcom Ltd.)</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t"/>
                      <a:r>
                        <a:rPr lang="en-US" sz="1000" b="0" i="0" u="none" strike="noStrike" dirty="0">
                          <a:solidFill>
                            <a:srgbClr val="000000"/>
                          </a:solidFill>
                          <a:effectLst/>
                          <a:latin typeface="Calibri" panose="020F0502020204030204" pitchFamily="34" charset="0"/>
                        </a:rPr>
                        <a:t>MAC</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t"/>
                      <a:endParaRPr lang="en-US" sz="1000" b="0" i="0" u="none" strike="noStrike" dirty="0">
                        <a:solidFill>
                          <a:srgbClr val="000000"/>
                        </a:solidFill>
                        <a:effectLst/>
                        <a:latin typeface="Calibri" panose="020F0502020204030204" pitchFamily="34" charset="0"/>
                      </a:endParaRP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r>
              <a:tr h="164401">
                <a:tc>
                  <a:txBody>
                    <a:bodyPr/>
                    <a:lstStyle/>
                    <a:p>
                      <a:pPr algn="r" fontAlgn="b"/>
                      <a:r>
                        <a:rPr lang="en-US" sz="1000" b="0" i="0" u="none" strike="noStrike" dirty="0">
                          <a:solidFill>
                            <a:srgbClr val="006100"/>
                          </a:solidFill>
                          <a:effectLst/>
                          <a:latin typeface="Calibri" panose="020F0502020204030204" pitchFamily="34" charset="0"/>
                        </a:rPr>
                        <a:t>2018</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r" fontAlgn="b"/>
                      <a:r>
                        <a:rPr lang="en-US" sz="1000" b="0" i="0" u="none" strike="noStrike" dirty="0">
                          <a:solidFill>
                            <a:srgbClr val="006100"/>
                          </a:solidFill>
                          <a:effectLst/>
                          <a:latin typeface="Calibri" panose="020F0502020204030204" pitchFamily="34" charset="0"/>
                        </a:rPr>
                        <a:t>66</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t"/>
                      <a:r>
                        <a:rPr lang="en-US" sz="1000" b="0" i="0" u="none" strike="noStrike" dirty="0">
                          <a:solidFill>
                            <a:srgbClr val="006100"/>
                          </a:solidFill>
                          <a:effectLst/>
                          <a:latin typeface="Calibri" panose="020F0502020204030204" pitchFamily="34" charset="0"/>
                        </a:rPr>
                        <a:t>Resolution for CIDs in 9.4.2.245</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b"/>
                      <a:r>
                        <a:rPr lang="en-US" sz="1000" b="0" i="0" u="none" strike="noStrike" dirty="0">
                          <a:solidFill>
                            <a:srgbClr val="006100"/>
                          </a:solidFill>
                          <a:effectLst/>
                          <a:latin typeface="Calibri" panose="020F0502020204030204" pitchFamily="34" charset="0"/>
                        </a:rPr>
                        <a:t>Abhishek </a:t>
                      </a:r>
                      <a:r>
                        <a:rPr lang="en-US" sz="1000" b="0" i="0" u="none" strike="noStrike" dirty="0" err="1">
                          <a:solidFill>
                            <a:srgbClr val="006100"/>
                          </a:solidFill>
                          <a:effectLst/>
                          <a:latin typeface="Calibri" panose="020F0502020204030204" pitchFamily="34" charset="0"/>
                        </a:rPr>
                        <a:t>Patil</a:t>
                      </a:r>
                      <a:r>
                        <a:rPr lang="en-US" sz="1000" b="0" i="0" u="none" strike="noStrike" dirty="0">
                          <a:solidFill>
                            <a:srgbClr val="006100"/>
                          </a:solidFill>
                          <a:effectLst/>
                          <a:latin typeface="Calibri" panose="020F0502020204030204" pitchFamily="34" charset="0"/>
                        </a:rPr>
                        <a:t> (Qualcomm)</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t"/>
                      <a:r>
                        <a:rPr lang="en-US" sz="1000" b="0" i="0" u="none" strike="noStrike" dirty="0">
                          <a:solidFill>
                            <a:srgbClr val="006100"/>
                          </a:solidFill>
                          <a:effectLst/>
                          <a:latin typeface="Calibri" panose="020F0502020204030204" pitchFamily="34" charset="0"/>
                        </a:rPr>
                        <a:t>MAC</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t"/>
                      <a:r>
                        <a:rPr lang="en-US" sz="1000" b="0" i="0" u="none" strike="noStrike" dirty="0">
                          <a:solidFill>
                            <a:srgbClr val="006100"/>
                          </a:solidFill>
                          <a:effectLst/>
                          <a:latin typeface="Calibri" panose="020F0502020204030204" pitchFamily="34" charset="0"/>
                        </a:rPr>
                        <a:t>ready for motion</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r>
              <a:tr h="164401">
                <a:tc>
                  <a:txBody>
                    <a:bodyPr/>
                    <a:lstStyle/>
                    <a:p>
                      <a:pPr algn="r" fontAlgn="b"/>
                      <a:r>
                        <a:rPr lang="en-US" sz="1000" b="0" i="0" u="none" strike="noStrike">
                          <a:solidFill>
                            <a:srgbClr val="006100"/>
                          </a:solidFill>
                          <a:effectLst/>
                          <a:latin typeface="Calibri" panose="020F0502020204030204" pitchFamily="34" charset="0"/>
                        </a:rPr>
                        <a:t>2018</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r" fontAlgn="b"/>
                      <a:r>
                        <a:rPr lang="en-US" sz="1000" b="0" i="0" u="none" strike="noStrike">
                          <a:solidFill>
                            <a:srgbClr val="006100"/>
                          </a:solidFill>
                          <a:effectLst/>
                          <a:latin typeface="Calibri" panose="020F0502020204030204" pitchFamily="34" charset="0"/>
                        </a:rPr>
                        <a:t>68</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b"/>
                      <a:r>
                        <a:rPr lang="en-US" sz="1000" b="0" i="0" u="none" strike="noStrike" dirty="0">
                          <a:solidFill>
                            <a:srgbClr val="006100"/>
                          </a:solidFill>
                          <a:effectLst/>
                          <a:latin typeface="Calibri" panose="020F0502020204030204" pitchFamily="34" charset="0"/>
                        </a:rPr>
                        <a:t>Resolution for CID 11374</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b"/>
                      <a:r>
                        <a:rPr lang="en-US" sz="1000" b="0" i="0" u="none" strike="noStrike" dirty="0">
                          <a:solidFill>
                            <a:srgbClr val="006100"/>
                          </a:solidFill>
                          <a:effectLst/>
                          <a:latin typeface="Calibri" panose="020F0502020204030204" pitchFamily="34" charset="0"/>
                        </a:rPr>
                        <a:t>Abhishek </a:t>
                      </a:r>
                      <a:r>
                        <a:rPr lang="en-US" sz="1000" b="0" i="0" u="none" strike="noStrike" dirty="0" err="1">
                          <a:solidFill>
                            <a:srgbClr val="006100"/>
                          </a:solidFill>
                          <a:effectLst/>
                          <a:latin typeface="Calibri" panose="020F0502020204030204" pitchFamily="34" charset="0"/>
                        </a:rPr>
                        <a:t>Patil</a:t>
                      </a:r>
                      <a:r>
                        <a:rPr lang="en-US" sz="1000" b="0" i="0" u="none" strike="noStrike" dirty="0">
                          <a:solidFill>
                            <a:srgbClr val="006100"/>
                          </a:solidFill>
                          <a:effectLst/>
                          <a:latin typeface="Calibri" panose="020F0502020204030204" pitchFamily="34" charset="0"/>
                        </a:rPr>
                        <a:t> (Qualcomm)</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b"/>
                      <a:r>
                        <a:rPr lang="en-US" sz="1000" b="0" i="0" u="none" strike="noStrike">
                          <a:solidFill>
                            <a:srgbClr val="006100"/>
                          </a:solidFill>
                          <a:effectLst/>
                          <a:latin typeface="Calibri" panose="020F0502020204030204" pitchFamily="34" charset="0"/>
                        </a:rPr>
                        <a:t>MAC</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b"/>
                      <a:r>
                        <a:rPr lang="en-US" sz="1000" b="0" i="0" u="none" strike="noStrike">
                          <a:solidFill>
                            <a:srgbClr val="006100"/>
                          </a:solidFill>
                          <a:effectLst/>
                          <a:latin typeface="Calibri" panose="020F0502020204030204" pitchFamily="34" charset="0"/>
                        </a:rPr>
                        <a:t>ready for motion</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r>
              <a:tr h="164401">
                <a:tc>
                  <a:txBody>
                    <a:bodyPr/>
                    <a:lstStyle/>
                    <a:p>
                      <a:pPr algn="r" fontAlgn="b"/>
                      <a:r>
                        <a:rPr lang="en-US" sz="1000" b="0" i="0" u="none" strike="noStrike">
                          <a:solidFill>
                            <a:srgbClr val="006100"/>
                          </a:solidFill>
                          <a:effectLst/>
                          <a:latin typeface="Calibri" panose="020F0502020204030204" pitchFamily="34" charset="0"/>
                        </a:rPr>
                        <a:t>2018</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r" fontAlgn="b"/>
                      <a:r>
                        <a:rPr lang="en-US" sz="1000" b="0" i="0" u="none" strike="noStrike">
                          <a:solidFill>
                            <a:srgbClr val="006100"/>
                          </a:solidFill>
                          <a:effectLst/>
                          <a:latin typeface="Calibri" panose="020F0502020204030204" pitchFamily="34" charset="0"/>
                        </a:rPr>
                        <a:t>74</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t"/>
                      <a:r>
                        <a:rPr lang="fr-FR" sz="1000" b="0" i="0" u="none" strike="noStrike">
                          <a:solidFill>
                            <a:srgbClr val="006100"/>
                          </a:solidFill>
                          <a:effectLst/>
                          <a:latin typeface="Calibri" panose="020F0502020204030204" pitchFamily="34" charset="0"/>
                        </a:rPr>
                        <a:t>d2.0 comment resolution 27.5.3.2.4 10.22.2.7</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b"/>
                      <a:r>
                        <a:rPr lang="en-US" sz="1000" b="0" i="0" u="none" strike="noStrike">
                          <a:solidFill>
                            <a:srgbClr val="006100"/>
                          </a:solidFill>
                          <a:effectLst/>
                          <a:latin typeface="Calibri" panose="020F0502020204030204" pitchFamily="34" charset="0"/>
                        </a:rPr>
                        <a:t>Liwen Chu (Marvell)</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b"/>
                      <a:r>
                        <a:rPr lang="en-US" sz="1000" b="0" i="0" u="none" strike="noStrike">
                          <a:solidFill>
                            <a:srgbClr val="006100"/>
                          </a:solidFill>
                          <a:effectLst/>
                          <a:latin typeface="Calibri" panose="020F0502020204030204" pitchFamily="34" charset="0"/>
                        </a:rPr>
                        <a:t>MAC</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b"/>
                      <a:r>
                        <a:rPr lang="en-US" sz="1000" b="0" i="0" u="none" strike="noStrike" dirty="0">
                          <a:solidFill>
                            <a:srgbClr val="006100"/>
                          </a:solidFill>
                          <a:effectLst/>
                          <a:latin typeface="Calibri" panose="020F0502020204030204" pitchFamily="34" charset="0"/>
                        </a:rPr>
                        <a:t>ready for motion</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r>
              <a:tr h="164401">
                <a:tc>
                  <a:txBody>
                    <a:bodyPr/>
                    <a:lstStyle/>
                    <a:p>
                      <a:pPr algn="r" fontAlgn="b"/>
                      <a:r>
                        <a:rPr lang="en-US" sz="1000" b="0" i="0" u="none" strike="noStrike" dirty="0">
                          <a:solidFill>
                            <a:srgbClr val="000000"/>
                          </a:solidFill>
                          <a:effectLst/>
                          <a:latin typeface="Calibri" panose="020F0502020204030204" pitchFamily="34" charset="0"/>
                        </a:rPr>
                        <a:t>2018</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1000" b="0" i="0" u="none" strike="noStrike">
                          <a:solidFill>
                            <a:srgbClr val="000000"/>
                          </a:solidFill>
                          <a:effectLst/>
                          <a:latin typeface="Calibri" panose="020F0502020204030204" pitchFamily="34" charset="0"/>
                        </a:rPr>
                        <a:t>75</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t"/>
                      <a:r>
                        <a:rPr lang="en-US" sz="1000" b="0" i="0" u="none" strike="noStrike" dirty="0">
                          <a:solidFill>
                            <a:srgbClr val="000000"/>
                          </a:solidFill>
                          <a:effectLst/>
                          <a:latin typeface="Calibri" panose="020F0502020204030204" pitchFamily="34" charset="0"/>
                        </a:rPr>
                        <a:t>D2.0 comment resolution 27.5.3.2.2</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en-US" sz="1000" b="0" i="0" u="none" strike="noStrike">
                          <a:solidFill>
                            <a:srgbClr val="000000"/>
                          </a:solidFill>
                          <a:effectLst/>
                          <a:latin typeface="Calibri" panose="020F0502020204030204" pitchFamily="34" charset="0"/>
                        </a:rPr>
                        <a:t>Liwen Chu (Marvell)</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en-US" sz="1000" b="0" i="0" u="none" strike="noStrike">
                          <a:solidFill>
                            <a:srgbClr val="000000"/>
                          </a:solidFill>
                          <a:effectLst/>
                          <a:latin typeface="Calibri" panose="020F0502020204030204" pitchFamily="34" charset="0"/>
                        </a:rPr>
                        <a:t>MAC</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endParaRPr lang="en-US" sz="1000" b="0" i="0" u="none" strike="noStrike">
                        <a:solidFill>
                          <a:srgbClr val="000000"/>
                        </a:solidFill>
                        <a:effectLst/>
                        <a:latin typeface="Calibri" panose="020F0502020204030204" pitchFamily="34" charset="0"/>
                      </a:endParaRP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r>
              <a:tr h="164401">
                <a:tc>
                  <a:txBody>
                    <a:bodyPr/>
                    <a:lstStyle/>
                    <a:p>
                      <a:pPr algn="r" fontAlgn="b"/>
                      <a:r>
                        <a:rPr lang="en-US" sz="1000" b="0" i="0" u="none" strike="noStrike" dirty="0">
                          <a:solidFill>
                            <a:srgbClr val="000000"/>
                          </a:solidFill>
                          <a:effectLst/>
                          <a:latin typeface="Calibri" panose="020F0502020204030204" pitchFamily="34" charset="0"/>
                        </a:rPr>
                        <a:t>2018</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1000" b="0" i="0" u="none" strike="noStrike" dirty="0">
                          <a:solidFill>
                            <a:srgbClr val="000000"/>
                          </a:solidFill>
                          <a:effectLst/>
                          <a:latin typeface="Calibri" panose="020F0502020204030204" pitchFamily="34" charset="0"/>
                        </a:rPr>
                        <a:t>76</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t"/>
                      <a:r>
                        <a:rPr lang="en-US" sz="1000" b="0" i="0" u="none" strike="noStrike">
                          <a:solidFill>
                            <a:srgbClr val="000000"/>
                          </a:solidFill>
                          <a:effectLst/>
                          <a:latin typeface="Calibri" panose="020F0502020204030204" pitchFamily="34" charset="0"/>
                        </a:rPr>
                        <a:t>D2.0 comment resolution 27.5.3.2.3</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en-US" sz="1000" b="0" i="0" u="none" strike="noStrike">
                          <a:solidFill>
                            <a:srgbClr val="000000"/>
                          </a:solidFill>
                          <a:effectLst/>
                          <a:latin typeface="Calibri" panose="020F0502020204030204" pitchFamily="34" charset="0"/>
                        </a:rPr>
                        <a:t>Liwen Chu (Marvell)</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en-US" sz="1000" b="0" i="0" u="none" strike="noStrike">
                          <a:solidFill>
                            <a:srgbClr val="000000"/>
                          </a:solidFill>
                          <a:effectLst/>
                          <a:latin typeface="Calibri" panose="020F0502020204030204" pitchFamily="34" charset="0"/>
                        </a:rPr>
                        <a:t>MAC</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endParaRPr lang="en-US" sz="1000" b="0" i="0" u="none" strike="noStrike" dirty="0">
                        <a:solidFill>
                          <a:srgbClr val="000000"/>
                        </a:solidFill>
                        <a:effectLst/>
                        <a:latin typeface="Calibri" panose="020F0502020204030204" pitchFamily="34" charset="0"/>
                      </a:endParaRP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r>
              <a:tr h="164401">
                <a:tc>
                  <a:txBody>
                    <a:bodyPr/>
                    <a:lstStyle/>
                    <a:p>
                      <a:pPr algn="r" fontAlgn="b"/>
                      <a:r>
                        <a:rPr lang="en-US" sz="1000" b="0" i="0" u="none" strike="noStrike">
                          <a:solidFill>
                            <a:srgbClr val="000000"/>
                          </a:solidFill>
                          <a:effectLst/>
                          <a:latin typeface="Calibri" panose="020F0502020204030204" pitchFamily="34" charset="0"/>
                        </a:rPr>
                        <a:t>2018</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1000" b="0" i="0" u="none" strike="noStrike">
                          <a:solidFill>
                            <a:srgbClr val="000000"/>
                          </a:solidFill>
                          <a:effectLst/>
                          <a:latin typeface="Calibri" panose="020F0502020204030204" pitchFamily="34" charset="0"/>
                        </a:rPr>
                        <a:t>77</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t"/>
                      <a:r>
                        <a:rPr lang="en-US" sz="1000" b="0" i="0" u="none" strike="noStrike" dirty="0">
                          <a:solidFill>
                            <a:srgbClr val="000000"/>
                          </a:solidFill>
                          <a:effectLst/>
                          <a:latin typeface="Calibri" panose="020F0502020204030204" pitchFamily="34" charset="0"/>
                        </a:rPr>
                        <a:t>D2.0 comment resolution 27.4.2</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en-US" sz="1000" b="0" i="0" u="none" strike="noStrike">
                          <a:solidFill>
                            <a:srgbClr val="000000"/>
                          </a:solidFill>
                          <a:effectLst/>
                          <a:latin typeface="Calibri" panose="020F0502020204030204" pitchFamily="34" charset="0"/>
                        </a:rPr>
                        <a:t>Liwen Chu (Marvell)</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en-US" sz="1000" b="0" i="0" u="none" strike="noStrike">
                          <a:solidFill>
                            <a:srgbClr val="000000"/>
                          </a:solidFill>
                          <a:effectLst/>
                          <a:latin typeface="Calibri" panose="020F0502020204030204" pitchFamily="34" charset="0"/>
                        </a:rPr>
                        <a:t>MAC</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endParaRPr lang="en-US" sz="1000" b="0" i="0" u="none" strike="noStrike">
                        <a:solidFill>
                          <a:srgbClr val="000000"/>
                        </a:solidFill>
                        <a:effectLst/>
                        <a:latin typeface="Calibri" panose="020F0502020204030204" pitchFamily="34" charset="0"/>
                      </a:endParaRP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r>
              <a:tr h="164401">
                <a:tc>
                  <a:txBody>
                    <a:bodyPr/>
                    <a:lstStyle/>
                    <a:p>
                      <a:pPr algn="r" fontAlgn="b"/>
                      <a:r>
                        <a:rPr lang="en-US" sz="1000" b="0" i="0" u="none" strike="noStrike" dirty="0">
                          <a:solidFill>
                            <a:srgbClr val="000000"/>
                          </a:solidFill>
                          <a:effectLst/>
                          <a:latin typeface="Calibri" panose="020F0502020204030204" pitchFamily="34" charset="0"/>
                        </a:rPr>
                        <a:t>2018</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7CE"/>
                    </a:solidFill>
                  </a:tcPr>
                </a:tc>
                <a:tc>
                  <a:txBody>
                    <a:bodyPr/>
                    <a:lstStyle/>
                    <a:p>
                      <a:pPr algn="r" fontAlgn="b"/>
                      <a:r>
                        <a:rPr lang="en-US" sz="1000" b="0" i="0" u="none" strike="noStrike" dirty="0">
                          <a:solidFill>
                            <a:srgbClr val="000000"/>
                          </a:solidFill>
                          <a:effectLst/>
                          <a:latin typeface="Calibri" panose="020F0502020204030204" pitchFamily="34" charset="0"/>
                        </a:rPr>
                        <a:t>78</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7CE"/>
                    </a:solidFill>
                  </a:tcPr>
                </a:tc>
                <a:tc>
                  <a:txBody>
                    <a:bodyPr/>
                    <a:lstStyle/>
                    <a:p>
                      <a:pPr algn="l" fontAlgn="t"/>
                      <a:r>
                        <a:rPr lang="en-US" sz="1000" b="0" i="0" u="none" strike="noStrike" dirty="0">
                          <a:solidFill>
                            <a:srgbClr val="000000"/>
                          </a:solidFill>
                          <a:effectLst/>
                          <a:latin typeface="Calibri" panose="020F0502020204030204" pitchFamily="34" charset="0"/>
                        </a:rPr>
                        <a:t>D2.0 comment resolution 27.6.4</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7CE"/>
                    </a:solidFill>
                  </a:tcPr>
                </a:tc>
                <a:tc>
                  <a:txBody>
                    <a:bodyPr/>
                    <a:lstStyle/>
                    <a:p>
                      <a:pPr algn="l" fontAlgn="b"/>
                      <a:r>
                        <a:rPr lang="en-US" sz="1000" b="0" i="0" u="none" strike="noStrike" dirty="0" err="1">
                          <a:solidFill>
                            <a:srgbClr val="000000"/>
                          </a:solidFill>
                          <a:effectLst/>
                          <a:latin typeface="Calibri" panose="020F0502020204030204" pitchFamily="34" charset="0"/>
                        </a:rPr>
                        <a:t>Liwen</a:t>
                      </a:r>
                      <a:r>
                        <a:rPr lang="en-US" sz="1000" b="0" i="0" u="none" strike="noStrike" dirty="0">
                          <a:solidFill>
                            <a:srgbClr val="000000"/>
                          </a:solidFill>
                          <a:effectLst/>
                          <a:latin typeface="Calibri" panose="020F0502020204030204" pitchFamily="34" charset="0"/>
                        </a:rPr>
                        <a:t> Chu (Marvell)</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7CE"/>
                    </a:solidFill>
                  </a:tcPr>
                </a:tc>
                <a:tc>
                  <a:txBody>
                    <a:bodyPr/>
                    <a:lstStyle/>
                    <a:p>
                      <a:pPr algn="l" fontAlgn="b"/>
                      <a:r>
                        <a:rPr lang="en-US" sz="1000" b="0" i="0" u="none" strike="noStrike" dirty="0">
                          <a:solidFill>
                            <a:srgbClr val="000000"/>
                          </a:solidFill>
                          <a:effectLst/>
                          <a:latin typeface="Calibri" panose="020F0502020204030204" pitchFamily="34" charset="0"/>
                        </a:rPr>
                        <a:t>MAC</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7CE"/>
                    </a:solidFill>
                  </a:tcPr>
                </a:tc>
                <a:tc>
                  <a:txBody>
                    <a:bodyPr/>
                    <a:lstStyle/>
                    <a:p>
                      <a:pPr algn="l" fontAlgn="b"/>
                      <a:r>
                        <a:rPr lang="en-US" sz="1000" b="0" i="0" u="none" strike="noStrike" dirty="0" smtClean="0">
                          <a:solidFill>
                            <a:srgbClr val="000000"/>
                          </a:solidFill>
                          <a:effectLst/>
                          <a:latin typeface="Calibri" panose="020F0502020204030204" pitchFamily="34" charset="0"/>
                        </a:rPr>
                        <a:t>No agreement</a:t>
                      </a:r>
                      <a:endParaRPr lang="en-US" sz="1000" b="0" i="0" u="none" strike="noStrike" dirty="0">
                        <a:solidFill>
                          <a:srgbClr val="000000"/>
                        </a:solidFill>
                        <a:effectLst/>
                        <a:latin typeface="Calibri" panose="020F0502020204030204" pitchFamily="34" charset="0"/>
                      </a:endParaRP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7CE"/>
                    </a:solidFill>
                  </a:tcPr>
                </a:tc>
              </a:tr>
              <a:tr h="164401">
                <a:tc>
                  <a:txBody>
                    <a:bodyPr/>
                    <a:lstStyle/>
                    <a:p>
                      <a:pPr marL="0" algn="r" defTabSz="914400" rtl="0" eaLnBrk="1" fontAlgn="t" latinLnBrk="0" hangingPunct="1"/>
                      <a:r>
                        <a:rPr lang="en-US" sz="1000" b="0" i="0" u="none" strike="noStrike" kern="1200" dirty="0">
                          <a:solidFill>
                            <a:srgbClr val="006100"/>
                          </a:solidFill>
                          <a:effectLst/>
                          <a:latin typeface="Calibri" panose="020F0502020204030204" pitchFamily="34" charset="0"/>
                          <a:ea typeface="+mn-ea"/>
                          <a:cs typeface="+mn-cs"/>
                        </a:rPr>
                        <a:t>2018</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marL="0" algn="r" defTabSz="914400" rtl="0" eaLnBrk="1" fontAlgn="t" latinLnBrk="0" hangingPunct="1"/>
                      <a:r>
                        <a:rPr lang="en-US" sz="1000" b="0" i="0" u="none" strike="noStrike" kern="1200" dirty="0">
                          <a:solidFill>
                            <a:srgbClr val="006100"/>
                          </a:solidFill>
                          <a:effectLst/>
                          <a:latin typeface="Calibri" panose="020F0502020204030204" pitchFamily="34" charset="0"/>
                          <a:ea typeface="+mn-ea"/>
                          <a:cs typeface="+mn-cs"/>
                        </a:rPr>
                        <a:t>81</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marL="0" algn="l" defTabSz="914400" rtl="0" eaLnBrk="1" fontAlgn="t" latinLnBrk="0" hangingPunct="1"/>
                      <a:r>
                        <a:rPr lang="en-US" sz="1000" b="0" i="0" u="none" strike="noStrike" kern="1200" dirty="0">
                          <a:solidFill>
                            <a:srgbClr val="006100"/>
                          </a:solidFill>
                          <a:effectLst/>
                          <a:latin typeface="Calibri" panose="020F0502020204030204" pitchFamily="34" charset="0"/>
                          <a:ea typeface="+mn-ea"/>
                          <a:cs typeface="+mn-cs"/>
                        </a:rPr>
                        <a:t>LB230 CR for HE link adaptation</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marL="0" algn="l" defTabSz="914400" rtl="0" eaLnBrk="1" fontAlgn="t" latinLnBrk="0" hangingPunct="1"/>
                      <a:r>
                        <a:rPr lang="en-US" sz="1000" b="0" i="0" u="none" strike="noStrike" kern="1200" dirty="0">
                          <a:solidFill>
                            <a:srgbClr val="006100"/>
                          </a:solidFill>
                          <a:effectLst/>
                          <a:latin typeface="Calibri" panose="020F0502020204030204" pitchFamily="34" charset="0"/>
                          <a:ea typeface="+mn-ea"/>
                          <a:cs typeface="+mn-cs"/>
                        </a:rPr>
                        <a:t>Frank Hsu (</a:t>
                      </a:r>
                      <a:r>
                        <a:rPr lang="en-US" sz="1000" b="0" i="0" u="none" strike="noStrike" kern="1200" dirty="0" err="1">
                          <a:solidFill>
                            <a:srgbClr val="006100"/>
                          </a:solidFill>
                          <a:effectLst/>
                          <a:latin typeface="Calibri" panose="020F0502020204030204" pitchFamily="34" charset="0"/>
                          <a:ea typeface="+mn-ea"/>
                          <a:cs typeface="+mn-cs"/>
                        </a:rPr>
                        <a:t>MediaTek</a:t>
                      </a:r>
                      <a:r>
                        <a:rPr lang="en-US" sz="1000" b="0" i="0" u="none" strike="noStrike" kern="1200" dirty="0">
                          <a:solidFill>
                            <a:srgbClr val="006100"/>
                          </a:solidFill>
                          <a:effectLst/>
                          <a:latin typeface="Calibri" panose="020F0502020204030204" pitchFamily="34" charset="0"/>
                          <a:ea typeface="+mn-ea"/>
                          <a:cs typeface="+mn-cs"/>
                        </a:rPr>
                        <a:t> Inc.)</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marL="0" algn="l" defTabSz="914400" rtl="0" eaLnBrk="1" fontAlgn="t" latinLnBrk="0" hangingPunct="1"/>
                      <a:r>
                        <a:rPr lang="en-US" sz="1000" b="0" i="0" u="none" strike="noStrike" kern="1200" dirty="0">
                          <a:solidFill>
                            <a:srgbClr val="006100"/>
                          </a:solidFill>
                          <a:effectLst/>
                          <a:latin typeface="Calibri" panose="020F0502020204030204" pitchFamily="34" charset="0"/>
                          <a:ea typeface="+mn-ea"/>
                          <a:cs typeface="+mn-cs"/>
                        </a:rPr>
                        <a:t>MAC</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marL="0" algn="l" defTabSz="914400" rtl="0" eaLnBrk="1" fontAlgn="t" latinLnBrk="0" hangingPunct="1"/>
                      <a:r>
                        <a:rPr lang="en-US" sz="1000" b="0" i="0" u="none" strike="noStrike" kern="1200" dirty="0" smtClean="0">
                          <a:solidFill>
                            <a:srgbClr val="006100"/>
                          </a:solidFill>
                          <a:effectLst/>
                          <a:latin typeface="Calibri" panose="020F0502020204030204" pitchFamily="34" charset="0"/>
                          <a:ea typeface="+mn-ea"/>
                          <a:cs typeface="+mn-cs"/>
                        </a:rPr>
                        <a:t>ready</a:t>
                      </a:r>
                      <a:r>
                        <a:rPr lang="en-US" sz="1000" b="0" i="0" u="none" strike="noStrike" kern="1200" baseline="0" dirty="0" smtClean="0">
                          <a:solidFill>
                            <a:srgbClr val="006100"/>
                          </a:solidFill>
                          <a:effectLst/>
                          <a:latin typeface="Calibri" panose="020F0502020204030204" pitchFamily="34" charset="0"/>
                          <a:ea typeface="+mn-ea"/>
                          <a:cs typeface="+mn-cs"/>
                        </a:rPr>
                        <a:t> for motion</a:t>
                      </a:r>
                      <a:endParaRPr lang="en-US" sz="1000" b="0" i="0" u="none" strike="noStrike" kern="1200" dirty="0">
                        <a:solidFill>
                          <a:srgbClr val="006100"/>
                        </a:solidFill>
                        <a:effectLst/>
                        <a:latin typeface="Calibri" panose="020F0502020204030204" pitchFamily="34" charset="0"/>
                        <a:ea typeface="+mn-ea"/>
                        <a:cs typeface="+mn-cs"/>
                      </a:endParaRP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r>
              <a:tr h="164401">
                <a:tc>
                  <a:txBody>
                    <a:bodyPr/>
                    <a:lstStyle/>
                    <a:p>
                      <a:pPr algn="r" fontAlgn="b"/>
                      <a:r>
                        <a:rPr lang="en-US" sz="1000" b="0" i="0" u="none" strike="noStrike" dirty="0">
                          <a:solidFill>
                            <a:srgbClr val="000000"/>
                          </a:solidFill>
                          <a:effectLst/>
                          <a:latin typeface="Calibri" panose="020F0502020204030204" pitchFamily="34" charset="0"/>
                        </a:rPr>
                        <a:t>2018</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000" b="0" i="0" u="none" strike="noStrike" dirty="0">
                          <a:solidFill>
                            <a:srgbClr val="000000"/>
                          </a:solidFill>
                          <a:effectLst/>
                          <a:latin typeface="Calibri" panose="020F0502020204030204" pitchFamily="34" charset="0"/>
                        </a:rPr>
                        <a:t>82</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1000" b="0" i="0" u="none" strike="noStrike" dirty="0">
                          <a:solidFill>
                            <a:srgbClr val="000000"/>
                          </a:solidFill>
                          <a:effectLst/>
                          <a:latin typeface="Calibri" panose="020F0502020204030204" pitchFamily="34" charset="0"/>
                        </a:rPr>
                        <a:t>LB230 CR for BSS Load Slides</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dirty="0">
                          <a:solidFill>
                            <a:srgbClr val="000000"/>
                          </a:solidFill>
                          <a:effectLst/>
                          <a:latin typeface="Calibri" panose="020F0502020204030204" pitchFamily="34" charset="0"/>
                        </a:rPr>
                        <a:t>Frank Hsu (</a:t>
                      </a:r>
                      <a:r>
                        <a:rPr lang="en-US" sz="1000" b="0" i="0" u="none" strike="noStrike" dirty="0" err="1">
                          <a:solidFill>
                            <a:srgbClr val="000000"/>
                          </a:solidFill>
                          <a:effectLst/>
                          <a:latin typeface="Calibri" panose="020F0502020204030204" pitchFamily="34" charset="0"/>
                        </a:rPr>
                        <a:t>MediaTek</a:t>
                      </a:r>
                      <a:r>
                        <a:rPr lang="en-US" sz="1000" b="0" i="0" u="none" strike="noStrike" dirty="0">
                          <a:solidFill>
                            <a:srgbClr val="000000"/>
                          </a:solidFill>
                          <a:effectLst/>
                          <a:latin typeface="Calibri" panose="020F0502020204030204" pitchFamily="34" charset="0"/>
                        </a:rPr>
                        <a:t> Inc.)</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dirty="0">
                          <a:solidFill>
                            <a:srgbClr val="000000"/>
                          </a:solidFill>
                          <a:effectLst/>
                          <a:latin typeface="Calibri" panose="020F0502020204030204" pitchFamily="34" charset="0"/>
                        </a:rPr>
                        <a:t>MAC</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000" b="0" i="0" u="none" strike="noStrike" dirty="0">
                        <a:solidFill>
                          <a:srgbClr val="000000"/>
                        </a:solidFill>
                        <a:effectLst/>
                        <a:latin typeface="Calibri" panose="020F0502020204030204" pitchFamily="34" charset="0"/>
                      </a:endParaRP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4401">
                <a:tc>
                  <a:txBody>
                    <a:bodyPr/>
                    <a:lstStyle/>
                    <a:p>
                      <a:pPr algn="r" fontAlgn="b"/>
                      <a:r>
                        <a:rPr lang="en-US" sz="1000" b="0" i="0" u="none" strike="noStrike" dirty="0">
                          <a:solidFill>
                            <a:srgbClr val="000000"/>
                          </a:solidFill>
                          <a:effectLst/>
                          <a:latin typeface="Calibri" panose="020F0502020204030204" pitchFamily="34" charset="0"/>
                        </a:rPr>
                        <a:t>2018</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1000" b="0" i="0" u="none" strike="noStrike">
                          <a:solidFill>
                            <a:srgbClr val="000000"/>
                          </a:solidFill>
                          <a:effectLst/>
                          <a:latin typeface="Calibri" panose="020F0502020204030204" pitchFamily="34" charset="0"/>
                        </a:rPr>
                        <a:t>83</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t"/>
                      <a:r>
                        <a:rPr lang="en-US" sz="1000" b="0" i="0" u="none" strike="noStrike" dirty="0">
                          <a:solidFill>
                            <a:srgbClr val="000000"/>
                          </a:solidFill>
                          <a:effectLst/>
                          <a:latin typeface="Calibri" panose="020F0502020204030204" pitchFamily="34" charset="0"/>
                        </a:rPr>
                        <a:t>LB230 CR for BSS Load Text</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en-US" sz="1000" b="0" i="0" u="none" strike="noStrike" dirty="0">
                          <a:solidFill>
                            <a:srgbClr val="000000"/>
                          </a:solidFill>
                          <a:effectLst/>
                          <a:latin typeface="Calibri" panose="020F0502020204030204" pitchFamily="34" charset="0"/>
                        </a:rPr>
                        <a:t>Frank Hsu (</a:t>
                      </a:r>
                      <a:r>
                        <a:rPr lang="en-US" sz="1000" b="0" i="0" u="none" strike="noStrike" dirty="0" err="1">
                          <a:solidFill>
                            <a:srgbClr val="000000"/>
                          </a:solidFill>
                          <a:effectLst/>
                          <a:latin typeface="Calibri" panose="020F0502020204030204" pitchFamily="34" charset="0"/>
                        </a:rPr>
                        <a:t>MediaTek</a:t>
                      </a:r>
                      <a:r>
                        <a:rPr lang="en-US" sz="1000" b="0" i="0" u="none" strike="noStrike" dirty="0">
                          <a:solidFill>
                            <a:srgbClr val="000000"/>
                          </a:solidFill>
                          <a:effectLst/>
                          <a:latin typeface="Calibri" panose="020F0502020204030204" pitchFamily="34" charset="0"/>
                        </a:rPr>
                        <a:t> Inc.)</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en-US" sz="1000" b="0" i="0" u="none" strike="noStrike" dirty="0">
                          <a:solidFill>
                            <a:srgbClr val="000000"/>
                          </a:solidFill>
                          <a:effectLst/>
                          <a:latin typeface="Calibri" panose="020F0502020204030204" pitchFamily="34" charset="0"/>
                        </a:rPr>
                        <a:t>MAC</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endParaRPr lang="en-US" sz="1000" b="0" i="0" u="none" strike="noStrike" dirty="0">
                        <a:solidFill>
                          <a:srgbClr val="000000"/>
                        </a:solidFill>
                        <a:effectLst/>
                        <a:latin typeface="Calibri" panose="020F0502020204030204" pitchFamily="34" charset="0"/>
                      </a:endParaRP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r>
              <a:tr h="164401">
                <a:tc>
                  <a:txBody>
                    <a:bodyPr/>
                    <a:lstStyle/>
                    <a:p>
                      <a:pPr algn="r" fontAlgn="b"/>
                      <a:r>
                        <a:rPr lang="en-US" sz="1000" b="0" i="0" u="none" strike="noStrike">
                          <a:solidFill>
                            <a:srgbClr val="000000"/>
                          </a:solidFill>
                          <a:effectLst/>
                          <a:latin typeface="Calibri" panose="020F0502020204030204" pitchFamily="34" charset="0"/>
                        </a:rPr>
                        <a:t>2018</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000" b="0" i="0" u="none" strike="noStrike" dirty="0">
                          <a:solidFill>
                            <a:srgbClr val="000000"/>
                          </a:solidFill>
                          <a:effectLst/>
                          <a:latin typeface="Calibri" panose="020F0502020204030204" pitchFamily="34" charset="0"/>
                        </a:rPr>
                        <a:t>88</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1000" b="0" i="0" u="none" strike="noStrike" dirty="0">
                          <a:solidFill>
                            <a:srgbClr val="000000"/>
                          </a:solidFill>
                          <a:effectLst/>
                          <a:latin typeface="Calibri" panose="020F0502020204030204" pitchFamily="34" charset="0"/>
                        </a:rPr>
                        <a:t>CR CID 14349</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dirty="0">
                          <a:solidFill>
                            <a:srgbClr val="000000"/>
                          </a:solidFill>
                          <a:effectLst/>
                          <a:latin typeface="Calibri" panose="020F0502020204030204" pitchFamily="34" charset="0"/>
                        </a:rPr>
                        <a:t>Zhou Lan (Broadcom Ltd.)</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MAC</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000" b="0" i="0" u="none" strike="noStrike" dirty="0">
                        <a:solidFill>
                          <a:srgbClr val="000000"/>
                        </a:solidFill>
                        <a:effectLst/>
                        <a:latin typeface="Calibri" panose="020F0502020204030204" pitchFamily="34" charset="0"/>
                      </a:endParaRP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68834561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Title 1"/>
          <p:cNvSpPr>
            <a:spLocks noGrp="1"/>
          </p:cNvSpPr>
          <p:nvPr>
            <p:ph type="title"/>
          </p:nvPr>
        </p:nvSpPr>
        <p:spPr>
          <a:xfrm>
            <a:off x="685800" y="457200"/>
            <a:ext cx="7772400" cy="1066800"/>
          </a:xfrm>
        </p:spPr>
        <p:txBody>
          <a:bodyPr/>
          <a:lstStyle/>
          <a:p>
            <a:r>
              <a:rPr lang="en-US" altLang="en-US" dirty="0" smtClean="0"/>
              <a:t>Submissions (MAC)</a:t>
            </a:r>
          </a:p>
        </p:txBody>
      </p:sp>
      <p:sp>
        <p:nvSpPr>
          <p:cNvPr id="205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a:t>Slide </a:t>
            </a:r>
            <a:fld id="{62774C0D-C46E-4098-B5A1-9836ACE85E63}" type="slidenum">
              <a:rPr lang="en-US" altLang="en-US"/>
              <a:pPr/>
              <a:t>12</a:t>
            </a:fld>
            <a:endParaRPr lang="en-US" altLang="en-US" dirty="0"/>
          </a:p>
        </p:txBody>
      </p:sp>
      <p:sp>
        <p:nvSpPr>
          <p:cNvPr id="8" name="Footer Placeholder 4"/>
          <p:cNvSpPr>
            <a:spLocks noGrp="1"/>
          </p:cNvSpPr>
          <p:nvPr>
            <p:ph type="ftr" sz="quarter" idx="11"/>
          </p:nvPr>
        </p:nvSpPr>
        <p:spPr>
          <a:xfrm>
            <a:off x="7472863" y="6475413"/>
            <a:ext cx="107106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a:t>Kiseon Ryu (LG)</a:t>
            </a:r>
          </a:p>
        </p:txBody>
      </p:sp>
      <p:sp>
        <p:nvSpPr>
          <p:cNvPr id="9" name="Rectangle 4"/>
          <p:cNvSpPr>
            <a:spLocks noGrp="1" noChangeArrowheads="1"/>
          </p:cNvSpPr>
          <p:nvPr>
            <p:ph type="dt" sz="quarter" idx="10"/>
          </p:nvPr>
        </p:nvSpPr>
        <p:spPr>
          <a:xfrm>
            <a:off x="696913" y="332601"/>
            <a:ext cx="1340110"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a:t>January 2018</a:t>
            </a:r>
          </a:p>
        </p:txBody>
      </p:sp>
      <p:graphicFrame>
        <p:nvGraphicFramePr>
          <p:cNvPr id="7" name="Table 6"/>
          <p:cNvGraphicFramePr>
            <a:graphicFrameLocks noGrp="1"/>
          </p:cNvGraphicFramePr>
          <p:nvPr>
            <p:extLst>
              <p:ext uri="{D42A27DB-BD31-4B8C-83A1-F6EECF244321}">
                <p14:modId xmlns:p14="http://schemas.microsoft.com/office/powerpoint/2010/main" val="2648942481"/>
              </p:ext>
            </p:extLst>
          </p:nvPr>
        </p:nvGraphicFramePr>
        <p:xfrm>
          <a:off x="459582" y="1447800"/>
          <a:ext cx="8227218" cy="4464964"/>
        </p:xfrm>
        <a:graphic>
          <a:graphicData uri="http://schemas.openxmlformats.org/drawingml/2006/table">
            <a:tbl>
              <a:tblPr/>
              <a:tblGrid>
                <a:gridCol w="414600"/>
                <a:gridCol w="466425"/>
                <a:gridCol w="2643075"/>
                <a:gridCol w="1781484"/>
                <a:gridCol w="511772"/>
                <a:gridCol w="2409862"/>
              </a:tblGrid>
              <a:tr h="192156">
                <a:tc>
                  <a:txBody>
                    <a:bodyPr/>
                    <a:lstStyle/>
                    <a:p>
                      <a:pPr algn="r" fontAlgn="b"/>
                      <a:r>
                        <a:rPr lang="en-US" sz="1000" b="0" i="0" u="none" strike="noStrike" dirty="0">
                          <a:solidFill>
                            <a:srgbClr val="006100"/>
                          </a:solidFill>
                          <a:effectLst/>
                          <a:latin typeface="Calibri" panose="020F0502020204030204" pitchFamily="34" charset="0"/>
                        </a:rPr>
                        <a:t>2018</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r" fontAlgn="b"/>
                      <a:r>
                        <a:rPr lang="en-US" sz="1000" b="0" i="0" u="none" strike="noStrike">
                          <a:solidFill>
                            <a:srgbClr val="006100"/>
                          </a:solidFill>
                          <a:effectLst/>
                          <a:latin typeface="Calibri" panose="020F0502020204030204" pitchFamily="34" charset="0"/>
                        </a:rPr>
                        <a:t>90</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t"/>
                      <a:r>
                        <a:rPr lang="en-US" sz="1000" b="0" i="0" u="none" strike="noStrike" dirty="0">
                          <a:solidFill>
                            <a:srgbClr val="006100"/>
                          </a:solidFill>
                          <a:effectLst/>
                          <a:latin typeface="Calibri" panose="020F0502020204030204" pitchFamily="34" charset="0"/>
                        </a:rPr>
                        <a:t>CR for 27.14.3</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b"/>
                      <a:r>
                        <a:rPr lang="en-US" sz="1000" b="0" i="0" u="none" strike="noStrike">
                          <a:solidFill>
                            <a:srgbClr val="006100"/>
                          </a:solidFill>
                          <a:effectLst/>
                          <a:latin typeface="Calibri" panose="020F0502020204030204" pitchFamily="34" charset="0"/>
                        </a:rPr>
                        <a:t>laurent cariou (Intel)</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b"/>
                      <a:r>
                        <a:rPr lang="en-US" sz="1000" b="0" i="0" u="none" strike="noStrike">
                          <a:solidFill>
                            <a:srgbClr val="006100"/>
                          </a:solidFill>
                          <a:effectLst/>
                          <a:latin typeface="Calibri" panose="020F0502020204030204" pitchFamily="34" charset="0"/>
                        </a:rPr>
                        <a:t>MAC</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b"/>
                      <a:r>
                        <a:rPr lang="en-US" sz="1000" b="0" i="0" u="none" strike="noStrike">
                          <a:solidFill>
                            <a:srgbClr val="006100"/>
                          </a:solidFill>
                          <a:effectLst/>
                          <a:latin typeface="Calibri" panose="020F0502020204030204" pitchFamily="34" charset="0"/>
                        </a:rPr>
                        <a:t>ready for motion</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r>
              <a:tr h="192156">
                <a:tc>
                  <a:txBody>
                    <a:bodyPr/>
                    <a:lstStyle/>
                    <a:p>
                      <a:pPr algn="r" fontAlgn="b"/>
                      <a:r>
                        <a:rPr lang="en-US" sz="1000" b="0" i="0" u="none" strike="noStrike">
                          <a:solidFill>
                            <a:srgbClr val="006100"/>
                          </a:solidFill>
                          <a:effectLst/>
                          <a:latin typeface="Calibri" panose="020F0502020204030204" pitchFamily="34" charset="0"/>
                        </a:rPr>
                        <a:t>2018</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r" fontAlgn="b"/>
                      <a:r>
                        <a:rPr lang="en-US" sz="1000" b="0" i="0" u="none" strike="noStrike">
                          <a:solidFill>
                            <a:srgbClr val="006100"/>
                          </a:solidFill>
                          <a:effectLst/>
                          <a:latin typeface="Calibri" panose="020F0502020204030204" pitchFamily="34" charset="0"/>
                        </a:rPr>
                        <a:t>98</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b"/>
                      <a:r>
                        <a:rPr lang="en-US" sz="1000" b="0" i="0" u="none" strike="noStrike" dirty="0">
                          <a:solidFill>
                            <a:srgbClr val="006100"/>
                          </a:solidFill>
                          <a:effectLst/>
                          <a:latin typeface="Calibri" panose="020F0502020204030204" pitchFamily="34" charset="0"/>
                        </a:rPr>
                        <a:t>CR on CIDs 12757, 11149 and 13675</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b"/>
                      <a:r>
                        <a:rPr lang="en-US" sz="1000" b="0" i="0" u="none" strike="noStrike">
                          <a:solidFill>
                            <a:srgbClr val="006100"/>
                          </a:solidFill>
                          <a:effectLst/>
                          <a:latin typeface="Calibri" panose="020F0502020204030204" pitchFamily="34" charset="0"/>
                        </a:rPr>
                        <a:t>Ming Gan (Huawei)</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t"/>
                      <a:r>
                        <a:rPr lang="en-US" sz="1000" b="0" i="0" u="none" strike="noStrike">
                          <a:solidFill>
                            <a:srgbClr val="006100"/>
                          </a:solidFill>
                          <a:effectLst/>
                          <a:latin typeface="Calibri" panose="020F0502020204030204" pitchFamily="34" charset="0"/>
                        </a:rPr>
                        <a:t>MAC</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t"/>
                      <a:r>
                        <a:rPr lang="en-US" sz="1000" b="0" i="0" u="none" strike="noStrike">
                          <a:solidFill>
                            <a:srgbClr val="006100"/>
                          </a:solidFill>
                          <a:effectLst/>
                          <a:latin typeface="Calibri" panose="020F0502020204030204" pitchFamily="34" charset="0"/>
                        </a:rPr>
                        <a:t>ready for motion</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r>
              <a:tr h="192156">
                <a:tc>
                  <a:txBody>
                    <a:bodyPr/>
                    <a:lstStyle/>
                    <a:p>
                      <a:pPr algn="r" fontAlgn="b"/>
                      <a:r>
                        <a:rPr lang="en-US" sz="1000" b="0" i="0" u="none" strike="noStrike">
                          <a:solidFill>
                            <a:srgbClr val="006100"/>
                          </a:solidFill>
                          <a:effectLst/>
                          <a:latin typeface="Calibri" panose="020F0502020204030204" pitchFamily="34" charset="0"/>
                        </a:rPr>
                        <a:t>2018</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r" fontAlgn="b"/>
                      <a:r>
                        <a:rPr lang="en-US" sz="1000" b="0" i="0" u="none" strike="noStrike">
                          <a:solidFill>
                            <a:srgbClr val="006100"/>
                          </a:solidFill>
                          <a:effectLst/>
                          <a:latin typeface="Calibri" panose="020F0502020204030204" pitchFamily="34" charset="0"/>
                        </a:rPr>
                        <a:t>99</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b"/>
                      <a:r>
                        <a:rPr lang="fr-FR" sz="1000" b="0" i="0" u="none" strike="noStrike">
                          <a:solidFill>
                            <a:srgbClr val="006100"/>
                          </a:solidFill>
                          <a:effectLst/>
                          <a:latin typeface="Calibri" panose="020F0502020204030204" pitchFamily="34" charset="0"/>
                        </a:rPr>
                        <a:t>LB230 CR on Fragmentation Part 1</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b"/>
                      <a:r>
                        <a:rPr lang="en-US" sz="1000" b="0" i="0" u="none" strike="noStrike">
                          <a:solidFill>
                            <a:srgbClr val="006100"/>
                          </a:solidFill>
                          <a:effectLst/>
                          <a:latin typeface="Calibri" panose="020F0502020204030204" pitchFamily="34" charset="0"/>
                        </a:rPr>
                        <a:t>Ming Gan (Huawei)</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t"/>
                      <a:r>
                        <a:rPr lang="en-US" sz="1000" b="0" i="0" u="none" strike="noStrike">
                          <a:solidFill>
                            <a:srgbClr val="006100"/>
                          </a:solidFill>
                          <a:effectLst/>
                          <a:latin typeface="Calibri" panose="020F0502020204030204" pitchFamily="34" charset="0"/>
                        </a:rPr>
                        <a:t>MAC</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t"/>
                      <a:r>
                        <a:rPr lang="en-US" sz="1000" b="0" i="0" u="none" strike="noStrike">
                          <a:solidFill>
                            <a:srgbClr val="006100"/>
                          </a:solidFill>
                          <a:effectLst/>
                          <a:latin typeface="Calibri" panose="020F0502020204030204" pitchFamily="34" charset="0"/>
                        </a:rPr>
                        <a:t>ready for motion</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r>
              <a:tr h="192156">
                <a:tc>
                  <a:txBody>
                    <a:bodyPr/>
                    <a:lstStyle/>
                    <a:p>
                      <a:pPr algn="r" fontAlgn="b"/>
                      <a:r>
                        <a:rPr lang="en-US" sz="1000" b="0" i="0" u="none" strike="noStrike">
                          <a:solidFill>
                            <a:srgbClr val="006100"/>
                          </a:solidFill>
                          <a:effectLst/>
                          <a:latin typeface="Calibri" panose="020F0502020204030204" pitchFamily="34" charset="0"/>
                        </a:rPr>
                        <a:t>2018</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r" fontAlgn="b"/>
                      <a:r>
                        <a:rPr lang="en-US" sz="1000" b="0" i="0" u="none" strike="noStrike">
                          <a:solidFill>
                            <a:srgbClr val="006100"/>
                          </a:solidFill>
                          <a:effectLst/>
                          <a:latin typeface="Calibri" panose="020F0502020204030204" pitchFamily="34" charset="0"/>
                        </a:rPr>
                        <a:t>105</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b"/>
                      <a:r>
                        <a:rPr lang="en-US" sz="1000" b="0" i="0" u="none" strike="noStrike">
                          <a:solidFill>
                            <a:srgbClr val="006100"/>
                          </a:solidFill>
                          <a:effectLst/>
                          <a:latin typeface="Calibri" panose="020F0502020204030204" pitchFamily="34" charset="0"/>
                        </a:rPr>
                        <a:t>lb230-cr-multi-tid-capability-indication</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b"/>
                      <a:r>
                        <a:rPr lang="en-US" sz="1000" b="0" i="0" u="none" strike="noStrike">
                          <a:solidFill>
                            <a:srgbClr val="006100"/>
                          </a:solidFill>
                          <a:effectLst/>
                          <a:latin typeface="Calibri" panose="020F0502020204030204" pitchFamily="34" charset="0"/>
                        </a:rPr>
                        <a:t>Yongho Seok (MediaTek)</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t"/>
                      <a:r>
                        <a:rPr lang="en-US" sz="1000" b="0" i="0" u="none" strike="noStrike">
                          <a:solidFill>
                            <a:srgbClr val="006100"/>
                          </a:solidFill>
                          <a:effectLst/>
                          <a:latin typeface="Calibri" panose="020F0502020204030204" pitchFamily="34" charset="0"/>
                        </a:rPr>
                        <a:t>MAC</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t"/>
                      <a:r>
                        <a:rPr lang="en-US" sz="1000" b="0" i="0" u="none" strike="noStrike">
                          <a:solidFill>
                            <a:srgbClr val="006100"/>
                          </a:solidFill>
                          <a:effectLst/>
                          <a:latin typeface="Calibri" panose="020F0502020204030204" pitchFamily="34" charset="0"/>
                        </a:rPr>
                        <a:t>ready for motion</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r>
              <a:tr h="192156">
                <a:tc>
                  <a:txBody>
                    <a:bodyPr/>
                    <a:lstStyle/>
                    <a:p>
                      <a:pPr algn="r" fontAlgn="b"/>
                      <a:r>
                        <a:rPr lang="en-US" sz="1000" b="0" i="0" u="none" strike="noStrike" dirty="0">
                          <a:solidFill>
                            <a:srgbClr val="000000"/>
                          </a:solidFill>
                          <a:effectLst/>
                          <a:latin typeface="Calibri" panose="020F0502020204030204" pitchFamily="34" charset="0"/>
                        </a:rPr>
                        <a:t>2018</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1000" b="0" i="0" u="none" strike="noStrike" dirty="0">
                          <a:solidFill>
                            <a:srgbClr val="000000"/>
                          </a:solidFill>
                          <a:effectLst/>
                          <a:latin typeface="Calibri" panose="020F0502020204030204" pitchFamily="34" charset="0"/>
                        </a:rPr>
                        <a:t>107</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en-US" sz="1000" b="0" i="0" u="none" strike="noStrike" dirty="0">
                          <a:solidFill>
                            <a:srgbClr val="000000"/>
                          </a:solidFill>
                          <a:effectLst/>
                          <a:latin typeface="Calibri" panose="020F0502020204030204" pitchFamily="34" charset="0"/>
                        </a:rPr>
                        <a:t>lb230-cr-20mhz-only-sta-on-secondary-channel</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en-US" sz="1000" b="0" i="0" u="none" strike="noStrike" dirty="0">
                          <a:solidFill>
                            <a:srgbClr val="000000"/>
                          </a:solidFill>
                          <a:effectLst/>
                          <a:latin typeface="Calibri" panose="020F0502020204030204" pitchFamily="34" charset="0"/>
                        </a:rPr>
                        <a:t>Yongho Seok (</a:t>
                      </a:r>
                      <a:r>
                        <a:rPr lang="en-US" sz="1000" b="0" i="0" u="none" strike="noStrike" dirty="0" err="1">
                          <a:solidFill>
                            <a:srgbClr val="000000"/>
                          </a:solidFill>
                          <a:effectLst/>
                          <a:latin typeface="Calibri" panose="020F0502020204030204" pitchFamily="34" charset="0"/>
                        </a:rPr>
                        <a:t>MediaTek</a:t>
                      </a:r>
                      <a:r>
                        <a:rPr lang="en-US" sz="1000" b="0" i="0" u="none" strike="noStrike" dirty="0">
                          <a:solidFill>
                            <a:srgbClr val="000000"/>
                          </a:solidFill>
                          <a:effectLst/>
                          <a:latin typeface="Calibri" panose="020F0502020204030204" pitchFamily="34" charset="0"/>
                        </a:rPr>
                        <a:t>)</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t"/>
                      <a:r>
                        <a:rPr lang="en-US" sz="1000" b="0" i="0" u="none" strike="noStrike">
                          <a:solidFill>
                            <a:srgbClr val="000000"/>
                          </a:solidFill>
                          <a:effectLst/>
                          <a:latin typeface="Calibri" panose="020F0502020204030204" pitchFamily="34" charset="0"/>
                        </a:rPr>
                        <a:t>MAC</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t"/>
                      <a:endParaRPr lang="en-US" sz="1000" b="0" i="0" u="none" strike="noStrike" dirty="0">
                        <a:solidFill>
                          <a:srgbClr val="000000"/>
                        </a:solidFill>
                        <a:effectLst/>
                        <a:latin typeface="Calibri" panose="020F0502020204030204" pitchFamily="34" charset="0"/>
                      </a:endParaRP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r>
              <a:tr h="192156">
                <a:tc>
                  <a:txBody>
                    <a:bodyPr/>
                    <a:lstStyle/>
                    <a:p>
                      <a:pPr algn="r" fontAlgn="b"/>
                      <a:r>
                        <a:rPr lang="en-US" sz="1000" b="0" i="0" u="none" strike="noStrike">
                          <a:solidFill>
                            <a:srgbClr val="000000"/>
                          </a:solidFill>
                          <a:effectLst/>
                          <a:latin typeface="Calibri" panose="020F0502020204030204" pitchFamily="34" charset="0"/>
                        </a:rPr>
                        <a:t>2018</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000" b="0" i="0" u="none" strike="noStrike">
                          <a:solidFill>
                            <a:srgbClr val="000000"/>
                          </a:solidFill>
                          <a:effectLst/>
                          <a:latin typeface="Calibri" panose="020F0502020204030204" pitchFamily="34" charset="0"/>
                        </a:rPr>
                        <a:t>149</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dirty="0">
                          <a:solidFill>
                            <a:srgbClr val="000000"/>
                          </a:solidFill>
                          <a:effectLst/>
                          <a:latin typeface="Calibri" panose="020F0502020204030204" pitchFamily="34" charset="0"/>
                        </a:rPr>
                        <a:t>CR for 27.5.6</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dirty="0" err="1">
                          <a:solidFill>
                            <a:srgbClr val="000000"/>
                          </a:solidFill>
                          <a:effectLst/>
                          <a:latin typeface="Calibri" panose="020F0502020204030204" pitchFamily="34" charset="0"/>
                        </a:rPr>
                        <a:t>laurent</a:t>
                      </a:r>
                      <a:r>
                        <a:rPr lang="en-US" sz="1000" b="0" i="0" u="none" strike="noStrike" dirty="0">
                          <a:solidFill>
                            <a:srgbClr val="000000"/>
                          </a:solidFill>
                          <a:effectLst/>
                          <a:latin typeface="Calibri" panose="020F0502020204030204" pitchFamily="34" charset="0"/>
                        </a:rPr>
                        <a:t> </a:t>
                      </a:r>
                      <a:r>
                        <a:rPr lang="en-US" sz="1000" b="0" i="0" u="none" strike="noStrike" dirty="0" err="1">
                          <a:solidFill>
                            <a:srgbClr val="000000"/>
                          </a:solidFill>
                          <a:effectLst/>
                          <a:latin typeface="Calibri" panose="020F0502020204030204" pitchFamily="34" charset="0"/>
                        </a:rPr>
                        <a:t>cariou</a:t>
                      </a:r>
                      <a:r>
                        <a:rPr lang="en-US" sz="1000" b="0" i="0" u="none" strike="noStrike" dirty="0">
                          <a:solidFill>
                            <a:srgbClr val="000000"/>
                          </a:solidFill>
                          <a:effectLst/>
                          <a:latin typeface="Calibri" panose="020F0502020204030204" pitchFamily="34" charset="0"/>
                        </a:rPr>
                        <a:t> (Intel)</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1000" b="0" i="0" u="none" strike="noStrike" dirty="0">
                          <a:solidFill>
                            <a:srgbClr val="000000"/>
                          </a:solidFill>
                          <a:effectLst/>
                          <a:latin typeface="Calibri" panose="020F0502020204030204" pitchFamily="34" charset="0"/>
                        </a:rPr>
                        <a:t>MAC</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endParaRPr lang="en-US" sz="1000" b="0" i="0" u="none" strike="noStrike" dirty="0">
                        <a:solidFill>
                          <a:srgbClr val="000000"/>
                        </a:solidFill>
                        <a:effectLst/>
                        <a:latin typeface="Calibri" panose="020F0502020204030204" pitchFamily="34" charset="0"/>
                      </a:endParaRP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92156">
                <a:tc>
                  <a:txBody>
                    <a:bodyPr/>
                    <a:lstStyle/>
                    <a:p>
                      <a:pPr algn="r" fontAlgn="b"/>
                      <a:r>
                        <a:rPr lang="en-US" sz="1000" b="0" i="0" u="none" strike="noStrike">
                          <a:solidFill>
                            <a:srgbClr val="9C0006"/>
                          </a:solidFill>
                          <a:effectLst/>
                          <a:latin typeface="Calibri" panose="020F0502020204030204" pitchFamily="34" charset="0"/>
                        </a:rPr>
                        <a:t>2018</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7CE"/>
                    </a:solidFill>
                  </a:tcPr>
                </a:tc>
                <a:tc>
                  <a:txBody>
                    <a:bodyPr/>
                    <a:lstStyle/>
                    <a:p>
                      <a:pPr algn="r" fontAlgn="b"/>
                      <a:r>
                        <a:rPr lang="en-US" sz="1000" b="0" i="0" u="none" strike="noStrike">
                          <a:solidFill>
                            <a:srgbClr val="9C0006"/>
                          </a:solidFill>
                          <a:effectLst/>
                          <a:latin typeface="Calibri" panose="020F0502020204030204" pitchFamily="34" charset="0"/>
                        </a:rPr>
                        <a:t>153</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7CE"/>
                    </a:solidFill>
                  </a:tcPr>
                </a:tc>
                <a:tc>
                  <a:txBody>
                    <a:bodyPr/>
                    <a:lstStyle/>
                    <a:p>
                      <a:pPr algn="l" fontAlgn="b"/>
                      <a:r>
                        <a:rPr lang="en-US" sz="1000" b="0" i="0" u="none" strike="noStrike">
                          <a:solidFill>
                            <a:srgbClr val="9C0006"/>
                          </a:solidFill>
                          <a:effectLst/>
                          <a:latin typeface="Calibri" panose="020F0502020204030204" pitchFamily="34" charset="0"/>
                        </a:rPr>
                        <a:t>Resolution for CID 11742</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7CE"/>
                    </a:solidFill>
                  </a:tcPr>
                </a:tc>
                <a:tc>
                  <a:txBody>
                    <a:bodyPr/>
                    <a:lstStyle/>
                    <a:p>
                      <a:pPr algn="l" fontAlgn="b"/>
                      <a:r>
                        <a:rPr lang="en-US" sz="1000" b="0" i="0" u="none" strike="noStrike">
                          <a:solidFill>
                            <a:srgbClr val="9C0006"/>
                          </a:solidFill>
                          <a:effectLst/>
                          <a:latin typeface="Calibri" panose="020F0502020204030204" pitchFamily="34" charset="0"/>
                        </a:rPr>
                        <a:t>Po-Kai Huang (Intel)</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7CE"/>
                    </a:solidFill>
                  </a:tcPr>
                </a:tc>
                <a:tc>
                  <a:txBody>
                    <a:bodyPr/>
                    <a:lstStyle/>
                    <a:p>
                      <a:pPr algn="l" fontAlgn="t"/>
                      <a:r>
                        <a:rPr lang="en-US" sz="1000" b="0" i="0" u="none" strike="noStrike">
                          <a:solidFill>
                            <a:srgbClr val="9C0006"/>
                          </a:solidFill>
                          <a:effectLst/>
                          <a:latin typeface="Calibri" panose="020F0502020204030204" pitchFamily="34" charset="0"/>
                        </a:rPr>
                        <a:t>MAC</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7CE"/>
                    </a:solidFill>
                  </a:tcPr>
                </a:tc>
                <a:tc>
                  <a:txBody>
                    <a:bodyPr/>
                    <a:lstStyle/>
                    <a:p>
                      <a:pPr algn="l" fontAlgn="t"/>
                      <a:r>
                        <a:rPr lang="en-US" sz="1000" b="0" i="0" u="none" strike="noStrike" dirty="0">
                          <a:solidFill>
                            <a:srgbClr val="9C0006"/>
                          </a:solidFill>
                          <a:effectLst/>
                          <a:latin typeface="Calibri" panose="020F0502020204030204" pitchFamily="34" charset="0"/>
                        </a:rPr>
                        <a:t>same CID as in 1859 - no agreement</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7CE"/>
                    </a:solidFill>
                  </a:tcPr>
                </a:tc>
              </a:tr>
              <a:tr h="192156">
                <a:tc>
                  <a:txBody>
                    <a:bodyPr/>
                    <a:lstStyle/>
                    <a:p>
                      <a:pPr algn="r" fontAlgn="b"/>
                      <a:r>
                        <a:rPr lang="en-US" sz="1000" b="0" i="0" u="none" strike="noStrike">
                          <a:solidFill>
                            <a:srgbClr val="000000"/>
                          </a:solidFill>
                          <a:effectLst/>
                          <a:latin typeface="Calibri" panose="020F0502020204030204" pitchFamily="34" charset="0"/>
                        </a:rPr>
                        <a:t>2018</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000" b="0" i="0" u="none" strike="noStrike">
                          <a:solidFill>
                            <a:srgbClr val="000000"/>
                          </a:solidFill>
                          <a:effectLst/>
                          <a:latin typeface="Calibri" panose="020F0502020204030204" pitchFamily="34" charset="0"/>
                        </a:rPr>
                        <a:t>155</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Resolutions for CIDs related to GCR</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Yusuke Tanaka (Sony)</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1000" b="0" i="0" u="none" strike="noStrike">
                          <a:solidFill>
                            <a:srgbClr val="000000"/>
                          </a:solidFill>
                          <a:effectLst/>
                          <a:latin typeface="Calibri" panose="020F0502020204030204" pitchFamily="34" charset="0"/>
                        </a:rPr>
                        <a:t>MAC</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endParaRPr lang="en-US" sz="1000" b="0" i="0" u="none" strike="noStrike">
                        <a:solidFill>
                          <a:srgbClr val="000000"/>
                        </a:solidFill>
                        <a:effectLst/>
                        <a:latin typeface="Calibri" panose="020F0502020204030204" pitchFamily="34" charset="0"/>
                      </a:endParaRP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92156">
                <a:tc>
                  <a:txBody>
                    <a:bodyPr/>
                    <a:lstStyle/>
                    <a:p>
                      <a:pPr algn="r" fontAlgn="b"/>
                      <a:r>
                        <a:rPr lang="en-US" sz="1000" b="0" i="0" u="none" strike="noStrike" dirty="0">
                          <a:solidFill>
                            <a:srgbClr val="000000"/>
                          </a:solidFill>
                          <a:effectLst/>
                          <a:latin typeface="Calibri" panose="020F0502020204030204" pitchFamily="34" charset="0"/>
                        </a:rPr>
                        <a:t>2018</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1000" b="0" i="0" u="none" strike="noStrike" dirty="0">
                          <a:solidFill>
                            <a:srgbClr val="000000"/>
                          </a:solidFill>
                          <a:effectLst/>
                          <a:latin typeface="Calibri" panose="020F0502020204030204" pitchFamily="34" charset="0"/>
                        </a:rPr>
                        <a:t>161</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en-US" sz="1000" b="0" i="0" u="none" strike="noStrike" dirty="0">
                          <a:solidFill>
                            <a:srgbClr val="000000"/>
                          </a:solidFill>
                          <a:effectLst/>
                          <a:latin typeface="Calibri" panose="020F0502020204030204" pitchFamily="34" charset="0"/>
                        </a:rPr>
                        <a:t>CR CID 13754</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en-US" sz="1000" b="0" i="0" u="none" strike="noStrike" dirty="0">
                          <a:solidFill>
                            <a:srgbClr val="000000"/>
                          </a:solidFill>
                          <a:effectLst/>
                          <a:latin typeface="Calibri" panose="020F0502020204030204" pitchFamily="34" charset="0"/>
                        </a:rPr>
                        <a:t>Zhou Lan (Broadcom Ltd.)</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t"/>
                      <a:r>
                        <a:rPr lang="en-US" sz="1000" b="0" i="0" u="none" strike="noStrike" dirty="0">
                          <a:solidFill>
                            <a:srgbClr val="000000"/>
                          </a:solidFill>
                          <a:effectLst/>
                          <a:latin typeface="Calibri" panose="020F0502020204030204" pitchFamily="34" charset="0"/>
                        </a:rPr>
                        <a:t>MAC</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t"/>
                      <a:endParaRPr lang="en-US" sz="1000" b="0" i="0" u="none" strike="noStrike" dirty="0">
                        <a:solidFill>
                          <a:srgbClr val="000000"/>
                        </a:solidFill>
                        <a:effectLst/>
                        <a:latin typeface="Calibri" panose="020F0502020204030204" pitchFamily="34" charset="0"/>
                      </a:endParaRP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r>
              <a:tr h="192156">
                <a:tc>
                  <a:txBody>
                    <a:bodyPr/>
                    <a:lstStyle/>
                    <a:p>
                      <a:pPr algn="r" fontAlgn="b"/>
                      <a:r>
                        <a:rPr lang="en-US" sz="1000" b="0" i="0" u="none" strike="noStrike">
                          <a:solidFill>
                            <a:srgbClr val="000000"/>
                          </a:solidFill>
                          <a:effectLst/>
                          <a:latin typeface="Calibri" panose="020F0502020204030204" pitchFamily="34" charset="0"/>
                        </a:rPr>
                        <a:t>2018</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000" b="0" i="0" u="none" strike="noStrike">
                          <a:solidFill>
                            <a:srgbClr val="000000"/>
                          </a:solidFill>
                          <a:effectLst/>
                          <a:latin typeface="Calibri" panose="020F0502020204030204" pitchFamily="34" charset="0"/>
                        </a:rPr>
                        <a:t>180</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CR on BSS Load Information in subclause 9.4.2</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Ming Gan (Huawei)</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1000" b="0" i="0" u="none" strike="noStrike">
                          <a:solidFill>
                            <a:srgbClr val="000000"/>
                          </a:solidFill>
                          <a:effectLst/>
                          <a:latin typeface="Calibri" panose="020F0502020204030204" pitchFamily="34" charset="0"/>
                        </a:rPr>
                        <a:t>MAC</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endParaRPr lang="en-US" sz="1000" b="0" i="0" u="none" strike="noStrike" dirty="0">
                        <a:solidFill>
                          <a:srgbClr val="000000"/>
                        </a:solidFill>
                        <a:effectLst/>
                        <a:latin typeface="Calibri" panose="020F0502020204030204" pitchFamily="34" charset="0"/>
                      </a:endParaRP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92156">
                <a:tc>
                  <a:txBody>
                    <a:bodyPr/>
                    <a:lstStyle/>
                    <a:p>
                      <a:pPr algn="r" fontAlgn="b"/>
                      <a:r>
                        <a:rPr lang="en-US" sz="1000" b="0" i="0" u="none" strike="noStrike">
                          <a:solidFill>
                            <a:srgbClr val="000000"/>
                          </a:solidFill>
                          <a:effectLst/>
                          <a:latin typeface="Calibri" panose="020F0502020204030204" pitchFamily="34" charset="0"/>
                        </a:rPr>
                        <a:t>2018</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1000" b="0" i="0" u="none" strike="noStrike">
                          <a:solidFill>
                            <a:srgbClr val="000000"/>
                          </a:solidFill>
                          <a:effectLst/>
                          <a:latin typeface="Calibri" panose="020F0502020204030204" pitchFamily="34" charset="0"/>
                        </a:rPr>
                        <a:t>181</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en-US" sz="1000" b="0" i="0" u="none" strike="noStrike" dirty="0">
                          <a:solidFill>
                            <a:srgbClr val="000000"/>
                          </a:solidFill>
                          <a:effectLst/>
                          <a:latin typeface="Calibri" panose="020F0502020204030204" pitchFamily="34" charset="0"/>
                        </a:rPr>
                        <a:t>LB230 CR on BSS Load Information in </a:t>
                      </a:r>
                      <a:r>
                        <a:rPr lang="en-US" sz="1000" b="0" i="0" u="none" strike="noStrike" dirty="0" err="1">
                          <a:solidFill>
                            <a:srgbClr val="000000"/>
                          </a:solidFill>
                          <a:effectLst/>
                          <a:latin typeface="Calibri" panose="020F0502020204030204" pitchFamily="34" charset="0"/>
                        </a:rPr>
                        <a:t>subclause</a:t>
                      </a:r>
                      <a:r>
                        <a:rPr lang="en-US" sz="1000" b="0" i="0" u="none" strike="noStrike" dirty="0">
                          <a:solidFill>
                            <a:srgbClr val="000000"/>
                          </a:solidFill>
                          <a:effectLst/>
                          <a:latin typeface="Calibri" panose="020F0502020204030204" pitchFamily="34" charset="0"/>
                        </a:rPr>
                        <a:t> 9.4.2</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en-US" sz="1000" b="0" i="0" u="none" strike="noStrike">
                          <a:solidFill>
                            <a:srgbClr val="000000"/>
                          </a:solidFill>
                          <a:effectLst/>
                          <a:latin typeface="Calibri" panose="020F0502020204030204" pitchFamily="34" charset="0"/>
                        </a:rPr>
                        <a:t>Ming Gan (Huawei)</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t"/>
                      <a:r>
                        <a:rPr lang="en-US" sz="1000" b="0" i="0" u="none" strike="noStrike">
                          <a:solidFill>
                            <a:srgbClr val="000000"/>
                          </a:solidFill>
                          <a:effectLst/>
                          <a:latin typeface="Calibri" panose="020F0502020204030204" pitchFamily="34" charset="0"/>
                        </a:rPr>
                        <a:t>MAC</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t"/>
                      <a:endParaRPr lang="en-US" sz="1000" b="0" i="0" u="none" strike="noStrike" dirty="0">
                        <a:solidFill>
                          <a:srgbClr val="000000"/>
                        </a:solidFill>
                        <a:effectLst/>
                        <a:latin typeface="Calibri" panose="020F0502020204030204" pitchFamily="34" charset="0"/>
                      </a:endParaRP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r>
              <a:tr h="192156">
                <a:tc>
                  <a:txBody>
                    <a:bodyPr/>
                    <a:lstStyle/>
                    <a:p>
                      <a:pPr algn="r" fontAlgn="b"/>
                      <a:r>
                        <a:rPr lang="en-US" sz="1000" b="0" i="0" u="none" strike="noStrike" dirty="0">
                          <a:solidFill>
                            <a:srgbClr val="000000"/>
                          </a:solidFill>
                          <a:effectLst/>
                          <a:latin typeface="Calibri" panose="020F0502020204030204" pitchFamily="34" charset="0"/>
                        </a:rPr>
                        <a:t>2018</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7CE"/>
                    </a:solidFill>
                  </a:tcPr>
                </a:tc>
                <a:tc>
                  <a:txBody>
                    <a:bodyPr/>
                    <a:lstStyle/>
                    <a:p>
                      <a:pPr algn="r" fontAlgn="b"/>
                      <a:r>
                        <a:rPr lang="en-US" sz="1000" b="0" i="0" u="none" strike="noStrike" dirty="0">
                          <a:solidFill>
                            <a:srgbClr val="000000"/>
                          </a:solidFill>
                          <a:effectLst/>
                          <a:latin typeface="Calibri" panose="020F0502020204030204" pitchFamily="34" charset="0"/>
                        </a:rPr>
                        <a:t>182</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7CE"/>
                    </a:solidFill>
                  </a:tcPr>
                </a:tc>
                <a:tc>
                  <a:txBody>
                    <a:bodyPr/>
                    <a:lstStyle/>
                    <a:p>
                      <a:pPr algn="l" fontAlgn="b"/>
                      <a:r>
                        <a:rPr lang="en-US" sz="1000" b="0" i="0" u="none" strike="noStrike" dirty="0">
                          <a:solidFill>
                            <a:srgbClr val="000000"/>
                          </a:solidFill>
                          <a:effectLst/>
                          <a:latin typeface="Calibri" panose="020F0502020204030204" pitchFamily="34" charset="0"/>
                        </a:rPr>
                        <a:t>CID related to the use of TSPEC for HE STAs</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7CE"/>
                    </a:solidFill>
                  </a:tcPr>
                </a:tc>
                <a:tc>
                  <a:txBody>
                    <a:bodyPr/>
                    <a:lstStyle/>
                    <a:p>
                      <a:pPr algn="l" fontAlgn="b"/>
                      <a:r>
                        <a:rPr lang="en-US" sz="1000" b="0" i="0" u="none" strike="noStrike" dirty="0" err="1">
                          <a:solidFill>
                            <a:srgbClr val="000000"/>
                          </a:solidFill>
                          <a:effectLst/>
                          <a:latin typeface="Calibri" panose="020F0502020204030204" pitchFamily="34" charset="0"/>
                        </a:rPr>
                        <a:t>Guoqing</a:t>
                      </a:r>
                      <a:r>
                        <a:rPr lang="en-US" sz="1000" b="0" i="0" u="none" strike="noStrike" dirty="0">
                          <a:solidFill>
                            <a:srgbClr val="000000"/>
                          </a:solidFill>
                          <a:effectLst/>
                          <a:latin typeface="Calibri" panose="020F0502020204030204" pitchFamily="34" charset="0"/>
                        </a:rPr>
                        <a:t> Li (Apple)</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7CE"/>
                    </a:solidFill>
                  </a:tcPr>
                </a:tc>
                <a:tc>
                  <a:txBody>
                    <a:bodyPr/>
                    <a:lstStyle/>
                    <a:p>
                      <a:pPr algn="l" fontAlgn="t"/>
                      <a:r>
                        <a:rPr lang="en-US" sz="1000" b="0" i="0" u="none" strike="noStrike" dirty="0">
                          <a:solidFill>
                            <a:srgbClr val="000000"/>
                          </a:solidFill>
                          <a:effectLst/>
                          <a:latin typeface="Calibri" panose="020F0502020204030204" pitchFamily="34" charset="0"/>
                        </a:rPr>
                        <a:t>MAC</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7CE"/>
                    </a:solidFill>
                  </a:tcPr>
                </a:tc>
                <a:tc>
                  <a:txBody>
                    <a:bodyPr/>
                    <a:lstStyle/>
                    <a:p>
                      <a:pPr marL="0" algn="l" defTabSz="914400" rtl="0" eaLnBrk="1" fontAlgn="t" latinLnBrk="0" hangingPunct="1"/>
                      <a:r>
                        <a:rPr lang="en-US" sz="1000" b="0" i="0" u="none" strike="noStrike" kern="1200" dirty="0" smtClean="0">
                          <a:solidFill>
                            <a:srgbClr val="9C0006"/>
                          </a:solidFill>
                          <a:effectLst/>
                          <a:latin typeface="Calibri" panose="020F0502020204030204" pitchFamily="34" charset="0"/>
                          <a:ea typeface="+mn-ea"/>
                          <a:cs typeface="+mn-cs"/>
                        </a:rPr>
                        <a:t>Need more offline discussion for HE A-Control</a:t>
                      </a:r>
                      <a:endParaRPr lang="en-US" sz="1000" b="0" i="0" u="none" strike="noStrike" kern="1200" dirty="0">
                        <a:solidFill>
                          <a:srgbClr val="9C0006"/>
                        </a:solidFill>
                        <a:effectLst/>
                        <a:latin typeface="Calibri" panose="020F0502020204030204" pitchFamily="34" charset="0"/>
                        <a:ea typeface="+mn-ea"/>
                        <a:cs typeface="+mn-cs"/>
                      </a:endParaRP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7CE"/>
                    </a:solidFill>
                  </a:tcPr>
                </a:tc>
              </a:tr>
              <a:tr h="192156">
                <a:tc>
                  <a:txBody>
                    <a:bodyPr/>
                    <a:lstStyle/>
                    <a:p>
                      <a:pPr algn="r" fontAlgn="b"/>
                      <a:r>
                        <a:rPr lang="en-US" sz="1000" b="0" i="0" u="none" strike="noStrike">
                          <a:solidFill>
                            <a:srgbClr val="000000"/>
                          </a:solidFill>
                          <a:effectLst/>
                          <a:latin typeface="Calibri" panose="020F0502020204030204" pitchFamily="34" charset="0"/>
                        </a:rPr>
                        <a:t>2018</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1000" b="0" i="0" u="none" strike="noStrike">
                          <a:solidFill>
                            <a:srgbClr val="000000"/>
                          </a:solidFill>
                          <a:effectLst/>
                          <a:latin typeface="Calibri" panose="020F0502020204030204" pitchFamily="34" charset="0"/>
                        </a:rPr>
                        <a:t>200</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en-US" sz="1000" b="0" i="0" u="none" strike="noStrike" dirty="0">
                          <a:solidFill>
                            <a:srgbClr val="000000"/>
                          </a:solidFill>
                          <a:effectLst/>
                          <a:latin typeface="Calibri" panose="020F0502020204030204" pitchFamily="34" charset="0"/>
                        </a:rPr>
                        <a:t>Decouple Channel Width Capabilities Between VHT and HE Modes</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en-US" sz="1000" b="0" i="0" u="none" strike="noStrike" dirty="0" err="1">
                          <a:solidFill>
                            <a:srgbClr val="000000"/>
                          </a:solidFill>
                          <a:effectLst/>
                          <a:latin typeface="Calibri" panose="020F0502020204030204" pitchFamily="34" charset="0"/>
                        </a:rPr>
                        <a:t>Huizhao</a:t>
                      </a:r>
                      <a:r>
                        <a:rPr lang="en-US" sz="1000" b="0" i="0" u="none" strike="noStrike" dirty="0">
                          <a:solidFill>
                            <a:srgbClr val="000000"/>
                          </a:solidFill>
                          <a:effectLst/>
                          <a:latin typeface="Calibri" panose="020F0502020204030204" pitchFamily="34" charset="0"/>
                        </a:rPr>
                        <a:t> Wang </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t"/>
                      <a:r>
                        <a:rPr lang="en-US" sz="1000" b="0" i="0" u="none" strike="noStrike">
                          <a:solidFill>
                            <a:srgbClr val="000000"/>
                          </a:solidFill>
                          <a:effectLst/>
                          <a:latin typeface="Calibri" panose="020F0502020204030204" pitchFamily="34" charset="0"/>
                        </a:rPr>
                        <a:t>MAC</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t"/>
                      <a:endParaRPr lang="en-US" sz="1000" b="0" i="0" u="none" strike="noStrike" dirty="0">
                        <a:solidFill>
                          <a:srgbClr val="000000"/>
                        </a:solidFill>
                        <a:effectLst/>
                        <a:latin typeface="Calibri" panose="020F0502020204030204" pitchFamily="34" charset="0"/>
                      </a:endParaRP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r>
              <a:tr h="192156">
                <a:tc>
                  <a:txBody>
                    <a:bodyPr/>
                    <a:lstStyle/>
                    <a:p>
                      <a:pPr algn="r" fontAlgn="t"/>
                      <a:r>
                        <a:rPr lang="en-US" sz="1000" b="0" i="0" u="none" strike="noStrike" dirty="0">
                          <a:solidFill>
                            <a:srgbClr val="9C0006"/>
                          </a:solidFill>
                          <a:effectLst/>
                          <a:latin typeface="Calibri" panose="020F0502020204030204" pitchFamily="34" charset="0"/>
                        </a:rPr>
                        <a:t>2017</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B9C"/>
                    </a:solidFill>
                  </a:tcPr>
                </a:tc>
                <a:tc>
                  <a:txBody>
                    <a:bodyPr/>
                    <a:lstStyle/>
                    <a:p>
                      <a:pPr algn="r" fontAlgn="t"/>
                      <a:r>
                        <a:rPr lang="en-US" sz="1000" b="0" i="0" u="none" strike="noStrike" dirty="0">
                          <a:solidFill>
                            <a:srgbClr val="9C0006"/>
                          </a:solidFill>
                          <a:effectLst/>
                          <a:latin typeface="Calibri" panose="020F0502020204030204" pitchFamily="34" charset="0"/>
                        </a:rPr>
                        <a:t>1837</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B9C"/>
                    </a:solidFill>
                  </a:tcPr>
                </a:tc>
                <a:tc>
                  <a:txBody>
                    <a:bodyPr/>
                    <a:lstStyle/>
                    <a:p>
                      <a:pPr algn="l" fontAlgn="t"/>
                      <a:r>
                        <a:rPr lang="en-US" sz="1000" b="0" i="0" u="none" strike="noStrike" dirty="0">
                          <a:solidFill>
                            <a:srgbClr val="9C0006"/>
                          </a:solidFill>
                          <a:effectLst/>
                          <a:latin typeface="Calibri" panose="020F0502020204030204" pitchFamily="34" charset="0"/>
                        </a:rPr>
                        <a:t>comment resolution 27.5.3.5</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B9C"/>
                    </a:solidFill>
                  </a:tcPr>
                </a:tc>
                <a:tc>
                  <a:txBody>
                    <a:bodyPr/>
                    <a:lstStyle/>
                    <a:p>
                      <a:pPr algn="l" fontAlgn="t"/>
                      <a:r>
                        <a:rPr lang="en-US" sz="1000" b="0" i="0" u="none" strike="noStrike" dirty="0" err="1">
                          <a:solidFill>
                            <a:srgbClr val="9C0006"/>
                          </a:solidFill>
                          <a:effectLst/>
                          <a:latin typeface="Calibri" panose="020F0502020204030204" pitchFamily="34" charset="0"/>
                        </a:rPr>
                        <a:t>Liwen</a:t>
                      </a:r>
                      <a:r>
                        <a:rPr lang="en-US" sz="1000" b="0" i="0" u="none" strike="noStrike" dirty="0">
                          <a:solidFill>
                            <a:srgbClr val="9C0006"/>
                          </a:solidFill>
                          <a:effectLst/>
                          <a:latin typeface="Calibri" panose="020F0502020204030204" pitchFamily="34" charset="0"/>
                        </a:rPr>
                        <a:t> Chu (Marvell)</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B9C"/>
                    </a:solidFill>
                  </a:tcPr>
                </a:tc>
                <a:tc>
                  <a:txBody>
                    <a:bodyPr/>
                    <a:lstStyle/>
                    <a:p>
                      <a:pPr algn="l" fontAlgn="t"/>
                      <a:r>
                        <a:rPr lang="en-US" sz="1000" b="0" i="0" u="none" strike="noStrike" dirty="0">
                          <a:solidFill>
                            <a:srgbClr val="9C0006"/>
                          </a:solidFill>
                          <a:effectLst/>
                          <a:latin typeface="Calibri" panose="020F0502020204030204" pitchFamily="34" charset="0"/>
                        </a:rPr>
                        <a:t>MAC</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B9C"/>
                    </a:solidFill>
                  </a:tcPr>
                </a:tc>
                <a:tc>
                  <a:txBody>
                    <a:bodyPr/>
                    <a:lstStyle/>
                    <a:p>
                      <a:pPr algn="l" fontAlgn="t"/>
                      <a:r>
                        <a:rPr lang="en-US" sz="1000" b="0" i="0" u="none" strike="noStrike" dirty="0" smtClean="0">
                          <a:solidFill>
                            <a:srgbClr val="9C0006"/>
                          </a:solidFill>
                          <a:effectLst/>
                          <a:latin typeface="Calibri" panose="020F0502020204030204" pitchFamily="34" charset="0"/>
                        </a:rPr>
                        <a:t>One CID is pending (MON. EVE)</a:t>
                      </a:r>
                      <a:endParaRPr lang="en-US" sz="1000" b="0" i="0" u="none" strike="noStrike" dirty="0">
                        <a:solidFill>
                          <a:srgbClr val="9C0006"/>
                        </a:solidFill>
                        <a:effectLst/>
                        <a:latin typeface="Calibri" panose="020F0502020204030204" pitchFamily="34" charset="0"/>
                      </a:endParaRP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B9C"/>
                    </a:solidFill>
                  </a:tcPr>
                </a:tc>
              </a:tr>
              <a:tr h="192156">
                <a:tc>
                  <a:txBody>
                    <a:bodyPr/>
                    <a:lstStyle/>
                    <a:p>
                      <a:pPr algn="r" fontAlgn="t"/>
                      <a:r>
                        <a:rPr lang="en-US" sz="1000" b="0" i="0" u="none" strike="noStrike" dirty="0" smtClean="0">
                          <a:solidFill>
                            <a:srgbClr val="9C6500"/>
                          </a:solidFill>
                          <a:effectLst/>
                          <a:latin typeface="Calibri" panose="020F0502020204030204" pitchFamily="34" charset="0"/>
                        </a:rPr>
                        <a:t>2017</a:t>
                      </a:r>
                      <a:endParaRPr lang="en-US" sz="1000" b="0" i="0" u="none" strike="noStrike" dirty="0">
                        <a:solidFill>
                          <a:srgbClr val="9C6500"/>
                        </a:solidFill>
                        <a:effectLst/>
                        <a:latin typeface="Calibri" panose="020F0502020204030204" pitchFamily="34" charset="0"/>
                      </a:endParaRP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B9C"/>
                    </a:solidFill>
                  </a:tcPr>
                </a:tc>
                <a:tc>
                  <a:txBody>
                    <a:bodyPr/>
                    <a:lstStyle/>
                    <a:p>
                      <a:pPr algn="r" fontAlgn="t"/>
                      <a:r>
                        <a:rPr lang="en-US" sz="1000" b="0" i="0" u="none" strike="noStrike">
                          <a:solidFill>
                            <a:srgbClr val="9C6500"/>
                          </a:solidFill>
                          <a:effectLst/>
                          <a:latin typeface="Calibri" panose="020F0502020204030204" pitchFamily="34" charset="0"/>
                        </a:rPr>
                        <a:t>1847</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B9C"/>
                    </a:solidFill>
                  </a:tcPr>
                </a:tc>
                <a:tc>
                  <a:txBody>
                    <a:bodyPr/>
                    <a:lstStyle/>
                    <a:p>
                      <a:pPr algn="l" fontAlgn="t"/>
                      <a:r>
                        <a:rPr lang="en-US" sz="1000" b="0" i="0" u="none" strike="noStrike" dirty="0">
                          <a:solidFill>
                            <a:srgbClr val="9C6500"/>
                          </a:solidFill>
                          <a:effectLst/>
                          <a:latin typeface="Calibri" panose="020F0502020204030204" pitchFamily="34" charset="0"/>
                        </a:rPr>
                        <a:t>CIDs related to Multiple BSSID topic</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B9C"/>
                    </a:solidFill>
                  </a:tcPr>
                </a:tc>
                <a:tc>
                  <a:txBody>
                    <a:bodyPr/>
                    <a:lstStyle/>
                    <a:p>
                      <a:pPr algn="l" fontAlgn="t"/>
                      <a:r>
                        <a:rPr lang="en-US" sz="1000" b="0" i="0" u="none" strike="noStrike">
                          <a:solidFill>
                            <a:srgbClr val="9C6500"/>
                          </a:solidFill>
                          <a:effectLst/>
                          <a:latin typeface="Calibri" panose="020F0502020204030204" pitchFamily="34" charset="0"/>
                        </a:rPr>
                        <a:t>Abhishek Patil (Qualcomm)</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B9C"/>
                    </a:solidFill>
                  </a:tcPr>
                </a:tc>
                <a:tc>
                  <a:txBody>
                    <a:bodyPr/>
                    <a:lstStyle/>
                    <a:p>
                      <a:pPr algn="l" fontAlgn="t"/>
                      <a:r>
                        <a:rPr lang="en-US" sz="1000" b="0" i="0" u="none" strike="noStrike" dirty="0">
                          <a:solidFill>
                            <a:srgbClr val="9C6500"/>
                          </a:solidFill>
                          <a:effectLst/>
                          <a:latin typeface="Calibri" panose="020F0502020204030204" pitchFamily="34" charset="0"/>
                        </a:rPr>
                        <a:t>MAC</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B9C"/>
                    </a:solidFill>
                  </a:tcPr>
                </a:tc>
                <a:tc>
                  <a:txBody>
                    <a:bodyPr/>
                    <a:lstStyle/>
                    <a:p>
                      <a:pPr algn="l" fontAlgn="t"/>
                      <a:r>
                        <a:rPr lang="en-US" sz="1000" b="0" i="0" u="none" strike="noStrike" dirty="0">
                          <a:solidFill>
                            <a:srgbClr val="9C6500"/>
                          </a:solidFill>
                          <a:effectLst/>
                          <a:latin typeface="Calibri" panose="020F0502020204030204" pitchFamily="34" charset="0"/>
                        </a:rPr>
                        <a:t>3 CIDs are pending</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B9C"/>
                    </a:solidFill>
                  </a:tcPr>
                </a:tc>
              </a:tr>
              <a:tr h="192156">
                <a:tc>
                  <a:txBody>
                    <a:bodyPr/>
                    <a:lstStyle/>
                    <a:p>
                      <a:pPr algn="r" fontAlgn="t"/>
                      <a:r>
                        <a:rPr lang="en-US" sz="1000" b="0" i="0" u="none" strike="noStrike">
                          <a:solidFill>
                            <a:srgbClr val="006100"/>
                          </a:solidFill>
                          <a:effectLst/>
                          <a:latin typeface="Calibri" panose="020F0502020204030204" pitchFamily="34" charset="0"/>
                        </a:rPr>
                        <a:t>2017</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r" fontAlgn="t"/>
                      <a:r>
                        <a:rPr lang="en-US" sz="1000" b="0" i="0" u="none" strike="noStrike">
                          <a:solidFill>
                            <a:srgbClr val="006100"/>
                          </a:solidFill>
                          <a:effectLst/>
                          <a:latin typeface="Calibri" panose="020F0502020204030204" pitchFamily="34" charset="0"/>
                        </a:rPr>
                        <a:t>1850</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t"/>
                      <a:r>
                        <a:rPr lang="en-US" sz="1000" b="0" i="0" u="none" strike="noStrike">
                          <a:solidFill>
                            <a:srgbClr val="006100"/>
                          </a:solidFill>
                          <a:effectLst/>
                          <a:latin typeface="Calibri" panose="020F0502020204030204" pitchFamily="34" charset="0"/>
                        </a:rPr>
                        <a:t>Resolution for CIDs in 9.4.2.37</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t"/>
                      <a:r>
                        <a:rPr lang="en-US" sz="1000" b="0" i="0" u="none" strike="noStrike">
                          <a:solidFill>
                            <a:srgbClr val="006100"/>
                          </a:solidFill>
                          <a:effectLst/>
                          <a:latin typeface="Calibri" panose="020F0502020204030204" pitchFamily="34" charset="0"/>
                        </a:rPr>
                        <a:t>Abhishek Patil (Qualcomm)</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t"/>
                      <a:r>
                        <a:rPr lang="en-US" sz="1000" b="0" i="0" u="none" strike="noStrike" dirty="0">
                          <a:solidFill>
                            <a:srgbClr val="006100"/>
                          </a:solidFill>
                          <a:effectLst/>
                          <a:latin typeface="Calibri" panose="020F0502020204030204" pitchFamily="34" charset="0"/>
                        </a:rPr>
                        <a:t>MAC</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t"/>
                      <a:r>
                        <a:rPr lang="en-US" sz="1000" b="0" i="0" u="none" strike="noStrike">
                          <a:solidFill>
                            <a:srgbClr val="006100"/>
                          </a:solidFill>
                          <a:effectLst/>
                          <a:latin typeface="Calibri" panose="020F0502020204030204" pitchFamily="34" charset="0"/>
                        </a:rPr>
                        <a:t>ready for motion</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r>
              <a:tr h="192156">
                <a:tc>
                  <a:txBody>
                    <a:bodyPr/>
                    <a:lstStyle/>
                    <a:p>
                      <a:pPr algn="r" fontAlgn="t"/>
                      <a:r>
                        <a:rPr lang="en-US" sz="1000" b="0" i="0" u="none" strike="noStrike">
                          <a:solidFill>
                            <a:srgbClr val="006100"/>
                          </a:solidFill>
                          <a:effectLst/>
                          <a:latin typeface="Calibri" panose="020F0502020204030204" pitchFamily="34" charset="0"/>
                        </a:rPr>
                        <a:t>2017</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r" fontAlgn="t"/>
                      <a:r>
                        <a:rPr lang="en-US" sz="1000" b="0" i="0" u="none" strike="noStrike">
                          <a:solidFill>
                            <a:srgbClr val="006100"/>
                          </a:solidFill>
                          <a:effectLst/>
                          <a:latin typeface="Calibri" panose="020F0502020204030204" pitchFamily="34" charset="0"/>
                        </a:rPr>
                        <a:t>1857</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t"/>
                      <a:r>
                        <a:rPr lang="en-US" sz="1000" b="0" i="0" u="none" strike="noStrike">
                          <a:solidFill>
                            <a:srgbClr val="006100"/>
                          </a:solidFill>
                          <a:effectLst/>
                          <a:latin typeface="Calibri" panose="020F0502020204030204" pitchFamily="34" charset="0"/>
                        </a:rPr>
                        <a:t>CIDs related to Multiple BSSID topic - Part 2</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t"/>
                      <a:r>
                        <a:rPr lang="en-US" sz="1000" b="0" i="0" u="none" strike="noStrike">
                          <a:solidFill>
                            <a:srgbClr val="006100"/>
                          </a:solidFill>
                          <a:effectLst/>
                          <a:latin typeface="Calibri" panose="020F0502020204030204" pitchFamily="34" charset="0"/>
                        </a:rPr>
                        <a:t>Abhishek Patil (Qualcomm)</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t"/>
                      <a:r>
                        <a:rPr lang="en-US" sz="1000" b="0" i="0" u="none" strike="noStrike">
                          <a:solidFill>
                            <a:srgbClr val="006100"/>
                          </a:solidFill>
                          <a:effectLst/>
                          <a:latin typeface="Calibri" panose="020F0502020204030204" pitchFamily="34" charset="0"/>
                        </a:rPr>
                        <a:t>MAC</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t"/>
                      <a:r>
                        <a:rPr lang="en-US" sz="1000" b="0" i="0" u="none" strike="noStrike">
                          <a:solidFill>
                            <a:srgbClr val="006100"/>
                          </a:solidFill>
                          <a:effectLst/>
                          <a:latin typeface="Calibri" panose="020F0502020204030204" pitchFamily="34" charset="0"/>
                        </a:rPr>
                        <a:t>ready for motion</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r>
              <a:tr h="192156">
                <a:tc>
                  <a:txBody>
                    <a:bodyPr/>
                    <a:lstStyle/>
                    <a:p>
                      <a:pPr algn="r" fontAlgn="b"/>
                      <a:r>
                        <a:rPr lang="en-US" sz="1000" b="0" i="0" u="none" strike="noStrike">
                          <a:solidFill>
                            <a:srgbClr val="006100"/>
                          </a:solidFill>
                          <a:effectLst/>
                          <a:latin typeface="Calibri" panose="020F0502020204030204" pitchFamily="34" charset="0"/>
                        </a:rPr>
                        <a:t>2017</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r" fontAlgn="b"/>
                      <a:r>
                        <a:rPr lang="en-US" sz="1000" b="0" i="0" u="none" strike="noStrike">
                          <a:solidFill>
                            <a:srgbClr val="006100"/>
                          </a:solidFill>
                          <a:effectLst/>
                          <a:latin typeface="Calibri" panose="020F0502020204030204" pitchFamily="34" charset="0"/>
                        </a:rPr>
                        <a:t>1858</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b"/>
                      <a:r>
                        <a:rPr lang="en-US" sz="1000" b="0" i="0" u="none" strike="noStrike">
                          <a:solidFill>
                            <a:srgbClr val="006100"/>
                          </a:solidFill>
                          <a:effectLst/>
                          <a:latin typeface="Calibri" panose="020F0502020204030204" pitchFamily="34" charset="0"/>
                        </a:rPr>
                        <a:t>Resolution for CID 13142</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b"/>
                      <a:r>
                        <a:rPr lang="en-US" sz="1000" b="0" i="0" u="none" strike="noStrike">
                          <a:solidFill>
                            <a:srgbClr val="006100"/>
                          </a:solidFill>
                          <a:effectLst/>
                          <a:latin typeface="Calibri" panose="020F0502020204030204" pitchFamily="34" charset="0"/>
                        </a:rPr>
                        <a:t>Abhishek Patil (Qualcomm)</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b"/>
                      <a:r>
                        <a:rPr lang="en-US" sz="1000" b="0" i="0" u="none" strike="noStrike">
                          <a:solidFill>
                            <a:srgbClr val="006100"/>
                          </a:solidFill>
                          <a:effectLst/>
                          <a:latin typeface="Calibri" panose="020F0502020204030204" pitchFamily="34" charset="0"/>
                        </a:rPr>
                        <a:t>MAC</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b"/>
                      <a:r>
                        <a:rPr lang="en-US" sz="1000" b="0" i="0" u="none" strike="noStrike">
                          <a:solidFill>
                            <a:srgbClr val="006100"/>
                          </a:solidFill>
                          <a:effectLst/>
                          <a:latin typeface="Calibri" panose="020F0502020204030204" pitchFamily="34" charset="0"/>
                        </a:rPr>
                        <a:t>ready for motion</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r>
              <a:tr h="192156">
                <a:tc>
                  <a:txBody>
                    <a:bodyPr/>
                    <a:lstStyle/>
                    <a:p>
                      <a:pPr algn="r" fontAlgn="t"/>
                      <a:r>
                        <a:rPr lang="en-US" sz="1000" b="0" i="0" u="none" strike="noStrike">
                          <a:solidFill>
                            <a:srgbClr val="9C0006"/>
                          </a:solidFill>
                          <a:effectLst/>
                          <a:latin typeface="Calibri" panose="020F0502020204030204" pitchFamily="34" charset="0"/>
                        </a:rPr>
                        <a:t>2017</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7CE"/>
                    </a:solidFill>
                  </a:tcPr>
                </a:tc>
                <a:tc>
                  <a:txBody>
                    <a:bodyPr/>
                    <a:lstStyle/>
                    <a:p>
                      <a:pPr algn="r" fontAlgn="t"/>
                      <a:r>
                        <a:rPr lang="en-US" sz="1000" b="0" i="0" u="none" strike="noStrike">
                          <a:solidFill>
                            <a:srgbClr val="9C0006"/>
                          </a:solidFill>
                          <a:effectLst/>
                          <a:latin typeface="Calibri" panose="020F0502020204030204" pitchFamily="34" charset="0"/>
                        </a:rPr>
                        <a:t>1859</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7CE"/>
                    </a:solidFill>
                  </a:tcPr>
                </a:tc>
                <a:tc>
                  <a:txBody>
                    <a:bodyPr/>
                    <a:lstStyle/>
                    <a:p>
                      <a:pPr algn="l" fontAlgn="t"/>
                      <a:r>
                        <a:rPr lang="en-US" sz="1000" b="0" i="0" u="none" strike="noStrike">
                          <a:solidFill>
                            <a:srgbClr val="9C0006"/>
                          </a:solidFill>
                          <a:effectLst/>
                          <a:latin typeface="Calibri" panose="020F0502020204030204" pitchFamily="34" charset="0"/>
                        </a:rPr>
                        <a:t>Resolution for CID 11742</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7CE"/>
                    </a:solidFill>
                  </a:tcPr>
                </a:tc>
                <a:tc>
                  <a:txBody>
                    <a:bodyPr/>
                    <a:lstStyle/>
                    <a:p>
                      <a:pPr algn="l" fontAlgn="t"/>
                      <a:r>
                        <a:rPr lang="en-US" sz="1000" b="0" i="0" u="none" strike="noStrike">
                          <a:solidFill>
                            <a:srgbClr val="9C0006"/>
                          </a:solidFill>
                          <a:effectLst/>
                          <a:latin typeface="Calibri" panose="020F0502020204030204" pitchFamily="34" charset="0"/>
                        </a:rPr>
                        <a:t>Abhishek Patil (Qualcomm)</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7CE"/>
                    </a:solidFill>
                  </a:tcPr>
                </a:tc>
                <a:tc>
                  <a:txBody>
                    <a:bodyPr/>
                    <a:lstStyle/>
                    <a:p>
                      <a:pPr algn="l" fontAlgn="t"/>
                      <a:r>
                        <a:rPr lang="en-US" sz="1000" b="0" i="0" u="none" strike="noStrike">
                          <a:solidFill>
                            <a:srgbClr val="9C0006"/>
                          </a:solidFill>
                          <a:effectLst/>
                          <a:latin typeface="Calibri" panose="020F0502020204030204" pitchFamily="34" charset="0"/>
                        </a:rPr>
                        <a:t>MAC</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7CE"/>
                    </a:solidFill>
                  </a:tcPr>
                </a:tc>
                <a:tc>
                  <a:txBody>
                    <a:bodyPr/>
                    <a:lstStyle/>
                    <a:p>
                      <a:pPr algn="l" fontAlgn="t"/>
                      <a:r>
                        <a:rPr lang="en-US" sz="1000" b="0" i="0" u="none" strike="noStrike">
                          <a:solidFill>
                            <a:srgbClr val="9C0006"/>
                          </a:solidFill>
                          <a:effectLst/>
                          <a:latin typeface="Calibri" panose="020F0502020204030204" pitchFamily="34" charset="0"/>
                        </a:rPr>
                        <a:t>no agreement. Same CID as 11-18/0153</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7CE"/>
                    </a:solidFill>
                  </a:tcPr>
                </a:tc>
              </a:tr>
              <a:tr h="192156">
                <a:tc>
                  <a:txBody>
                    <a:bodyPr/>
                    <a:lstStyle/>
                    <a:p>
                      <a:pPr algn="r" fontAlgn="b"/>
                      <a:r>
                        <a:rPr lang="en-US" sz="1000" b="0" i="0" u="none" strike="noStrike">
                          <a:solidFill>
                            <a:srgbClr val="006100"/>
                          </a:solidFill>
                          <a:effectLst/>
                          <a:latin typeface="Calibri" panose="020F0502020204030204" pitchFamily="34" charset="0"/>
                        </a:rPr>
                        <a:t>2017</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r" fontAlgn="b"/>
                      <a:r>
                        <a:rPr lang="en-US" sz="1000" b="0" i="0" u="none" strike="noStrike">
                          <a:solidFill>
                            <a:srgbClr val="006100"/>
                          </a:solidFill>
                          <a:effectLst/>
                          <a:latin typeface="Calibri" panose="020F0502020204030204" pitchFamily="34" charset="0"/>
                        </a:rPr>
                        <a:t>1861</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b"/>
                      <a:r>
                        <a:rPr lang="en-US" sz="1000" b="0" i="0" u="none" strike="noStrike">
                          <a:solidFill>
                            <a:srgbClr val="006100"/>
                          </a:solidFill>
                          <a:effectLst/>
                          <a:latin typeface="Calibri" panose="020F0502020204030204" pitchFamily="34" charset="0"/>
                        </a:rPr>
                        <a:t>CIDs related to Multiple BSSID topic - Part 3</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b"/>
                      <a:r>
                        <a:rPr lang="en-US" sz="1000" b="0" i="0" u="none" strike="noStrike">
                          <a:solidFill>
                            <a:srgbClr val="006100"/>
                          </a:solidFill>
                          <a:effectLst/>
                          <a:latin typeface="Calibri" panose="020F0502020204030204" pitchFamily="34" charset="0"/>
                        </a:rPr>
                        <a:t>Abhishek Patil (Qualcomm)</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b"/>
                      <a:r>
                        <a:rPr lang="en-US" sz="1000" b="0" i="0" u="none" strike="noStrike">
                          <a:solidFill>
                            <a:srgbClr val="006100"/>
                          </a:solidFill>
                          <a:effectLst/>
                          <a:latin typeface="Calibri" panose="020F0502020204030204" pitchFamily="34" charset="0"/>
                        </a:rPr>
                        <a:t>MAC</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b"/>
                      <a:r>
                        <a:rPr lang="en-US" sz="1000" b="0" i="0" u="none" strike="noStrike" dirty="0">
                          <a:solidFill>
                            <a:srgbClr val="006100"/>
                          </a:solidFill>
                          <a:effectLst/>
                          <a:latin typeface="Calibri" panose="020F0502020204030204" pitchFamily="34" charset="0"/>
                        </a:rPr>
                        <a:t>ready for motion</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r>
              <a:tr h="192156">
                <a:tc>
                  <a:txBody>
                    <a:bodyPr/>
                    <a:lstStyle/>
                    <a:p>
                      <a:pPr algn="r" fontAlgn="t"/>
                      <a:r>
                        <a:rPr lang="en-US" sz="1000" b="0" i="0" u="none" strike="noStrike">
                          <a:solidFill>
                            <a:srgbClr val="006100"/>
                          </a:solidFill>
                          <a:effectLst/>
                          <a:latin typeface="Calibri" panose="020F0502020204030204" pitchFamily="34" charset="0"/>
                        </a:rPr>
                        <a:t>2017</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r" fontAlgn="t"/>
                      <a:r>
                        <a:rPr lang="en-US" sz="1000" b="0" i="0" u="none" strike="noStrike">
                          <a:solidFill>
                            <a:srgbClr val="006100"/>
                          </a:solidFill>
                          <a:effectLst/>
                          <a:latin typeface="Calibri" panose="020F0502020204030204" pitchFamily="34" charset="0"/>
                        </a:rPr>
                        <a:t>1874</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t"/>
                      <a:r>
                        <a:rPr lang="en-US" sz="1000" b="0" i="0" u="none" strike="noStrike">
                          <a:solidFill>
                            <a:srgbClr val="006100"/>
                          </a:solidFill>
                          <a:effectLst/>
                          <a:latin typeface="Calibri" panose="020F0502020204030204" pitchFamily="34" charset="0"/>
                        </a:rPr>
                        <a:t>CR for NAV Part I</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t"/>
                      <a:r>
                        <a:rPr lang="en-US" sz="1000" b="0" i="0" u="none" strike="noStrike">
                          <a:solidFill>
                            <a:srgbClr val="006100"/>
                          </a:solidFill>
                          <a:effectLst/>
                          <a:latin typeface="Calibri" panose="020F0502020204030204" pitchFamily="34" charset="0"/>
                        </a:rPr>
                        <a:t>Po-Kai Huang (Intel)</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t"/>
                      <a:r>
                        <a:rPr lang="en-US" sz="1000" b="0" i="0" u="none" strike="noStrike">
                          <a:solidFill>
                            <a:srgbClr val="006100"/>
                          </a:solidFill>
                          <a:effectLst/>
                          <a:latin typeface="Calibri" panose="020F0502020204030204" pitchFamily="34" charset="0"/>
                        </a:rPr>
                        <a:t>MAC</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t"/>
                      <a:r>
                        <a:rPr lang="en-US" sz="1000" b="0" i="0" u="none" strike="noStrike">
                          <a:solidFill>
                            <a:srgbClr val="006100"/>
                          </a:solidFill>
                          <a:effectLst/>
                          <a:latin typeface="Calibri" panose="020F0502020204030204" pitchFamily="34" charset="0"/>
                        </a:rPr>
                        <a:t>ready for motion</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r>
              <a:tr h="192156">
                <a:tc>
                  <a:txBody>
                    <a:bodyPr/>
                    <a:lstStyle/>
                    <a:p>
                      <a:pPr algn="r" fontAlgn="t"/>
                      <a:r>
                        <a:rPr lang="en-US" sz="1000" b="0" i="0" u="none" strike="noStrike" dirty="0">
                          <a:solidFill>
                            <a:srgbClr val="000000"/>
                          </a:solidFill>
                          <a:effectLst/>
                          <a:latin typeface="Calibri" panose="020F0502020204030204" pitchFamily="34" charset="0"/>
                        </a:rPr>
                        <a:t>2017</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t"/>
                      <a:r>
                        <a:rPr lang="en-US" sz="1000" b="0" i="0" u="none" strike="noStrike" dirty="0">
                          <a:solidFill>
                            <a:srgbClr val="000000"/>
                          </a:solidFill>
                          <a:effectLst/>
                          <a:latin typeface="Calibri" panose="020F0502020204030204" pitchFamily="34" charset="0"/>
                        </a:rPr>
                        <a:t>1893</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r>
                        <a:rPr lang="en-US" sz="1000" b="0" i="0" u="none" strike="noStrike">
                          <a:solidFill>
                            <a:srgbClr val="000000"/>
                          </a:solidFill>
                          <a:effectLst/>
                          <a:latin typeface="Calibri" panose="020F0502020204030204" pitchFamily="34" charset="0"/>
                        </a:rPr>
                        <a:t>CR TWT IE</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r>
                        <a:rPr lang="en-US" sz="1000" b="0" i="0" u="none" strike="noStrike">
                          <a:solidFill>
                            <a:srgbClr val="000000"/>
                          </a:solidFill>
                          <a:effectLst/>
                          <a:latin typeface="Calibri" panose="020F0502020204030204" pitchFamily="34" charset="0"/>
                        </a:rPr>
                        <a:t>Matthew Fischer (Broadcom LTD)</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r>
                        <a:rPr lang="en-US" sz="1000" b="0" i="0" u="none" strike="noStrike">
                          <a:solidFill>
                            <a:srgbClr val="000000"/>
                          </a:solidFill>
                          <a:effectLst/>
                          <a:latin typeface="Calibri" panose="020F0502020204030204" pitchFamily="34" charset="0"/>
                        </a:rPr>
                        <a:t>MAC</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endParaRPr lang="en-US" sz="1000" b="0" i="0" u="none" strike="noStrike" dirty="0">
                        <a:solidFill>
                          <a:srgbClr val="000000"/>
                        </a:solidFill>
                        <a:effectLst/>
                        <a:latin typeface="Calibri" panose="020F0502020204030204" pitchFamily="34" charset="0"/>
                      </a:endParaRP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59535682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Title 1"/>
          <p:cNvSpPr>
            <a:spLocks noGrp="1"/>
          </p:cNvSpPr>
          <p:nvPr>
            <p:ph type="title"/>
          </p:nvPr>
        </p:nvSpPr>
        <p:spPr>
          <a:xfrm>
            <a:off x="685800" y="457200"/>
            <a:ext cx="7772400" cy="1066800"/>
          </a:xfrm>
        </p:spPr>
        <p:txBody>
          <a:bodyPr/>
          <a:lstStyle/>
          <a:p>
            <a:r>
              <a:rPr lang="en-US" altLang="en-US" dirty="0" smtClean="0"/>
              <a:t>Submissions (MU)</a:t>
            </a:r>
          </a:p>
        </p:txBody>
      </p:sp>
      <p:sp>
        <p:nvSpPr>
          <p:cNvPr id="205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a:t>Slide </a:t>
            </a:r>
            <a:fld id="{62774C0D-C46E-4098-B5A1-9836ACE85E63}" type="slidenum">
              <a:rPr lang="en-US" altLang="en-US"/>
              <a:pPr/>
              <a:t>13</a:t>
            </a:fld>
            <a:endParaRPr lang="en-US" altLang="en-US" dirty="0"/>
          </a:p>
        </p:txBody>
      </p:sp>
      <p:sp>
        <p:nvSpPr>
          <p:cNvPr id="8" name="Footer Placeholder 4"/>
          <p:cNvSpPr>
            <a:spLocks noGrp="1"/>
          </p:cNvSpPr>
          <p:nvPr>
            <p:ph type="ftr" sz="quarter" idx="11"/>
          </p:nvPr>
        </p:nvSpPr>
        <p:spPr>
          <a:xfrm>
            <a:off x="7472863" y="6475413"/>
            <a:ext cx="107106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a:t>Kiseon Ryu (LG)</a:t>
            </a:r>
          </a:p>
        </p:txBody>
      </p:sp>
      <p:sp>
        <p:nvSpPr>
          <p:cNvPr id="9" name="Rectangle 4"/>
          <p:cNvSpPr>
            <a:spLocks noGrp="1" noChangeArrowheads="1"/>
          </p:cNvSpPr>
          <p:nvPr>
            <p:ph type="dt" sz="quarter" idx="10"/>
          </p:nvPr>
        </p:nvSpPr>
        <p:spPr>
          <a:xfrm>
            <a:off x="696913" y="332601"/>
            <a:ext cx="1340110"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a:t>January 2018</a:t>
            </a:r>
          </a:p>
        </p:txBody>
      </p:sp>
      <p:graphicFrame>
        <p:nvGraphicFramePr>
          <p:cNvPr id="6" name="Table 6"/>
          <p:cNvGraphicFramePr>
            <a:graphicFrameLocks noGrp="1"/>
          </p:cNvGraphicFramePr>
          <p:nvPr>
            <p:extLst>
              <p:ext uri="{D42A27DB-BD31-4B8C-83A1-F6EECF244321}">
                <p14:modId xmlns:p14="http://schemas.microsoft.com/office/powerpoint/2010/main" val="2147077779"/>
              </p:ext>
            </p:extLst>
          </p:nvPr>
        </p:nvGraphicFramePr>
        <p:xfrm>
          <a:off x="457200" y="1676400"/>
          <a:ext cx="8085138" cy="4258873"/>
        </p:xfrm>
        <a:graphic>
          <a:graphicData uri="http://schemas.openxmlformats.org/drawingml/2006/table">
            <a:tbl>
              <a:tblPr/>
              <a:tblGrid>
                <a:gridCol w="407440"/>
                <a:gridCol w="458370"/>
                <a:gridCol w="2597430"/>
                <a:gridCol w="1870760"/>
                <a:gridCol w="457200"/>
                <a:gridCol w="2293938"/>
              </a:tblGrid>
              <a:tr h="152606">
                <a:tc>
                  <a:txBody>
                    <a:bodyPr/>
                    <a:lstStyle/>
                    <a:p>
                      <a:pPr algn="ctr" fontAlgn="t"/>
                      <a:r>
                        <a:rPr lang="en-US" sz="1000" b="1" i="0" u="none" strike="noStrike" dirty="0">
                          <a:solidFill>
                            <a:srgbClr val="FFFFFF"/>
                          </a:solidFill>
                          <a:effectLst/>
                          <a:latin typeface="Calibri" panose="020F0502020204030204" pitchFamily="34" charset="0"/>
                        </a:rPr>
                        <a:t>Year</a:t>
                      </a:r>
                    </a:p>
                  </a:txBody>
                  <a:tcPr marL="6122" marR="6122" marT="6122" marB="0">
                    <a:lnL w="6350" cap="flat" cmpd="sng" algn="ctr">
                      <a:solidFill>
                        <a:srgbClr val="ED7D31"/>
                      </a:solidFill>
                      <a:prstDash val="solid"/>
                      <a:round/>
                      <a:headEnd type="none" w="med" len="med"/>
                      <a:tailEnd type="none" w="med" len="med"/>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ED7D31"/>
                    </a:solidFill>
                  </a:tcPr>
                </a:tc>
                <a:tc>
                  <a:txBody>
                    <a:bodyPr/>
                    <a:lstStyle/>
                    <a:p>
                      <a:pPr algn="ctr" fontAlgn="t"/>
                      <a:r>
                        <a:rPr lang="en-US" sz="1000" b="1" i="0" u="none" strike="noStrike">
                          <a:solidFill>
                            <a:srgbClr val="FFFFFF"/>
                          </a:solidFill>
                          <a:effectLst/>
                          <a:latin typeface="Calibri" panose="020F0502020204030204" pitchFamily="34" charset="0"/>
                        </a:rPr>
                        <a:t>DCN</a:t>
                      </a:r>
                    </a:p>
                  </a:txBody>
                  <a:tcPr marL="6122" marR="6122" marT="6122" marB="0">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ED7D31"/>
                    </a:solidFill>
                  </a:tcPr>
                </a:tc>
                <a:tc>
                  <a:txBody>
                    <a:bodyPr/>
                    <a:lstStyle/>
                    <a:p>
                      <a:pPr algn="ctr" fontAlgn="t"/>
                      <a:r>
                        <a:rPr lang="en-US" sz="1000" b="1" i="0" u="none" strike="noStrike">
                          <a:solidFill>
                            <a:srgbClr val="FFFFFF"/>
                          </a:solidFill>
                          <a:effectLst/>
                          <a:latin typeface="Calibri" panose="020F0502020204030204" pitchFamily="34" charset="0"/>
                        </a:rPr>
                        <a:t>Title</a:t>
                      </a:r>
                    </a:p>
                  </a:txBody>
                  <a:tcPr marL="6122" marR="6122" marT="6122" marB="0">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ED7D31"/>
                    </a:solidFill>
                  </a:tcPr>
                </a:tc>
                <a:tc>
                  <a:txBody>
                    <a:bodyPr/>
                    <a:lstStyle/>
                    <a:p>
                      <a:pPr algn="ctr" fontAlgn="t"/>
                      <a:r>
                        <a:rPr lang="en-US" sz="1000" b="1" i="0" u="none" strike="noStrike">
                          <a:solidFill>
                            <a:srgbClr val="FFFFFF"/>
                          </a:solidFill>
                          <a:effectLst/>
                          <a:latin typeface="Calibri" panose="020F0502020204030204" pitchFamily="34" charset="0"/>
                        </a:rPr>
                        <a:t>Author</a:t>
                      </a:r>
                    </a:p>
                  </a:txBody>
                  <a:tcPr marL="6122" marR="6122" marT="6122" marB="0">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ED7D31"/>
                    </a:solidFill>
                  </a:tcPr>
                </a:tc>
                <a:tc>
                  <a:txBody>
                    <a:bodyPr/>
                    <a:lstStyle/>
                    <a:p>
                      <a:pPr algn="ctr" fontAlgn="t"/>
                      <a:r>
                        <a:rPr lang="en-US" sz="1000" b="1" i="0" u="none" strike="noStrike">
                          <a:solidFill>
                            <a:srgbClr val="FFFFFF"/>
                          </a:solidFill>
                          <a:effectLst/>
                          <a:latin typeface="Calibri" panose="020F0502020204030204" pitchFamily="34" charset="0"/>
                        </a:rPr>
                        <a:t>Ad Hoc</a:t>
                      </a:r>
                    </a:p>
                  </a:txBody>
                  <a:tcPr marL="6122" marR="6122" marT="6122" marB="0">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ED7D31"/>
                    </a:solidFill>
                  </a:tcPr>
                </a:tc>
                <a:tc>
                  <a:txBody>
                    <a:bodyPr/>
                    <a:lstStyle/>
                    <a:p>
                      <a:pPr algn="ctr" fontAlgn="t"/>
                      <a:r>
                        <a:rPr lang="en-US" sz="1000" b="1" i="0" u="none" strike="noStrike">
                          <a:solidFill>
                            <a:srgbClr val="FFFFFF"/>
                          </a:solidFill>
                          <a:effectLst/>
                          <a:latin typeface="Calibri" panose="020F0502020204030204" pitchFamily="34" charset="0"/>
                        </a:rPr>
                        <a:t>Status</a:t>
                      </a:r>
                    </a:p>
                  </a:txBody>
                  <a:tcPr marL="6122" marR="6122" marT="6122" marB="0">
                    <a:lnL>
                      <a:noFill/>
                    </a:lnL>
                    <a:lnR w="6350" cap="flat" cmpd="sng" algn="ctr">
                      <a:solidFill>
                        <a:srgbClr val="ED7D31"/>
                      </a:solidFill>
                      <a:prstDash val="solid"/>
                      <a:round/>
                      <a:headEnd type="none" w="med" len="med"/>
                      <a:tailEnd type="none" w="med" len="med"/>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ED7D31"/>
                    </a:solidFill>
                  </a:tcPr>
                </a:tc>
              </a:tr>
              <a:tr h="165643">
                <a:tc>
                  <a:txBody>
                    <a:bodyPr/>
                    <a:lstStyle/>
                    <a:p>
                      <a:pPr algn="r" fontAlgn="t"/>
                      <a:r>
                        <a:rPr lang="en-US" sz="1000" b="0" i="0" u="none" strike="noStrike" kern="1200" dirty="0">
                          <a:solidFill>
                            <a:srgbClr val="006100"/>
                          </a:solidFill>
                          <a:effectLst/>
                          <a:latin typeface="Calibri" panose="020F0502020204030204" pitchFamily="34" charset="0"/>
                          <a:ea typeface="+mn-ea"/>
                          <a:cs typeface="+mn-cs"/>
                        </a:rPr>
                        <a:t>2018</a:t>
                      </a:r>
                    </a:p>
                  </a:txBody>
                  <a:tcPr marL="6122" marR="6122" marT="6122" marB="0">
                    <a:lnL w="6350" cap="flat" cmpd="sng" algn="ctr">
                      <a:solidFill>
                        <a:srgbClr val="ED7D31"/>
                      </a:solidFill>
                      <a:prstDash val="solid"/>
                      <a:round/>
                      <a:headEnd type="none" w="med" len="med"/>
                      <a:tailEnd type="none" w="med" len="med"/>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C6EFCE"/>
                    </a:solidFill>
                  </a:tcPr>
                </a:tc>
                <a:tc>
                  <a:txBody>
                    <a:bodyPr/>
                    <a:lstStyle/>
                    <a:p>
                      <a:pPr algn="ctr" fontAlgn="t"/>
                      <a:r>
                        <a:rPr lang="en-US" sz="1000" b="0" i="0" u="none" strike="noStrike" kern="1200" dirty="0">
                          <a:solidFill>
                            <a:srgbClr val="006100"/>
                          </a:solidFill>
                          <a:effectLst/>
                          <a:latin typeface="Calibri" panose="020F0502020204030204" pitchFamily="34" charset="0"/>
                          <a:ea typeface="+mn-ea"/>
                          <a:cs typeface="+mn-cs"/>
                        </a:rPr>
                        <a:t>8</a:t>
                      </a:r>
                    </a:p>
                  </a:txBody>
                  <a:tcPr marL="6122" marR="6122" marT="6122" marB="0">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C6EFCE"/>
                    </a:solidFill>
                  </a:tcPr>
                </a:tc>
                <a:tc>
                  <a:txBody>
                    <a:bodyPr/>
                    <a:lstStyle/>
                    <a:p>
                      <a:pPr algn="l" fontAlgn="t"/>
                      <a:r>
                        <a:rPr lang="en-US" sz="1000" b="0" i="0" u="none" strike="noStrike" kern="1200" dirty="0">
                          <a:solidFill>
                            <a:srgbClr val="006100"/>
                          </a:solidFill>
                          <a:effectLst/>
                          <a:latin typeface="Calibri" panose="020F0502020204030204" pitchFamily="34" charset="0"/>
                          <a:ea typeface="+mn-ea"/>
                          <a:cs typeface="+mn-cs"/>
                        </a:rPr>
                        <a:t>LB230-MAC-CR-9.3.1.20</a:t>
                      </a:r>
                    </a:p>
                  </a:txBody>
                  <a:tcPr marL="6122" marR="6122" marT="6122" marB="0">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C6EFCE"/>
                    </a:solidFill>
                  </a:tcPr>
                </a:tc>
                <a:tc>
                  <a:txBody>
                    <a:bodyPr/>
                    <a:lstStyle/>
                    <a:p>
                      <a:pPr algn="l" fontAlgn="t"/>
                      <a:r>
                        <a:rPr lang="en-US" sz="1000" b="0" i="0" u="none" strike="noStrike" kern="1200" dirty="0">
                          <a:solidFill>
                            <a:srgbClr val="006100"/>
                          </a:solidFill>
                          <a:effectLst/>
                          <a:latin typeface="Calibri" panose="020F0502020204030204" pitchFamily="34" charset="0"/>
                          <a:ea typeface="+mn-ea"/>
                          <a:cs typeface="+mn-cs"/>
                        </a:rPr>
                        <a:t>Alfred </a:t>
                      </a:r>
                      <a:r>
                        <a:rPr lang="en-US" sz="1000" b="0" i="0" u="none" strike="noStrike" kern="1200" dirty="0" err="1">
                          <a:solidFill>
                            <a:srgbClr val="006100"/>
                          </a:solidFill>
                          <a:effectLst/>
                          <a:latin typeface="Calibri" panose="020F0502020204030204" pitchFamily="34" charset="0"/>
                          <a:ea typeface="+mn-ea"/>
                          <a:cs typeface="+mn-cs"/>
                        </a:rPr>
                        <a:t>Asterjadhi</a:t>
                      </a:r>
                      <a:r>
                        <a:rPr lang="en-US" sz="1000" b="0" i="0" u="none" strike="noStrike" kern="1200" dirty="0">
                          <a:solidFill>
                            <a:srgbClr val="006100"/>
                          </a:solidFill>
                          <a:effectLst/>
                          <a:latin typeface="Calibri" panose="020F0502020204030204" pitchFamily="34" charset="0"/>
                          <a:ea typeface="+mn-ea"/>
                          <a:cs typeface="+mn-cs"/>
                        </a:rPr>
                        <a:t> (Qualcomm Inc.)</a:t>
                      </a:r>
                    </a:p>
                  </a:txBody>
                  <a:tcPr marL="6122" marR="6122" marT="6122" marB="0">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C6EFCE"/>
                    </a:solidFill>
                  </a:tcPr>
                </a:tc>
                <a:tc>
                  <a:txBody>
                    <a:bodyPr/>
                    <a:lstStyle/>
                    <a:p>
                      <a:pPr algn="l" fontAlgn="t"/>
                      <a:r>
                        <a:rPr lang="en-US" sz="1000" b="0" i="0" u="none" strike="noStrike" kern="1200" dirty="0">
                          <a:solidFill>
                            <a:srgbClr val="006100"/>
                          </a:solidFill>
                          <a:effectLst/>
                          <a:latin typeface="Calibri" panose="020F0502020204030204" pitchFamily="34" charset="0"/>
                          <a:ea typeface="+mn-ea"/>
                          <a:cs typeface="+mn-cs"/>
                        </a:rPr>
                        <a:t>MU</a:t>
                      </a:r>
                    </a:p>
                  </a:txBody>
                  <a:tcPr marL="6122" marR="6122" marT="6122" marB="0">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C6EFCE"/>
                    </a:solidFill>
                  </a:tcPr>
                </a:tc>
                <a:tc>
                  <a:txBody>
                    <a:bodyPr/>
                    <a:lstStyle/>
                    <a:p>
                      <a:pPr algn="l" fontAlgn="t"/>
                      <a:r>
                        <a:rPr lang="en-US" sz="1000" b="0" i="0" u="none" strike="noStrike" kern="1200" dirty="0" smtClean="0">
                          <a:solidFill>
                            <a:srgbClr val="006100"/>
                          </a:solidFill>
                          <a:effectLst/>
                          <a:latin typeface="Calibri" panose="020F0502020204030204" pitchFamily="34" charset="0"/>
                          <a:ea typeface="+mn-ea"/>
                          <a:cs typeface="+mn-cs"/>
                        </a:rPr>
                        <a:t>ready for motion (MON. EVE)</a:t>
                      </a:r>
                      <a:endParaRPr lang="en-US" sz="1000" b="0" i="0" u="none" strike="noStrike" kern="1200" dirty="0">
                        <a:solidFill>
                          <a:srgbClr val="006100"/>
                        </a:solidFill>
                        <a:effectLst/>
                        <a:latin typeface="Calibri" panose="020F0502020204030204" pitchFamily="34" charset="0"/>
                        <a:ea typeface="+mn-ea"/>
                        <a:cs typeface="+mn-cs"/>
                      </a:endParaRPr>
                    </a:p>
                  </a:txBody>
                  <a:tcPr marL="6122" marR="6122" marT="6122" marB="0">
                    <a:lnL>
                      <a:noFill/>
                    </a:lnL>
                    <a:lnR w="6350" cap="flat" cmpd="sng" algn="ctr">
                      <a:solidFill>
                        <a:srgbClr val="ED7D31"/>
                      </a:solidFill>
                      <a:prstDash val="solid"/>
                      <a:round/>
                      <a:headEnd type="none" w="med" len="med"/>
                      <a:tailEnd type="none" w="med" len="med"/>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C6EFCE"/>
                    </a:solidFill>
                  </a:tcPr>
                </a:tc>
              </a:tr>
              <a:tr h="165643">
                <a:tc>
                  <a:txBody>
                    <a:bodyPr/>
                    <a:lstStyle/>
                    <a:p>
                      <a:pPr marL="0" algn="l" defTabSz="914400" rtl="0" eaLnBrk="1" fontAlgn="t" latinLnBrk="0" hangingPunct="1"/>
                      <a:r>
                        <a:rPr lang="en-US" sz="1000" b="0" i="0" u="none" strike="noStrike" kern="1200" dirty="0">
                          <a:solidFill>
                            <a:srgbClr val="006100"/>
                          </a:solidFill>
                          <a:effectLst/>
                          <a:latin typeface="Calibri" panose="020F0502020204030204" pitchFamily="34" charset="0"/>
                          <a:ea typeface="+mn-ea"/>
                          <a:cs typeface="+mn-cs"/>
                        </a:rPr>
                        <a:t>2018</a:t>
                      </a:r>
                    </a:p>
                  </a:txBody>
                  <a:tcPr marL="6122" marR="6122" marT="6122" marB="0">
                    <a:lnL w="6350" cap="flat" cmpd="sng" algn="ctr">
                      <a:solidFill>
                        <a:srgbClr val="ED7D31"/>
                      </a:solidFill>
                      <a:prstDash val="solid"/>
                      <a:round/>
                      <a:headEnd type="none" w="med" len="med"/>
                      <a:tailEnd type="none" w="med" len="med"/>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C6EFCE"/>
                    </a:solidFill>
                  </a:tcPr>
                </a:tc>
                <a:tc>
                  <a:txBody>
                    <a:bodyPr/>
                    <a:lstStyle/>
                    <a:p>
                      <a:pPr marL="0" algn="l" defTabSz="914400" rtl="0" eaLnBrk="1" fontAlgn="t" latinLnBrk="0" hangingPunct="1"/>
                      <a:r>
                        <a:rPr lang="en-US" sz="1000" b="0" i="0" u="none" strike="noStrike" kern="1200" dirty="0">
                          <a:solidFill>
                            <a:srgbClr val="006100"/>
                          </a:solidFill>
                          <a:effectLst/>
                          <a:latin typeface="Calibri" panose="020F0502020204030204" pitchFamily="34" charset="0"/>
                          <a:ea typeface="+mn-ea"/>
                          <a:cs typeface="+mn-cs"/>
                        </a:rPr>
                        <a:t>11</a:t>
                      </a:r>
                    </a:p>
                  </a:txBody>
                  <a:tcPr marL="6122" marR="6122" marT="6122" marB="0">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C6EFCE"/>
                    </a:solidFill>
                  </a:tcPr>
                </a:tc>
                <a:tc>
                  <a:txBody>
                    <a:bodyPr/>
                    <a:lstStyle/>
                    <a:p>
                      <a:pPr marL="0" algn="l" defTabSz="914400" rtl="0" eaLnBrk="1" fontAlgn="t" latinLnBrk="0" hangingPunct="1"/>
                      <a:r>
                        <a:rPr lang="en-US" sz="1000" b="0" i="0" u="none" strike="noStrike" kern="1200" dirty="0">
                          <a:solidFill>
                            <a:srgbClr val="006100"/>
                          </a:solidFill>
                          <a:effectLst/>
                          <a:latin typeface="Calibri" panose="020F0502020204030204" pitchFamily="34" charset="0"/>
                          <a:ea typeface="+mn-ea"/>
                          <a:cs typeface="+mn-cs"/>
                        </a:rPr>
                        <a:t>LB230-MAC-CR-27.5.3.4</a:t>
                      </a:r>
                    </a:p>
                  </a:txBody>
                  <a:tcPr marL="6122" marR="6122" marT="6122" marB="0">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C6EFCE"/>
                    </a:solidFill>
                  </a:tcPr>
                </a:tc>
                <a:tc>
                  <a:txBody>
                    <a:bodyPr/>
                    <a:lstStyle/>
                    <a:p>
                      <a:pPr marL="0" algn="l" defTabSz="914400" rtl="0" eaLnBrk="1" fontAlgn="t" latinLnBrk="0" hangingPunct="1"/>
                      <a:r>
                        <a:rPr lang="en-US" sz="1000" b="0" i="0" u="none" strike="noStrike" kern="1200" dirty="0">
                          <a:solidFill>
                            <a:srgbClr val="006100"/>
                          </a:solidFill>
                          <a:effectLst/>
                          <a:latin typeface="Calibri" panose="020F0502020204030204" pitchFamily="34" charset="0"/>
                          <a:ea typeface="+mn-ea"/>
                          <a:cs typeface="+mn-cs"/>
                        </a:rPr>
                        <a:t>Alfred </a:t>
                      </a:r>
                      <a:r>
                        <a:rPr lang="en-US" sz="1000" b="0" i="0" u="none" strike="noStrike" kern="1200" dirty="0" err="1">
                          <a:solidFill>
                            <a:srgbClr val="006100"/>
                          </a:solidFill>
                          <a:effectLst/>
                          <a:latin typeface="Calibri" panose="020F0502020204030204" pitchFamily="34" charset="0"/>
                          <a:ea typeface="+mn-ea"/>
                          <a:cs typeface="+mn-cs"/>
                        </a:rPr>
                        <a:t>Asterjadhi</a:t>
                      </a:r>
                      <a:r>
                        <a:rPr lang="en-US" sz="1000" b="0" i="0" u="none" strike="noStrike" kern="1200" dirty="0">
                          <a:solidFill>
                            <a:srgbClr val="006100"/>
                          </a:solidFill>
                          <a:effectLst/>
                          <a:latin typeface="Calibri" panose="020F0502020204030204" pitchFamily="34" charset="0"/>
                          <a:ea typeface="+mn-ea"/>
                          <a:cs typeface="+mn-cs"/>
                        </a:rPr>
                        <a:t> (Qualcomm Inc.)</a:t>
                      </a:r>
                    </a:p>
                  </a:txBody>
                  <a:tcPr marL="6122" marR="6122" marT="6122" marB="0">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C6EFCE"/>
                    </a:solidFill>
                  </a:tcPr>
                </a:tc>
                <a:tc>
                  <a:txBody>
                    <a:bodyPr/>
                    <a:lstStyle/>
                    <a:p>
                      <a:pPr marL="0" algn="l" defTabSz="914400" rtl="0" eaLnBrk="1" fontAlgn="t" latinLnBrk="0" hangingPunct="1"/>
                      <a:r>
                        <a:rPr lang="en-US" sz="1000" b="0" i="0" u="none" strike="noStrike" kern="1200" dirty="0">
                          <a:solidFill>
                            <a:srgbClr val="006100"/>
                          </a:solidFill>
                          <a:effectLst/>
                          <a:latin typeface="Calibri" panose="020F0502020204030204" pitchFamily="34" charset="0"/>
                          <a:ea typeface="+mn-ea"/>
                          <a:cs typeface="+mn-cs"/>
                        </a:rPr>
                        <a:t>MU</a:t>
                      </a:r>
                    </a:p>
                  </a:txBody>
                  <a:tcPr marL="6122" marR="6122" marT="6122" marB="0">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C6EFCE"/>
                    </a:solidFill>
                  </a:tcPr>
                </a:tc>
                <a:tc>
                  <a:txBody>
                    <a:bodyPr/>
                    <a:lstStyle/>
                    <a:p>
                      <a:pPr marL="0" algn="l" defTabSz="914400" rtl="0" eaLnBrk="1" fontAlgn="t" latinLnBrk="0" hangingPunct="1"/>
                      <a:r>
                        <a:rPr lang="en-US" sz="1000" b="0" i="0" u="none" strike="noStrike" kern="1200" dirty="0" smtClean="0">
                          <a:solidFill>
                            <a:srgbClr val="006100"/>
                          </a:solidFill>
                          <a:effectLst/>
                          <a:latin typeface="Calibri" panose="020F0502020204030204" pitchFamily="34" charset="0"/>
                          <a:ea typeface="+mn-ea"/>
                          <a:cs typeface="+mn-cs"/>
                        </a:rPr>
                        <a:t>Ready for motion</a:t>
                      </a:r>
                      <a:endParaRPr lang="en-US" sz="1000" b="0" i="0" u="none" strike="noStrike" kern="1200" dirty="0">
                        <a:solidFill>
                          <a:srgbClr val="006100"/>
                        </a:solidFill>
                        <a:effectLst/>
                        <a:latin typeface="Calibri" panose="020F0502020204030204" pitchFamily="34" charset="0"/>
                        <a:ea typeface="+mn-ea"/>
                        <a:cs typeface="+mn-cs"/>
                      </a:endParaRPr>
                    </a:p>
                  </a:txBody>
                  <a:tcPr marL="6122" marR="6122" marT="6122" marB="0">
                    <a:lnL>
                      <a:noFill/>
                    </a:lnL>
                    <a:lnR w="6350" cap="flat" cmpd="sng" algn="ctr">
                      <a:solidFill>
                        <a:srgbClr val="ED7D31"/>
                      </a:solidFill>
                      <a:prstDash val="solid"/>
                      <a:round/>
                      <a:headEnd type="none" w="med" len="med"/>
                      <a:tailEnd type="none" w="med" len="med"/>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C6EFCE"/>
                    </a:solidFill>
                  </a:tcPr>
                </a:tc>
              </a:tr>
              <a:tr h="165643">
                <a:tc>
                  <a:txBody>
                    <a:bodyPr/>
                    <a:lstStyle/>
                    <a:p>
                      <a:pPr algn="r" fontAlgn="t"/>
                      <a:r>
                        <a:rPr lang="en-US" sz="1000" b="0" i="0" u="none" strike="noStrike">
                          <a:solidFill>
                            <a:srgbClr val="000000"/>
                          </a:solidFill>
                          <a:effectLst/>
                          <a:latin typeface="Calibri" panose="020F0502020204030204" pitchFamily="34" charset="0"/>
                        </a:rPr>
                        <a:t>2018</a:t>
                      </a:r>
                    </a:p>
                  </a:txBody>
                  <a:tcPr marL="6122" marR="6122" marT="6122" marB="0">
                    <a:lnL w="6350" cap="flat" cmpd="sng" algn="ctr">
                      <a:solidFill>
                        <a:srgbClr val="ED7D31"/>
                      </a:solidFill>
                      <a:prstDash val="solid"/>
                      <a:round/>
                      <a:headEnd type="none" w="med" len="med"/>
                      <a:tailEnd type="none" w="med" len="med"/>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tcPr>
                </a:tc>
                <a:tc>
                  <a:txBody>
                    <a:bodyPr/>
                    <a:lstStyle/>
                    <a:p>
                      <a:pPr algn="ctr" fontAlgn="t"/>
                      <a:r>
                        <a:rPr lang="en-US" sz="1000" b="0" i="0" u="none" strike="noStrike" dirty="0">
                          <a:solidFill>
                            <a:srgbClr val="000000"/>
                          </a:solidFill>
                          <a:effectLst/>
                          <a:latin typeface="Calibri" panose="020F0502020204030204" pitchFamily="34" charset="0"/>
                        </a:rPr>
                        <a:t>29</a:t>
                      </a:r>
                    </a:p>
                  </a:txBody>
                  <a:tcPr marL="6122" marR="6122" marT="6122" marB="0">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tcPr>
                </a:tc>
                <a:tc>
                  <a:txBody>
                    <a:bodyPr/>
                    <a:lstStyle/>
                    <a:p>
                      <a:pPr algn="l" fontAlgn="t"/>
                      <a:r>
                        <a:rPr lang="en-US" sz="1000" b="0" i="0" u="none" strike="noStrike" dirty="0">
                          <a:solidFill>
                            <a:srgbClr val="000000"/>
                          </a:solidFill>
                          <a:effectLst/>
                          <a:latin typeface="Calibri" panose="020F0502020204030204" pitchFamily="34" charset="0"/>
                        </a:rPr>
                        <a:t>Default-UORA-Parameters</a:t>
                      </a:r>
                    </a:p>
                  </a:txBody>
                  <a:tcPr marL="6122" marR="6122" marT="6122" marB="0">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tcPr>
                </a:tc>
                <a:tc>
                  <a:txBody>
                    <a:bodyPr/>
                    <a:lstStyle/>
                    <a:p>
                      <a:pPr algn="l" fontAlgn="t"/>
                      <a:r>
                        <a:rPr lang="en-US" sz="1000" b="0" i="0" u="none" strike="noStrike" dirty="0">
                          <a:solidFill>
                            <a:srgbClr val="000000"/>
                          </a:solidFill>
                          <a:effectLst/>
                          <a:latin typeface="Calibri" panose="020F0502020204030204" pitchFamily="34" charset="0"/>
                        </a:rPr>
                        <a:t>Matthew Fischer (Broadcom LTD)</a:t>
                      </a:r>
                    </a:p>
                  </a:txBody>
                  <a:tcPr marL="6122" marR="6122" marT="6122" marB="0">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tcPr>
                </a:tc>
                <a:tc>
                  <a:txBody>
                    <a:bodyPr/>
                    <a:lstStyle/>
                    <a:p>
                      <a:pPr algn="l" fontAlgn="t"/>
                      <a:r>
                        <a:rPr lang="en-US" sz="1000" b="0" i="0" u="none" strike="noStrike">
                          <a:solidFill>
                            <a:srgbClr val="000000"/>
                          </a:solidFill>
                          <a:effectLst/>
                          <a:latin typeface="Calibri" panose="020F0502020204030204" pitchFamily="34" charset="0"/>
                        </a:rPr>
                        <a:t>MU</a:t>
                      </a:r>
                    </a:p>
                  </a:txBody>
                  <a:tcPr marL="6122" marR="6122" marT="6122" marB="0">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tcPr>
                </a:tc>
                <a:tc>
                  <a:txBody>
                    <a:bodyPr/>
                    <a:lstStyle/>
                    <a:p>
                      <a:pPr algn="l" fontAlgn="t"/>
                      <a:endParaRPr lang="en-US" sz="1000" b="0" i="0" u="none" strike="noStrike" dirty="0">
                        <a:solidFill>
                          <a:srgbClr val="000000"/>
                        </a:solidFill>
                        <a:effectLst/>
                        <a:latin typeface="Calibri" panose="020F0502020204030204" pitchFamily="34" charset="0"/>
                      </a:endParaRPr>
                    </a:p>
                  </a:txBody>
                  <a:tcPr marL="6122" marR="6122" marT="6122" marB="0">
                    <a:lnL>
                      <a:noFill/>
                    </a:lnL>
                    <a:lnR w="6350" cap="flat" cmpd="sng" algn="ctr">
                      <a:solidFill>
                        <a:srgbClr val="ED7D31"/>
                      </a:solidFill>
                      <a:prstDash val="solid"/>
                      <a:round/>
                      <a:headEnd type="none" w="med" len="med"/>
                      <a:tailEnd type="none" w="med" len="med"/>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tcPr>
                </a:tc>
              </a:tr>
              <a:tr h="165643">
                <a:tc>
                  <a:txBody>
                    <a:bodyPr/>
                    <a:lstStyle/>
                    <a:p>
                      <a:pPr algn="r" fontAlgn="t"/>
                      <a:r>
                        <a:rPr lang="en-US" sz="1000" b="0" i="0" u="none" strike="noStrike">
                          <a:solidFill>
                            <a:srgbClr val="000000"/>
                          </a:solidFill>
                          <a:effectLst/>
                          <a:latin typeface="Calibri" panose="020F0502020204030204" pitchFamily="34" charset="0"/>
                        </a:rPr>
                        <a:t>2018</a:t>
                      </a:r>
                    </a:p>
                  </a:txBody>
                  <a:tcPr marL="6122" marR="6122" marT="6122" marB="0">
                    <a:lnL w="6350" cap="flat" cmpd="sng" algn="ctr">
                      <a:solidFill>
                        <a:srgbClr val="ED7D31"/>
                      </a:solidFill>
                      <a:prstDash val="solid"/>
                      <a:round/>
                      <a:headEnd type="none" w="med" len="med"/>
                      <a:tailEnd type="none" w="med" len="med"/>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tcPr>
                </a:tc>
                <a:tc>
                  <a:txBody>
                    <a:bodyPr/>
                    <a:lstStyle/>
                    <a:p>
                      <a:pPr algn="ctr" fontAlgn="t"/>
                      <a:r>
                        <a:rPr lang="en-US" sz="1000" b="0" i="0" u="none" strike="noStrike" dirty="0">
                          <a:solidFill>
                            <a:srgbClr val="000000"/>
                          </a:solidFill>
                          <a:effectLst/>
                          <a:latin typeface="Calibri" panose="020F0502020204030204" pitchFamily="34" charset="0"/>
                        </a:rPr>
                        <a:t>30</a:t>
                      </a:r>
                    </a:p>
                  </a:txBody>
                  <a:tcPr marL="6122" marR="6122" marT="6122" marB="0">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tcPr>
                </a:tc>
                <a:tc>
                  <a:txBody>
                    <a:bodyPr/>
                    <a:lstStyle/>
                    <a:p>
                      <a:pPr algn="l" fontAlgn="t"/>
                      <a:r>
                        <a:rPr lang="en-US" sz="1000" b="0" i="0" u="none" strike="noStrike">
                          <a:solidFill>
                            <a:srgbClr val="000000"/>
                          </a:solidFill>
                          <a:effectLst/>
                          <a:latin typeface="Calibri" panose="020F0502020204030204" pitchFamily="34" charset="0"/>
                        </a:rPr>
                        <a:t>ER-DL-protection-sequence</a:t>
                      </a:r>
                    </a:p>
                  </a:txBody>
                  <a:tcPr marL="6122" marR="6122" marT="6122" marB="0">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tcPr>
                </a:tc>
                <a:tc>
                  <a:txBody>
                    <a:bodyPr/>
                    <a:lstStyle/>
                    <a:p>
                      <a:pPr algn="l" fontAlgn="t"/>
                      <a:r>
                        <a:rPr lang="en-US" sz="1000" b="0" i="0" u="none" strike="noStrike" dirty="0">
                          <a:solidFill>
                            <a:srgbClr val="000000"/>
                          </a:solidFill>
                          <a:effectLst/>
                          <a:latin typeface="Calibri" panose="020F0502020204030204" pitchFamily="34" charset="0"/>
                        </a:rPr>
                        <a:t>Matthew Fischer (Broadcom LTD)</a:t>
                      </a:r>
                    </a:p>
                  </a:txBody>
                  <a:tcPr marL="6122" marR="6122" marT="6122" marB="0">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tcPr>
                </a:tc>
                <a:tc>
                  <a:txBody>
                    <a:bodyPr/>
                    <a:lstStyle/>
                    <a:p>
                      <a:pPr algn="l" fontAlgn="t"/>
                      <a:r>
                        <a:rPr lang="en-US" sz="1000" b="0" i="0" u="none" strike="noStrike">
                          <a:solidFill>
                            <a:srgbClr val="000000"/>
                          </a:solidFill>
                          <a:effectLst/>
                          <a:latin typeface="Calibri" panose="020F0502020204030204" pitchFamily="34" charset="0"/>
                        </a:rPr>
                        <a:t>MU</a:t>
                      </a:r>
                    </a:p>
                  </a:txBody>
                  <a:tcPr marL="6122" marR="6122" marT="6122" marB="0">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tcPr>
                </a:tc>
                <a:tc>
                  <a:txBody>
                    <a:bodyPr/>
                    <a:lstStyle/>
                    <a:p>
                      <a:pPr marL="0" marR="0" lvl="0" indent="0" algn="l" defTabSz="914400" rtl="0" eaLnBrk="1" fontAlgn="t" latinLnBrk="0" hangingPunct="1">
                        <a:lnSpc>
                          <a:spcPct val="100000"/>
                        </a:lnSpc>
                        <a:spcBef>
                          <a:spcPts val="0"/>
                        </a:spcBef>
                        <a:spcAft>
                          <a:spcPts val="0"/>
                        </a:spcAft>
                        <a:buClrTx/>
                        <a:buSzTx/>
                        <a:buFontTx/>
                        <a:buNone/>
                        <a:tabLst/>
                        <a:defRPr/>
                      </a:pPr>
                      <a:endParaRPr lang="en-US" altLang="ko-KR" sz="1000" b="0" i="0" u="none" strike="noStrike" dirty="0" smtClean="0">
                        <a:solidFill>
                          <a:srgbClr val="9C6500"/>
                        </a:solidFill>
                        <a:effectLst/>
                        <a:latin typeface="Calibri" panose="020F0502020204030204" pitchFamily="34" charset="0"/>
                      </a:endParaRPr>
                    </a:p>
                  </a:txBody>
                  <a:tcPr marL="6122" marR="6122" marT="6122" marB="0">
                    <a:lnL>
                      <a:noFill/>
                    </a:lnL>
                    <a:lnR w="6350" cap="flat" cmpd="sng" algn="ctr">
                      <a:solidFill>
                        <a:srgbClr val="ED7D31"/>
                      </a:solidFill>
                      <a:prstDash val="solid"/>
                      <a:round/>
                      <a:headEnd type="none" w="med" len="med"/>
                      <a:tailEnd type="none" w="med" len="med"/>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tcPr>
                </a:tc>
              </a:tr>
              <a:tr h="165643">
                <a:tc>
                  <a:txBody>
                    <a:bodyPr/>
                    <a:lstStyle/>
                    <a:p>
                      <a:pPr algn="r" fontAlgn="t"/>
                      <a:r>
                        <a:rPr lang="en-US" sz="1000" b="0" i="0" u="none" strike="noStrike" dirty="0">
                          <a:solidFill>
                            <a:srgbClr val="000000"/>
                          </a:solidFill>
                          <a:effectLst/>
                          <a:latin typeface="Calibri" panose="020F0502020204030204" pitchFamily="34" charset="0"/>
                        </a:rPr>
                        <a:t>2018</a:t>
                      </a:r>
                    </a:p>
                  </a:txBody>
                  <a:tcPr marL="6122" marR="6122" marT="6122" marB="0">
                    <a:lnL w="6350" cap="flat" cmpd="sng" algn="ctr">
                      <a:solidFill>
                        <a:srgbClr val="ED7D31"/>
                      </a:solidFill>
                      <a:prstDash val="solid"/>
                      <a:round/>
                      <a:headEnd type="none" w="med" len="med"/>
                      <a:tailEnd type="none" w="med" len="med"/>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FFC000"/>
                    </a:solidFill>
                  </a:tcPr>
                </a:tc>
                <a:tc>
                  <a:txBody>
                    <a:bodyPr/>
                    <a:lstStyle/>
                    <a:p>
                      <a:pPr algn="ctr" fontAlgn="t"/>
                      <a:r>
                        <a:rPr lang="en-US" sz="1000" b="0" i="0" u="none" strike="noStrike" dirty="0">
                          <a:solidFill>
                            <a:srgbClr val="000000"/>
                          </a:solidFill>
                          <a:effectLst/>
                          <a:latin typeface="Calibri" panose="020F0502020204030204" pitchFamily="34" charset="0"/>
                        </a:rPr>
                        <a:t>31</a:t>
                      </a:r>
                    </a:p>
                  </a:txBody>
                  <a:tcPr marL="6122" marR="6122" marT="6122" marB="0">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FFC000"/>
                    </a:solidFill>
                  </a:tcPr>
                </a:tc>
                <a:tc>
                  <a:txBody>
                    <a:bodyPr/>
                    <a:lstStyle/>
                    <a:p>
                      <a:pPr algn="l" fontAlgn="t"/>
                      <a:r>
                        <a:rPr lang="en-US" sz="1000" b="0" i="0" u="none" strike="noStrike" dirty="0">
                          <a:solidFill>
                            <a:srgbClr val="000000"/>
                          </a:solidFill>
                          <a:effectLst/>
                          <a:latin typeface="Calibri" panose="020F0502020204030204" pitchFamily="34" charset="0"/>
                        </a:rPr>
                        <a:t>BQRP-BQR-LCTS-DLMU</a:t>
                      </a:r>
                    </a:p>
                  </a:txBody>
                  <a:tcPr marL="6122" marR="6122" marT="6122" marB="0">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FFC000"/>
                    </a:solidFill>
                  </a:tcPr>
                </a:tc>
                <a:tc>
                  <a:txBody>
                    <a:bodyPr/>
                    <a:lstStyle/>
                    <a:p>
                      <a:pPr algn="l" fontAlgn="t"/>
                      <a:r>
                        <a:rPr lang="en-US" sz="1000" b="0" i="0" u="none" strike="noStrike" dirty="0">
                          <a:solidFill>
                            <a:srgbClr val="000000"/>
                          </a:solidFill>
                          <a:effectLst/>
                          <a:latin typeface="Calibri" panose="020F0502020204030204" pitchFamily="34" charset="0"/>
                        </a:rPr>
                        <a:t>Matthew Fischer (Broadcom LTD)</a:t>
                      </a:r>
                    </a:p>
                  </a:txBody>
                  <a:tcPr marL="6122" marR="6122" marT="6122" marB="0">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FFC000"/>
                    </a:solidFill>
                  </a:tcPr>
                </a:tc>
                <a:tc>
                  <a:txBody>
                    <a:bodyPr/>
                    <a:lstStyle/>
                    <a:p>
                      <a:pPr algn="l" fontAlgn="t"/>
                      <a:r>
                        <a:rPr lang="en-US" sz="1000" b="0" i="0" u="none" strike="noStrike" dirty="0">
                          <a:solidFill>
                            <a:srgbClr val="000000"/>
                          </a:solidFill>
                          <a:effectLst/>
                          <a:latin typeface="Calibri" panose="020F0502020204030204" pitchFamily="34" charset="0"/>
                        </a:rPr>
                        <a:t>MU</a:t>
                      </a:r>
                    </a:p>
                  </a:txBody>
                  <a:tcPr marL="6122" marR="6122" marT="6122" marB="0">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FFC000"/>
                    </a:solidFill>
                  </a:tcPr>
                </a:tc>
                <a:tc>
                  <a:txBody>
                    <a:bodyPr/>
                    <a:lstStyle/>
                    <a:p>
                      <a:pPr algn="l" fontAlgn="t"/>
                      <a:r>
                        <a:rPr lang="en-US" sz="1000" b="0" i="0" u="none" strike="noStrike" dirty="0" smtClean="0">
                          <a:solidFill>
                            <a:srgbClr val="000000"/>
                          </a:solidFill>
                          <a:effectLst/>
                          <a:latin typeface="Calibri" panose="020F0502020204030204" pitchFamily="34" charset="0"/>
                        </a:rPr>
                        <a:t>presented in the TG session</a:t>
                      </a:r>
                      <a:endParaRPr lang="en-US" sz="1000" b="0" i="0" u="none" strike="noStrike" dirty="0">
                        <a:solidFill>
                          <a:srgbClr val="000000"/>
                        </a:solidFill>
                        <a:effectLst/>
                        <a:latin typeface="Calibri" panose="020F0502020204030204" pitchFamily="34" charset="0"/>
                      </a:endParaRPr>
                    </a:p>
                  </a:txBody>
                  <a:tcPr marL="6122" marR="6122" marT="6122" marB="0">
                    <a:lnL>
                      <a:noFill/>
                    </a:lnL>
                    <a:lnR w="6350" cap="flat" cmpd="sng" algn="ctr">
                      <a:solidFill>
                        <a:srgbClr val="ED7D31"/>
                      </a:solidFill>
                      <a:prstDash val="solid"/>
                      <a:round/>
                      <a:headEnd type="none" w="med" len="med"/>
                      <a:tailEnd type="none" w="med" len="med"/>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FFC000"/>
                    </a:solidFill>
                  </a:tcPr>
                </a:tc>
              </a:tr>
              <a:tr h="165643">
                <a:tc>
                  <a:txBody>
                    <a:bodyPr/>
                    <a:lstStyle/>
                    <a:p>
                      <a:pPr marL="0" algn="r" defTabSz="914400" rtl="0" eaLnBrk="1" fontAlgn="t" latinLnBrk="0" hangingPunct="1"/>
                      <a:r>
                        <a:rPr lang="en-US" sz="1000" b="0" i="0" u="none" strike="noStrike" kern="1200" dirty="0">
                          <a:solidFill>
                            <a:srgbClr val="9C6500"/>
                          </a:solidFill>
                          <a:effectLst/>
                          <a:latin typeface="Calibri" panose="020F0502020204030204" pitchFamily="34" charset="0"/>
                          <a:ea typeface="+mn-ea"/>
                          <a:cs typeface="+mn-cs"/>
                        </a:rPr>
                        <a:t>2018</a:t>
                      </a:r>
                    </a:p>
                  </a:txBody>
                  <a:tcPr marL="6122" marR="6122" marT="6122" marB="0">
                    <a:lnL w="6350" cap="flat" cmpd="sng" algn="ctr">
                      <a:solidFill>
                        <a:srgbClr val="ED7D31"/>
                      </a:solidFill>
                      <a:prstDash val="solid"/>
                      <a:round/>
                      <a:headEnd type="none" w="med" len="med"/>
                      <a:tailEnd type="none" w="med" len="med"/>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FFEB9C"/>
                    </a:solidFill>
                  </a:tcPr>
                </a:tc>
                <a:tc>
                  <a:txBody>
                    <a:bodyPr/>
                    <a:lstStyle/>
                    <a:p>
                      <a:pPr marL="0" algn="ctr" defTabSz="914400" rtl="0" eaLnBrk="1" fontAlgn="t" latinLnBrk="0" hangingPunct="1"/>
                      <a:r>
                        <a:rPr lang="en-US" sz="1000" b="0" i="0" u="none" strike="noStrike" kern="1200" dirty="0">
                          <a:solidFill>
                            <a:srgbClr val="9C6500"/>
                          </a:solidFill>
                          <a:effectLst/>
                          <a:latin typeface="Calibri" panose="020F0502020204030204" pitchFamily="34" charset="0"/>
                          <a:ea typeface="+mn-ea"/>
                          <a:cs typeface="+mn-cs"/>
                        </a:rPr>
                        <a:t>42</a:t>
                      </a:r>
                    </a:p>
                  </a:txBody>
                  <a:tcPr marL="6122" marR="6122" marT="6122" marB="0">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FFEB9C"/>
                    </a:solidFill>
                  </a:tcPr>
                </a:tc>
                <a:tc>
                  <a:txBody>
                    <a:bodyPr/>
                    <a:lstStyle/>
                    <a:p>
                      <a:pPr marL="0" algn="l" defTabSz="914400" rtl="0" eaLnBrk="1" fontAlgn="t" latinLnBrk="0" hangingPunct="1"/>
                      <a:r>
                        <a:rPr lang="en-US" sz="1000" b="0" i="0" u="none" strike="noStrike" kern="1200" dirty="0">
                          <a:solidFill>
                            <a:srgbClr val="9C6500"/>
                          </a:solidFill>
                          <a:effectLst/>
                          <a:latin typeface="Calibri" panose="020F0502020204030204" pitchFamily="34" charset="0"/>
                          <a:ea typeface="+mn-ea"/>
                          <a:cs typeface="+mn-cs"/>
                        </a:rPr>
                        <a:t>LB230-MAC-CR-27.6.2</a:t>
                      </a:r>
                    </a:p>
                  </a:txBody>
                  <a:tcPr marL="6122" marR="6122" marT="6122" marB="0">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FFEB9C"/>
                    </a:solidFill>
                  </a:tcPr>
                </a:tc>
                <a:tc>
                  <a:txBody>
                    <a:bodyPr/>
                    <a:lstStyle/>
                    <a:p>
                      <a:pPr marL="0" algn="l" defTabSz="914400" rtl="0" eaLnBrk="1" fontAlgn="t" latinLnBrk="0" hangingPunct="1"/>
                      <a:r>
                        <a:rPr lang="en-US" sz="1000" b="0" i="0" u="none" strike="noStrike" kern="1200" dirty="0">
                          <a:solidFill>
                            <a:srgbClr val="9C6500"/>
                          </a:solidFill>
                          <a:effectLst/>
                          <a:latin typeface="Calibri" panose="020F0502020204030204" pitchFamily="34" charset="0"/>
                          <a:ea typeface="+mn-ea"/>
                          <a:cs typeface="+mn-cs"/>
                        </a:rPr>
                        <a:t>Alfred </a:t>
                      </a:r>
                      <a:r>
                        <a:rPr lang="en-US" sz="1000" b="0" i="0" u="none" strike="noStrike" kern="1200" dirty="0" err="1">
                          <a:solidFill>
                            <a:srgbClr val="9C6500"/>
                          </a:solidFill>
                          <a:effectLst/>
                          <a:latin typeface="Calibri" panose="020F0502020204030204" pitchFamily="34" charset="0"/>
                          <a:ea typeface="+mn-ea"/>
                          <a:cs typeface="+mn-cs"/>
                        </a:rPr>
                        <a:t>Asterjadhi</a:t>
                      </a:r>
                      <a:r>
                        <a:rPr lang="en-US" sz="1000" b="0" i="0" u="none" strike="noStrike" kern="1200" dirty="0">
                          <a:solidFill>
                            <a:srgbClr val="9C6500"/>
                          </a:solidFill>
                          <a:effectLst/>
                          <a:latin typeface="Calibri" panose="020F0502020204030204" pitchFamily="34" charset="0"/>
                          <a:ea typeface="+mn-ea"/>
                          <a:cs typeface="+mn-cs"/>
                        </a:rPr>
                        <a:t> (Qualcomm Inc.)</a:t>
                      </a:r>
                    </a:p>
                  </a:txBody>
                  <a:tcPr marL="6122" marR="6122" marT="6122" marB="0">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FFEB9C"/>
                    </a:solidFill>
                  </a:tcPr>
                </a:tc>
                <a:tc>
                  <a:txBody>
                    <a:bodyPr/>
                    <a:lstStyle/>
                    <a:p>
                      <a:pPr marL="0" algn="l" defTabSz="914400" rtl="0" eaLnBrk="1" fontAlgn="t" latinLnBrk="0" hangingPunct="1"/>
                      <a:r>
                        <a:rPr lang="en-US" sz="1000" b="0" i="0" u="none" strike="noStrike" kern="1200" dirty="0">
                          <a:solidFill>
                            <a:srgbClr val="9C6500"/>
                          </a:solidFill>
                          <a:effectLst/>
                          <a:latin typeface="Calibri" panose="020F0502020204030204" pitchFamily="34" charset="0"/>
                          <a:ea typeface="+mn-ea"/>
                          <a:cs typeface="+mn-cs"/>
                        </a:rPr>
                        <a:t>MU</a:t>
                      </a:r>
                    </a:p>
                  </a:txBody>
                  <a:tcPr marL="6122" marR="6122" marT="6122" marB="0">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FFEB9C"/>
                    </a:solidFill>
                  </a:tcPr>
                </a:tc>
                <a:tc>
                  <a:txBody>
                    <a:bodyPr/>
                    <a:lstStyle/>
                    <a:p>
                      <a:pPr marL="0" marR="0" lvl="0" indent="0" algn="l" defTabSz="914400" rtl="0" eaLnBrk="1" fontAlgn="t" latinLnBrk="0" hangingPunct="1">
                        <a:lnSpc>
                          <a:spcPct val="100000"/>
                        </a:lnSpc>
                        <a:spcBef>
                          <a:spcPts val="0"/>
                        </a:spcBef>
                        <a:spcAft>
                          <a:spcPts val="0"/>
                        </a:spcAft>
                        <a:buClrTx/>
                        <a:buSzTx/>
                        <a:buFontTx/>
                        <a:buNone/>
                        <a:tabLst/>
                        <a:defRPr/>
                      </a:pPr>
                      <a:r>
                        <a:rPr lang="en-US" altLang="ko-KR" sz="1000" b="0" i="0" u="none" strike="noStrike" dirty="0" smtClean="0">
                          <a:solidFill>
                            <a:srgbClr val="9C6500"/>
                          </a:solidFill>
                          <a:effectLst/>
                          <a:latin typeface="Calibri" panose="020F0502020204030204" pitchFamily="34" charset="0"/>
                        </a:rPr>
                        <a:t>2 CIDs are pending (MON. EVE)</a:t>
                      </a:r>
                    </a:p>
                  </a:txBody>
                  <a:tcPr marL="6122" marR="6122" marT="6122" marB="0">
                    <a:lnL>
                      <a:noFill/>
                    </a:lnL>
                    <a:lnR w="6350" cap="flat" cmpd="sng" algn="ctr">
                      <a:solidFill>
                        <a:srgbClr val="ED7D31"/>
                      </a:solidFill>
                      <a:prstDash val="solid"/>
                      <a:round/>
                      <a:headEnd type="none" w="med" len="med"/>
                      <a:tailEnd type="none" w="med" len="med"/>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FFEB9C"/>
                    </a:solidFill>
                  </a:tcPr>
                </a:tc>
              </a:tr>
              <a:tr h="165643">
                <a:tc>
                  <a:txBody>
                    <a:bodyPr/>
                    <a:lstStyle/>
                    <a:p>
                      <a:pPr marL="0" algn="r" defTabSz="914400" rtl="0" eaLnBrk="1" fontAlgn="t" latinLnBrk="0" hangingPunct="1"/>
                      <a:r>
                        <a:rPr lang="en-US" sz="1000" b="0" i="0" u="none" strike="noStrike" kern="1200" dirty="0">
                          <a:solidFill>
                            <a:srgbClr val="006100"/>
                          </a:solidFill>
                          <a:effectLst/>
                          <a:latin typeface="Calibri" panose="020F0502020204030204" pitchFamily="34" charset="0"/>
                          <a:ea typeface="+mn-ea"/>
                          <a:cs typeface="+mn-cs"/>
                        </a:rPr>
                        <a:t>2018</a:t>
                      </a:r>
                    </a:p>
                  </a:txBody>
                  <a:tcPr marL="6122" marR="6122" marT="6122" marB="0">
                    <a:lnL w="6350" cap="flat" cmpd="sng" algn="ctr">
                      <a:solidFill>
                        <a:srgbClr val="ED7D31"/>
                      </a:solidFill>
                      <a:prstDash val="solid"/>
                      <a:round/>
                      <a:headEnd type="none" w="med" len="med"/>
                      <a:tailEnd type="none" w="med" len="med"/>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C6EFCE"/>
                    </a:solidFill>
                  </a:tcPr>
                </a:tc>
                <a:tc>
                  <a:txBody>
                    <a:bodyPr/>
                    <a:lstStyle/>
                    <a:p>
                      <a:pPr marL="0" algn="ctr" defTabSz="914400" rtl="0" eaLnBrk="1" fontAlgn="t" latinLnBrk="0" hangingPunct="1"/>
                      <a:r>
                        <a:rPr lang="en-US" sz="1000" b="0" i="0" u="none" strike="noStrike" kern="1200" dirty="0">
                          <a:solidFill>
                            <a:srgbClr val="006100"/>
                          </a:solidFill>
                          <a:effectLst/>
                          <a:latin typeface="Calibri" panose="020F0502020204030204" pitchFamily="34" charset="0"/>
                          <a:ea typeface="+mn-ea"/>
                          <a:cs typeface="+mn-cs"/>
                        </a:rPr>
                        <a:t>43</a:t>
                      </a:r>
                    </a:p>
                  </a:txBody>
                  <a:tcPr marL="6122" marR="6122" marT="6122" marB="0">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C6EFCE"/>
                    </a:solidFill>
                  </a:tcPr>
                </a:tc>
                <a:tc>
                  <a:txBody>
                    <a:bodyPr/>
                    <a:lstStyle/>
                    <a:p>
                      <a:pPr algn="l" fontAlgn="t"/>
                      <a:r>
                        <a:rPr lang="en-US" sz="1000" b="0" i="0" u="none" strike="noStrike" kern="1200" dirty="0">
                          <a:solidFill>
                            <a:srgbClr val="006100"/>
                          </a:solidFill>
                          <a:effectLst/>
                          <a:latin typeface="Calibri" panose="020F0502020204030204" pitchFamily="34" charset="0"/>
                          <a:ea typeface="+mn-ea"/>
                          <a:cs typeface="+mn-cs"/>
                        </a:rPr>
                        <a:t>LB230-MAC-CR-27.6</a:t>
                      </a:r>
                    </a:p>
                  </a:txBody>
                  <a:tcPr marL="6122" marR="6122" marT="6122" marB="0">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C6EFCE"/>
                    </a:solidFill>
                  </a:tcPr>
                </a:tc>
                <a:tc>
                  <a:txBody>
                    <a:bodyPr/>
                    <a:lstStyle/>
                    <a:p>
                      <a:pPr algn="l" fontAlgn="t"/>
                      <a:r>
                        <a:rPr lang="en-US" sz="1000" b="0" i="0" u="none" strike="noStrike" kern="1200" dirty="0">
                          <a:solidFill>
                            <a:srgbClr val="006100"/>
                          </a:solidFill>
                          <a:effectLst/>
                          <a:latin typeface="Calibri" panose="020F0502020204030204" pitchFamily="34" charset="0"/>
                          <a:ea typeface="+mn-ea"/>
                          <a:cs typeface="+mn-cs"/>
                        </a:rPr>
                        <a:t>Alfred </a:t>
                      </a:r>
                      <a:r>
                        <a:rPr lang="en-US" sz="1000" b="0" i="0" u="none" strike="noStrike" kern="1200" dirty="0" err="1">
                          <a:solidFill>
                            <a:srgbClr val="006100"/>
                          </a:solidFill>
                          <a:effectLst/>
                          <a:latin typeface="Calibri" panose="020F0502020204030204" pitchFamily="34" charset="0"/>
                          <a:ea typeface="+mn-ea"/>
                          <a:cs typeface="+mn-cs"/>
                        </a:rPr>
                        <a:t>Asterjadhi</a:t>
                      </a:r>
                      <a:r>
                        <a:rPr lang="en-US" sz="1000" b="0" i="0" u="none" strike="noStrike" kern="1200" dirty="0">
                          <a:solidFill>
                            <a:srgbClr val="006100"/>
                          </a:solidFill>
                          <a:effectLst/>
                          <a:latin typeface="Calibri" panose="020F0502020204030204" pitchFamily="34" charset="0"/>
                          <a:ea typeface="+mn-ea"/>
                          <a:cs typeface="+mn-cs"/>
                        </a:rPr>
                        <a:t> (Qualcomm Inc.)</a:t>
                      </a:r>
                    </a:p>
                  </a:txBody>
                  <a:tcPr marL="6122" marR="6122" marT="6122" marB="0">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C6EFCE"/>
                    </a:solidFill>
                  </a:tcPr>
                </a:tc>
                <a:tc>
                  <a:txBody>
                    <a:bodyPr/>
                    <a:lstStyle/>
                    <a:p>
                      <a:pPr algn="l" fontAlgn="t"/>
                      <a:r>
                        <a:rPr lang="en-US" sz="1000" b="0" i="0" u="none" strike="noStrike" dirty="0">
                          <a:solidFill>
                            <a:srgbClr val="000000"/>
                          </a:solidFill>
                          <a:effectLst/>
                          <a:latin typeface="Calibri" panose="020F0502020204030204" pitchFamily="34" charset="0"/>
                        </a:rPr>
                        <a:t>MU</a:t>
                      </a:r>
                    </a:p>
                  </a:txBody>
                  <a:tcPr marL="6122" marR="6122" marT="6122" marB="0">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C6EFCE"/>
                    </a:solidFill>
                  </a:tcPr>
                </a:tc>
                <a:tc>
                  <a:txBody>
                    <a:bodyPr/>
                    <a:lstStyle/>
                    <a:p>
                      <a:pPr marL="0" marR="0" lvl="0" indent="0" algn="l" defTabSz="914400" rtl="0" eaLnBrk="1" fontAlgn="t" latinLnBrk="0" hangingPunct="1">
                        <a:lnSpc>
                          <a:spcPct val="100000"/>
                        </a:lnSpc>
                        <a:spcBef>
                          <a:spcPts val="0"/>
                        </a:spcBef>
                        <a:spcAft>
                          <a:spcPts val="0"/>
                        </a:spcAft>
                        <a:buClrTx/>
                        <a:buSzTx/>
                        <a:buFontTx/>
                        <a:buNone/>
                        <a:tabLst/>
                        <a:defRPr/>
                      </a:pPr>
                      <a:r>
                        <a:rPr lang="en-US" altLang="ko-KR" sz="1000" b="0" i="0" u="none" strike="noStrike" kern="1200" dirty="0" smtClean="0">
                          <a:solidFill>
                            <a:srgbClr val="006100"/>
                          </a:solidFill>
                          <a:effectLst/>
                          <a:latin typeface="Calibri" panose="020F0502020204030204" pitchFamily="34" charset="0"/>
                          <a:ea typeface="+mn-ea"/>
                          <a:cs typeface="+mn-cs"/>
                        </a:rPr>
                        <a:t>ready for motion (MON.</a:t>
                      </a:r>
                      <a:r>
                        <a:rPr lang="en-US" altLang="ko-KR" sz="1000" b="0" i="0" u="none" strike="noStrike" kern="1200" baseline="0" dirty="0" smtClean="0">
                          <a:solidFill>
                            <a:srgbClr val="006100"/>
                          </a:solidFill>
                          <a:effectLst/>
                          <a:latin typeface="Calibri" panose="020F0502020204030204" pitchFamily="34" charset="0"/>
                          <a:ea typeface="+mn-ea"/>
                          <a:cs typeface="+mn-cs"/>
                        </a:rPr>
                        <a:t> EVE)</a:t>
                      </a:r>
                      <a:endParaRPr lang="en-US" altLang="ko-KR" sz="1000" b="0" i="0" u="none" strike="noStrike" kern="1200" dirty="0" smtClean="0">
                        <a:solidFill>
                          <a:srgbClr val="006100"/>
                        </a:solidFill>
                        <a:effectLst/>
                        <a:latin typeface="Calibri" panose="020F0502020204030204" pitchFamily="34" charset="0"/>
                        <a:ea typeface="+mn-ea"/>
                        <a:cs typeface="+mn-cs"/>
                      </a:endParaRPr>
                    </a:p>
                  </a:txBody>
                  <a:tcPr marL="6122" marR="6122" marT="6122" marB="0">
                    <a:lnL>
                      <a:noFill/>
                    </a:lnL>
                    <a:lnR w="6350" cap="flat" cmpd="sng" algn="ctr">
                      <a:solidFill>
                        <a:srgbClr val="ED7D31"/>
                      </a:solidFill>
                      <a:prstDash val="solid"/>
                      <a:round/>
                      <a:headEnd type="none" w="med" len="med"/>
                      <a:tailEnd type="none" w="med" len="med"/>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C6EFCE"/>
                    </a:solidFill>
                  </a:tcPr>
                </a:tc>
              </a:tr>
              <a:tr h="165643">
                <a:tc>
                  <a:txBody>
                    <a:bodyPr/>
                    <a:lstStyle/>
                    <a:p>
                      <a:pPr algn="r" fontAlgn="b"/>
                      <a:r>
                        <a:rPr lang="en-US" sz="1000" b="0" i="0" u="none" strike="noStrike" dirty="0">
                          <a:solidFill>
                            <a:schemeClr val="tx1"/>
                          </a:solidFill>
                          <a:effectLst/>
                          <a:latin typeface="Calibri" panose="020F0502020204030204" pitchFamily="34" charset="0"/>
                        </a:rPr>
                        <a:t>2018</a:t>
                      </a:r>
                    </a:p>
                  </a:txBody>
                  <a:tcPr marL="6122" marR="6122" marT="6122" marB="0" anchor="b">
                    <a:lnL w="6350" cap="flat" cmpd="sng" algn="ctr">
                      <a:solidFill>
                        <a:srgbClr val="ED7D31"/>
                      </a:solidFill>
                      <a:prstDash val="solid"/>
                      <a:round/>
                      <a:headEnd type="none" w="med" len="med"/>
                      <a:tailEnd type="none" w="med" len="med"/>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chemeClr val="accent1">
                        <a:lumMod val="20000"/>
                        <a:lumOff val="80000"/>
                      </a:schemeClr>
                    </a:solidFill>
                  </a:tcPr>
                </a:tc>
                <a:tc>
                  <a:txBody>
                    <a:bodyPr/>
                    <a:lstStyle/>
                    <a:p>
                      <a:pPr algn="ctr" fontAlgn="b"/>
                      <a:r>
                        <a:rPr lang="en-US" sz="1000" b="0" i="0" u="none" strike="noStrike" dirty="0">
                          <a:solidFill>
                            <a:schemeClr val="tx1"/>
                          </a:solidFill>
                          <a:effectLst/>
                          <a:latin typeface="Calibri" panose="020F0502020204030204" pitchFamily="34" charset="0"/>
                        </a:rPr>
                        <a:t>53</a:t>
                      </a:r>
                    </a:p>
                  </a:txBody>
                  <a:tcPr marL="6122" marR="6122" marT="6122" marB="0" anchor="b">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chemeClr val="accent1">
                        <a:lumMod val="20000"/>
                        <a:lumOff val="80000"/>
                      </a:schemeClr>
                    </a:solidFill>
                  </a:tcPr>
                </a:tc>
                <a:tc>
                  <a:txBody>
                    <a:bodyPr/>
                    <a:lstStyle/>
                    <a:p>
                      <a:pPr algn="l" fontAlgn="b"/>
                      <a:r>
                        <a:rPr lang="en-US" sz="1000" b="0" i="0" u="none" strike="noStrike" dirty="0">
                          <a:solidFill>
                            <a:schemeClr val="tx1"/>
                          </a:solidFill>
                          <a:effectLst/>
                          <a:latin typeface="Calibri" panose="020F0502020204030204" pitchFamily="34" charset="0"/>
                        </a:rPr>
                        <a:t>CR on BQR</a:t>
                      </a:r>
                    </a:p>
                  </a:txBody>
                  <a:tcPr marL="6122" marR="6122" marT="6122" marB="0" anchor="b">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chemeClr val="accent1">
                        <a:lumMod val="20000"/>
                        <a:lumOff val="80000"/>
                      </a:schemeClr>
                    </a:solidFill>
                  </a:tcPr>
                </a:tc>
                <a:tc>
                  <a:txBody>
                    <a:bodyPr/>
                    <a:lstStyle/>
                    <a:p>
                      <a:pPr algn="l" fontAlgn="b"/>
                      <a:r>
                        <a:rPr lang="en-US" sz="1000" b="0" i="0" u="none" strike="noStrike" dirty="0">
                          <a:solidFill>
                            <a:schemeClr val="tx1"/>
                          </a:solidFill>
                          <a:effectLst/>
                          <a:latin typeface="Calibri" panose="020F0502020204030204" pitchFamily="34" charset="0"/>
                        </a:rPr>
                        <a:t>Zhou Lan (Broadcom Ltd.)</a:t>
                      </a:r>
                    </a:p>
                  </a:txBody>
                  <a:tcPr marL="6122" marR="6122" marT="6122" marB="0" anchor="b">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chemeClr val="accent1">
                        <a:lumMod val="20000"/>
                        <a:lumOff val="80000"/>
                      </a:schemeClr>
                    </a:solidFill>
                  </a:tcPr>
                </a:tc>
                <a:tc>
                  <a:txBody>
                    <a:bodyPr/>
                    <a:lstStyle/>
                    <a:p>
                      <a:pPr algn="l" fontAlgn="t"/>
                      <a:r>
                        <a:rPr lang="en-US" sz="1000" b="0" i="0" u="none" strike="noStrike">
                          <a:solidFill>
                            <a:schemeClr val="tx1"/>
                          </a:solidFill>
                          <a:effectLst/>
                          <a:latin typeface="Calibri" panose="020F0502020204030204" pitchFamily="34" charset="0"/>
                        </a:rPr>
                        <a:t>MU</a:t>
                      </a:r>
                    </a:p>
                  </a:txBody>
                  <a:tcPr marL="6122" marR="6122" marT="6122" marB="0">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chemeClr val="accent1">
                        <a:lumMod val="20000"/>
                        <a:lumOff val="80000"/>
                      </a:schemeClr>
                    </a:solidFill>
                  </a:tcPr>
                </a:tc>
                <a:tc>
                  <a:txBody>
                    <a:bodyPr/>
                    <a:lstStyle/>
                    <a:p>
                      <a:pPr marL="0" marR="0" lvl="0" indent="0" algn="l" defTabSz="914400" rtl="0" eaLnBrk="1" fontAlgn="t" latinLnBrk="0" hangingPunct="1">
                        <a:lnSpc>
                          <a:spcPct val="100000"/>
                        </a:lnSpc>
                        <a:spcBef>
                          <a:spcPts val="0"/>
                        </a:spcBef>
                        <a:spcAft>
                          <a:spcPts val="0"/>
                        </a:spcAft>
                        <a:buClrTx/>
                        <a:buSzTx/>
                        <a:buFontTx/>
                        <a:buNone/>
                        <a:tabLst/>
                        <a:defRPr/>
                      </a:pPr>
                      <a:r>
                        <a:rPr lang="en-US" altLang="ko-KR" sz="1000" b="0" i="0" u="none" strike="noStrike" kern="1200" dirty="0" smtClean="0">
                          <a:solidFill>
                            <a:schemeClr val="tx1"/>
                          </a:solidFill>
                          <a:effectLst/>
                          <a:latin typeface="Calibri" panose="020F0502020204030204" pitchFamily="34" charset="0"/>
                          <a:ea typeface="+mn-ea"/>
                          <a:cs typeface="+mn-cs"/>
                        </a:rPr>
                        <a:t>ready for motion (Tue.</a:t>
                      </a:r>
                      <a:r>
                        <a:rPr lang="en-US" altLang="ko-KR" sz="1000" b="0" i="0" u="none" strike="noStrike" kern="1200" baseline="0" dirty="0" smtClean="0">
                          <a:solidFill>
                            <a:schemeClr val="tx1"/>
                          </a:solidFill>
                          <a:effectLst/>
                          <a:latin typeface="Calibri" panose="020F0502020204030204" pitchFamily="34" charset="0"/>
                          <a:ea typeface="+mn-ea"/>
                          <a:cs typeface="+mn-cs"/>
                        </a:rPr>
                        <a:t> AM 2)</a:t>
                      </a:r>
                      <a:endParaRPr lang="en-US" altLang="ko-KR" sz="1000" b="0" i="0" u="none" strike="noStrike" kern="1200" dirty="0" smtClean="0">
                        <a:solidFill>
                          <a:schemeClr val="tx1"/>
                        </a:solidFill>
                        <a:effectLst/>
                        <a:latin typeface="Calibri" panose="020F0502020204030204" pitchFamily="34" charset="0"/>
                        <a:ea typeface="+mn-ea"/>
                        <a:cs typeface="+mn-cs"/>
                      </a:endParaRPr>
                    </a:p>
                  </a:txBody>
                  <a:tcPr marL="6122" marR="6122" marT="6122" marB="0">
                    <a:lnL>
                      <a:noFill/>
                    </a:lnL>
                    <a:lnR w="6350" cap="flat" cmpd="sng" algn="ctr">
                      <a:solidFill>
                        <a:srgbClr val="ED7D31"/>
                      </a:solidFill>
                      <a:prstDash val="solid"/>
                      <a:round/>
                      <a:headEnd type="none" w="med" len="med"/>
                      <a:tailEnd type="none" w="med" len="med"/>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chemeClr val="accent1">
                        <a:lumMod val="20000"/>
                        <a:lumOff val="80000"/>
                      </a:schemeClr>
                    </a:solidFill>
                  </a:tcPr>
                </a:tc>
              </a:tr>
              <a:tr h="165643">
                <a:tc>
                  <a:txBody>
                    <a:bodyPr/>
                    <a:lstStyle/>
                    <a:p>
                      <a:pPr algn="r" fontAlgn="b"/>
                      <a:r>
                        <a:rPr lang="en-US" sz="1000" b="0" i="0" u="none" strike="noStrike">
                          <a:solidFill>
                            <a:schemeClr val="tx1"/>
                          </a:solidFill>
                          <a:effectLst/>
                          <a:latin typeface="Calibri" panose="020F0502020204030204" pitchFamily="34" charset="0"/>
                        </a:rPr>
                        <a:t>2018</a:t>
                      </a:r>
                    </a:p>
                  </a:txBody>
                  <a:tcPr marL="6122" marR="6122" marT="6122" marB="0" anchor="b">
                    <a:lnL w="6350" cap="flat" cmpd="sng" algn="ctr">
                      <a:solidFill>
                        <a:srgbClr val="ED7D31"/>
                      </a:solidFill>
                      <a:prstDash val="solid"/>
                      <a:round/>
                      <a:headEnd type="none" w="med" len="med"/>
                      <a:tailEnd type="none" w="med" len="med"/>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chemeClr val="accent1">
                        <a:lumMod val="20000"/>
                        <a:lumOff val="80000"/>
                      </a:schemeClr>
                    </a:solidFill>
                  </a:tcPr>
                </a:tc>
                <a:tc>
                  <a:txBody>
                    <a:bodyPr/>
                    <a:lstStyle/>
                    <a:p>
                      <a:pPr algn="ctr" fontAlgn="b"/>
                      <a:r>
                        <a:rPr lang="en-US" sz="1000" b="0" i="0" u="none" strike="noStrike">
                          <a:solidFill>
                            <a:schemeClr val="tx1"/>
                          </a:solidFill>
                          <a:effectLst/>
                          <a:latin typeface="Calibri" panose="020F0502020204030204" pitchFamily="34" charset="0"/>
                        </a:rPr>
                        <a:t>54</a:t>
                      </a:r>
                    </a:p>
                  </a:txBody>
                  <a:tcPr marL="6122" marR="6122" marT="6122" marB="0" anchor="b">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chemeClr val="accent1">
                        <a:lumMod val="20000"/>
                        <a:lumOff val="80000"/>
                      </a:schemeClr>
                    </a:solidFill>
                  </a:tcPr>
                </a:tc>
                <a:tc>
                  <a:txBody>
                    <a:bodyPr/>
                    <a:lstStyle/>
                    <a:p>
                      <a:pPr algn="l" fontAlgn="b"/>
                      <a:r>
                        <a:rPr lang="pl-PL" sz="1000" b="0" i="0" u="none" strike="noStrike">
                          <a:solidFill>
                            <a:schemeClr val="tx1"/>
                          </a:solidFill>
                          <a:effectLst/>
                          <a:latin typeface="Calibri" panose="020F0502020204030204" pitchFamily="34" charset="0"/>
                        </a:rPr>
                        <a:t>CR on DL MU procedure</a:t>
                      </a:r>
                    </a:p>
                  </a:txBody>
                  <a:tcPr marL="6122" marR="6122" marT="6122" marB="0" anchor="b">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chemeClr val="accent1">
                        <a:lumMod val="20000"/>
                        <a:lumOff val="80000"/>
                      </a:schemeClr>
                    </a:solidFill>
                  </a:tcPr>
                </a:tc>
                <a:tc>
                  <a:txBody>
                    <a:bodyPr/>
                    <a:lstStyle/>
                    <a:p>
                      <a:pPr algn="l" fontAlgn="b"/>
                      <a:r>
                        <a:rPr lang="en-US" sz="1000" b="0" i="0" u="none" strike="noStrike">
                          <a:solidFill>
                            <a:schemeClr val="tx1"/>
                          </a:solidFill>
                          <a:effectLst/>
                          <a:latin typeface="Calibri" panose="020F0502020204030204" pitchFamily="34" charset="0"/>
                        </a:rPr>
                        <a:t>Zhou Lan (Broadcom Ltd.)</a:t>
                      </a:r>
                    </a:p>
                  </a:txBody>
                  <a:tcPr marL="6122" marR="6122" marT="6122" marB="0" anchor="b">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chemeClr val="accent1">
                        <a:lumMod val="20000"/>
                        <a:lumOff val="80000"/>
                      </a:schemeClr>
                    </a:solidFill>
                  </a:tcPr>
                </a:tc>
                <a:tc>
                  <a:txBody>
                    <a:bodyPr/>
                    <a:lstStyle/>
                    <a:p>
                      <a:pPr algn="l" fontAlgn="t"/>
                      <a:r>
                        <a:rPr lang="en-US" sz="1000" b="0" i="0" u="none" strike="noStrike">
                          <a:solidFill>
                            <a:schemeClr val="tx1"/>
                          </a:solidFill>
                          <a:effectLst/>
                          <a:latin typeface="Calibri" panose="020F0502020204030204" pitchFamily="34" charset="0"/>
                        </a:rPr>
                        <a:t>MU</a:t>
                      </a:r>
                    </a:p>
                  </a:txBody>
                  <a:tcPr marL="6122" marR="6122" marT="6122" marB="0">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chemeClr val="accent1">
                        <a:lumMod val="20000"/>
                        <a:lumOff val="80000"/>
                      </a:schemeClr>
                    </a:solidFill>
                  </a:tcPr>
                </a:tc>
                <a:tc>
                  <a:txBody>
                    <a:bodyPr/>
                    <a:lstStyle/>
                    <a:p>
                      <a:pPr marL="0" marR="0" lvl="0" indent="0" algn="l" defTabSz="914400" rtl="0" eaLnBrk="1" fontAlgn="t" latinLnBrk="0" hangingPunct="1">
                        <a:lnSpc>
                          <a:spcPct val="100000"/>
                        </a:lnSpc>
                        <a:spcBef>
                          <a:spcPts val="0"/>
                        </a:spcBef>
                        <a:spcAft>
                          <a:spcPts val="0"/>
                        </a:spcAft>
                        <a:buClrTx/>
                        <a:buSzTx/>
                        <a:buFontTx/>
                        <a:buNone/>
                        <a:tabLst/>
                        <a:defRPr/>
                      </a:pPr>
                      <a:r>
                        <a:rPr lang="en-US" altLang="ko-KR" sz="1000" b="0" i="0" u="none" strike="noStrike" kern="1200" dirty="0" smtClean="0">
                          <a:solidFill>
                            <a:schemeClr val="tx1"/>
                          </a:solidFill>
                          <a:effectLst/>
                          <a:latin typeface="Calibri" panose="020F0502020204030204" pitchFamily="34" charset="0"/>
                          <a:ea typeface="+mn-ea"/>
                          <a:cs typeface="+mn-cs"/>
                        </a:rPr>
                        <a:t>ready for motion (Tue.</a:t>
                      </a:r>
                      <a:r>
                        <a:rPr lang="en-US" altLang="ko-KR" sz="1000" b="0" i="0" u="none" strike="noStrike" kern="1200" baseline="0" dirty="0" smtClean="0">
                          <a:solidFill>
                            <a:schemeClr val="tx1"/>
                          </a:solidFill>
                          <a:effectLst/>
                          <a:latin typeface="Calibri" panose="020F0502020204030204" pitchFamily="34" charset="0"/>
                          <a:ea typeface="+mn-ea"/>
                          <a:cs typeface="+mn-cs"/>
                        </a:rPr>
                        <a:t> AM 2)</a:t>
                      </a:r>
                      <a:endParaRPr lang="en-US" altLang="ko-KR" sz="1000" b="0" i="0" u="none" strike="noStrike" kern="1200" dirty="0" smtClean="0">
                        <a:solidFill>
                          <a:schemeClr val="tx1"/>
                        </a:solidFill>
                        <a:effectLst/>
                        <a:latin typeface="Calibri" panose="020F0502020204030204" pitchFamily="34" charset="0"/>
                        <a:ea typeface="+mn-ea"/>
                        <a:cs typeface="+mn-cs"/>
                      </a:endParaRPr>
                    </a:p>
                  </a:txBody>
                  <a:tcPr marL="6122" marR="6122" marT="6122" marB="0">
                    <a:lnL>
                      <a:noFill/>
                    </a:lnL>
                    <a:lnR w="6350" cap="flat" cmpd="sng" algn="ctr">
                      <a:solidFill>
                        <a:srgbClr val="ED7D31"/>
                      </a:solidFill>
                      <a:prstDash val="solid"/>
                      <a:round/>
                      <a:headEnd type="none" w="med" len="med"/>
                      <a:tailEnd type="none" w="med" len="med"/>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chemeClr val="accent1">
                        <a:lumMod val="20000"/>
                        <a:lumOff val="80000"/>
                      </a:schemeClr>
                    </a:solidFill>
                  </a:tcPr>
                </a:tc>
              </a:tr>
              <a:tr h="165643">
                <a:tc>
                  <a:txBody>
                    <a:bodyPr/>
                    <a:lstStyle/>
                    <a:p>
                      <a:pPr algn="r" fontAlgn="b"/>
                      <a:r>
                        <a:rPr lang="en-US" sz="1000" b="0" i="0" u="none" strike="noStrike">
                          <a:solidFill>
                            <a:srgbClr val="000000"/>
                          </a:solidFill>
                          <a:effectLst/>
                          <a:latin typeface="Calibri" panose="020F0502020204030204" pitchFamily="34" charset="0"/>
                        </a:rPr>
                        <a:t>2018</a:t>
                      </a:r>
                    </a:p>
                  </a:txBody>
                  <a:tcPr marL="6122" marR="6122" marT="6122" marB="0" anchor="b">
                    <a:lnL w="6350" cap="flat" cmpd="sng" algn="ctr">
                      <a:solidFill>
                        <a:srgbClr val="ED7D31"/>
                      </a:solidFill>
                      <a:prstDash val="solid"/>
                      <a:round/>
                      <a:headEnd type="none" w="med" len="med"/>
                      <a:tailEnd type="none" w="med" len="med"/>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tcPr>
                </a:tc>
                <a:tc>
                  <a:txBody>
                    <a:bodyPr/>
                    <a:lstStyle/>
                    <a:p>
                      <a:pPr algn="ctr" fontAlgn="b"/>
                      <a:r>
                        <a:rPr lang="en-US" sz="1000" b="0" i="0" u="none" strike="noStrike" dirty="0">
                          <a:solidFill>
                            <a:srgbClr val="000000"/>
                          </a:solidFill>
                          <a:effectLst/>
                          <a:latin typeface="Calibri" panose="020F0502020204030204" pitchFamily="34" charset="0"/>
                        </a:rPr>
                        <a:t>56</a:t>
                      </a:r>
                    </a:p>
                  </a:txBody>
                  <a:tcPr marL="6122" marR="6122" marT="6122" marB="0" anchor="b">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tcPr>
                </a:tc>
                <a:tc>
                  <a:txBody>
                    <a:bodyPr/>
                    <a:lstStyle/>
                    <a:p>
                      <a:pPr algn="l" fontAlgn="t"/>
                      <a:r>
                        <a:rPr lang="en-US" sz="1000" b="0" i="0" u="none" strike="noStrike" dirty="0">
                          <a:solidFill>
                            <a:srgbClr val="000000"/>
                          </a:solidFill>
                          <a:effectLst/>
                          <a:latin typeface="Calibri" panose="020F0502020204030204" pitchFamily="34" charset="0"/>
                        </a:rPr>
                        <a:t>CR CID 14328</a:t>
                      </a:r>
                    </a:p>
                  </a:txBody>
                  <a:tcPr marL="6122" marR="6122" marT="6122" marB="0">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Zhou Lan (Broadcom Ltd.)</a:t>
                      </a:r>
                    </a:p>
                  </a:txBody>
                  <a:tcPr marL="6122" marR="6122" marT="6122" marB="0" anchor="b">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tcPr>
                </a:tc>
                <a:tc>
                  <a:txBody>
                    <a:bodyPr/>
                    <a:lstStyle/>
                    <a:p>
                      <a:pPr algn="l" fontAlgn="t"/>
                      <a:r>
                        <a:rPr lang="en-US" sz="1000" b="0" i="0" u="none" strike="noStrike">
                          <a:solidFill>
                            <a:srgbClr val="000000"/>
                          </a:solidFill>
                          <a:effectLst/>
                          <a:latin typeface="Calibri" panose="020F0502020204030204" pitchFamily="34" charset="0"/>
                        </a:rPr>
                        <a:t>MU</a:t>
                      </a:r>
                    </a:p>
                  </a:txBody>
                  <a:tcPr marL="6122" marR="6122" marT="6122" marB="0">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tcPr>
                </a:tc>
                <a:tc>
                  <a:txBody>
                    <a:bodyPr/>
                    <a:lstStyle/>
                    <a:p>
                      <a:pPr algn="l" fontAlgn="t"/>
                      <a:endParaRPr lang="en-US" sz="1000" b="0" i="0" u="none" strike="noStrike">
                        <a:solidFill>
                          <a:srgbClr val="000000"/>
                        </a:solidFill>
                        <a:effectLst/>
                        <a:latin typeface="Calibri" panose="020F0502020204030204" pitchFamily="34" charset="0"/>
                      </a:endParaRPr>
                    </a:p>
                  </a:txBody>
                  <a:tcPr marL="6122" marR="6122" marT="6122" marB="0">
                    <a:lnL>
                      <a:noFill/>
                    </a:lnL>
                    <a:lnR w="6350" cap="flat" cmpd="sng" algn="ctr">
                      <a:solidFill>
                        <a:srgbClr val="ED7D31"/>
                      </a:solidFill>
                      <a:prstDash val="solid"/>
                      <a:round/>
                      <a:headEnd type="none" w="med" len="med"/>
                      <a:tailEnd type="none" w="med" len="med"/>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tcPr>
                </a:tc>
              </a:tr>
              <a:tr h="165643">
                <a:tc>
                  <a:txBody>
                    <a:bodyPr/>
                    <a:lstStyle/>
                    <a:p>
                      <a:pPr algn="r" fontAlgn="b"/>
                      <a:r>
                        <a:rPr lang="en-US" sz="1000" b="0" i="0" u="none" strike="noStrike">
                          <a:solidFill>
                            <a:srgbClr val="006100"/>
                          </a:solidFill>
                          <a:effectLst/>
                          <a:latin typeface="Calibri" panose="020F0502020204030204" pitchFamily="34" charset="0"/>
                        </a:rPr>
                        <a:t>2018</a:t>
                      </a:r>
                    </a:p>
                  </a:txBody>
                  <a:tcPr marL="6122" marR="6122" marT="6122" marB="0" anchor="b">
                    <a:lnL w="6350" cap="flat" cmpd="sng" algn="ctr">
                      <a:solidFill>
                        <a:srgbClr val="ED7D31"/>
                      </a:solidFill>
                      <a:prstDash val="solid"/>
                      <a:round/>
                      <a:headEnd type="none" w="med" len="med"/>
                      <a:tailEnd type="none" w="med" len="med"/>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C6EFCE"/>
                    </a:solidFill>
                  </a:tcPr>
                </a:tc>
                <a:tc>
                  <a:txBody>
                    <a:bodyPr/>
                    <a:lstStyle/>
                    <a:p>
                      <a:pPr algn="ctr" fontAlgn="b"/>
                      <a:r>
                        <a:rPr lang="en-US" sz="1000" b="0" i="0" u="none" strike="noStrike" dirty="0">
                          <a:solidFill>
                            <a:srgbClr val="006100"/>
                          </a:solidFill>
                          <a:effectLst/>
                          <a:latin typeface="Calibri" panose="020F0502020204030204" pitchFamily="34" charset="0"/>
                        </a:rPr>
                        <a:t>63</a:t>
                      </a:r>
                    </a:p>
                  </a:txBody>
                  <a:tcPr marL="6122" marR="6122" marT="6122" marB="0" anchor="b">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C6EFCE"/>
                    </a:solidFill>
                  </a:tcPr>
                </a:tc>
                <a:tc>
                  <a:txBody>
                    <a:bodyPr/>
                    <a:lstStyle/>
                    <a:p>
                      <a:pPr algn="l" fontAlgn="t"/>
                      <a:r>
                        <a:rPr lang="en-US" sz="1000" b="0" i="0" u="none" strike="noStrike" dirty="0">
                          <a:solidFill>
                            <a:srgbClr val="006100"/>
                          </a:solidFill>
                          <a:effectLst/>
                          <a:latin typeface="Calibri" panose="020F0502020204030204" pitchFamily="34" charset="0"/>
                        </a:rPr>
                        <a:t>CR for UORA PS and UORA</a:t>
                      </a:r>
                    </a:p>
                  </a:txBody>
                  <a:tcPr marL="6122" marR="6122" marT="6122" marB="0">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C6EFCE"/>
                    </a:solidFill>
                  </a:tcPr>
                </a:tc>
                <a:tc>
                  <a:txBody>
                    <a:bodyPr/>
                    <a:lstStyle/>
                    <a:p>
                      <a:pPr algn="l" fontAlgn="b"/>
                      <a:r>
                        <a:rPr lang="en-US" sz="1000" b="0" i="0" u="none" strike="noStrike" dirty="0" err="1">
                          <a:solidFill>
                            <a:srgbClr val="006100"/>
                          </a:solidFill>
                          <a:effectLst/>
                          <a:latin typeface="Calibri" panose="020F0502020204030204" pitchFamily="34" charset="0"/>
                        </a:rPr>
                        <a:t>Jeongki</a:t>
                      </a:r>
                      <a:r>
                        <a:rPr lang="en-US" sz="1000" b="0" i="0" u="none" strike="noStrike" dirty="0">
                          <a:solidFill>
                            <a:srgbClr val="006100"/>
                          </a:solidFill>
                          <a:effectLst/>
                          <a:latin typeface="Calibri" panose="020F0502020204030204" pitchFamily="34" charset="0"/>
                        </a:rPr>
                        <a:t> Kim (LG Electronics)</a:t>
                      </a:r>
                    </a:p>
                  </a:txBody>
                  <a:tcPr marL="6122" marR="6122" marT="6122" marB="0" anchor="b">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C6EFCE"/>
                    </a:solidFill>
                  </a:tcPr>
                </a:tc>
                <a:tc>
                  <a:txBody>
                    <a:bodyPr/>
                    <a:lstStyle/>
                    <a:p>
                      <a:pPr algn="l" fontAlgn="t"/>
                      <a:r>
                        <a:rPr lang="en-US" sz="1000" b="0" i="0" u="none" strike="noStrike">
                          <a:solidFill>
                            <a:srgbClr val="006100"/>
                          </a:solidFill>
                          <a:effectLst/>
                          <a:latin typeface="Calibri" panose="020F0502020204030204" pitchFamily="34" charset="0"/>
                        </a:rPr>
                        <a:t>MU</a:t>
                      </a:r>
                    </a:p>
                  </a:txBody>
                  <a:tcPr marL="6122" marR="6122" marT="6122" marB="0">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C6EFCE"/>
                    </a:solidFill>
                  </a:tcPr>
                </a:tc>
                <a:tc>
                  <a:txBody>
                    <a:bodyPr/>
                    <a:lstStyle/>
                    <a:p>
                      <a:pPr algn="l" fontAlgn="t"/>
                      <a:r>
                        <a:rPr lang="en-US" sz="1000" b="0" i="0" u="none" strike="noStrike">
                          <a:solidFill>
                            <a:srgbClr val="006100"/>
                          </a:solidFill>
                          <a:effectLst/>
                          <a:latin typeface="Calibri" panose="020F0502020204030204" pitchFamily="34" charset="0"/>
                        </a:rPr>
                        <a:t>ready for motion</a:t>
                      </a:r>
                    </a:p>
                  </a:txBody>
                  <a:tcPr marL="6122" marR="6122" marT="6122" marB="0">
                    <a:lnL>
                      <a:noFill/>
                    </a:lnL>
                    <a:lnR w="6350" cap="flat" cmpd="sng" algn="ctr">
                      <a:solidFill>
                        <a:srgbClr val="ED7D31"/>
                      </a:solidFill>
                      <a:prstDash val="solid"/>
                      <a:round/>
                      <a:headEnd type="none" w="med" len="med"/>
                      <a:tailEnd type="none" w="med" len="med"/>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C6EFCE"/>
                    </a:solidFill>
                  </a:tcPr>
                </a:tc>
              </a:tr>
              <a:tr h="165643">
                <a:tc>
                  <a:txBody>
                    <a:bodyPr/>
                    <a:lstStyle/>
                    <a:p>
                      <a:pPr algn="r" fontAlgn="b"/>
                      <a:r>
                        <a:rPr lang="en-US" sz="1000" b="0" i="0" u="none" strike="noStrike" dirty="0">
                          <a:solidFill>
                            <a:srgbClr val="006100"/>
                          </a:solidFill>
                          <a:effectLst/>
                          <a:latin typeface="Calibri" panose="020F0502020204030204" pitchFamily="34" charset="0"/>
                        </a:rPr>
                        <a:t>2018</a:t>
                      </a:r>
                    </a:p>
                  </a:txBody>
                  <a:tcPr marL="6122" marR="6122" marT="6122" marB="0" anchor="b">
                    <a:lnL w="6350" cap="flat" cmpd="sng" algn="ctr">
                      <a:solidFill>
                        <a:srgbClr val="ED7D31"/>
                      </a:solidFill>
                      <a:prstDash val="solid"/>
                      <a:round/>
                      <a:headEnd type="none" w="med" len="med"/>
                      <a:tailEnd type="none" w="med" len="med"/>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C6EFCE"/>
                    </a:solidFill>
                  </a:tcPr>
                </a:tc>
                <a:tc>
                  <a:txBody>
                    <a:bodyPr/>
                    <a:lstStyle/>
                    <a:p>
                      <a:pPr algn="ctr" fontAlgn="b"/>
                      <a:r>
                        <a:rPr lang="en-US" sz="1000" b="0" i="0" u="none" strike="noStrike" dirty="0">
                          <a:solidFill>
                            <a:srgbClr val="006100"/>
                          </a:solidFill>
                          <a:effectLst/>
                          <a:latin typeface="Calibri" panose="020F0502020204030204" pitchFamily="34" charset="0"/>
                        </a:rPr>
                        <a:t>65</a:t>
                      </a:r>
                    </a:p>
                  </a:txBody>
                  <a:tcPr marL="6122" marR="6122" marT="6122" marB="0" anchor="b">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C6EFCE"/>
                    </a:solidFill>
                  </a:tcPr>
                </a:tc>
                <a:tc>
                  <a:txBody>
                    <a:bodyPr/>
                    <a:lstStyle/>
                    <a:p>
                      <a:pPr algn="l" fontAlgn="t"/>
                      <a:r>
                        <a:rPr lang="en-US" sz="1000" b="0" i="0" u="none" strike="noStrike" dirty="0">
                          <a:solidFill>
                            <a:srgbClr val="006100"/>
                          </a:solidFill>
                          <a:effectLst/>
                          <a:latin typeface="Calibri" panose="020F0502020204030204" pitchFamily="34" charset="0"/>
                        </a:rPr>
                        <a:t>Resolutions to CIDs in 9.2.1.23 (part 1)</a:t>
                      </a:r>
                    </a:p>
                  </a:txBody>
                  <a:tcPr marL="6122" marR="6122" marT="6122" marB="0">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C6EFCE"/>
                    </a:solidFill>
                  </a:tcPr>
                </a:tc>
                <a:tc>
                  <a:txBody>
                    <a:bodyPr/>
                    <a:lstStyle/>
                    <a:p>
                      <a:pPr algn="l" fontAlgn="b"/>
                      <a:r>
                        <a:rPr lang="en-US" sz="1000" b="0" i="0" u="none" strike="noStrike">
                          <a:solidFill>
                            <a:srgbClr val="006100"/>
                          </a:solidFill>
                          <a:effectLst/>
                          <a:latin typeface="Calibri" panose="020F0502020204030204" pitchFamily="34" charset="0"/>
                        </a:rPr>
                        <a:t>Abhishek Patil (Qualcomm)</a:t>
                      </a:r>
                    </a:p>
                  </a:txBody>
                  <a:tcPr marL="6122" marR="6122" marT="6122" marB="0" anchor="b">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C6EFCE"/>
                    </a:solidFill>
                  </a:tcPr>
                </a:tc>
                <a:tc>
                  <a:txBody>
                    <a:bodyPr/>
                    <a:lstStyle/>
                    <a:p>
                      <a:pPr algn="l" fontAlgn="t"/>
                      <a:r>
                        <a:rPr lang="en-US" sz="1000" b="0" i="0" u="none" strike="noStrike" dirty="0">
                          <a:solidFill>
                            <a:srgbClr val="006100"/>
                          </a:solidFill>
                          <a:effectLst/>
                          <a:latin typeface="Calibri" panose="020F0502020204030204" pitchFamily="34" charset="0"/>
                        </a:rPr>
                        <a:t>MU</a:t>
                      </a:r>
                    </a:p>
                  </a:txBody>
                  <a:tcPr marL="6122" marR="6122" marT="6122" marB="0">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C6EFCE"/>
                    </a:solidFill>
                  </a:tcPr>
                </a:tc>
                <a:tc>
                  <a:txBody>
                    <a:bodyPr/>
                    <a:lstStyle/>
                    <a:p>
                      <a:pPr algn="l" fontAlgn="t"/>
                      <a:r>
                        <a:rPr lang="en-US" sz="1000" b="0" i="0" u="none" strike="noStrike" dirty="0">
                          <a:solidFill>
                            <a:srgbClr val="006100"/>
                          </a:solidFill>
                          <a:effectLst/>
                          <a:latin typeface="Calibri" panose="020F0502020204030204" pitchFamily="34" charset="0"/>
                        </a:rPr>
                        <a:t>ready for </a:t>
                      </a:r>
                      <a:r>
                        <a:rPr lang="en-US" sz="1000" b="0" i="0" u="none" strike="noStrike" dirty="0" smtClean="0">
                          <a:solidFill>
                            <a:srgbClr val="006100"/>
                          </a:solidFill>
                          <a:effectLst/>
                          <a:latin typeface="Calibri" panose="020F0502020204030204" pitchFamily="34" charset="0"/>
                        </a:rPr>
                        <a:t>motion,</a:t>
                      </a:r>
                      <a:r>
                        <a:rPr lang="en-US" sz="1000" b="0" i="0" u="none" strike="noStrike" baseline="0" dirty="0" smtClean="0">
                          <a:solidFill>
                            <a:srgbClr val="006100"/>
                          </a:solidFill>
                          <a:effectLst/>
                          <a:latin typeface="Calibri" panose="020F0502020204030204" pitchFamily="34" charset="0"/>
                        </a:rPr>
                        <a:t> one CID revision r3 (Tue. AM 2)</a:t>
                      </a:r>
                      <a:endParaRPr lang="en-US" sz="1000" b="0" i="0" u="none" strike="noStrike" dirty="0">
                        <a:solidFill>
                          <a:srgbClr val="006100"/>
                        </a:solidFill>
                        <a:effectLst/>
                        <a:latin typeface="Calibri" panose="020F0502020204030204" pitchFamily="34" charset="0"/>
                      </a:endParaRPr>
                    </a:p>
                  </a:txBody>
                  <a:tcPr marL="6122" marR="6122" marT="6122" marB="0">
                    <a:lnL>
                      <a:noFill/>
                    </a:lnL>
                    <a:lnR w="6350" cap="flat" cmpd="sng" algn="ctr">
                      <a:solidFill>
                        <a:srgbClr val="ED7D31"/>
                      </a:solidFill>
                      <a:prstDash val="solid"/>
                      <a:round/>
                      <a:headEnd type="none" w="med" len="med"/>
                      <a:tailEnd type="none" w="med" len="med"/>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C6EFCE"/>
                    </a:solidFill>
                  </a:tcPr>
                </a:tc>
              </a:tr>
              <a:tr h="331288">
                <a:tc>
                  <a:txBody>
                    <a:bodyPr/>
                    <a:lstStyle/>
                    <a:p>
                      <a:pPr algn="r" fontAlgn="b"/>
                      <a:r>
                        <a:rPr lang="en-US" sz="1000" b="0" i="0" u="none" strike="noStrike">
                          <a:solidFill>
                            <a:srgbClr val="006100"/>
                          </a:solidFill>
                          <a:effectLst/>
                          <a:latin typeface="Calibri" panose="020F0502020204030204" pitchFamily="34" charset="0"/>
                        </a:rPr>
                        <a:t>2018</a:t>
                      </a:r>
                    </a:p>
                  </a:txBody>
                  <a:tcPr marL="6122" marR="6122" marT="6122" marB="0" anchor="b">
                    <a:lnL w="6350" cap="flat" cmpd="sng" algn="ctr">
                      <a:solidFill>
                        <a:srgbClr val="ED7D31"/>
                      </a:solidFill>
                      <a:prstDash val="solid"/>
                      <a:round/>
                      <a:headEnd type="none" w="med" len="med"/>
                      <a:tailEnd type="none" w="med" len="med"/>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C6EFCE"/>
                    </a:solidFill>
                  </a:tcPr>
                </a:tc>
                <a:tc>
                  <a:txBody>
                    <a:bodyPr/>
                    <a:lstStyle/>
                    <a:p>
                      <a:pPr algn="ctr" fontAlgn="b"/>
                      <a:r>
                        <a:rPr lang="en-US" sz="1000" b="0" i="0" u="none" strike="noStrike" dirty="0">
                          <a:solidFill>
                            <a:srgbClr val="006100"/>
                          </a:solidFill>
                          <a:effectLst/>
                          <a:latin typeface="Calibri" panose="020F0502020204030204" pitchFamily="34" charset="0"/>
                        </a:rPr>
                        <a:t>79</a:t>
                      </a:r>
                    </a:p>
                  </a:txBody>
                  <a:tcPr marL="6122" marR="6122" marT="6122" marB="0" anchor="b">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C6EFCE"/>
                    </a:solidFill>
                  </a:tcPr>
                </a:tc>
                <a:tc>
                  <a:txBody>
                    <a:bodyPr/>
                    <a:lstStyle/>
                    <a:p>
                      <a:pPr algn="l" fontAlgn="t"/>
                      <a:r>
                        <a:rPr lang="en-US" sz="1000" b="0" i="0" u="none" strike="noStrike" dirty="0">
                          <a:solidFill>
                            <a:srgbClr val="006100"/>
                          </a:solidFill>
                          <a:effectLst/>
                          <a:latin typeface="Calibri" panose="020F0502020204030204" pitchFamily="34" charset="0"/>
                        </a:rPr>
                        <a:t>Comment Resolutions on Clause 9.4.1.63 (HE Compressed Beamforming Report field)</a:t>
                      </a:r>
                    </a:p>
                  </a:txBody>
                  <a:tcPr marL="6122" marR="6122" marT="6122" marB="0">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C6EFCE"/>
                    </a:solidFill>
                  </a:tcPr>
                </a:tc>
                <a:tc>
                  <a:txBody>
                    <a:bodyPr/>
                    <a:lstStyle/>
                    <a:p>
                      <a:pPr algn="l" fontAlgn="b"/>
                      <a:r>
                        <a:rPr lang="en-US" sz="1000" b="0" i="0" u="none" strike="noStrike" dirty="0" err="1">
                          <a:solidFill>
                            <a:srgbClr val="006100"/>
                          </a:solidFill>
                          <a:effectLst/>
                          <a:latin typeface="Calibri" panose="020F0502020204030204" pitchFamily="34" charset="0"/>
                        </a:rPr>
                        <a:t>Kome</a:t>
                      </a:r>
                      <a:r>
                        <a:rPr lang="en-US" sz="1000" b="0" i="0" u="none" strike="noStrike" dirty="0">
                          <a:solidFill>
                            <a:srgbClr val="006100"/>
                          </a:solidFill>
                          <a:effectLst/>
                          <a:latin typeface="Calibri" panose="020F0502020204030204" pitchFamily="34" charset="0"/>
                        </a:rPr>
                        <a:t> Oteri (</a:t>
                      </a:r>
                      <a:r>
                        <a:rPr lang="en-US" sz="1000" b="0" i="0" u="none" strike="noStrike" dirty="0" err="1">
                          <a:solidFill>
                            <a:srgbClr val="006100"/>
                          </a:solidFill>
                          <a:effectLst/>
                          <a:latin typeface="Calibri" panose="020F0502020204030204" pitchFamily="34" charset="0"/>
                        </a:rPr>
                        <a:t>InterDigital</a:t>
                      </a:r>
                      <a:r>
                        <a:rPr lang="en-US" sz="1000" b="0" i="0" u="none" strike="noStrike" dirty="0">
                          <a:solidFill>
                            <a:srgbClr val="006100"/>
                          </a:solidFill>
                          <a:effectLst/>
                          <a:latin typeface="Calibri" panose="020F0502020204030204" pitchFamily="34" charset="0"/>
                        </a:rPr>
                        <a:t>)</a:t>
                      </a:r>
                    </a:p>
                  </a:txBody>
                  <a:tcPr marL="6122" marR="6122" marT="6122" marB="0" anchor="b">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C6EFCE"/>
                    </a:solidFill>
                  </a:tcPr>
                </a:tc>
                <a:tc>
                  <a:txBody>
                    <a:bodyPr/>
                    <a:lstStyle/>
                    <a:p>
                      <a:pPr algn="l" fontAlgn="b"/>
                      <a:r>
                        <a:rPr lang="en-US" sz="1000" b="0" i="0" u="none" strike="noStrike">
                          <a:solidFill>
                            <a:srgbClr val="006100"/>
                          </a:solidFill>
                          <a:effectLst/>
                          <a:latin typeface="Calibri" panose="020F0502020204030204" pitchFamily="34" charset="0"/>
                        </a:rPr>
                        <a:t>MU</a:t>
                      </a:r>
                    </a:p>
                  </a:txBody>
                  <a:tcPr marL="6122" marR="6122" marT="6122" marB="0" anchor="b">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C6EFCE"/>
                    </a:solidFill>
                  </a:tcPr>
                </a:tc>
                <a:tc>
                  <a:txBody>
                    <a:bodyPr/>
                    <a:lstStyle/>
                    <a:p>
                      <a:pPr algn="l" fontAlgn="b"/>
                      <a:r>
                        <a:rPr lang="en-US" sz="1000" b="0" i="0" u="none" strike="noStrike" dirty="0">
                          <a:solidFill>
                            <a:srgbClr val="006100"/>
                          </a:solidFill>
                          <a:effectLst/>
                          <a:latin typeface="Calibri" panose="020F0502020204030204" pitchFamily="34" charset="0"/>
                        </a:rPr>
                        <a:t>ready for motion</a:t>
                      </a:r>
                    </a:p>
                  </a:txBody>
                  <a:tcPr marL="6122" marR="6122" marT="6122" marB="0" anchor="b">
                    <a:lnL>
                      <a:noFill/>
                    </a:lnL>
                    <a:lnR w="6350" cap="flat" cmpd="sng" algn="ctr">
                      <a:solidFill>
                        <a:srgbClr val="ED7D31"/>
                      </a:solidFill>
                      <a:prstDash val="solid"/>
                      <a:round/>
                      <a:headEnd type="none" w="med" len="med"/>
                      <a:tailEnd type="none" w="med" len="med"/>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C6EFCE"/>
                    </a:solidFill>
                  </a:tcPr>
                </a:tc>
              </a:tr>
              <a:tr h="331288">
                <a:tc>
                  <a:txBody>
                    <a:bodyPr/>
                    <a:lstStyle/>
                    <a:p>
                      <a:pPr algn="r" fontAlgn="b"/>
                      <a:r>
                        <a:rPr lang="en-US" sz="1000" b="0" i="0" u="none" strike="noStrike" dirty="0">
                          <a:solidFill>
                            <a:srgbClr val="006100"/>
                          </a:solidFill>
                          <a:effectLst/>
                          <a:latin typeface="Calibri" panose="020F0502020204030204" pitchFamily="34" charset="0"/>
                        </a:rPr>
                        <a:t>2018</a:t>
                      </a:r>
                    </a:p>
                  </a:txBody>
                  <a:tcPr marL="6122" marR="6122" marT="6122" marB="0" anchor="b">
                    <a:lnL w="6350" cap="flat" cmpd="sng" algn="ctr">
                      <a:solidFill>
                        <a:srgbClr val="ED7D31"/>
                      </a:solidFill>
                      <a:prstDash val="solid"/>
                      <a:round/>
                      <a:headEnd type="none" w="med" len="med"/>
                      <a:tailEnd type="none" w="med" len="med"/>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C6EFCE"/>
                    </a:solidFill>
                  </a:tcPr>
                </a:tc>
                <a:tc>
                  <a:txBody>
                    <a:bodyPr/>
                    <a:lstStyle/>
                    <a:p>
                      <a:pPr algn="ctr" fontAlgn="b"/>
                      <a:r>
                        <a:rPr lang="en-US" sz="1000" b="0" i="0" u="none" strike="noStrike" dirty="0">
                          <a:solidFill>
                            <a:srgbClr val="006100"/>
                          </a:solidFill>
                          <a:effectLst/>
                          <a:latin typeface="Calibri" panose="020F0502020204030204" pitchFamily="34" charset="0"/>
                        </a:rPr>
                        <a:t>80</a:t>
                      </a:r>
                    </a:p>
                  </a:txBody>
                  <a:tcPr marL="6122" marR="6122" marT="6122" marB="0" anchor="b">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C6EFCE"/>
                    </a:solidFill>
                  </a:tcPr>
                </a:tc>
                <a:tc>
                  <a:txBody>
                    <a:bodyPr/>
                    <a:lstStyle/>
                    <a:p>
                      <a:pPr algn="l" fontAlgn="t"/>
                      <a:r>
                        <a:rPr lang="en-US" sz="1000" b="0" i="0" u="none" strike="noStrike" dirty="0">
                          <a:solidFill>
                            <a:srgbClr val="006100"/>
                          </a:solidFill>
                          <a:effectLst/>
                          <a:latin typeface="Calibri" panose="020F0502020204030204" pitchFamily="34" charset="0"/>
                        </a:rPr>
                        <a:t>Comment Resolutions on Clause 9.4.1.63 D2.0 (HE Compressed Beamforming Report field)</a:t>
                      </a:r>
                    </a:p>
                  </a:txBody>
                  <a:tcPr marL="6122" marR="6122" marT="6122" marB="0">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C6EFCE"/>
                    </a:solidFill>
                  </a:tcPr>
                </a:tc>
                <a:tc>
                  <a:txBody>
                    <a:bodyPr/>
                    <a:lstStyle/>
                    <a:p>
                      <a:pPr algn="l" fontAlgn="b"/>
                      <a:r>
                        <a:rPr lang="en-US" sz="1000" b="0" i="0" u="none" strike="noStrike" dirty="0" err="1">
                          <a:solidFill>
                            <a:srgbClr val="006100"/>
                          </a:solidFill>
                          <a:effectLst/>
                          <a:latin typeface="Calibri" panose="020F0502020204030204" pitchFamily="34" charset="0"/>
                        </a:rPr>
                        <a:t>Kome</a:t>
                      </a:r>
                      <a:r>
                        <a:rPr lang="en-US" sz="1000" b="0" i="0" u="none" strike="noStrike" dirty="0">
                          <a:solidFill>
                            <a:srgbClr val="006100"/>
                          </a:solidFill>
                          <a:effectLst/>
                          <a:latin typeface="Calibri" panose="020F0502020204030204" pitchFamily="34" charset="0"/>
                        </a:rPr>
                        <a:t> Oteri (</a:t>
                      </a:r>
                      <a:r>
                        <a:rPr lang="en-US" sz="1000" b="0" i="0" u="none" strike="noStrike" dirty="0" err="1">
                          <a:solidFill>
                            <a:srgbClr val="006100"/>
                          </a:solidFill>
                          <a:effectLst/>
                          <a:latin typeface="Calibri" panose="020F0502020204030204" pitchFamily="34" charset="0"/>
                        </a:rPr>
                        <a:t>InterDigital</a:t>
                      </a:r>
                      <a:r>
                        <a:rPr lang="en-US" sz="1000" b="0" i="0" u="none" strike="noStrike" dirty="0">
                          <a:solidFill>
                            <a:srgbClr val="006100"/>
                          </a:solidFill>
                          <a:effectLst/>
                          <a:latin typeface="Calibri" panose="020F0502020204030204" pitchFamily="34" charset="0"/>
                        </a:rPr>
                        <a:t>)</a:t>
                      </a:r>
                    </a:p>
                  </a:txBody>
                  <a:tcPr marL="6122" marR="6122" marT="6122" marB="0" anchor="b">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C6EFCE"/>
                    </a:solidFill>
                  </a:tcPr>
                </a:tc>
                <a:tc>
                  <a:txBody>
                    <a:bodyPr/>
                    <a:lstStyle/>
                    <a:p>
                      <a:pPr algn="l" fontAlgn="b"/>
                      <a:r>
                        <a:rPr lang="en-US" sz="1000" b="0" i="0" u="none" strike="noStrike" dirty="0">
                          <a:solidFill>
                            <a:srgbClr val="006100"/>
                          </a:solidFill>
                          <a:effectLst/>
                          <a:latin typeface="Calibri" panose="020F0502020204030204" pitchFamily="34" charset="0"/>
                        </a:rPr>
                        <a:t>MU</a:t>
                      </a:r>
                    </a:p>
                  </a:txBody>
                  <a:tcPr marL="6122" marR="6122" marT="6122" marB="0" anchor="b">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C6EFCE"/>
                    </a:solidFill>
                  </a:tcPr>
                </a:tc>
                <a:tc>
                  <a:txBody>
                    <a:bodyPr/>
                    <a:lstStyle/>
                    <a:p>
                      <a:pPr algn="l" fontAlgn="b"/>
                      <a:r>
                        <a:rPr lang="en-US" sz="1000" b="0" i="0" u="none" strike="noStrike" dirty="0">
                          <a:solidFill>
                            <a:srgbClr val="006100"/>
                          </a:solidFill>
                          <a:effectLst/>
                          <a:latin typeface="Calibri" panose="020F0502020204030204" pitchFamily="34" charset="0"/>
                        </a:rPr>
                        <a:t>ready for motion</a:t>
                      </a:r>
                    </a:p>
                  </a:txBody>
                  <a:tcPr marL="6122" marR="6122" marT="6122" marB="0" anchor="b">
                    <a:lnL>
                      <a:noFill/>
                    </a:lnL>
                    <a:lnR w="6350" cap="flat" cmpd="sng" algn="ctr">
                      <a:solidFill>
                        <a:srgbClr val="ED7D31"/>
                      </a:solidFill>
                      <a:prstDash val="solid"/>
                      <a:round/>
                      <a:headEnd type="none" w="med" len="med"/>
                      <a:tailEnd type="none" w="med" len="med"/>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C6EFCE"/>
                    </a:solidFill>
                  </a:tcPr>
                </a:tc>
              </a:tr>
              <a:tr h="165643">
                <a:tc>
                  <a:txBody>
                    <a:bodyPr/>
                    <a:lstStyle/>
                    <a:p>
                      <a:pPr marL="0" algn="l" defTabSz="914400" rtl="0" eaLnBrk="1" fontAlgn="b" latinLnBrk="0" hangingPunct="1"/>
                      <a:r>
                        <a:rPr lang="en-US" sz="1000" b="0" i="0" u="none" strike="noStrike" kern="1200" dirty="0">
                          <a:solidFill>
                            <a:srgbClr val="006100"/>
                          </a:solidFill>
                          <a:effectLst/>
                          <a:latin typeface="Calibri" panose="020F0502020204030204" pitchFamily="34" charset="0"/>
                          <a:ea typeface="+mn-ea"/>
                          <a:cs typeface="+mn-cs"/>
                        </a:rPr>
                        <a:t>2018</a:t>
                      </a:r>
                    </a:p>
                  </a:txBody>
                  <a:tcPr marL="6122" marR="6122" marT="6122" marB="0" anchor="b">
                    <a:lnL w="6350" cap="flat" cmpd="sng" algn="ctr">
                      <a:solidFill>
                        <a:srgbClr val="ED7D31"/>
                      </a:solidFill>
                      <a:prstDash val="solid"/>
                      <a:round/>
                      <a:headEnd type="none" w="med" len="med"/>
                      <a:tailEnd type="none" w="med" len="med"/>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C6EFCE"/>
                    </a:solidFill>
                  </a:tcPr>
                </a:tc>
                <a:tc>
                  <a:txBody>
                    <a:bodyPr/>
                    <a:lstStyle/>
                    <a:p>
                      <a:pPr marL="0" algn="l" defTabSz="914400" rtl="0" eaLnBrk="1" fontAlgn="b" latinLnBrk="0" hangingPunct="1"/>
                      <a:r>
                        <a:rPr lang="en-US" sz="1000" b="0" i="0" u="none" strike="noStrike" kern="1200" dirty="0">
                          <a:solidFill>
                            <a:srgbClr val="006100"/>
                          </a:solidFill>
                          <a:effectLst/>
                          <a:latin typeface="Calibri" panose="020F0502020204030204" pitchFamily="34" charset="0"/>
                          <a:ea typeface="+mn-ea"/>
                          <a:cs typeface="+mn-cs"/>
                        </a:rPr>
                        <a:t>108</a:t>
                      </a:r>
                    </a:p>
                  </a:txBody>
                  <a:tcPr marL="6122" marR="6122" marT="6122" marB="0" anchor="b">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C6EFCE"/>
                    </a:solidFill>
                  </a:tcPr>
                </a:tc>
                <a:tc>
                  <a:txBody>
                    <a:bodyPr/>
                    <a:lstStyle/>
                    <a:p>
                      <a:pPr marL="0" algn="l" defTabSz="914400" rtl="0" eaLnBrk="1" fontAlgn="b" latinLnBrk="0" hangingPunct="1"/>
                      <a:r>
                        <a:rPr lang="en-US" sz="1000" b="0" i="0" u="none" strike="noStrike" kern="1200" dirty="0">
                          <a:solidFill>
                            <a:srgbClr val="006100"/>
                          </a:solidFill>
                          <a:effectLst/>
                          <a:latin typeface="Calibri" panose="020F0502020204030204" pitchFamily="34" charset="0"/>
                          <a:ea typeface="+mn-ea"/>
                          <a:cs typeface="+mn-cs"/>
                        </a:rPr>
                        <a:t>CR for 27.5.3.6</a:t>
                      </a:r>
                    </a:p>
                  </a:txBody>
                  <a:tcPr marL="6122" marR="6122" marT="6122" marB="0" anchor="b">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C6EFCE"/>
                    </a:solidFill>
                  </a:tcPr>
                </a:tc>
                <a:tc>
                  <a:txBody>
                    <a:bodyPr/>
                    <a:lstStyle/>
                    <a:p>
                      <a:pPr marL="0" algn="l" defTabSz="914400" rtl="0" eaLnBrk="1" fontAlgn="b" latinLnBrk="0" hangingPunct="1"/>
                      <a:r>
                        <a:rPr lang="en-US" sz="1000" b="0" i="0" u="none" strike="noStrike" kern="1200" dirty="0">
                          <a:solidFill>
                            <a:srgbClr val="006100"/>
                          </a:solidFill>
                          <a:effectLst/>
                          <a:latin typeface="Calibri" panose="020F0502020204030204" pitchFamily="34" charset="0"/>
                          <a:ea typeface="+mn-ea"/>
                          <a:cs typeface="+mn-cs"/>
                        </a:rPr>
                        <a:t>Kiseon Ryu (LG Electronics)</a:t>
                      </a:r>
                    </a:p>
                  </a:txBody>
                  <a:tcPr marL="6122" marR="6122" marT="6122" marB="0" anchor="b">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C6EFCE"/>
                    </a:solidFill>
                  </a:tcPr>
                </a:tc>
                <a:tc>
                  <a:txBody>
                    <a:bodyPr/>
                    <a:lstStyle/>
                    <a:p>
                      <a:pPr marL="0" algn="l" defTabSz="914400" rtl="0" eaLnBrk="1" fontAlgn="b" latinLnBrk="0" hangingPunct="1"/>
                      <a:r>
                        <a:rPr lang="en-US" sz="1000" b="0" i="0" u="none" strike="noStrike" kern="1200" dirty="0">
                          <a:solidFill>
                            <a:srgbClr val="006100"/>
                          </a:solidFill>
                          <a:effectLst/>
                          <a:latin typeface="Calibri" panose="020F0502020204030204" pitchFamily="34" charset="0"/>
                          <a:ea typeface="+mn-ea"/>
                          <a:cs typeface="+mn-cs"/>
                        </a:rPr>
                        <a:t>MU</a:t>
                      </a:r>
                    </a:p>
                  </a:txBody>
                  <a:tcPr marL="6122" marR="6122" marT="6122" marB="0">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C6EFCE"/>
                    </a:solidFill>
                  </a:tcPr>
                </a:tc>
                <a:tc>
                  <a:txBody>
                    <a:bodyPr/>
                    <a:lstStyle/>
                    <a:p>
                      <a:pPr marL="0" algn="l" defTabSz="914400" rtl="0" eaLnBrk="1" fontAlgn="b" latinLnBrk="0" hangingPunct="1"/>
                      <a:r>
                        <a:rPr lang="en-US" sz="1000" b="0" i="0" u="none" strike="noStrike" kern="1200" dirty="0" smtClean="0">
                          <a:solidFill>
                            <a:srgbClr val="006100"/>
                          </a:solidFill>
                          <a:effectLst/>
                          <a:latin typeface="Calibri" panose="020F0502020204030204" pitchFamily="34" charset="0"/>
                          <a:ea typeface="+mn-ea"/>
                          <a:cs typeface="+mn-cs"/>
                        </a:rPr>
                        <a:t>Ready for motion</a:t>
                      </a:r>
                      <a:endParaRPr lang="en-US" sz="1000" b="0" i="0" u="none" strike="noStrike" kern="1200" dirty="0">
                        <a:solidFill>
                          <a:srgbClr val="006100"/>
                        </a:solidFill>
                        <a:effectLst/>
                        <a:latin typeface="Calibri" panose="020F0502020204030204" pitchFamily="34" charset="0"/>
                        <a:ea typeface="+mn-ea"/>
                        <a:cs typeface="+mn-cs"/>
                      </a:endParaRPr>
                    </a:p>
                  </a:txBody>
                  <a:tcPr marL="6122" marR="6122" marT="6122" marB="0">
                    <a:lnL>
                      <a:noFill/>
                    </a:lnL>
                    <a:lnR w="6350" cap="flat" cmpd="sng" algn="ctr">
                      <a:solidFill>
                        <a:srgbClr val="ED7D31"/>
                      </a:solidFill>
                      <a:prstDash val="solid"/>
                      <a:round/>
                      <a:headEnd type="none" w="med" len="med"/>
                      <a:tailEnd type="none" w="med" len="med"/>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C6EFCE"/>
                    </a:solidFill>
                  </a:tcPr>
                </a:tc>
              </a:tr>
              <a:tr h="165643">
                <a:tc>
                  <a:txBody>
                    <a:bodyPr/>
                    <a:lstStyle/>
                    <a:p>
                      <a:pPr algn="r" fontAlgn="b"/>
                      <a:r>
                        <a:rPr lang="en-US" sz="1000" b="0" i="0" u="none" strike="noStrike" dirty="0">
                          <a:solidFill>
                            <a:srgbClr val="000000"/>
                          </a:solidFill>
                          <a:effectLst/>
                          <a:latin typeface="Calibri" panose="020F0502020204030204" pitchFamily="34" charset="0"/>
                        </a:rPr>
                        <a:t>2018</a:t>
                      </a:r>
                    </a:p>
                  </a:txBody>
                  <a:tcPr marL="6122" marR="6122" marT="6122" marB="0" anchor="b">
                    <a:lnL w="6350" cap="flat" cmpd="sng" algn="ctr">
                      <a:solidFill>
                        <a:srgbClr val="ED7D31"/>
                      </a:solidFill>
                      <a:prstDash val="solid"/>
                      <a:round/>
                      <a:headEnd type="none" w="med" len="med"/>
                      <a:tailEnd type="none" w="med" len="med"/>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tcPr>
                </a:tc>
                <a:tc>
                  <a:txBody>
                    <a:bodyPr/>
                    <a:lstStyle/>
                    <a:p>
                      <a:pPr algn="ctr" fontAlgn="b"/>
                      <a:r>
                        <a:rPr lang="en-US" sz="1000" b="0" i="0" u="none" strike="noStrike" dirty="0">
                          <a:solidFill>
                            <a:srgbClr val="000000"/>
                          </a:solidFill>
                          <a:effectLst/>
                          <a:latin typeface="Calibri" panose="020F0502020204030204" pitchFamily="34" charset="0"/>
                        </a:rPr>
                        <a:t>185</a:t>
                      </a:r>
                    </a:p>
                  </a:txBody>
                  <a:tcPr marL="6122" marR="6122" marT="6122" marB="0" anchor="b">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tcPr>
                </a:tc>
                <a:tc>
                  <a:txBody>
                    <a:bodyPr/>
                    <a:lstStyle/>
                    <a:p>
                      <a:pPr algn="l" fontAlgn="b"/>
                      <a:r>
                        <a:rPr lang="en-US" sz="1000" b="0" i="0" u="none" strike="noStrike" dirty="0">
                          <a:solidFill>
                            <a:srgbClr val="000000"/>
                          </a:solidFill>
                          <a:effectLst/>
                          <a:latin typeface="Calibri" panose="020F0502020204030204" pitchFamily="34" charset="0"/>
                        </a:rPr>
                        <a:t>CR CID 11001</a:t>
                      </a:r>
                    </a:p>
                  </a:txBody>
                  <a:tcPr marL="6122" marR="6122" marT="6122" marB="0" anchor="b">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tcPr>
                </a:tc>
                <a:tc>
                  <a:txBody>
                    <a:bodyPr/>
                    <a:lstStyle/>
                    <a:p>
                      <a:pPr algn="l" fontAlgn="b"/>
                      <a:r>
                        <a:rPr lang="en-US" sz="1000" b="0" i="0" u="none" strike="noStrike" dirty="0">
                          <a:solidFill>
                            <a:srgbClr val="000000"/>
                          </a:solidFill>
                          <a:effectLst/>
                          <a:latin typeface="Calibri" panose="020F0502020204030204" pitchFamily="34" charset="0"/>
                        </a:rPr>
                        <a:t>Zhou Lan (Broadcom Ltd.)</a:t>
                      </a:r>
                    </a:p>
                  </a:txBody>
                  <a:tcPr marL="6122" marR="6122" marT="6122" marB="0" anchor="b">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tcPr>
                </a:tc>
                <a:tc>
                  <a:txBody>
                    <a:bodyPr/>
                    <a:lstStyle/>
                    <a:p>
                      <a:pPr algn="l" fontAlgn="t"/>
                      <a:r>
                        <a:rPr lang="en-US" sz="1000" b="0" i="0" u="none" strike="noStrike" dirty="0">
                          <a:solidFill>
                            <a:srgbClr val="000000"/>
                          </a:solidFill>
                          <a:effectLst/>
                          <a:latin typeface="Calibri" panose="020F0502020204030204" pitchFamily="34" charset="0"/>
                        </a:rPr>
                        <a:t>MU</a:t>
                      </a:r>
                    </a:p>
                  </a:txBody>
                  <a:tcPr marL="6122" marR="6122" marT="6122" marB="0">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tcPr>
                </a:tc>
                <a:tc>
                  <a:txBody>
                    <a:bodyPr/>
                    <a:lstStyle/>
                    <a:p>
                      <a:pPr algn="l" fontAlgn="t"/>
                      <a:endParaRPr lang="en-US" sz="1000" b="0" i="0" u="none" strike="noStrike">
                        <a:solidFill>
                          <a:srgbClr val="000000"/>
                        </a:solidFill>
                        <a:effectLst/>
                        <a:latin typeface="Calibri" panose="020F0502020204030204" pitchFamily="34" charset="0"/>
                      </a:endParaRPr>
                    </a:p>
                  </a:txBody>
                  <a:tcPr marL="6122" marR="6122" marT="6122" marB="0">
                    <a:lnL>
                      <a:noFill/>
                    </a:lnL>
                    <a:lnR w="6350" cap="flat" cmpd="sng" algn="ctr">
                      <a:solidFill>
                        <a:srgbClr val="ED7D31"/>
                      </a:solidFill>
                      <a:prstDash val="solid"/>
                      <a:round/>
                      <a:headEnd type="none" w="med" len="med"/>
                      <a:tailEnd type="none" w="med" len="med"/>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tcPr>
                </a:tc>
              </a:tr>
              <a:tr h="165643">
                <a:tc>
                  <a:txBody>
                    <a:bodyPr/>
                    <a:lstStyle/>
                    <a:p>
                      <a:pPr algn="r" fontAlgn="t"/>
                      <a:r>
                        <a:rPr lang="en-US" sz="1000" b="0" i="0" u="none" strike="noStrike">
                          <a:solidFill>
                            <a:srgbClr val="9C6500"/>
                          </a:solidFill>
                          <a:effectLst/>
                          <a:latin typeface="Calibri" panose="020F0502020204030204" pitchFamily="34" charset="0"/>
                        </a:rPr>
                        <a:t>2017</a:t>
                      </a:r>
                    </a:p>
                  </a:txBody>
                  <a:tcPr marL="6122" marR="6122" marT="6122" marB="0">
                    <a:lnL w="6350" cap="flat" cmpd="sng" algn="ctr">
                      <a:solidFill>
                        <a:srgbClr val="ED7D31"/>
                      </a:solidFill>
                      <a:prstDash val="solid"/>
                      <a:round/>
                      <a:headEnd type="none" w="med" len="med"/>
                      <a:tailEnd type="none" w="med" len="med"/>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FFEB9C"/>
                    </a:solidFill>
                  </a:tcPr>
                </a:tc>
                <a:tc>
                  <a:txBody>
                    <a:bodyPr/>
                    <a:lstStyle/>
                    <a:p>
                      <a:pPr algn="ctr" fontAlgn="t"/>
                      <a:r>
                        <a:rPr lang="en-US" sz="1000" b="0" i="0" u="none" strike="noStrike" dirty="0">
                          <a:solidFill>
                            <a:srgbClr val="9C6500"/>
                          </a:solidFill>
                          <a:effectLst/>
                          <a:latin typeface="Calibri" panose="020F0502020204030204" pitchFamily="34" charset="0"/>
                        </a:rPr>
                        <a:t>1828</a:t>
                      </a:r>
                    </a:p>
                  </a:txBody>
                  <a:tcPr marL="6122" marR="6122" marT="6122" marB="0">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FFEB9C"/>
                    </a:solidFill>
                  </a:tcPr>
                </a:tc>
                <a:tc>
                  <a:txBody>
                    <a:bodyPr/>
                    <a:lstStyle/>
                    <a:p>
                      <a:pPr algn="l" fontAlgn="t"/>
                      <a:r>
                        <a:rPr lang="en-US" sz="1000" b="0" i="0" u="none" strike="noStrike" dirty="0">
                          <a:solidFill>
                            <a:srgbClr val="9C6500"/>
                          </a:solidFill>
                          <a:effectLst/>
                          <a:latin typeface="Calibri" panose="020F0502020204030204" pitchFamily="34" charset="0"/>
                        </a:rPr>
                        <a:t>CR MU EDCA parameters</a:t>
                      </a:r>
                    </a:p>
                  </a:txBody>
                  <a:tcPr marL="6122" marR="6122" marT="6122" marB="0">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FFEB9C"/>
                    </a:solidFill>
                  </a:tcPr>
                </a:tc>
                <a:tc>
                  <a:txBody>
                    <a:bodyPr/>
                    <a:lstStyle/>
                    <a:p>
                      <a:pPr algn="l" fontAlgn="t"/>
                      <a:r>
                        <a:rPr lang="en-US" sz="1000" b="0" i="0" u="none" strike="noStrike">
                          <a:solidFill>
                            <a:srgbClr val="9C6500"/>
                          </a:solidFill>
                          <a:effectLst/>
                          <a:latin typeface="Calibri" panose="020F0502020204030204" pitchFamily="34" charset="0"/>
                        </a:rPr>
                        <a:t>laurent cariou (Intel)</a:t>
                      </a:r>
                    </a:p>
                  </a:txBody>
                  <a:tcPr marL="6122" marR="6122" marT="6122" marB="0">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FFEB9C"/>
                    </a:solidFill>
                  </a:tcPr>
                </a:tc>
                <a:tc>
                  <a:txBody>
                    <a:bodyPr/>
                    <a:lstStyle/>
                    <a:p>
                      <a:pPr algn="l" fontAlgn="t"/>
                      <a:r>
                        <a:rPr lang="en-US" sz="1000" b="0" i="0" u="none" strike="noStrike">
                          <a:solidFill>
                            <a:srgbClr val="9C6500"/>
                          </a:solidFill>
                          <a:effectLst/>
                          <a:latin typeface="Calibri" panose="020F0502020204030204" pitchFamily="34" charset="0"/>
                        </a:rPr>
                        <a:t>MU</a:t>
                      </a:r>
                    </a:p>
                  </a:txBody>
                  <a:tcPr marL="6122" marR="6122" marT="6122" marB="0">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FFEB9C"/>
                    </a:solidFill>
                  </a:tcPr>
                </a:tc>
                <a:tc>
                  <a:txBody>
                    <a:bodyPr/>
                    <a:lstStyle/>
                    <a:p>
                      <a:pPr algn="l" fontAlgn="t"/>
                      <a:r>
                        <a:rPr lang="en-US" sz="1000" b="0" i="0" u="none" strike="noStrike" dirty="0">
                          <a:solidFill>
                            <a:srgbClr val="9C6500"/>
                          </a:solidFill>
                          <a:effectLst/>
                          <a:latin typeface="Calibri" panose="020F0502020204030204" pitchFamily="34" charset="0"/>
                        </a:rPr>
                        <a:t>one CID is pending</a:t>
                      </a:r>
                    </a:p>
                  </a:txBody>
                  <a:tcPr marL="6122" marR="6122" marT="6122" marB="0">
                    <a:lnL>
                      <a:noFill/>
                    </a:lnL>
                    <a:lnR w="6350" cap="flat" cmpd="sng" algn="ctr">
                      <a:solidFill>
                        <a:srgbClr val="ED7D31"/>
                      </a:solidFill>
                      <a:prstDash val="solid"/>
                      <a:round/>
                      <a:headEnd type="none" w="med" len="med"/>
                      <a:tailEnd type="none" w="med" len="med"/>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FFEB9C"/>
                    </a:solidFill>
                  </a:tcPr>
                </a:tc>
              </a:tr>
              <a:tr h="165643">
                <a:tc>
                  <a:txBody>
                    <a:bodyPr/>
                    <a:lstStyle/>
                    <a:p>
                      <a:pPr algn="r" fontAlgn="t"/>
                      <a:r>
                        <a:rPr lang="en-US" sz="1000" b="0" i="0" u="none" strike="noStrike">
                          <a:solidFill>
                            <a:srgbClr val="9C6500"/>
                          </a:solidFill>
                          <a:effectLst/>
                          <a:latin typeface="Calibri" panose="020F0502020204030204" pitchFamily="34" charset="0"/>
                        </a:rPr>
                        <a:t>2017</a:t>
                      </a:r>
                    </a:p>
                  </a:txBody>
                  <a:tcPr marL="6122" marR="6122" marT="6122" marB="0">
                    <a:lnL w="6350" cap="flat" cmpd="sng" algn="ctr">
                      <a:solidFill>
                        <a:srgbClr val="ED7D31"/>
                      </a:solidFill>
                      <a:prstDash val="solid"/>
                      <a:round/>
                      <a:headEnd type="none" w="med" len="med"/>
                      <a:tailEnd type="none" w="med" len="med"/>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FFEB9C"/>
                    </a:solidFill>
                  </a:tcPr>
                </a:tc>
                <a:tc>
                  <a:txBody>
                    <a:bodyPr/>
                    <a:lstStyle/>
                    <a:p>
                      <a:pPr algn="ctr" fontAlgn="t"/>
                      <a:r>
                        <a:rPr lang="en-US" sz="1000" b="0" i="0" u="none" strike="noStrike" dirty="0">
                          <a:solidFill>
                            <a:srgbClr val="9C6500"/>
                          </a:solidFill>
                          <a:effectLst/>
                          <a:latin typeface="Calibri" panose="020F0502020204030204" pitchFamily="34" charset="0"/>
                        </a:rPr>
                        <a:t>1849</a:t>
                      </a:r>
                    </a:p>
                  </a:txBody>
                  <a:tcPr marL="6122" marR="6122" marT="6122" marB="0">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FFEB9C"/>
                    </a:solidFill>
                  </a:tcPr>
                </a:tc>
                <a:tc>
                  <a:txBody>
                    <a:bodyPr/>
                    <a:lstStyle/>
                    <a:p>
                      <a:pPr algn="l" fontAlgn="t"/>
                      <a:r>
                        <a:rPr lang="en-US" sz="1000" b="0" i="0" u="none" strike="noStrike">
                          <a:solidFill>
                            <a:srgbClr val="9C6500"/>
                          </a:solidFill>
                          <a:effectLst/>
                          <a:latin typeface="Calibri" panose="020F0502020204030204" pitchFamily="34" charset="0"/>
                        </a:rPr>
                        <a:t>CIDs related to Random Acccess</a:t>
                      </a:r>
                    </a:p>
                  </a:txBody>
                  <a:tcPr marL="6122" marR="6122" marT="6122" marB="0">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FFEB9C"/>
                    </a:solidFill>
                  </a:tcPr>
                </a:tc>
                <a:tc>
                  <a:txBody>
                    <a:bodyPr/>
                    <a:lstStyle/>
                    <a:p>
                      <a:pPr algn="l" fontAlgn="t"/>
                      <a:r>
                        <a:rPr lang="en-US" sz="1000" b="0" i="0" u="none" strike="noStrike">
                          <a:solidFill>
                            <a:srgbClr val="9C6500"/>
                          </a:solidFill>
                          <a:effectLst/>
                          <a:latin typeface="Calibri" panose="020F0502020204030204" pitchFamily="34" charset="0"/>
                        </a:rPr>
                        <a:t>Abhishek Patil (Qualcomm)</a:t>
                      </a:r>
                    </a:p>
                  </a:txBody>
                  <a:tcPr marL="6122" marR="6122" marT="6122" marB="0">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FFEB9C"/>
                    </a:solidFill>
                  </a:tcPr>
                </a:tc>
                <a:tc>
                  <a:txBody>
                    <a:bodyPr/>
                    <a:lstStyle/>
                    <a:p>
                      <a:pPr algn="l" fontAlgn="t"/>
                      <a:r>
                        <a:rPr lang="en-US" sz="1000" b="0" i="0" u="none" strike="noStrike">
                          <a:solidFill>
                            <a:srgbClr val="9C6500"/>
                          </a:solidFill>
                          <a:effectLst/>
                          <a:latin typeface="Calibri" panose="020F0502020204030204" pitchFamily="34" charset="0"/>
                        </a:rPr>
                        <a:t>MU</a:t>
                      </a:r>
                    </a:p>
                  </a:txBody>
                  <a:tcPr marL="6122" marR="6122" marT="6122" marB="0">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FFEB9C"/>
                    </a:solidFill>
                  </a:tcPr>
                </a:tc>
                <a:tc>
                  <a:txBody>
                    <a:bodyPr/>
                    <a:lstStyle/>
                    <a:p>
                      <a:pPr algn="l" fontAlgn="t"/>
                      <a:r>
                        <a:rPr lang="en-US" sz="1000" b="0" i="0" u="none" strike="noStrike" dirty="0">
                          <a:solidFill>
                            <a:srgbClr val="9C6500"/>
                          </a:solidFill>
                          <a:effectLst/>
                          <a:latin typeface="Calibri" panose="020F0502020204030204" pitchFamily="34" charset="0"/>
                        </a:rPr>
                        <a:t>one CID is still pending</a:t>
                      </a:r>
                    </a:p>
                  </a:txBody>
                  <a:tcPr marL="6122" marR="6122" marT="6122" marB="0">
                    <a:lnL>
                      <a:noFill/>
                    </a:lnL>
                    <a:lnR w="6350" cap="flat" cmpd="sng" algn="ctr">
                      <a:solidFill>
                        <a:srgbClr val="ED7D31"/>
                      </a:solidFill>
                      <a:prstDash val="solid"/>
                      <a:round/>
                      <a:headEnd type="none" w="med" len="med"/>
                      <a:tailEnd type="none" w="med" len="med"/>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FFEB9C"/>
                    </a:solidFill>
                  </a:tcPr>
                </a:tc>
              </a:tr>
              <a:tr h="165643">
                <a:tc>
                  <a:txBody>
                    <a:bodyPr/>
                    <a:lstStyle/>
                    <a:p>
                      <a:pPr algn="r" fontAlgn="t"/>
                      <a:r>
                        <a:rPr lang="en-US" sz="1000" b="0" i="0" u="none" strike="noStrike">
                          <a:solidFill>
                            <a:srgbClr val="9C0006"/>
                          </a:solidFill>
                          <a:effectLst/>
                          <a:latin typeface="Calibri" panose="020F0502020204030204" pitchFamily="34" charset="0"/>
                        </a:rPr>
                        <a:t>2017</a:t>
                      </a:r>
                    </a:p>
                  </a:txBody>
                  <a:tcPr marL="6122" marR="6122" marT="6122" marB="0">
                    <a:lnL w="6350" cap="flat" cmpd="sng" algn="ctr">
                      <a:solidFill>
                        <a:srgbClr val="ED7D31"/>
                      </a:solidFill>
                      <a:prstDash val="solid"/>
                      <a:round/>
                      <a:headEnd type="none" w="med" len="med"/>
                      <a:tailEnd type="none" w="med" len="med"/>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FFC7CE"/>
                    </a:solidFill>
                  </a:tcPr>
                </a:tc>
                <a:tc>
                  <a:txBody>
                    <a:bodyPr/>
                    <a:lstStyle/>
                    <a:p>
                      <a:pPr algn="ctr" fontAlgn="t"/>
                      <a:r>
                        <a:rPr lang="en-US" sz="1000" b="0" i="0" u="none" strike="noStrike" dirty="0">
                          <a:solidFill>
                            <a:srgbClr val="9C0006"/>
                          </a:solidFill>
                          <a:effectLst/>
                          <a:latin typeface="Calibri" panose="020F0502020204030204" pitchFamily="34" charset="0"/>
                        </a:rPr>
                        <a:t>1860</a:t>
                      </a:r>
                    </a:p>
                  </a:txBody>
                  <a:tcPr marL="6122" marR="6122" marT="6122" marB="0">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FFC7CE"/>
                    </a:solidFill>
                  </a:tcPr>
                </a:tc>
                <a:tc>
                  <a:txBody>
                    <a:bodyPr/>
                    <a:lstStyle/>
                    <a:p>
                      <a:pPr algn="l" fontAlgn="t"/>
                      <a:r>
                        <a:rPr lang="en-US" sz="1000" b="0" i="0" u="none" strike="noStrike">
                          <a:solidFill>
                            <a:srgbClr val="9C0006"/>
                          </a:solidFill>
                          <a:effectLst/>
                          <a:latin typeface="Calibri" panose="020F0502020204030204" pitchFamily="34" charset="0"/>
                        </a:rPr>
                        <a:t>Resolution for CID 11002</a:t>
                      </a:r>
                    </a:p>
                  </a:txBody>
                  <a:tcPr marL="6122" marR="6122" marT="6122" marB="0">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FFC7CE"/>
                    </a:solidFill>
                  </a:tcPr>
                </a:tc>
                <a:tc>
                  <a:txBody>
                    <a:bodyPr/>
                    <a:lstStyle/>
                    <a:p>
                      <a:pPr algn="l" fontAlgn="t"/>
                      <a:r>
                        <a:rPr lang="en-US" sz="1000" b="0" i="0" u="none" strike="noStrike" dirty="0">
                          <a:solidFill>
                            <a:srgbClr val="9C0006"/>
                          </a:solidFill>
                          <a:effectLst/>
                          <a:latin typeface="Calibri" panose="020F0502020204030204" pitchFamily="34" charset="0"/>
                        </a:rPr>
                        <a:t>Abhishek </a:t>
                      </a:r>
                      <a:r>
                        <a:rPr lang="en-US" sz="1000" b="0" i="0" u="none" strike="noStrike" dirty="0" err="1">
                          <a:solidFill>
                            <a:srgbClr val="9C0006"/>
                          </a:solidFill>
                          <a:effectLst/>
                          <a:latin typeface="Calibri" panose="020F0502020204030204" pitchFamily="34" charset="0"/>
                        </a:rPr>
                        <a:t>Patil</a:t>
                      </a:r>
                      <a:r>
                        <a:rPr lang="en-US" sz="1000" b="0" i="0" u="none" strike="noStrike" dirty="0">
                          <a:solidFill>
                            <a:srgbClr val="9C0006"/>
                          </a:solidFill>
                          <a:effectLst/>
                          <a:latin typeface="Calibri" panose="020F0502020204030204" pitchFamily="34" charset="0"/>
                        </a:rPr>
                        <a:t> (Qualcomm)</a:t>
                      </a:r>
                    </a:p>
                  </a:txBody>
                  <a:tcPr marL="6122" marR="6122" marT="6122" marB="0">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FFC7CE"/>
                    </a:solidFill>
                  </a:tcPr>
                </a:tc>
                <a:tc>
                  <a:txBody>
                    <a:bodyPr/>
                    <a:lstStyle/>
                    <a:p>
                      <a:pPr algn="l" fontAlgn="t"/>
                      <a:r>
                        <a:rPr lang="en-US" sz="1000" b="0" i="0" u="none" strike="noStrike">
                          <a:solidFill>
                            <a:srgbClr val="9C0006"/>
                          </a:solidFill>
                          <a:effectLst/>
                          <a:latin typeface="Calibri" panose="020F0502020204030204" pitchFamily="34" charset="0"/>
                        </a:rPr>
                        <a:t>MU</a:t>
                      </a:r>
                    </a:p>
                  </a:txBody>
                  <a:tcPr marL="6122" marR="6122" marT="6122" marB="0">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FFC7CE"/>
                    </a:solidFill>
                  </a:tcPr>
                </a:tc>
                <a:tc>
                  <a:txBody>
                    <a:bodyPr/>
                    <a:lstStyle/>
                    <a:p>
                      <a:pPr algn="l" fontAlgn="t"/>
                      <a:r>
                        <a:rPr lang="en-US" sz="1000" b="0" i="0" u="none" strike="noStrike" dirty="0">
                          <a:solidFill>
                            <a:srgbClr val="9C0006"/>
                          </a:solidFill>
                          <a:effectLst/>
                          <a:latin typeface="Calibri" panose="020F0502020204030204" pitchFamily="34" charset="0"/>
                        </a:rPr>
                        <a:t>reschedule</a:t>
                      </a:r>
                    </a:p>
                  </a:txBody>
                  <a:tcPr marL="6122" marR="6122" marT="6122" marB="0">
                    <a:lnL>
                      <a:noFill/>
                    </a:lnL>
                    <a:lnR w="6350" cap="flat" cmpd="sng" algn="ctr">
                      <a:solidFill>
                        <a:srgbClr val="ED7D31"/>
                      </a:solidFill>
                      <a:prstDash val="solid"/>
                      <a:round/>
                      <a:headEnd type="none" w="med" len="med"/>
                      <a:tailEnd type="none" w="med" len="med"/>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FFC7CE"/>
                    </a:solidFill>
                  </a:tcPr>
                </a:tc>
              </a:tr>
              <a:tr h="165643">
                <a:tc>
                  <a:txBody>
                    <a:bodyPr/>
                    <a:lstStyle/>
                    <a:p>
                      <a:pPr marL="0" algn="r" defTabSz="914400" rtl="0" eaLnBrk="1" fontAlgn="t" latinLnBrk="0" hangingPunct="1"/>
                      <a:r>
                        <a:rPr lang="en-US" sz="1000" b="0" i="0" u="none" strike="noStrike" kern="1200" dirty="0">
                          <a:solidFill>
                            <a:srgbClr val="006100"/>
                          </a:solidFill>
                          <a:effectLst/>
                          <a:latin typeface="Calibri" panose="020F0502020204030204" pitchFamily="34" charset="0"/>
                          <a:ea typeface="+mn-ea"/>
                          <a:cs typeface="+mn-cs"/>
                        </a:rPr>
                        <a:t>2017</a:t>
                      </a:r>
                    </a:p>
                  </a:txBody>
                  <a:tcPr marL="6122" marR="6122" marT="6122" marB="0">
                    <a:lnL w="6350" cap="flat" cmpd="sng" algn="ctr">
                      <a:solidFill>
                        <a:srgbClr val="ED7D31"/>
                      </a:solidFill>
                      <a:prstDash val="solid"/>
                      <a:round/>
                      <a:headEnd type="none" w="med" len="med"/>
                      <a:tailEnd type="none" w="med" len="med"/>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C6EFCE"/>
                    </a:solidFill>
                  </a:tcPr>
                </a:tc>
                <a:tc>
                  <a:txBody>
                    <a:bodyPr/>
                    <a:lstStyle/>
                    <a:p>
                      <a:pPr marL="0" algn="ctr" defTabSz="914400" rtl="0" eaLnBrk="1" fontAlgn="t" latinLnBrk="0" hangingPunct="1"/>
                      <a:r>
                        <a:rPr lang="en-US" sz="1000" b="0" i="0" u="none" strike="noStrike" kern="1200" dirty="0">
                          <a:solidFill>
                            <a:srgbClr val="006100"/>
                          </a:solidFill>
                          <a:effectLst/>
                          <a:latin typeface="Calibri" panose="020F0502020204030204" pitchFamily="34" charset="0"/>
                          <a:ea typeface="+mn-ea"/>
                          <a:cs typeface="+mn-cs"/>
                        </a:rPr>
                        <a:t>1878</a:t>
                      </a:r>
                    </a:p>
                  </a:txBody>
                  <a:tcPr marL="6122" marR="6122" marT="6122" marB="0">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C6EFCE"/>
                    </a:solidFill>
                  </a:tcPr>
                </a:tc>
                <a:tc>
                  <a:txBody>
                    <a:bodyPr/>
                    <a:lstStyle/>
                    <a:p>
                      <a:pPr marL="0" algn="l" defTabSz="914400" rtl="0" eaLnBrk="1" fontAlgn="t" latinLnBrk="0" hangingPunct="1"/>
                      <a:r>
                        <a:rPr lang="en-US" sz="1000" b="0" i="0" u="none" strike="noStrike" kern="1200" dirty="0">
                          <a:solidFill>
                            <a:srgbClr val="006100"/>
                          </a:solidFill>
                          <a:effectLst/>
                          <a:latin typeface="Calibri" panose="020F0502020204030204" pitchFamily="34" charset="0"/>
                          <a:ea typeface="+mn-ea"/>
                          <a:cs typeface="+mn-cs"/>
                        </a:rPr>
                        <a:t>CR for NAV Part II</a:t>
                      </a:r>
                    </a:p>
                  </a:txBody>
                  <a:tcPr marL="6122" marR="6122" marT="6122" marB="0">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C6EFCE"/>
                    </a:solidFill>
                  </a:tcPr>
                </a:tc>
                <a:tc>
                  <a:txBody>
                    <a:bodyPr/>
                    <a:lstStyle/>
                    <a:p>
                      <a:pPr marL="0" algn="l" defTabSz="914400" rtl="0" eaLnBrk="1" fontAlgn="t" latinLnBrk="0" hangingPunct="1"/>
                      <a:r>
                        <a:rPr lang="en-US" sz="1000" b="0" i="0" u="none" strike="noStrike" kern="1200" dirty="0">
                          <a:solidFill>
                            <a:srgbClr val="006100"/>
                          </a:solidFill>
                          <a:effectLst/>
                          <a:latin typeface="Calibri" panose="020F0502020204030204" pitchFamily="34" charset="0"/>
                          <a:ea typeface="+mn-ea"/>
                          <a:cs typeface="+mn-cs"/>
                        </a:rPr>
                        <a:t>Po-Kai Huang (Intel)</a:t>
                      </a:r>
                    </a:p>
                  </a:txBody>
                  <a:tcPr marL="6122" marR="6122" marT="6122" marB="0">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C6EFCE"/>
                    </a:solidFill>
                  </a:tcPr>
                </a:tc>
                <a:tc>
                  <a:txBody>
                    <a:bodyPr/>
                    <a:lstStyle/>
                    <a:p>
                      <a:pPr marL="0" algn="l" defTabSz="914400" rtl="0" eaLnBrk="1" fontAlgn="t" latinLnBrk="0" hangingPunct="1"/>
                      <a:r>
                        <a:rPr lang="en-US" sz="1000" b="0" i="0" u="none" strike="noStrike" kern="1200" dirty="0">
                          <a:solidFill>
                            <a:srgbClr val="006100"/>
                          </a:solidFill>
                          <a:effectLst/>
                          <a:latin typeface="Calibri" panose="020F0502020204030204" pitchFamily="34" charset="0"/>
                          <a:ea typeface="+mn-ea"/>
                          <a:cs typeface="+mn-cs"/>
                        </a:rPr>
                        <a:t>MU</a:t>
                      </a:r>
                    </a:p>
                  </a:txBody>
                  <a:tcPr marL="6122" marR="6122" marT="6122" marB="0">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C6EFCE"/>
                    </a:solidFill>
                  </a:tcPr>
                </a:tc>
                <a:tc>
                  <a:txBody>
                    <a:bodyPr/>
                    <a:lstStyle/>
                    <a:p>
                      <a:pPr algn="l" fontAlgn="b"/>
                      <a:r>
                        <a:rPr lang="en-US" altLang="ko-KR" sz="1000" b="0" i="0" u="none" strike="noStrike" dirty="0" smtClean="0">
                          <a:solidFill>
                            <a:srgbClr val="006100"/>
                          </a:solidFill>
                          <a:effectLst/>
                          <a:latin typeface="Calibri" panose="020F0502020204030204" pitchFamily="34" charset="0"/>
                        </a:rPr>
                        <a:t>ready for motion</a:t>
                      </a:r>
                      <a:endParaRPr lang="en-US" altLang="ko-KR" sz="1000" b="0" i="0" u="none" strike="noStrike" dirty="0">
                        <a:solidFill>
                          <a:srgbClr val="006100"/>
                        </a:solidFill>
                        <a:effectLst/>
                        <a:latin typeface="Calibri" panose="020F0502020204030204" pitchFamily="34" charset="0"/>
                      </a:endParaRPr>
                    </a:p>
                  </a:txBody>
                  <a:tcPr marL="6122" marR="6122" marT="6122" marB="0">
                    <a:lnL>
                      <a:noFill/>
                    </a:lnL>
                    <a:lnR w="6350" cap="flat" cmpd="sng" algn="ctr">
                      <a:solidFill>
                        <a:srgbClr val="ED7D31"/>
                      </a:solidFill>
                      <a:prstDash val="solid"/>
                      <a:round/>
                      <a:headEnd type="none" w="med" len="med"/>
                      <a:tailEnd type="none" w="med" len="med"/>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C6EFCE"/>
                    </a:solidFill>
                  </a:tcPr>
                </a:tc>
              </a:tr>
              <a:tr h="165643">
                <a:tc>
                  <a:txBody>
                    <a:bodyPr/>
                    <a:lstStyle/>
                    <a:p>
                      <a:pPr algn="r" fontAlgn="t"/>
                      <a:r>
                        <a:rPr lang="en-US" sz="1000" b="0" i="0" u="none" strike="noStrike" dirty="0">
                          <a:solidFill>
                            <a:srgbClr val="000000"/>
                          </a:solidFill>
                          <a:effectLst/>
                          <a:latin typeface="Calibri" panose="020F0502020204030204" pitchFamily="34" charset="0"/>
                        </a:rPr>
                        <a:t>2017</a:t>
                      </a:r>
                    </a:p>
                  </a:txBody>
                  <a:tcPr marL="6122" marR="6122" marT="6122" marB="0">
                    <a:lnL w="6350" cap="flat" cmpd="sng" algn="ctr">
                      <a:solidFill>
                        <a:srgbClr val="ED7D31"/>
                      </a:solidFill>
                      <a:prstDash val="solid"/>
                      <a:round/>
                      <a:headEnd type="none" w="med" len="med"/>
                      <a:tailEnd type="none" w="med" len="med"/>
                    </a:lnL>
                    <a:lnR>
                      <a:noFill/>
                    </a:lnR>
                    <a:lnT w="6350" cap="flat" cmpd="sng" algn="ctr">
                      <a:solidFill>
                        <a:srgbClr val="ED7D31"/>
                      </a:solidFill>
                      <a:prstDash val="solid"/>
                      <a:round/>
                      <a:headEnd type="none" w="med" len="med"/>
                      <a:tailEnd type="none" w="med" len="med"/>
                    </a:lnT>
                    <a:lnB>
                      <a:noFill/>
                    </a:lnB>
                  </a:tcPr>
                </a:tc>
                <a:tc>
                  <a:txBody>
                    <a:bodyPr/>
                    <a:lstStyle/>
                    <a:p>
                      <a:pPr algn="ctr" fontAlgn="t"/>
                      <a:r>
                        <a:rPr lang="en-US" sz="1000" b="0" i="0" u="none" strike="noStrike" dirty="0">
                          <a:solidFill>
                            <a:srgbClr val="000000"/>
                          </a:solidFill>
                          <a:effectLst/>
                          <a:latin typeface="Calibri" panose="020F0502020204030204" pitchFamily="34" charset="0"/>
                        </a:rPr>
                        <a:t>1887</a:t>
                      </a:r>
                    </a:p>
                  </a:txBody>
                  <a:tcPr marL="6122" marR="6122" marT="6122" marB="0">
                    <a:lnL>
                      <a:noFill/>
                    </a:lnL>
                    <a:lnR>
                      <a:noFill/>
                    </a:lnR>
                    <a:lnT w="6350" cap="flat" cmpd="sng" algn="ctr">
                      <a:solidFill>
                        <a:srgbClr val="ED7D31"/>
                      </a:solidFill>
                      <a:prstDash val="solid"/>
                      <a:round/>
                      <a:headEnd type="none" w="med" len="med"/>
                      <a:tailEnd type="none" w="med" len="med"/>
                    </a:lnT>
                    <a:lnB>
                      <a:noFill/>
                    </a:lnB>
                  </a:tcPr>
                </a:tc>
                <a:tc>
                  <a:txBody>
                    <a:bodyPr/>
                    <a:lstStyle/>
                    <a:p>
                      <a:pPr algn="l" fontAlgn="t"/>
                      <a:r>
                        <a:rPr lang="fr-FR" sz="1000" b="0" i="0" u="none" strike="noStrike" dirty="0">
                          <a:solidFill>
                            <a:srgbClr val="000000"/>
                          </a:solidFill>
                          <a:effectLst/>
                          <a:latin typeface="Calibri" panose="020F0502020204030204" pitchFamily="34" charset="0"/>
                        </a:rPr>
                        <a:t>11ax D2.0 Comment Resolution 27.5.3.2.4 10.22.2.7</a:t>
                      </a:r>
                    </a:p>
                  </a:txBody>
                  <a:tcPr marL="6122" marR="6122" marT="6122" marB="0">
                    <a:lnL>
                      <a:noFill/>
                    </a:lnL>
                    <a:lnR>
                      <a:noFill/>
                    </a:lnR>
                    <a:lnT w="6350" cap="flat" cmpd="sng" algn="ctr">
                      <a:solidFill>
                        <a:srgbClr val="ED7D31"/>
                      </a:solidFill>
                      <a:prstDash val="solid"/>
                      <a:round/>
                      <a:headEnd type="none" w="med" len="med"/>
                      <a:tailEnd type="none" w="med" len="med"/>
                    </a:lnT>
                    <a:lnB>
                      <a:noFill/>
                    </a:lnB>
                  </a:tcPr>
                </a:tc>
                <a:tc>
                  <a:txBody>
                    <a:bodyPr/>
                    <a:lstStyle/>
                    <a:p>
                      <a:pPr algn="l" fontAlgn="t"/>
                      <a:r>
                        <a:rPr lang="en-US" sz="1000" b="0" i="0" u="none" strike="noStrike" dirty="0" err="1">
                          <a:solidFill>
                            <a:srgbClr val="000000"/>
                          </a:solidFill>
                          <a:effectLst/>
                          <a:latin typeface="Calibri" panose="020F0502020204030204" pitchFamily="34" charset="0"/>
                        </a:rPr>
                        <a:t>Liwen</a:t>
                      </a:r>
                      <a:r>
                        <a:rPr lang="en-US" sz="1000" b="0" i="0" u="none" strike="noStrike" dirty="0">
                          <a:solidFill>
                            <a:srgbClr val="000000"/>
                          </a:solidFill>
                          <a:effectLst/>
                          <a:latin typeface="Calibri" panose="020F0502020204030204" pitchFamily="34" charset="0"/>
                        </a:rPr>
                        <a:t> Chu (Marvell)</a:t>
                      </a:r>
                    </a:p>
                  </a:txBody>
                  <a:tcPr marL="6122" marR="6122" marT="6122" marB="0">
                    <a:lnL>
                      <a:noFill/>
                    </a:lnL>
                    <a:lnR>
                      <a:noFill/>
                    </a:lnR>
                    <a:lnT w="6350" cap="flat" cmpd="sng" algn="ctr">
                      <a:solidFill>
                        <a:srgbClr val="ED7D31"/>
                      </a:solidFill>
                      <a:prstDash val="solid"/>
                      <a:round/>
                      <a:headEnd type="none" w="med" len="med"/>
                      <a:tailEnd type="none" w="med" len="med"/>
                    </a:lnT>
                    <a:lnB>
                      <a:noFill/>
                    </a:lnB>
                  </a:tcPr>
                </a:tc>
                <a:tc>
                  <a:txBody>
                    <a:bodyPr/>
                    <a:lstStyle/>
                    <a:p>
                      <a:pPr algn="l" fontAlgn="t"/>
                      <a:r>
                        <a:rPr lang="en-US" sz="1000" b="0" i="0" u="none" strike="noStrike" dirty="0">
                          <a:solidFill>
                            <a:srgbClr val="000000"/>
                          </a:solidFill>
                          <a:effectLst/>
                          <a:latin typeface="Calibri" panose="020F0502020204030204" pitchFamily="34" charset="0"/>
                        </a:rPr>
                        <a:t>MU</a:t>
                      </a:r>
                    </a:p>
                  </a:txBody>
                  <a:tcPr marL="6122" marR="6122" marT="6122" marB="0">
                    <a:lnL>
                      <a:noFill/>
                    </a:lnL>
                    <a:lnR>
                      <a:noFill/>
                    </a:lnR>
                    <a:lnT w="6350" cap="flat" cmpd="sng" algn="ctr">
                      <a:solidFill>
                        <a:srgbClr val="ED7D31"/>
                      </a:solidFill>
                      <a:prstDash val="solid"/>
                      <a:round/>
                      <a:headEnd type="none" w="med" len="med"/>
                      <a:tailEnd type="none" w="med" len="med"/>
                    </a:lnT>
                    <a:lnB>
                      <a:noFill/>
                    </a:lnB>
                  </a:tcPr>
                </a:tc>
                <a:tc>
                  <a:txBody>
                    <a:bodyPr/>
                    <a:lstStyle/>
                    <a:p>
                      <a:pPr algn="l" fontAlgn="t"/>
                      <a:endParaRPr lang="en-US" sz="1000" b="0" i="0" u="none" strike="noStrike" dirty="0">
                        <a:solidFill>
                          <a:srgbClr val="000000"/>
                        </a:solidFill>
                        <a:effectLst/>
                        <a:latin typeface="Calibri" panose="020F0502020204030204" pitchFamily="34" charset="0"/>
                      </a:endParaRPr>
                    </a:p>
                  </a:txBody>
                  <a:tcPr marL="6122" marR="6122" marT="6122" marB="0">
                    <a:lnL>
                      <a:noFill/>
                    </a:lnL>
                    <a:lnR w="6350" cap="flat" cmpd="sng" algn="ctr">
                      <a:solidFill>
                        <a:srgbClr val="ED7D31"/>
                      </a:solidFill>
                      <a:prstDash val="solid"/>
                      <a:round/>
                      <a:headEnd type="none" w="med" len="med"/>
                      <a:tailEnd type="none" w="med" len="med"/>
                    </a:lnR>
                    <a:lnT w="6350" cap="flat" cmpd="sng" algn="ctr">
                      <a:solidFill>
                        <a:srgbClr val="ED7D31"/>
                      </a:solidFill>
                      <a:prstDash val="solid"/>
                      <a:round/>
                      <a:headEnd type="none" w="med" len="med"/>
                      <a:tailEnd type="none" w="med" len="med"/>
                    </a:lnT>
                    <a:lnB>
                      <a:noFill/>
                    </a:lnB>
                  </a:tcPr>
                </a:tc>
              </a:tr>
            </a:tbl>
          </a:graphicData>
        </a:graphic>
      </p:graphicFrame>
    </p:spTree>
    <p:extLst>
      <p:ext uri="{BB962C8B-B14F-4D97-AF65-F5344CB8AC3E}">
        <p14:creationId xmlns:p14="http://schemas.microsoft.com/office/powerpoint/2010/main" val="251371000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altLang="en-US" dirty="0" smtClean="0"/>
              <a:t>Ad Hoc Groups Operation (</a:t>
            </a:r>
            <a:r>
              <a:rPr lang="en-US" altLang="en-US" dirty="0"/>
              <a:t>1/2)</a:t>
            </a:r>
            <a:br>
              <a:rPr lang="en-US" altLang="en-US" dirty="0"/>
            </a:br>
            <a:r>
              <a:rPr lang="en-US" altLang="en-US" sz="1800" dirty="0" smtClean="0"/>
              <a:t>Governing document </a:t>
            </a:r>
            <a:r>
              <a:rPr lang="en-US" altLang="en-US" sz="1800" dirty="0"/>
              <a:t>is </a:t>
            </a:r>
            <a:r>
              <a:rPr lang="en-US" altLang="en-US" sz="1800" dirty="0" smtClean="0"/>
              <a:t>15/075r0</a:t>
            </a:r>
          </a:p>
        </p:txBody>
      </p:sp>
      <p:sp>
        <p:nvSpPr>
          <p:cNvPr id="25603" name="Content Placeholder 2"/>
          <p:cNvSpPr>
            <a:spLocks noGrp="1"/>
          </p:cNvSpPr>
          <p:nvPr>
            <p:ph idx="1"/>
          </p:nvPr>
        </p:nvSpPr>
        <p:spPr>
          <a:xfrm>
            <a:off x="685800" y="1676400"/>
            <a:ext cx="7772400" cy="4114800"/>
          </a:xfrm>
        </p:spPr>
        <p:txBody>
          <a:bodyPr/>
          <a:lstStyle/>
          <a:p>
            <a:pPr lvl="0"/>
            <a:r>
              <a:rPr lang="en-GB" sz="1800" dirty="0" smtClean="0"/>
              <a:t>Proposed </a:t>
            </a:r>
            <a:r>
              <a:rPr lang="en-GB" sz="1800" dirty="0"/>
              <a:t>changes to the specification framework shall be discussed in the ad hoc groups first, which are then brought to the </a:t>
            </a:r>
            <a:r>
              <a:rPr lang="en-GB" sz="1800" dirty="0" err="1"/>
              <a:t>Taskgroup</a:t>
            </a:r>
            <a:r>
              <a:rPr lang="en-GB" sz="1800" dirty="0"/>
              <a:t> for an approval vote.</a:t>
            </a:r>
            <a:endParaRPr lang="en-US" sz="1800" dirty="0"/>
          </a:p>
          <a:p>
            <a:pPr lvl="0"/>
            <a:r>
              <a:rPr lang="en-GB" sz="1800" dirty="0"/>
              <a:t>A straw poll (doesn’t require voting rights) result of &gt;=75% is required within an Ad Hoc to approve the resolution of all or part of an issue and forward that resolved item to the </a:t>
            </a:r>
            <a:r>
              <a:rPr lang="en-GB" sz="1800" dirty="0" err="1"/>
              <a:t>Taskgroup</a:t>
            </a:r>
            <a:r>
              <a:rPr lang="en-GB" sz="1800" dirty="0"/>
              <a:t> where it becomes a motion that requires &gt;=75% approval to modify the specification framework or the draft specification. </a:t>
            </a:r>
            <a:endParaRPr lang="en-US" sz="1800" dirty="0"/>
          </a:p>
          <a:p>
            <a:pPr lvl="0"/>
            <a:r>
              <a:rPr lang="en-GB" sz="1800" dirty="0"/>
              <a:t>The straw poll affection the TG specification framework shall include </a:t>
            </a:r>
            <a:endParaRPr lang="en-US" sz="1800" dirty="0"/>
          </a:p>
          <a:p>
            <a:pPr marL="742950" lvl="2" indent="0">
              <a:buNone/>
            </a:pPr>
            <a:r>
              <a:rPr lang="en-GB" sz="1600" i="1" dirty="0"/>
              <a:t>Do you agree to add to the TG Specification Framework:</a:t>
            </a:r>
            <a:endParaRPr lang="en-US" sz="1600" dirty="0"/>
          </a:p>
          <a:p>
            <a:pPr marL="742950" lvl="2" indent="0">
              <a:buNone/>
            </a:pPr>
            <a:r>
              <a:rPr lang="en-GB" sz="1600" i="1" dirty="0" err="1"/>
              <a:t>x.y.z</a:t>
            </a:r>
            <a:r>
              <a:rPr lang="en-GB" sz="1600" i="1" dirty="0"/>
              <a:t>. [brief description of the feature]</a:t>
            </a:r>
            <a:endParaRPr lang="en-US" sz="1600" dirty="0"/>
          </a:p>
          <a:p>
            <a:pPr lvl="0"/>
            <a:r>
              <a:rPr lang="en-GB" sz="1800" dirty="0"/>
              <a:t>In the case a consensus can not be reached within an Ad Hoc group (a stalemate that prohibits further progress), the subject is moved to the </a:t>
            </a:r>
            <a:r>
              <a:rPr lang="en-GB" sz="1800" dirty="0" err="1"/>
              <a:t>Taskgroup</a:t>
            </a:r>
            <a:r>
              <a:rPr lang="en-GB" sz="1800" dirty="0"/>
              <a:t> if an Ad Hoc straw poll vote to move the subject to the </a:t>
            </a:r>
            <a:r>
              <a:rPr lang="en-GB" sz="1800" dirty="0" err="1"/>
              <a:t>Taskgroup</a:t>
            </a:r>
            <a:r>
              <a:rPr lang="en-GB" sz="1800" dirty="0"/>
              <a:t> achieves &gt;50% approval. </a:t>
            </a:r>
            <a:endParaRPr lang="en-US" sz="1800" dirty="0"/>
          </a:p>
        </p:txBody>
      </p:sp>
      <p:sp>
        <p:nvSpPr>
          <p:cNvPr id="2560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2EA2A456-FF7A-4C33-81E0-EE80C55707D3}" type="slidenum">
              <a:rPr lang="en-US" altLang="en-US"/>
              <a:pPr/>
              <a:t>14</a:t>
            </a:fld>
            <a:endParaRPr lang="en-US" altLang="en-US"/>
          </a:p>
        </p:txBody>
      </p:sp>
      <p:sp>
        <p:nvSpPr>
          <p:cNvPr id="7" name="Rectangle 4"/>
          <p:cNvSpPr>
            <a:spLocks noGrp="1" noChangeArrowheads="1"/>
          </p:cNvSpPr>
          <p:nvPr>
            <p:ph type="dt" sz="quarter" idx="10"/>
          </p:nvPr>
        </p:nvSpPr>
        <p:spPr>
          <a:xfrm>
            <a:off x="696913" y="332601"/>
            <a:ext cx="1340110"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a:t>January 2018</a:t>
            </a:r>
          </a:p>
        </p:txBody>
      </p:sp>
      <p:sp>
        <p:nvSpPr>
          <p:cNvPr id="8" name="Footer Placeholder 4"/>
          <p:cNvSpPr>
            <a:spLocks noGrp="1"/>
          </p:cNvSpPr>
          <p:nvPr>
            <p:ph type="ftr" sz="quarter" idx="4294967295"/>
          </p:nvPr>
        </p:nvSpPr>
        <p:spPr>
          <a:xfrm>
            <a:off x="7391400" y="6469551"/>
            <a:ext cx="1304925" cy="18256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a:t>Kiseon Ryu (LG)</a:t>
            </a:r>
          </a:p>
        </p:txBody>
      </p:sp>
    </p:spTree>
    <p:extLst>
      <p:ext uri="{BB962C8B-B14F-4D97-AF65-F5344CB8AC3E}">
        <p14:creationId xmlns:p14="http://schemas.microsoft.com/office/powerpoint/2010/main" val="308805710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altLang="en-US" dirty="0" smtClean="0"/>
              <a:t>Ad Hoc Groups Operation (</a:t>
            </a:r>
            <a:r>
              <a:rPr lang="en-US" altLang="en-US" dirty="0"/>
              <a:t>2/2)</a:t>
            </a:r>
            <a:br>
              <a:rPr lang="en-US" altLang="en-US" dirty="0"/>
            </a:br>
            <a:r>
              <a:rPr lang="en-US" altLang="en-US" sz="1800" dirty="0"/>
              <a:t>Governing document is 15/075r0</a:t>
            </a:r>
            <a:endParaRPr lang="en-US" altLang="en-US" sz="1800" dirty="0" smtClean="0"/>
          </a:p>
        </p:txBody>
      </p:sp>
      <p:sp>
        <p:nvSpPr>
          <p:cNvPr id="25603" name="Content Placeholder 2"/>
          <p:cNvSpPr>
            <a:spLocks noGrp="1"/>
          </p:cNvSpPr>
          <p:nvPr>
            <p:ph idx="1"/>
          </p:nvPr>
        </p:nvSpPr>
        <p:spPr>
          <a:xfrm>
            <a:off x="685800" y="1676400"/>
            <a:ext cx="7772400" cy="4114800"/>
          </a:xfrm>
        </p:spPr>
        <p:txBody>
          <a:bodyPr/>
          <a:lstStyle/>
          <a:p>
            <a:pPr lvl="0"/>
            <a:r>
              <a:rPr lang="en-GB" sz="1800" dirty="0" smtClean="0"/>
              <a:t>A </a:t>
            </a:r>
            <a:r>
              <a:rPr lang="en-GB" sz="1800" dirty="0"/>
              <a:t>motion passing with &gt;50% in the </a:t>
            </a:r>
            <a:r>
              <a:rPr lang="en-GB" sz="1800" dirty="0" err="1"/>
              <a:t>Taskgroup</a:t>
            </a:r>
            <a:r>
              <a:rPr lang="en-GB" sz="1800" dirty="0"/>
              <a:t> shall be sufficient to move an issue previously assigned to an Ad Hoc group to any Ad Hoc group. A straw poll vote of &gt;50% is required in an Ad Hoc group to refuse an issue from the </a:t>
            </a:r>
            <a:r>
              <a:rPr lang="en-GB" sz="1800" dirty="0" err="1"/>
              <a:t>Taskgroup</a:t>
            </a:r>
            <a:r>
              <a:rPr lang="en-GB" sz="1800" dirty="0"/>
              <a:t>.</a:t>
            </a:r>
            <a:endParaRPr lang="en-US" sz="1800" dirty="0"/>
          </a:p>
          <a:p>
            <a:pPr lvl="0"/>
            <a:r>
              <a:rPr lang="en-GB" sz="1800" dirty="0"/>
              <a:t>An issue may be sent from one Ad Hoc to another if both the sending Ad Hoc and the receiving Ad Hoc approve straw polls for taking the respective actions with &gt;50% approval. A notice should be sent to the reflector indicating the approval of a straw poll to move an issue.</a:t>
            </a:r>
            <a:endParaRPr lang="en-US" sz="1800" dirty="0"/>
          </a:p>
          <a:p>
            <a:r>
              <a:rPr lang="en-GB" sz="1800" dirty="0"/>
              <a:t>During </a:t>
            </a:r>
            <a:r>
              <a:rPr lang="en-GB" sz="1800" dirty="0" err="1"/>
              <a:t>Taskgroup</a:t>
            </a:r>
            <a:r>
              <a:rPr lang="en-GB" sz="1800" dirty="0"/>
              <a:t> face to face Plenary and Interim sessions, Chairs for each of the Functional Block Ad </a:t>
            </a:r>
            <a:r>
              <a:rPr lang="en-GB" sz="1800" dirty="0" err="1"/>
              <a:t>Hocs</a:t>
            </a:r>
            <a:r>
              <a:rPr lang="en-GB" sz="1800" dirty="0"/>
              <a:t> shall report on Progress and Content to the Entire </a:t>
            </a:r>
            <a:r>
              <a:rPr lang="en-GB" sz="1800" dirty="0" err="1"/>
              <a:t>Taskgroup</a:t>
            </a:r>
            <a:r>
              <a:rPr lang="en-GB" sz="1800" dirty="0"/>
              <a:t>. These Update sessions provide the opportunity for peer review to ensure the creation of a coherent Specification.</a:t>
            </a:r>
            <a:endParaRPr lang="en-US" altLang="en-US" sz="1800" dirty="0" smtClean="0"/>
          </a:p>
        </p:txBody>
      </p:sp>
      <p:sp>
        <p:nvSpPr>
          <p:cNvPr id="2560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2EA2A456-FF7A-4C33-81E0-EE80C55707D3}" type="slidenum">
              <a:rPr lang="en-US" altLang="en-US"/>
              <a:pPr/>
              <a:t>15</a:t>
            </a:fld>
            <a:endParaRPr lang="en-US" altLang="en-US"/>
          </a:p>
        </p:txBody>
      </p:sp>
      <p:sp>
        <p:nvSpPr>
          <p:cNvPr id="8" name="Footer Placeholder 4"/>
          <p:cNvSpPr>
            <a:spLocks noGrp="1"/>
          </p:cNvSpPr>
          <p:nvPr>
            <p:ph type="ftr" sz="quarter" idx="11"/>
          </p:nvPr>
        </p:nvSpPr>
        <p:spPr>
          <a:xfrm>
            <a:off x="7472863" y="6475413"/>
            <a:ext cx="107106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a:t>Kiseon Ryu (LG)</a:t>
            </a:r>
          </a:p>
        </p:txBody>
      </p:sp>
      <p:sp>
        <p:nvSpPr>
          <p:cNvPr id="9" name="Rectangle 4"/>
          <p:cNvSpPr>
            <a:spLocks noGrp="1" noChangeArrowheads="1"/>
          </p:cNvSpPr>
          <p:nvPr>
            <p:ph type="dt" sz="quarter" idx="10"/>
          </p:nvPr>
        </p:nvSpPr>
        <p:spPr>
          <a:xfrm>
            <a:off x="696913" y="332601"/>
            <a:ext cx="1340110"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a:t>January 2018</a:t>
            </a:r>
          </a:p>
        </p:txBody>
      </p:sp>
    </p:spTree>
    <p:extLst>
      <p:ext uri="{BB962C8B-B14F-4D97-AF65-F5344CB8AC3E}">
        <p14:creationId xmlns:p14="http://schemas.microsoft.com/office/powerpoint/2010/main" val="405411189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676400"/>
            <a:ext cx="7772400" cy="4495800"/>
          </a:xfrm>
          <a:ln>
            <a:solidFill>
              <a:schemeClr val="accent1"/>
            </a:solidFill>
          </a:ln>
        </p:spPr>
        <p:txBody>
          <a:bodyPr/>
          <a:lstStyle/>
          <a:p>
            <a:r>
              <a:rPr lang="en-US" sz="2800" dirty="0" smtClean="0"/>
              <a:t>Do you agree to accept resolutions to following </a:t>
            </a:r>
            <a:r>
              <a:rPr lang="pt-BR" sz="2800" dirty="0" smtClean="0"/>
              <a:t>CIDs </a:t>
            </a:r>
            <a:r>
              <a:rPr lang="en-GB" sz="2800" dirty="0" smtClean="0"/>
              <a:t>in doc </a:t>
            </a:r>
            <a:r>
              <a:rPr lang="en-GB" sz="2800" dirty="0" smtClean="0"/>
              <a:t>11-18/0008r2 </a:t>
            </a:r>
            <a:r>
              <a:rPr lang="en-GB" sz="2800" dirty="0" smtClean="0"/>
              <a:t>(11 CIDs)</a:t>
            </a:r>
          </a:p>
          <a:p>
            <a:pPr lvl="1"/>
            <a:r>
              <a:rPr lang="en-GB" altLang="ko-KR" sz="2400" dirty="0"/>
              <a:t>11117, 11509, 11914, 12373, 13235, 13409, 13535, 13536, 13537, </a:t>
            </a:r>
            <a:r>
              <a:rPr lang="en-GB" altLang="ko-KR" sz="2400" dirty="0" smtClean="0"/>
              <a:t>13538, </a:t>
            </a:r>
            <a:r>
              <a:rPr lang="en-GB" altLang="ko-KR" sz="2400" dirty="0"/>
              <a:t>14338 </a:t>
            </a:r>
            <a:endParaRPr lang="en-US" sz="2400" dirty="0" smtClean="0"/>
          </a:p>
          <a:p>
            <a:endParaRPr lang="en-US" sz="3200" dirty="0" smtClean="0"/>
          </a:p>
          <a:p>
            <a:r>
              <a:rPr lang="en-US" sz="3200" dirty="0" smtClean="0"/>
              <a:t>Results: </a:t>
            </a:r>
            <a:r>
              <a:rPr lang="en-US" sz="2800" dirty="0" smtClean="0"/>
              <a:t>Y/N/A</a:t>
            </a:r>
          </a:p>
          <a:p>
            <a:pPr lvl="1"/>
            <a:r>
              <a:rPr lang="en-US" dirty="0" smtClean="0"/>
              <a:t>SP passed with no objection</a:t>
            </a:r>
          </a:p>
          <a:p>
            <a:pPr lvl="1"/>
            <a:endParaRPr lang="en-US" dirty="0" smtClean="0"/>
          </a:p>
          <a:p>
            <a:endParaRPr lang="en-US" sz="2800" dirty="0" smtClean="0"/>
          </a:p>
          <a:p>
            <a:endParaRPr lang="en-US" sz="2600" dirty="0" smtClean="0"/>
          </a:p>
        </p:txBody>
      </p:sp>
      <p:sp>
        <p:nvSpPr>
          <p:cNvPr id="4" name="Slide Number Placeholder 3"/>
          <p:cNvSpPr>
            <a:spLocks noGrp="1"/>
          </p:cNvSpPr>
          <p:nvPr>
            <p:ph type="sldNum" sz="quarter" idx="12"/>
          </p:nvPr>
        </p:nvSpPr>
        <p:spPr/>
        <p:txBody>
          <a:bodyPr/>
          <a:lstStyle/>
          <a:p>
            <a:pPr>
              <a:defRPr/>
            </a:pPr>
            <a:r>
              <a:rPr lang="en-US" smtClean="0"/>
              <a:t>Slide </a:t>
            </a:r>
            <a:fld id="{7614916F-BBEF-4684-B6F5-1E636F42BA02}" type="slidenum">
              <a:rPr lang="en-US" smtClean="0"/>
              <a:pPr>
                <a:defRPr/>
              </a:pPr>
              <a:t>16</a:t>
            </a:fld>
            <a:endParaRPr lang="en-US"/>
          </a:p>
        </p:txBody>
      </p:sp>
      <p:sp>
        <p:nvSpPr>
          <p:cNvPr id="5" name="Title 4"/>
          <p:cNvSpPr>
            <a:spLocks noGrp="1"/>
          </p:cNvSpPr>
          <p:nvPr>
            <p:ph type="title"/>
          </p:nvPr>
        </p:nvSpPr>
        <p:spPr/>
        <p:txBody>
          <a:bodyPr/>
          <a:lstStyle/>
          <a:p>
            <a:r>
              <a:rPr lang="en-US" dirty="0" smtClean="0"/>
              <a:t>Straw Poll #1 (MU)</a:t>
            </a:r>
            <a:r>
              <a:rPr lang="en-US" dirty="0"/>
              <a:t/>
            </a:r>
            <a:br>
              <a:rPr lang="en-US" dirty="0"/>
            </a:br>
            <a:r>
              <a:rPr lang="en-US" sz="2000" dirty="0" smtClean="0">
                <a:solidFill>
                  <a:schemeClr val="tx1"/>
                </a:solidFill>
              </a:rPr>
              <a:t>(</a:t>
            </a:r>
            <a:r>
              <a:rPr lang="en-US" sz="2000" dirty="0" smtClean="0">
                <a:solidFill>
                  <a:schemeClr val="tx1"/>
                </a:solidFill>
              </a:rPr>
              <a:t>11-18-0008-02-</a:t>
            </a:r>
            <a:r>
              <a:rPr lang="en-US" altLang="ko-KR" sz="2000" dirty="0" smtClean="0"/>
              <a:t>LB230-MAC-CR-9.3.1.20</a:t>
            </a:r>
            <a:r>
              <a:rPr lang="en-US" sz="2000" dirty="0" smtClean="0">
                <a:solidFill>
                  <a:schemeClr val="tx1"/>
                </a:solidFill>
              </a:rPr>
              <a:t>.docx</a:t>
            </a:r>
            <a:r>
              <a:rPr lang="en-US" sz="2000" dirty="0" smtClean="0"/>
              <a:t>)</a:t>
            </a:r>
            <a:endParaRPr lang="en-US" sz="2000" dirty="0"/>
          </a:p>
        </p:txBody>
      </p:sp>
      <p:sp>
        <p:nvSpPr>
          <p:cNvPr id="8" name="Footer Placeholder 4"/>
          <p:cNvSpPr>
            <a:spLocks noGrp="1"/>
          </p:cNvSpPr>
          <p:nvPr>
            <p:ph type="ftr" sz="quarter" idx="11"/>
          </p:nvPr>
        </p:nvSpPr>
        <p:spPr>
          <a:xfrm>
            <a:off x="7472863" y="6475413"/>
            <a:ext cx="107106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a:t>Kiseon Ryu (LG)</a:t>
            </a:r>
          </a:p>
        </p:txBody>
      </p:sp>
      <p:sp>
        <p:nvSpPr>
          <p:cNvPr id="10" name="Rectangle 4"/>
          <p:cNvSpPr>
            <a:spLocks noGrp="1" noChangeArrowheads="1"/>
          </p:cNvSpPr>
          <p:nvPr>
            <p:ph type="dt" sz="quarter" idx="10"/>
          </p:nvPr>
        </p:nvSpPr>
        <p:spPr>
          <a:xfrm>
            <a:off x="696913" y="332601"/>
            <a:ext cx="1340110"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a:t>January 2018</a:t>
            </a:r>
          </a:p>
        </p:txBody>
      </p:sp>
    </p:spTree>
    <p:extLst>
      <p:ext uri="{BB962C8B-B14F-4D97-AF65-F5344CB8AC3E}">
        <p14:creationId xmlns:p14="http://schemas.microsoft.com/office/powerpoint/2010/main" val="182734617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676400"/>
            <a:ext cx="7772400" cy="4495800"/>
          </a:xfrm>
          <a:ln>
            <a:solidFill>
              <a:schemeClr val="accent1"/>
            </a:solidFill>
          </a:ln>
        </p:spPr>
        <p:txBody>
          <a:bodyPr/>
          <a:lstStyle/>
          <a:p>
            <a:r>
              <a:rPr lang="en-US" sz="2800" dirty="0" smtClean="0"/>
              <a:t>Do you agree to accept resolutions to following </a:t>
            </a:r>
            <a:r>
              <a:rPr lang="pt-BR" sz="2800" dirty="0" smtClean="0"/>
              <a:t>CIDs </a:t>
            </a:r>
            <a:r>
              <a:rPr lang="en-GB" sz="2800" dirty="0" smtClean="0"/>
              <a:t>in doc 11-18/0043r0 (8 CIDs)</a:t>
            </a:r>
          </a:p>
          <a:p>
            <a:pPr lvl="1"/>
            <a:r>
              <a:rPr lang="en-GB" altLang="ko-KR" sz="2400" dirty="0" smtClean="0"/>
              <a:t>11508</a:t>
            </a:r>
            <a:r>
              <a:rPr lang="en-GB" altLang="ko-KR" sz="2400" dirty="0"/>
              <a:t>, 11764, 11765, 12758, 12773, 13286, 13775, 14337 </a:t>
            </a:r>
            <a:endParaRPr lang="en-US" sz="2400" dirty="0" smtClean="0"/>
          </a:p>
          <a:p>
            <a:endParaRPr lang="en-US" sz="3200" dirty="0" smtClean="0"/>
          </a:p>
          <a:p>
            <a:r>
              <a:rPr lang="en-US" sz="3200" dirty="0" smtClean="0"/>
              <a:t>Results: </a:t>
            </a:r>
            <a:r>
              <a:rPr lang="en-US" sz="2800" dirty="0" smtClean="0"/>
              <a:t>Y/N/A</a:t>
            </a:r>
          </a:p>
          <a:p>
            <a:pPr lvl="1"/>
            <a:r>
              <a:rPr lang="en-US" altLang="ko-KR" dirty="0"/>
              <a:t>SP passed with no objection</a:t>
            </a:r>
          </a:p>
          <a:p>
            <a:endParaRPr lang="en-US" sz="2800" dirty="0" smtClean="0"/>
          </a:p>
          <a:p>
            <a:endParaRPr lang="en-US" sz="2600" dirty="0" smtClean="0"/>
          </a:p>
        </p:txBody>
      </p:sp>
      <p:sp>
        <p:nvSpPr>
          <p:cNvPr id="4" name="Slide Number Placeholder 3"/>
          <p:cNvSpPr>
            <a:spLocks noGrp="1"/>
          </p:cNvSpPr>
          <p:nvPr>
            <p:ph type="sldNum" sz="quarter" idx="12"/>
          </p:nvPr>
        </p:nvSpPr>
        <p:spPr/>
        <p:txBody>
          <a:bodyPr/>
          <a:lstStyle/>
          <a:p>
            <a:pPr>
              <a:defRPr/>
            </a:pPr>
            <a:r>
              <a:rPr lang="en-US" smtClean="0"/>
              <a:t>Slide </a:t>
            </a:r>
            <a:fld id="{7614916F-BBEF-4684-B6F5-1E636F42BA02}" type="slidenum">
              <a:rPr lang="en-US" smtClean="0"/>
              <a:pPr>
                <a:defRPr/>
              </a:pPr>
              <a:t>17</a:t>
            </a:fld>
            <a:endParaRPr lang="en-US"/>
          </a:p>
        </p:txBody>
      </p:sp>
      <p:sp>
        <p:nvSpPr>
          <p:cNvPr id="5" name="Title 4"/>
          <p:cNvSpPr>
            <a:spLocks noGrp="1"/>
          </p:cNvSpPr>
          <p:nvPr>
            <p:ph type="title"/>
          </p:nvPr>
        </p:nvSpPr>
        <p:spPr/>
        <p:txBody>
          <a:bodyPr/>
          <a:lstStyle/>
          <a:p>
            <a:r>
              <a:rPr lang="en-US" dirty="0" smtClean="0"/>
              <a:t>Straw Poll #2 (MU)</a:t>
            </a:r>
            <a:r>
              <a:rPr lang="en-US" dirty="0"/>
              <a:t/>
            </a:r>
            <a:br>
              <a:rPr lang="en-US" dirty="0"/>
            </a:br>
            <a:r>
              <a:rPr lang="en-US" sz="2000" dirty="0" smtClean="0">
                <a:solidFill>
                  <a:schemeClr val="tx1"/>
                </a:solidFill>
              </a:rPr>
              <a:t>(11-18-0043-00-</a:t>
            </a:r>
            <a:r>
              <a:rPr lang="en-US" altLang="ko-KR" sz="2000" dirty="0"/>
              <a:t>LB230-MAC-CR-27.6</a:t>
            </a:r>
            <a:r>
              <a:rPr lang="en-US" sz="2000" dirty="0" smtClean="0">
                <a:solidFill>
                  <a:schemeClr val="tx1"/>
                </a:solidFill>
              </a:rPr>
              <a:t>.docx</a:t>
            </a:r>
            <a:r>
              <a:rPr lang="en-US" sz="2000" dirty="0" smtClean="0"/>
              <a:t>)</a:t>
            </a:r>
            <a:endParaRPr lang="en-US" sz="2000" dirty="0"/>
          </a:p>
        </p:txBody>
      </p:sp>
      <p:sp>
        <p:nvSpPr>
          <p:cNvPr id="8" name="Footer Placeholder 4"/>
          <p:cNvSpPr>
            <a:spLocks noGrp="1"/>
          </p:cNvSpPr>
          <p:nvPr>
            <p:ph type="ftr" sz="quarter" idx="11"/>
          </p:nvPr>
        </p:nvSpPr>
        <p:spPr>
          <a:xfrm>
            <a:off x="7472863" y="6475413"/>
            <a:ext cx="107106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a:t>Kiseon Ryu (LG)</a:t>
            </a:r>
          </a:p>
        </p:txBody>
      </p:sp>
      <p:sp>
        <p:nvSpPr>
          <p:cNvPr id="10" name="Rectangle 4"/>
          <p:cNvSpPr>
            <a:spLocks noGrp="1" noChangeArrowheads="1"/>
          </p:cNvSpPr>
          <p:nvPr>
            <p:ph type="dt" sz="quarter" idx="10"/>
          </p:nvPr>
        </p:nvSpPr>
        <p:spPr>
          <a:xfrm>
            <a:off x="696913" y="332601"/>
            <a:ext cx="1340110"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a:t>January 2018</a:t>
            </a:r>
          </a:p>
        </p:txBody>
      </p:sp>
    </p:spTree>
    <p:extLst>
      <p:ext uri="{BB962C8B-B14F-4D97-AF65-F5344CB8AC3E}">
        <p14:creationId xmlns:p14="http://schemas.microsoft.com/office/powerpoint/2010/main" val="372397971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676400"/>
            <a:ext cx="7772400" cy="4495800"/>
          </a:xfrm>
          <a:ln>
            <a:solidFill>
              <a:schemeClr val="accent1"/>
            </a:solidFill>
          </a:ln>
        </p:spPr>
        <p:txBody>
          <a:bodyPr/>
          <a:lstStyle/>
          <a:p>
            <a:r>
              <a:rPr lang="en-US" sz="2800" dirty="0" smtClean="0"/>
              <a:t>Do you agree to accept resolutions to following </a:t>
            </a:r>
            <a:r>
              <a:rPr lang="pt-BR" sz="2800" dirty="0" smtClean="0"/>
              <a:t>CIDs </a:t>
            </a:r>
            <a:r>
              <a:rPr lang="en-GB" sz="2800" dirty="0" smtClean="0"/>
              <a:t>in doc 11-18/0042r1 (17 CIDs)</a:t>
            </a:r>
          </a:p>
          <a:p>
            <a:pPr lvl="1"/>
            <a:r>
              <a:rPr lang="en-GB" altLang="ko-KR" sz="2400" strike="sngStrike" dirty="0">
                <a:solidFill>
                  <a:srgbClr val="FF0000"/>
                </a:solidFill>
              </a:rPr>
              <a:t>12511</a:t>
            </a:r>
            <a:r>
              <a:rPr lang="en-GB" altLang="ko-KR" sz="2400" dirty="0"/>
              <a:t>, 12512, 12668, 12941, </a:t>
            </a:r>
            <a:r>
              <a:rPr lang="en-GB" altLang="ko-KR" sz="2400" strike="sngStrike" dirty="0">
                <a:solidFill>
                  <a:srgbClr val="FF0000"/>
                </a:solidFill>
              </a:rPr>
              <a:t>13203</a:t>
            </a:r>
            <a:r>
              <a:rPr lang="en-GB" altLang="ko-KR" sz="2400" dirty="0"/>
              <a:t>, 13204, 13205, 13206, 13207, 13208</a:t>
            </a:r>
            <a:r>
              <a:rPr lang="en-GB" altLang="ko-KR" sz="2400" dirty="0" smtClean="0"/>
              <a:t>, </a:t>
            </a:r>
            <a:r>
              <a:rPr lang="en-GB" altLang="ko-KR" sz="2400" dirty="0"/>
              <a:t>13209, 13210, 13211, 13212, 13213, 13214, 13215, 13216, 13217</a:t>
            </a:r>
            <a:r>
              <a:rPr lang="en-GB" altLang="ko-KR" sz="2400" dirty="0" smtClean="0"/>
              <a:t> </a:t>
            </a:r>
            <a:endParaRPr lang="en-US" sz="2400" dirty="0" smtClean="0"/>
          </a:p>
          <a:p>
            <a:endParaRPr lang="en-US" sz="3200" dirty="0" smtClean="0"/>
          </a:p>
          <a:p>
            <a:r>
              <a:rPr lang="en-US" sz="3200" dirty="0" smtClean="0"/>
              <a:t>Results: </a:t>
            </a:r>
            <a:r>
              <a:rPr lang="en-US" sz="2800" dirty="0" smtClean="0"/>
              <a:t>Y/N/A</a:t>
            </a:r>
          </a:p>
          <a:p>
            <a:pPr lvl="1"/>
            <a:r>
              <a:rPr lang="en-US" altLang="ko-KR" dirty="0"/>
              <a:t>SP passed with no objection</a:t>
            </a:r>
          </a:p>
          <a:p>
            <a:endParaRPr lang="en-US" sz="2600" dirty="0" smtClean="0"/>
          </a:p>
        </p:txBody>
      </p:sp>
      <p:sp>
        <p:nvSpPr>
          <p:cNvPr id="4" name="Slide Number Placeholder 3"/>
          <p:cNvSpPr>
            <a:spLocks noGrp="1"/>
          </p:cNvSpPr>
          <p:nvPr>
            <p:ph type="sldNum" sz="quarter" idx="12"/>
          </p:nvPr>
        </p:nvSpPr>
        <p:spPr/>
        <p:txBody>
          <a:bodyPr/>
          <a:lstStyle/>
          <a:p>
            <a:pPr>
              <a:defRPr/>
            </a:pPr>
            <a:r>
              <a:rPr lang="en-US" smtClean="0"/>
              <a:t>Slide </a:t>
            </a:r>
            <a:fld id="{7614916F-BBEF-4684-B6F5-1E636F42BA02}" type="slidenum">
              <a:rPr lang="en-US" smtClean="0"/>
              <a:pPr>
                <a:defRPr/>
              </a:pPr>
              <a:t>18</a:t>
            </a:fld>
            <a:endParaRPr lang="en-US"/>
          </a:p>
        </p:txBody>
      </p:sp>
      <p:sp>
        <p:nvSpPr>
          <p:cNvPr id="5" name="Title 4"/>
          <p:cNvSpPr>
            <a:spLocks noGrp="1"/>
          </p:cNvSpPr>
          <p:nvPr>
            <p:ph type="title"/>
          </p:nvPr>
        </p:nvSpPr>
        <p:spPr/>
        <p:txBody>
          <a:bodyPr/>
          <a:lstStyle/>
          <a:p>
            <a:r>
              <a:rPr lang="en-US" dirty="0" smtClean="0"/>
              <a:t>Straw Poll #3 (MU)</a:t>
            </a:r>
            <a:r>
              <a:rPr lang="en-US" dirty="0"/>
              <a:t/>
            </a:r>
            <a:br>
              <a:rPr lang="en-US" dirty="0"/>
            </a:br>
            <a:r>
              <a:rPr lang="en-US" sz="2000" dirty="0" smtClean="0">
                <a:solidFill>
                  <a:schemeClr val="tx1"/>
                </a:solidFill>
              </a:rPr>
              <a:t>(11-18-0042-01-</a:t>
            </a:r>
            <a:r>
              <a:rPr lang="en-US" altLang="ko-KR" sz="2000" dirty="0" smtClean="0"/>
              <a:t>LB230-MAC-CR-27.6.2</a:t>
            </a:r>
            <a:r>
              <a:rPr lang="en-US" sz="2000" dirty="0" smtClean="0">
                <a:solidFill>
                  <a:schemeClr val="tx1"/>
                </a:solidFill>
              </a:rPr>
              <a:t>.docx</a:t>
            </a:r>
            <a:r>
              <a:rPr lang="en-US" sz="2000" dirty="0" smtClean="0"/>
              <a:t>)</a:t>
            </a:r>
            <a:endParaRPr lang="en-US" sz="2000" dirty="0"/>
          </a:p>
        </p:txBody>
      </p:sp>
      <p:sp>
        <p:nvSpPr>
          <p:cNvPr id="8" name="Footer Placeholder 4"/>
          <p:cNvSpPr>
            <a:spLocks noGrp="1"/>
          </p:cNvSpPr>
          <p:nvPr>
            <p:ph type="ftr" sz="quarter" idx="11"/>
          </p:nvPr>
        </p:nvSpPr>
        <p:spPr>
          <a:xfrm>
            <a:off x="7472863" y="6475413"/>
            <a:ext cx="107106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a:t>Kiseon Ryu (LG)</a:t>
            </a:r>
          </a:p>
        </p:txBody>
      </p:sp>
      <p:sp>
        <p:nvSpPr>
          <p:cNvPr id="10" name="Rectangle 4"/>
          <p:cNvSpPr>
            <a:spLocks noGrp="1" noChangeArrowheads="1"/>
          </p:cNvSpPr>
          <p:nvPr>
            <p:ph type="dt" sz="quarter" idx="10"/>
          </p:nvPr>
        </p:nvSpPr>
        <p:spPr>
          <a:xfrm>
            <a:off x="696913" y="332601"/>
            <a:ext cx="1340110"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a:t>January 2018</a:t>
            </a:r>
          </a:p>
        </p:txBody>
      </p:sp>
    </p:spTree>
    <p:extLst>
      <p:ext uri="{BB962C8B-B14F-4D97-AF65-F5344CB8AC3E}">
        <p14:creationId xmlns:p14="http://schemas.microsoft.com/office/powerpoint/2010/main" val="241681431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676400"/>
            <a:ext cx="7772400" cy="4495800"/>
          </a:xfrm>
          <a:ln>
            <a:solidFill>
              <a:schemeClr val="accent1"/>
            </a:solidFill>
          </a:ln>
        </p:spPr>
        <p:txBody>
          <a:bodyPr/>
          <a:lstStyle/>
          <a:p>
            <a:r>
              <a:rPr lang="en-US" sz="2800" dirty="0" smtClean="0"/>
              <a:t>Do you agree to accept resolutions to following </a:t>
            </a:r>
            <a:r>
              <a:rPr lang="pt-BR" sz="2800" dirty="0" smtClean="0"/>
              <a:t>CIDs </a:t>
            </a:r>
            <a:r>
              <a:rPr lang="en-GB" sz="2800" dirty="0" smtClean="0"/>
              <a:t>in doc 11-17/1837r3 (5 CIDs)</a:t>
            </a:r>
          </a:p>
          <a:p>
            <a:pPr lvl="1"/>
            <a:r>
              <a:rPr lang="en-GB" altLang="ko-KR" sz="2400" strike="sngStrike" dirty="0">
                <a:solidFill>
                  <a:srgbClr val="FF0000"/>
                </a:solidFill>
              </a:rPr>
              <a:t>11327</a:t>
            </a:r>
            <a:r>
              <a:rPr lang="en-GB" altLang="ko-KR" sz="2400" dirty="0"/>
              <a:t>, 13725, 14261, 14263, 14264, 12294</a:t>
            </a:r>
            <a:r>
              <a:rPr lang="en-GB" altLang="ko-KR" sz="2400" dirty="0" smtClean="0"/>
              <a:t> </a:t>
            </a:r>
            <a:endParaRPr lang="en-US" sz="2400" dirty="0" smtClean="0"/>
          </a:p>
          <a:p>
            <a:pPr lvl="1"/>
            <a:endParaRPr lang="en-US" sz="2600" dirty="0" smtClean="0"/>
          </a:p>
          <a:p>
            <a:r>
              <a:rPr lang="en-US" sz="3200" dirty="0" smtClean="0"/>
              <a:t>Results: </a:t>
            </a:r>
            <a:r>
              <a:rPr lang="en-US" sz="2800" dirty="0" smtClean="0"/>
              <a:t>Y/N/A</a:t>
            </a:r>
          </a:p>
          <a:p>
            <a:pPr lvl="1"/>
            <a:r>
              <a:rPr lang="en-US" altLang="ko-KR" dirty="0"/>
              <a:t>SP passed with no objection</a:t>
            </a:r>
          </a:p>
          <a:p>
            <a:endParaRPr lang="en-US" sz="2600" dirty="0" smtClean="0"/>
          </a:p>
        </p:txBody>
      </p:sp>
      <p:sp>
        <p:nvSpPr>
          <p:cNvPr id="4" name="Slide Number Placeholder 3"/>
          <p:cNvSpPr>
            <a:spLocks noGrp="1"/>
          </p:cNvSpPr>
          <p:nvPr>
            <p:ph type="sldNum" sz="quarter" idx="12"/>
          </p:nvPr>
        </p:nvSpPr>
        <p:spPr/>
        <p:txBody>
          <a:bodyPr/>
          <a:lstStyle/>
          <a:p>
            <a:pPr>
              <a:defRPr/>
            </a:pPr>
            <a:r>
              <a:rPr lang="en-US" smtClean="0"/>
              <a:t>Slide </a:t>
            </a:r>
            <a:fld id="{7614916F-BBEF-4684-B6F5-1E636F42BA02}" type="slidenum">
              <a:rPr lang="en-US" smtClean="0"/>
              <a:pPr>
                <a:defRPr/>
              </a:pPr>
              <a:t>19</a:t>
            </a:fld>
            <a:endParaRPr lang="en-US"/>
          </a:p>
        </p:txBody>
      </p:sp>
      <p:sp>
        <p:nvSpPr>
          <p:cNvPr id="5" name="Title 4"/>
          <p:cNvSpPr>
            <a:spLocks noGrp="1"/>
          </p:cNvSpPr>
          <p:nvPr>
            <p:ph type="title"/>
          </p:nvPr>
        </p:nvSpPr>
        <p:spPr/>
        <p:txBody>
          <a:bodyPr/>
          <a:lstStyle/>
          <a:p>
            <a:r>
              <a:rPr lang="en-US" dirty="0" smtClean="0"/>
              <a:t>Straw Poll #4 (MAC)</a:t>
            </a:r>
            <a:r>
              <a:rPr lang="en-US" dirty="0"/>
              <a:t/>
            </a:r>
            <a:br>
              <a:rPr lang="en-US" dirty="0"/>
            </a:br>
            <a:r>
              <a:rPr lang="en-US" sz="2000" dirty="0" smtClean="0">
                <a:solidFill>
                  <a:schemeClr val="tx1"/>
                </a:solidFill>
              </a:rPr>
              <a:t>(11-17-1837-03-</a:t>
            </a:r>
            <a:r>
              <a:rPr lang="en-US" altLang="ko-KR" sz="2000" dirty="0" smtClean="0"/>
              <a:t>D2.0 </a:t>
            </a:r>
            <a:r>
              <a:rPr lang="en-US" altLang="ko-KR" sz="2000" dirty="0"/>
              <a:t>comment resolution 27.5.3.2.3</a:t>
            </a:r>
            <a:r>
              <a:rPr lang="en-US" sz="2000" dirty="0" smtClean="0">
                <a:solidFill>
                  <a:schemeClr val="tx1"/>
                </a:solidFill>
              </a:rPr>
              <a:t>.docx</a:t>
            </a:r>
            <a:r>
              <a:rPr lang="en-US" sz="2000" dirty="0" smtClean="0"/>
              <a:t>)</a:t>
            </a:r>
            <a:endParaRPr lang="en-US" sz="2000" dirty="0"/>
          </a:p>
        </p:txBody>
      </p:sp>
      <p:sp>
        <p:nvSpPr>
          <p:cNvPr id="8" name="Footer Placeholder 4"/>
          <p:cNvSpPr>
            <a:spLocks noGrp="1"/>
          </p:cNvSpPr>
          <p:nvPr>
            <p:ph type="ftr" sz="quarter" idx="11"/>
          </p:nvPr>
        </p:nvSpPr>
        <p:spPr>
          <a:xfrm>
            <a:off x="7472863" y="6475413"/>
            <a:ext cx="107106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a:t>Kiseon Ryu (LG)</a:t>
            </a:r>
          </a:p>
        </p:txBody>
      </p:sp>
      <p:sp>
        <p:nvSpPr>
          <p:cNvPr id="10" name="Rectangle 4"/>
          <p:cNvSpPr>
            <a:spLocks noGrp="1" noChangeArrowheads="1"/>
          </p:cNvSpPr>
          <p:nvPr>
            <p:ph type="dt" sz="quarter" idx="10"/>
          </p:nvPr>
        </p:nvSpPr>
        <p:spPr>
          <a:xfrm>
            <a:off x="696913" y="332601"/>
            <a:ext cx="1340110"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a:t>January 2018</a:t>
            </a:r>
          </a:p>
        </p:txBody>
      </p:sp>
    </p:spTree>
    <p:extLst>
      <p:ext uri="{BB962C8B-B14F-4D97-AF65-F5344CB8AC3E}">
        <p14:creationId xmlns:p14="http://schemas.microsoft.com/office/powerpoint/2010/main" val="327201819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Title 1"/>
          <p:cNvSpPr>
            <a:spLocks noGrp="1"/>
          </p:cNvSpPr>
          <p:nvPr>
            <p:ph type="title"/>
          </p:nvPr>
        </p:nvSpPr>
        <p:spPr>
          <a:xfrm>
            <a:off x="685800" y="1066800"/>
            <a:ext cx="7772400" cy="1066800"/>
          </a:xfrm>
        </p:spPr>
        <p:txBody>
          <a:bodyPr/>
          <a:lstStyle/>
          <a:p>
            <a:r>
              <a:rPr lang="en-US" altLang="en-US" dirty="0" smtClean="0">
                <a:solidFill>
                  <a:srgbClr val="0000FF"/>
                </a:solidFill>
                <a:latin typeface="Arial Black" pitchFamily="34" charset="0"/>
              </a:rPr>
              <a:t>IEEE 802.11 </a:t>
            </a:r>
            <a:r>
              <a:rPr lang="en-US" altLang="en-US" dirty="0" err="1" smtClean="0">
                <a:solidFill>
                  <a:srgbClr val="0000FF"/>
                </a:solidFill>
                <a:latin typeface="Arial Black" pitchFamily="34" charset="0"/>
              </a:rPr>
              <a:t>TGax</a:t>
            </a:r>
            <a:r>
              <a:rPr lang="en-US" altLang="en-US" dirty="0" smtClean="0">
                <a:solidFill>
                  <a:srgbClr val="0000FF"/>
                </a:solidFill>
                <a:latin typeface="Arial Black" pitchFamily="34" charset="0"/>
              </a:rPr>
              <a:t/>
            </a:r>
            <a:br>
              <a:rPr lang="en-US" altLang="en-US" dirty="0" smtClean="0">
                <a:solidFill>
                  <a:srgbClr val="0000FF"/>
                </a:solidFill>
                <a:latin typeface="Arial Black" pitchFamily="34" charset="0"/>
              </a:rPr>
            </a:br>
            <a:r>
              <a:rPr lang="en-US" altLang="en-US" dirty="0" smtClean="0">
                <a:solidFill>
                  <a:srgbClr val="0000FF"/>
                </a:solidFill>
                <a:latin typeface="Arial Black" pitchFamily="34" charset="0"/>
              </a:rPr>
              <a:t>High Efficiency WLAN</a:t>
            </a:r>
            <a:br>
              <a:rPr lang="en-US" altLang="en-US" dirty="0" smtClean="0">
                <a:solidFill>
                  <a:srgbClr val="0000FF"/>
                </a:solidFill>
                <a:latin typeface="Arial Black" pitchFamily="34" charset="0"/>
              </a:rPr>
            </a:br>
            <a:r>
              <a:rPr lang="en-US" altLang="en-US" dirty="0" smtClean="0">
                <a:solidFill>
                  <a:srgbClr val="0000FF"/>
                </a:solidFill>
                <a:latin typeface="Arial Black" pitchFamily="34" charset="0"/>
              </a:rPr>
              <a:t>MAC-MU Ad Hoc</a:t>
            </a:r>
            <a:endParaRPr lang="en-CA" altLang="en-US" dirty="0" smtClean="0"/>
          </a:p>
        </p:txBody>
      </p:sp>
      <p:sp>
        <p:nvSpPr>
          <p:cNvPr id="9220" name="Content Placeholder 2"/>
          <p:cNvSpPr>
            <a:spLocks noGrp="1"/>
          </p:cNvSpPr>
          <p:nvPr>
            <p:ph idx="1"/>
          </p:nvPr>
        </p:nvSpPr>
        <p:spPr>
          <a:xfrm>
            <a:off x="533400" y="2971800"/>
            <a:ext cx="8305800" cy="3124200"/>
          </a:xfrm>
        </p:spPr>
        <p:txBody>
          <a:bodyPr/>
          <a:lstStyle/>
          <a:p>
            <a:pPr algn="ctr">
              <a:lnSpc>
                <a:spcPct val="90000"/>
              </a:lnSpc>
              <a:buFontTx/>
              <a:buNone/>
            </a:pPr>
            <a:endParaRPr lang="en-US" altLang="en-US" sz="2000" dirty="0" smtClean="0">
              <a:latin typeface="Arial" pitchFamily="34" charset="0"/>
            </a:endParaRPr>
          </a:p>
          <a:p>
            <a:pPr algn="ctr">
              <a:lnSpc>
                <a:spcPct val="90000"/>
              </a:lnSpc>
              <a:buFontTx/>
              <a:buNone/>
            </a:pPr>
            <a:r>
              <a:rPr lang="en-US" altLang="en-US" sz="2000" dirty="0" smtClean="0">
                <a:latin typeface="Arial" pitchFamily="34" charset="0"/>
              </a:rPr>
              <a:t>Co-Chairs: </a:t>
            </a:r>
          </a:p>
          <a:p>
            <a:pPr algn="ctr">
              <a:lnSpc>
                <a:spcPct val="90000"/>
              </a:lnSpc>
              <a:buNone/>
            </a:pPr>
            <a:r>
              <a:rPr lang="en-US" altLang="en-US" sz="2000" dirty="0">
                <a:latin typeface="Arial" pitchFamily="34" charset="0"/>
              </a:rPr>
              <a:t>Kiseon Ryu (LG)</a:t>
            </a:r>
          </a:p>
          <a:p>
            <a:pPr algn="ctr">
              <a:lnSpc>
                <a:spcPct val="90000"/>
              </a:lnSpc>
              <a:buFontTx/>
              <a:buNone/>
            </a:pPr>
            <a:r>
              <a:rPr lang="en-US" altLang="en-US" sz="2000" dirty="0" smtClean="0">
                <a:latin typeface="Arial" pitchFamily="34" charset="0"/>
              </a:rPr>
              <a:t>Chao-Chun Wang (</a:t>
            </a:r>
            <a:r>
              <a:rPr lang="en-US" altLang="en-US" sz="2000" dirty="0" err="1" smtClean="0">
                <a:latin typeface="Arial" pitchFamily="34" charset="0"/>
              </a:rPr>
              <a:t>MediaTek</a:t>
            </a:r>
            <a:r>
              <a:rPr lang="en-US" altLang="en-US" sz="2000" dirty="0" smtClean="0">
                <a:latin typeface="Arial" pitchFamily="34" charset="0"/>
              </a:rPr>
              <a:t>)</a:t>
            </a:r>
          </a:p>
          <a:p>
            <a:pPr algn="ctr">
              <a:lnSpc>
                <a:spcPct val="90000"/>
              </a:lnSpc>
              <a:buFontTx/>
              <a:buNone/>
            </a:pPr>
            <a:r>
              <a:rPr lang="en-US" altLang="en-US" sz="2000" dirty="0" smtClean="0">
                <a:latin typeface="Arial" pitchFamily="34" charset="0"/>
              </a:rPr>
              <a:t>David </a:t>
            </a:r>
            <a:r>
              <a:rPr lang="en-US" altLang="en-US" sz="2000" dirty="0" err="1" smtClean="0">
                <a:latin typeface="Arial" pitchFamily="34" charset="0"/>
              </a:rPr>
              <a:t>Xun</a:t>
            </a:r>
            <a:r>
              <a:rPr lang="en-US" altLang="en-US" sz="2000" dirty="0" smtClean="0">
                <a:latin typeface="Arial" pitchFamily="34" charset="0"/>
              </a:rPr>
              <a:t> Yang (Huawei)</a:t>
            </a:r>
          </a:p>
          <a:p>
            <a:pPr algn="ctr">
              <a:lnSpc>
                <a:spcPct val="90000"/>
              </a:lnSpc>
              <a:buFontTx/>
              <a:buNone/>
            </a:pPr>
            <a:r>
              <a:rPr lang="en-US" altLang="en-US" sz="2000" dirty="0" err="1">
                <a:latin typeface="Arial" pitchFamily="34" charset="0"/>
              </a:rPr>
              <a:t>Sigurd</a:t>
            </a:r>
            <a:r>
              <a:rPr lang="en-US" altLang="en-US" sz="2000" dirty="0">
                <a:latin typeface="Arial" pitchFamily="34" charset="0"/>
              </a:rPr>
              <a:t> </a:t>
            </a:r>
            <a:r>
              <a:rPr lang="en-US" altLang="en-US" sz="2000" dirty="0" err="1" smtClean="0">
                <a:latin typeface="Arial" pitchFamily="34" charset="0"/>
              </a:rPr>
              <a:t>Schelstraete</a:t>
            </a:r>
            <a:endParaRPr lang="en-US" altLang="en-US" sz="2000" dirty="0">
              <a:latin typeface="Arial" pitchFamily="34" charset="0"/>
            </a:endParaRPr>
          </a:p>
        </p:txBody>
      </p:sp>
      <p:sp>
        <p:nvSpPr>
          <p:cNvPr id="922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FEDAD6A6-A0F4-487C-B56B-A159BFE54E45}" type="slidenum">
              <a:rPr lang="en-US" altLang="en-US"/>
              <a:pPr/>
              <a:t>2</a:t>
            </a:fld>
            <a:endParaRPr lang="en-US" altLang="en-US"/>
          </a:p>
        </p:txBody>
      </p:sp>
      <p:sp>
        <p:nvSpPr>
          <p:cNvPr id="7" name="Rectangle 4"/>
          <p:cNvSpPr>
            <a:spLocks noGrp="1" noChangeArrowheads="1"/>
          </p:cNvSpPr>
          <p:nvPr>
            <p:ph type="dt" sz="quarter" idx="10"/>
          </p:nvPr>
        </p:nvSpPr>
        <p:spPr>
          <a:xfrm>
            <a:off x="696913" y="332601"/>
            <a:ext cx="1340110"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a:t>January 2018</a:t>
            </a:r>
          </a:p>
        </p:txBody>
      </p:sp>
      <p:sp>
        <p:nvSpPr>
          <p:cNvPr id="8" name="Footer Placeholder 4"/>
          <p:cNvSpPr>
            <a:spLocks noGrp="1"/>
          </p:cNvSpPr>
          <p:nvPr>
            <p:ph type="ftr" sz="quarter" idx="11"/>
          </p:nvPr>
        </p:nvSpPr>
        <p:spPr>
          <a:xfrm>
            <a:off x="7472863" y="6475413"/>
            <a:ext cx="107106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a:t>Kiseon Ryu (LG)</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676400"/>
            <a:ext cx="7772400" cy="4495800"/>
          </a:xfrm>
          <a:ln>
            <a:solidFill>
              <a:schemeClr val="accent1"/>
            </a:solidFill>
          </a:ln>
        </p:spPr>
        <p:txBody>
          <a:bodyPr/>
          <a:lstStyle/>
          <a:p>
            <a:r>
              <a:rPr lang="en-US" sz="2800" dirty="0" smtClean="0"/>
              <a:t>Do you agree to accept resolutions to following </a:t>
            </a:r>
            <a:r>
              <a:rPr lang="pt-BR" sz="2800" dirty="0" smtClean="0"/>
              <a:t>CIDs </a:t>
            </a:r>
            <a:r>
              <a:rPr lang="en-GB" sz="2800" dirty="0" smtClean="0"/>
              <a:t>in doc 11-18/0053r1 (15 CIDs)</a:t>
            </a:r>
          </a:p>
          <a:p>
            <a:pPr lvl="1"/>
            <a:r>
              <a:rPr lang="en-GB" sz="1800" dirty="0"/>
              <a:t>11508, 13910, 12492, 11303, 11304, 13911, 12493, 11305, 11306, 11307, 11308, 13827, 12494, 12495, </a:t>
            </a:r>
            <a:r>
              <a:rPr lang="en-GB" sz="1800" strike="sngStrike" dirty="0">
                <a:solidFill>
                  <a:srgbClr val="FF0000"/>
                </a:solidFill>
              </a:rPr>
              <a:t>12496</a:t>
            </a:r>
            <a:r>
              <a:rPr lang="en-GB" sz="1800" dirty="0">
                <a:solidFill>
                  <a:srgbClr val="FF0000"/>
                </a:solidFill>
              </a:rPr>
              <a:t>, </a:t>
            </a:r>
            <a:r>
              <a:rPr lang="en-GB" sz="1800" strike="sngStrike" dirty="0">
                <a:solidFill>
                  <a:srgbClr val="FF0000"/>
                </a:solidFill>
              </a:rPr>
              <a:t>13093</a:t>
            </a:r>
            <a:r>
              <a:rPr lang="en-GB" sz="1800" dirty="0"/>
              <a:t>, 11326.</a:t>
            </a:r>
            <a:r>
              <a:rPr lang="en-GB" dirty="0"/>
              <a:t>  </a:t>
            </a:r>
            <a:endParaRPr lang="en-US" dirty="0"/>
          </a:p>
          <a:p>
            <a:pPr marL="457200" lvl="1" indent="0">
              <a:buNone/>
            </a:pPr>
            <a:endParaRPr lang="en-US" sz="2400" dirty="0" smtClean="0"/>
          </a:p>
          <a:p>
            <a:pPr lvl="1"/>
            <a:endParaRPr lang="en-US" sz="2600" dirty="0" smtClean="0"/>
          </a:p>
          <a:p>
            <a:r>
              <a:rPr lang="en-US" sz="3200" dirty="0" smtClean="0"/>
              <a:t>Results: </a:t>
            </a:r>
            <a:r>
              <a:rPr lang="en-US" sz="2800" dirty="0" smtClean="0"/>
              <a:t>Y/N/A</a:t>
            </a:r>
          </a:p>
          <a:p>
            <a:pPr lvl="1"/>
            <a:r>
              <a:rPr lang="en-US" altLang="ko-KR" dirty="0"/>
              <a:t>SP passed with no objection</a:t>
            </a:r>
          </a:p>
          <a:p>
            <a:endParaRPr lang="en-US" sz="2600" dirty="0" smtClean="0"/>
          </a:p>
        </p:txBody>
      </p:sp>
      <p:sp>
        <p:nvSpPr>
          <p:cNvPr id="4" name="Slide Number Placeholder 3"/>
          <p:cNvSpPr>
            <a:spLocks noGrp="1"/>
          </p:cNvSpPr>
          <p:nvPr>
            <p:ph type="sldNum" sz="quarter" idx="12"/>
          </p:nvPr>
        </p:nvSpPr>
        <p:spPr/>
        <p:txBody>
          <a:bodyPr/>
          <a:lstStyle/>
          <a:p>
            <a:pPr>
              <a:defRPr/>
            </a:pPr>
            <a:r>
              <a:rPr lang="en-US" smtClean="0"/>
              <a:t>Slide </a:t>
            </a:r>
            <a:fld id="{7614916F-BBEF-4684-B6F5-1E636F42BA02}" type="slidenum">
              <a:rPr lang="en-US" smtClean="0"/>
              <a:pPr>
                <a:defRPr/>
              </a:pPr>
              <a:t>20</a:t>
            </a:fld>
            <a:endParaRPr lang="en-US"/>
          </a:p>
        </p:txBody>
      </p:sp>
      <p:sp>
        <p:nvSpPr>
          <p:cNvPr id="5" name="Title 4"/>
          <p:cNvSpPr>
            <a:spLocks noGrp="1"/>
          </p:cNvSpPr>
          <p:nvPr>
            <p:ph type="title"/>
          </p:nvPr>
        </p:nvSpPr>
        <p:spPr/>
        <p:txBody>
          <a:bodyPr/>
          <a:lstStyle/>
          <a:p>
            <a:r>
              <a:rPr lang="en-US" dirty="0" smtClean="0"/>
              <a:t>Straw Poll #5 (MU)</a:t>
            </a:r>
            <a:r>
              <a:rPr lang="en-US" dirty="0"/>
              <a:t/>
            </a:r>
            <a:br>
              <a:rPr lang="en-US" dirty="0"/>
            </a:br>
            <a:r>
              <a:rPr lang="en-US" sz="2000" dirty="0">
                <a:solidFill>
                  <a:schemeClr val="tx1"/>
                </a:solidFill>
              </a:rPr>
              <a:t>(</a:t>
            </a:r>
            <a:r>
              <a:rPr lang="en-US" sz="2000" dirty="0" smtClean="0">
                <a:solidFill>
                  <a:schemeClr val="tx1"/>
                </a:solidFill>
              </a:rPr>
              <a:t>11-18-0053-01-00ax-cr-on-bqr</a:t>
            </a:r>
            <a:r>
              <a:rPr lang="en-US" sz="2000" dirty="0" smtClean="0"/>
              <a:t>)</a:t>
            </a:r>
            <a:endParaRPr lang="en-US" sz="2000" dirty="0"/>
          </a:p>
        </p:txBody>
      </p:sp>
      <p:sp>
        <p:nvSpPr>
          <p:cNvPr id="8" name="Footer Placeholder 4"/>
          <p:cNvSpPr>
            <a:spLocks noGrp="1"/>
          </p:cNvSpPr>
          <p:nvPr>
            <p:ph type="ftr" sz="quarter" idx="11"/>
          </p:nvPr>
        </p:nvSpPr>
        <p:spPr>
          <a:xfrm>
            <a:off x="7472863" y="6475413"/>
            <a:ext cx="107106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a:t>Kiseon Ryu (LG)</a:t>
            </a:r>
          </a:p>
        </p:txBody>
      </p:sp>
      <p:sp>
        <p:nvSpPr>
          <p:cNvPr id="10" name="Rectangle 4"/>
          <p:cNvSpPr>
            <a:spLocks noGrp="1" noChangeArrowheads="1"/>
          </p:cNvSpPr>
          <p:nvPr>
            <p:ph type="dt" sz="quarter" idx="10"/>
          </p:nvPr>
        </p:nvSpPr>
        <p:spPr>
          <a:xfrm>
            <a:off x="696913" y="332601"/>
            <a:ext cx="1340110"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a:t>January 2018</a:t>
            </a:r>
          </a:p>
        </p:txBody>
      </p:sp>
    </p:spTree>
    <p:extLst>
      <p:ext uri="{BB962C8B-B14F-4D97-AF65-F5344CB8AC3E}">
        <p14:creationId xmlns:p14="http://schemas.microsoft.com/office/powerpoint/2010/main" val="183946029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676400"/>
            <a:ext cx="7772400" cy="4495800"/>
          </a:xfrm>
          <a:ln>
            <a:solidFill>
              <a:schemeClr val="accent1"/>
            </a:solidFill>
          </a:ln>
        </p:spPr>
        <p:txBody>
          <a:bodyPr/>
          <a:lstStyle/>
          <a:p>
            <a:r>
              <a:rPr lang="en-US" sz="2800" dirty="0" smtClean="0"/>
              <a:t>Do you agree to accept resolutions to following </a:t>
            </a:r>
            <a:r>
              <a:rPr lang="pt-BR" sz="2800" dirty="0" smtClean="0"/>
              <a:t>CIDs </a:t>
            </a:r>
            <a:r>
              <a:rPr lang="en-GB" sz="2800" dirty="0" smtClean="0"/>
              <a:t>in doc 11-18/0054r0 (6 CIDs)</a:t>
            </a:r>
          </a:p>
          <a:p>
            <a:pPr lvl="1"/>
            <a:r>
              <a:rPr lang="en-GB" sz="1800" dirty="0"/>
              <a:t>12286, 13091, 13707, 11301, 11302, 13092. </a:t>
            </a:r>
            <a:r>
              <a:rPr lang="en-GB" dirty="0" smtClean="0"/>
              <a:t>  </a:t>
            </a:r>
            <a:endParaRPr lang="en-US" dirty="0"/>
          </a:p>
          <a:p>
            <a:pPr marL="457200" lvl="1" indent="0">
              <a:buNone/>
            </a:pPr>
            <a:endParaRPr lang="en-US" sz="2400" dirty="0" smtClean="0"/>
          </a:p>
          <a:p>
            <a:pPr lvl="1"/>
            <a:endParaRPr lang="en-US" sz="2600" dirty="0" smtClean="0"/>
          </a:p>
          <a:p>
            <a:r>
              <a:rPr lang="en-US" sz="3200" dirty="0" smtClean="0"/>
              <a:t>Results: </a:t>
            </a:r>
            <a:r>
              <a:rPr lang="en-US" sz="2800" dirty="0" smtClean="0"/>
              <a:t>Y/N/A</a:t>
            </a:r>
          </a:p>
          <a:p>
            <a:pPr lvl="1"/>
            <a:r>
              <a:rPr lang="en-US" altLang="ko-KR" dirty="0"/>
              <a:t>SP passed with no objection</a:t>
            </a:r>
          </a:p>
          <a:p>
            <a:endParaRPr lang="en-US" sz="2600" dirty="0" smtClean="0"/>
          </a:p>
        </p:txBody>
      </p:sp>
      <p:sp>
        <p:nvSpPr>
          <p:cNvPr id="4" name="Slide Number Placeholder 3"/>
          <p:cNvSpPr>
            <a:spLocks noGrp="1"/>
          </p:cNvSpPr>
          <p:nvPr>
            <p:ph type="sldNum" sz="quarter" idx="12"/>
          </p:nvPr>
        </p:nvSpPr>
        <p:spPr/>
        <p:txBody>
          <a:bodyPr/>
          <a:lstStyle/>
          <a:p>
            <a:pPr>
              <a:defRPr/>
            </a:pPr>
            <a:r>
              <a:rPr lang="en-US" smtClean="0"/>
              <a:t>Slide </a:t>
            </a:r>
            <a:fld id="{7614916F-BBEF-4684-B6F5-1E636F42BA02}" type="slidenum">
              <a:rPr lang="en-US" smtClean="0"/>
              <a:pPr>
                <a:defRPr/>
              </a:pPr>
              <a:t>21</a:t>
            </a:fld>
            <a:endParaRPr lang="en-US"/>
          </a:p>
        </p:txBody>
      </p:sp>
      <p:sp>
        <p:nvSpPr>
          <p:cNvPr id="5" name="Title 4"/>
          <p:cNvSpPr>
            <a:spLocks noGrp="1"/>
          </p:cNvSpPr>
          <p:nvPr>
            <p:ph type="title"/>
          </p:nvPr>
        </p:nvSpPr>
        <p:spPr/>
        <p:txBody>
          <a:bodyPr/>
          <a:lstStyle/>
          <a:p>
            <a:r>
              <a:rPr lang="en-US" dirty="0" smtClean="0"/>
              <a:t>Straw Poll #6 (MU)</a:t>
            </a:r>
            <a:r>
              <a:rPr lang="en-US" dirty="0"/>
              <a:t/>
            </a:r>
            <a:br>
              <a:rPr lang="en-US" dirty="0"/>
            </a:br>
            <a:r>
              <a:rPr lang="en-US" sz="2000" dirty="0">
                <a:solidFill>
                  <a:schemeClr val="tx1"/>
                </a:solidFill>
              </a:rPr>
              <a:t>(11-18-0054-00-00ax-cr-on-dl-mu-procedure</a:t>
            </a:r>
            <a:r>
              <a:rPr lang="en-US" sz="2000" dirty="0" smtClean="0"/>
              <a:t>)</a:t>
            </a:r>
            <a:endParaRPr lang="en-US" sz="2000" dirty="0"/>
          </a:p>
        </p:txBody>
      </p:sp>
      <p:sp>
        <p:nvSpPr>
          <p:cNvPr id="8" name="Footer Placeholder 4"/>
          <p:cNvSpPr>
            <a:spLocks noGrp="1"/>
          </p:cNvSpPr>
          <p:nvPr>
            <p:ph type="ftr" sz="quarter" idx="11"/>
          </p:nvPr>
        </p:nvSpPr>
        <p:spPr>
          <a:xfrm>
            <a:off x="7472863" y="6475413"/>
            <a:ext cx="107106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a:t>Kiseon Ryu (LG)</a:t>
            </a:r>
          </a:p>
        </p:txBody>
      </p:sp>
      <p:sp>
        <p:nvSpPr>
          <p:cNvPr id="10" name="Rectangle 4"/>
          <p:cNvSpPr>
            <a:spLocks noGrp="1" noChangeArrowheads="1"/>
          </p:cNvSpPr>
          <p:nvPr>
            <p:ph type="dt" sz="quarter" idx="10"/>
          </p:nvPr>
        </p:nvSpPr>
        <p:spPr>
          <a:xfrm>
            <a:off x="696913" y="332601"/>
            <a:ext cx="1340110"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a:t>January 2018</a:t>
            </a:r>
          </a:p>
        </p:txBody>
      </p:sp>
    </p:spTree>
    <p:extLst>
      <p:ext uri="{BB962C8B-B14F-4D97-AF65-F5344CB8AC3E}">
        <p14:creationId xmlns:p14="http://schemas.microsoft.com/office/powerpoint/2010/main" val="103408329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676400"/>
            <a:ext cx="7772400" cy="4495800"/>
          </a:xfrm>
          <a:ln>
            <a:solidFill>
              <a:schemeClr val="accent1"/>
            </a:solidFill>
          </a:ln>
        </p:spPr>
        <p:txBody>
          <a:bodyPr/>
          <a:lstStyle/>
          <a:p>
            <a:r>
              <a:rPr lang="en-US" sz="2800" dirty="0" smtClean="0"/>
              <a:t>Do you agree to accept resolutions to following </a:t>
            </a:r>
            <a:r>
              <a:rPr lang="pt-BR" sz="2800" dirty="0" smtClean="0"/>
              <a:t>CIDs </a:t>
            </a:r>
            <a:r>
              <a:rPr lang="en-GB" sz="2800" dirty="0" smtClean="0"/>
              <a:t>in doc 11-18/0065r3 (1 CIDs)</a:t>
            </a:r>
          </a:p>
          <a:p>
            <a:pPr lvl="1"/>
            <a:r>
              <a:rPr lang="en-GB" sz="1800" dirty="0" smtClean="0"/>
              <a:t>11917. </a:t>
            </a:r>
            <a:r>
              <a:rPr lang="en-GB" dirty="0" smtClean="0"/>
              <a:t>  </a:t>
            </a:r>
            <a:endParaRPr lang="en-US" dirty="0"/>
          </a:p>
          <a:p>
            <a:pPr marL="457200" lvl="1" indent="0">
              <a:buNone/>
            </a:pPr>
            <a:endParaRPr lang="en-US" sz="2400" dirty="0" smtClean="0"/>
          </a:p>
          <a:p>
            <a:pPr lvl="1"/>
            <a:endParaRPr lang="en-US" sz="2600" dirty="0" smtClean="0"/>
          </a:p>
          <a:p>
            <a:r>
              <a:rPr lang="en-US" sz="3200" dirty="0" smtClean="0"/>
              <a:t>Results: </a:t>
            </a:r>
            <a:r>
              <a:rPr lang="en-US" sz="2800" dirty="0" smtClean="0"/>
              <a:t>Y/N/A</a:t>
            </a:r>
          </a:p>
          <a:p>
            <a:pPr lvl="1"/>
            <a:r>
              <a:rPr lang="en-US" altLang="ko-KR" dirty="0"/>
              <a:t>SP passed with no objection</a:t>
            </a:r>
          </a:p>
          <a:p>
            <a:endParaRPr lang="en-US" sz="2600" dirty="0" smtClean="0"/>
          </a:p>
        </p:txBody>
      </p:sp>
      <p:sp>
        <p:nvSpPr>
          <p:cNvPr id="4" name="Slide Number Placeholder 3"/>
          <p:cNvSpPr>
            <a:spLocks noGrp="1"/>
          </p:cNvSpPr>
          <p:nvPr>
            <p:ph type="sldNum" sz="quarter" idx="12"/>
          </p:nvPr>
        </p:nvSpPr>
        <p:spPr/>
        <p:txBody>
          <a:bodyPr/>
          <a:lstStyle/>
          <a:p>
            <a:pPr>
              <a:defRPr/>
            </a:pPr>
            <a:r>
              <a:rPr lang="en-US" smtClean="0"/>
              <a:t>Slide </a:t>
            </a:r>
            <a:fld id="{7614916F-BBEF-4684-B6F5-1E636F42BA02}" type="slidenum">
              <a:rPr lang="en-US" smtClean="0"/>
              <a:pPr>
                <a:defRPr/>
              </a:pPr>
              <a:t>22</a:t>
            </a:fld>
            <a:endParaRPr lang="en-US"/>
          </a:p>
        </p:txBody>
      </p:sp>
      <p:sp>
        <p:nvSpPr>
          <p:cNvPr id="5" name="Title 4"/>
          <p:cNvSpPr>
            <a:spLocks noGrp="1"/>
          </p:cNvSpPr>
          <p:nvPr>
            <p:ph type="title"/>
          </p:nvPr>
        </p:nvSpPr>
        <p:spPr/>
        <p:txBody>
          <a:bodyPr/>
          <a:lstStyle/>
          <a:p>
            <a:r>
              <a:rPr lang="en-US" dirty="0" smtClean="0"/>
              <a:t>Straw Poll # 7 (MU)</a:t>
            </a:r>
            <a:r>
              <a:rPr lang="en-US" dirty="0"/>
              <a:t/>
            </a:r>
            <a:br>
              <a:rPr lang="en-US" dirty="0"/>
            </a:br>
            <a:r>
              <a:rPr lang="en-US" sz="2000" dirty="0">
                <a:solidFill>
                  <a:schemeClr val="tx1"/>
                </a:solidFill>
              </a:rPr>
              <a:t>(</a:t>
            </a:r>
            <a:r>
              <a:rPr lang="en-US" sz="2000" dirty="0" smtClean="0">
                <a:solidFill>
                  <a:schemeClr val="tx1"/>
                </a:solidFill>
              </a:rPr>
              <a:t>11-18-0065-03-00ax-resolutions-to-cids-in-9-2-1-23-part-1</a:t>
            </a:r>
            <a:r>
              <a:rPr lang="en-US" sz="2000" dirty="0" smtClean="0"/>
              <a:t>)</a:t>
            </a:r>
            <a:endParaRPr lang="en-US" sz="2000" dirty="0"/>
          </a:p>
        </p:txBody>
      </p:sp>
      <p:sp>
        <p:nvSpPr>
          <p:cNvPr id="8" name="Footer Placeholder 4"/>
          <p:cNvSpPr>
            <a:spLocks noGrp="1"/>
          </p:cNvSpPr>
          <p:nvPr>
            <p:ph type="ftr" sz="quarter" idx="11"/>
          </p:nvPr>
        </p:nvSpPr>
        <p:spPr>
          <a:xfrm>
            <a:off x="7472863" y="6475413"/>
            <a:ext cx="107106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a:t>Kiseon Ryu (LG)</a:t>
            </a:r>
          </a:p>
        </p:txBody>
      </p:sp>
      <p:sp>
        <p:nvSpPr>
          <p:cNvPr id="10" name="Rectangle 4"/>
          <p:cNvSpPr>
            <a:spLocks noGrp="1" noChangeArrowheads="1"/>
          </p:cNvSpPr>
          <p:nvPr>
            <p:ph type="dt" sz="quarter" idx="10"/>
          </p:nvPr>
        </p:nvSpPr>
        <p:spPr>
          <a:xfrm>
            <a:off x="696913" y="332601"/>
            <a:ext cx="1340110"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a:t>January 2018</a:t>
            </a:r>
          </a:p>
        </p:txBody>
      </p:sp>
    </p:spTree>
    <p:extLst>
      <p:ext uri="{BB962C8B-B14F-4D97-AF65-F5344CB8AC3E}">
        <p14:creationId xmlns:p14="http://schemas.microsoft.com/office/powerpoint/2010/main" val="246035330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676400"/>
            <a:ext cx="7772400" cy="4495800"/>
          </a:xfrm>
          <a:ln>
            <a:solidFill>
              <a:schemeClr val="accent1"/>
            </a:solidFill>
          </a:ln>
        </p:spPr>
        <p:txBody>
          <a:bodyPr/>
          <a:lstStyle/>
          <a:p>
            <a:r>
              <a:rPr lang="en-US" sz="2800" dirty="0" smtClean="0"/>
              <a:t>Do you agree to accept resolutions to following </a:t>
            </a:r>
            <a:r>
              <a:rPr lang="pt-BR" sz="2800" dirty="0" smtClean="0"/>
              <a:t>CIDs </a:t>
            </a:r>
            <a:r>
              <a:rPr lang="en-GB" sz="2800" dirty="0" smtClean="0"/>
              <a:t>in doc 11-18/0065r3 (1 CIDs)</a:t>
            </a:r>
          </a:p>
          <a:p>
            <a:pPr lvl="1"/>
            <a:r>
              <a:rPr lang="en-GB" sz="1800" dirty="0" smtClean="0"/>
              <a:t>11917. </a:t>
            </a:r>
            <a:r>
              <a:rPr lang="en-GB" dirty="0" smtClean="0"/>
              <a:t>  </a:t>
            </a:r>
            <a:endParaRPr lang="en-US" dirty="0"/>
          </a:p>
          <a:p>
            <a:pPr marL="457200" lvl="1" indent="0">
              <a:buNone/>
            </a:pPr>
            <a:endParaRPr lang="en-US" sz="2400" dirty="0" smtClean="0"/>
          </a:p>
          <a:p>
            <a:pPr lvl="1"/>
            <a:endParaRPr lang="en-US" sz="2600" dirty="0" smtClean="0"/>
          </a:p>
          <a:p>
            <a:r>
              <a:rPr lang="en-US" sz="3200" dirty="0" smtClean="0"/>
              <a:t>Results: </a:t>
            </a:r>
            <a:r>
              <a:rPr lang="en-US" sz="2800" dirty="0" smtClean="0"/>
              <a:t>Y/N/A</a:t>
            </a:r>
          </a:p>
          <a:p>
            <a:pPr lvl="1"/>
            <a:r>
              <a:rPr lang="en-US" altLang="ko-KR" dirty="0"/>
              <a:t>SP passed with no objection</a:t>
            </a:r>
          </a:p>
          <a:p>
            <a:endParaRPr lang="en-US" sz="2600" dirty="0" smtClean="0"/>
          </a:p>
        </p:txBody>
      </p:sp>
      <p:sp>
        <p:nvSpPr>
          <p:cNvPr id="4" name="Slide Number Placeholder 3"/>
          <p:cNvSpPr>
            <a:spLocks noGrp="1"/>
          </p:cNvSpPr>
          <p:nvPr>
            <p:ph type="sldNum" sz="quarter" idx="12"/>
          </p:nvPr>
        </p:nvSpPr>
        <p:spPr/>
        <p:txBody>
          <a:bodyPr/>
          <a:lstStyle/>
          <a:p>
            <a:pPr>
              <a:defRPr/>
            </a:pPr>
            <a:r>
              <a:rPr lang="en-US" smtClean="0"/>
              <a:t>Slide </a:t>
            </a:r>
            <a:fld id="{7614916F-BBEF-4684-B6F5-1E636F42BA02}" type="slidenum">
              <a:rPr lang="en-US" smtClean="0"/>
              <a:pPr>
                <a:defRPr/>
              </a:pPr>
              <a:t>23</a:t>
            </a:fld>
            <a:endParaRPr lang="en-US"/>
          </a:p>
        </p:txBody>
      </p:sp>
      <p:sp>
        <p:nvSpPr>
          <p:cNvPr id="5" name="Title 4"/>
          <p:cNvSpPr>
            <a:spLocks noGrp="1"/>
          </p:cNvSpPr>
          <p:nvPr>
            <p:ph type="title"/>
          </p:nvPr>
        </p:nvSpPr>
        <p:spPr/>
        <p:txBody>
          <a:bodyPr/>
          <a:lstStyle/>
          <a:p>
            <a:r>
              <a:rPr lang="en-US" dirty="0" smtClean="0"/>
              <a:t>Straw Poll # 7 (MU)</a:t>
            </a:r>
            <a:r>
              <a:rPr lang="en-US" dirty="0"/>
              <a:t/>
            </a:r>
            <a:br>
              <a:rPr lang="en-US" dirty="0"/>
            </a:br>
            <a:r>
              <a:rPr lang="en-US" sz="2000" dirty="0">
                <a:solidFill>
                  <a:schemeClr val="tx1"/>
                </a:solidFill>
              </a:rPr>
              <a:t>(</a:t>
            </a:r>
            <a:r>
              <a:rPr lang="en-US" sz="2000" dirty="0" smtClean="0">
                <a:solidFill>
                  <a:schemeClr val="tx1"/>
                </a:solidFill>
              </a:rPr>
              <a:t>11-18-0065-03-00ax-resolutions-to-cids-in-9-2-1-23-part-1</a:t>
            </a:r>
            <a:r>
              <a:rPr lang="en-US" sz="2000" dirty="0" smtClean="0"/>
              <a:t>)</a:t>
            </a:r>
            <a:endParaRPr lang="en-US" sz="2000" dirty="0"/>
          </a:p>
        </p:txBody>
      </p:sp>
      <p:sp>
        <p:nvSpPr>
          <p:cNvPr id="8" name="Footer Placeholder 4"/>
          <p:cNvSpPr>
            <a:spLocks noGrp="1"/>
          </p:cNvSpPr>
          <p:nvPr>
            <p:ph type="ftr" sz="quarter" idx="11"/>
          </p:nvPr>
        </p:nvSpPr>
        <p:spPr>
          <a:xfrm>
            <a:off x="7472863" y="6475413"/>
            <a:ext cx="107106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a:t>Kiseon Ryu (LG)</a:t>
            </a:r>
          </a:p>
        </p:txBody>
      </p:sp>
      <p:sp>
        <p:nvSpPr>
          <p:cNvPr id="10" name="Rectangle 4"/>
          <p:cNvSpPr>
            <a:spLocks noGrp="1" noChangeArrowheads="1"/>
          </p:cNvSpPr>
          <p:nvPr>
            <p:ph type="dt" sz="quarter" idx="10"/>
          </p:nvPr>
        </p:nvSpPr>
        <p:spPr>
          <a:xfrm>
            <a:off x="696913" y="332601"/>
            <a:ext cx="1340110"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a:t>January 2018</a:t>
            </a:r>
          </a:p>
        </p:txBody>
      </p:sp>
    </p:spTree>
    <p:extLst>
      <p:ext uri="{BB962C8B-B14F-4D97-AF65-F5344CB8AC3E}">
        <p14:creationId xmlns:p14="http://schemas.microsoft.com/office/powerpoint/2010/main" val="298682475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676400"/>
            <a:ext cx="7772400" cy="4495800"/>
          </a:xfrm>
          <a:ln>
            <a:solidFill>
              <a:schemeClr val="accent1"/>
            </a:solidFill>
          </a:ln>
        </p:spPr>
        <p:txBody>
          <a:bodyPr/>
          <a:lstStyle/>
          <a:p>
            <a:r>
              <a:rPr lang="en-US" sz="2800" dirty="0" smtClean="0"/>
              <a:t>Do you agree to accept resolutions to following </a:t>
            </a:r>
            <a:r>
              <a:rPr lang="pt-BR" sz="2800" dirty="0" smtClean="0"/>
              <a:t>CIDs </a:t>
            </a:r>
            <a:r>
              <a:rPr lang="en-GB" sz="2800" dirty="0" smtClean="0"/>
              <a:t>in doc 11-18/0015r0 (2 CIDs)</a:t>
            </a:r>
          </a:p>
          <a:p>
            <a:pPr lvl="1"/>
            <a:r>
              <a:rPr lang="en-GB" sz="1800" dirty="0"/>
              <a:t>12846, 13301 </a:t>
            </a:r>
            <a:endParaRPr lang="en-US" sz="2400" dirty="0" smtClean="0"/>
          </a:p>
          <a:p>
            <a:pPr lvl="1"/>
            <a:endParaRPr lang="en-US" sz="2600" dirty="0" smtClean="0"/>
          </a:p>
          <a:p>
            <a:r>
              <a:rPr lang="en-US" sz="3200" dirty="0" smtClean="0"/>
              <a:t>Results: </a:t>
            </a:r>
            <a:r>
              <a:rPr lang="en-US" sz="2800" dirty="0" smtClean="0"/>
              <a:t>Y/N/A</a:t>
            </a:r>
          </a:p>
          <a:p>
            <a:pPr lvl="1"/>
            <a:r>
              <a:rPr lang="en-US" altLang="ko-KR" dirty="0"/>
              <a:t>SP passed with no objection</a:t>
            </a:r>
          </a:p>
          <a:p>
            <a:endParaRPr lang="en-US" sz="2600" dirty="0" smtClean="0"/>
          </a:p>
        </p:txBody>
      </p:sp>
      <p:sp>
        <p:nvSpPr>
          <p:cNvPr id="4" name="Slide Number Placeholder 3"/>
          <p:cNvSpPr>
            <a:spLocks noGrp="1"/>
          </p:cNvSpPr>
          <p:nvPr>
            <p:ph type="sldNum" sz="quarter" idx="12"/>
          </p:nvPr>
        </p:nvSpPr>
        <p:spPr/>
        <p:txBody>
          <a:bodyPr/>
          <a:lstStyle/>
          <a:p>
            <a:pPr>
              <a:defRPr/>
            </a:pPr>
            <a:r>
              <a:rPr lang="en-US" smtClean="0"/>
              <a:t>Slide </a:t>
            </a:r>
            <a:fld id="{7614916F-BBEF-4684-B6F5-1E636F42BA02}" type="slidenum">
              <a:rPr lang="en-US" smtClean="0"/>
              <a:pPr>
                <a:defRPr/>
              </a:pPr>
              <a:t>24</a:t>
            </a:fld>
            <a:endParaRPr lang="en-US"/>
          </a:p>
        </p:txBody>
      </p:sp>
      <p:sp>
        <p:nvSpPr>
          <p:cNvPr id="5" name="Title 4"/>
          <p:cNvSpPr>
            <a:spLocks noGrp="1"/>
          </p:cNvSpPr>
          <p:nvPr>
            <p:ph type="title"/>
          </p:nvPr>
        </p:nvSpPr>
        <p:spPr/>
        <p:txBody>
          <a:bodyPr/>
          <a:lstStyle/>
          <a:p>
            <a:r>
              <a:rPr lang="en-US" dirty="0" smtClean="0"/>
              <a:t>Straw Poll # 8 (MAC)</a:t>
            </a:r>
            <a:r>
              <a:rPr lang="en-US" dirty="0"/>
              <a:t/>
            </a:r>
            <a:br>
              <a:rPr lang="en-US" dirty="0"/>
            </a:br>
            <a:r>
              <a:rPr lang="en-US" sz="2000" dirty="0">
                <a:solidFill>
                  <a:schemeClr val="tx1"/>
                </a:solidFill>
              </a:rPr>
              <a:t>(11-18-0015-00-00ax-lb230-mac-cr-27-17</a:t>
            </a:r>
            <a:r>
              <a:rPr lang="en-US" sz="2000" dirty="0" smtClean="0"/>
              <a:t>)</a:t>
            </a:r>
            <a:endParaRPr lang="en-US" sz="2000" dirty="0"/>
          </a:p>
        </p:txBody>
      </p:sp>
      <p:sp>
        <p:nvSpPr>
          <p:cNvPr id="8" name="Footer Placeholder 4"/>
          <p:cNvSpPr>
            <a:spLocks noGrp="1"/>
          </p:cNvSpPr>
          <p:nvPr>
            <p:ph type="ftr" sz="quarter" idx="11"/>
          </p:nvPr>
        </p:nvSpPr>
        <p:spPr>
          <a:xfrm>
            <a:off x="7472863" y="6475413"/>
            <a:ext cx="107106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a:t>Kiseon Ryu (LG)</a:t>
            </a:r>
          </a:p>
        </p:txBody>
      </p:sp>
      <p:sp>
        <p:nvSpPr>
          <p:cNvPr id="10" name="Rectangle 4"/>
          <p:cNvSpPr>
            <a:spLocks noGrp="1" noChangeArrowheads="1"/>
          </p:cNvSpPr>
          <p:nvPr>
            <p:ph type="dt" sz="quarter" idx="10"/>
          </p:nvPr>
        </p:nvSpPr>
        <p:spPr>
          <a:xfrm>
            <a:off x="696913" y="332601"/>
            <a:ext cx="1340110"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a:t>January 2018</a:t>
            </a:r>
          </a:p>
        </p:txBody>
      </p:sp>
    </p:spTree>
    <p:extLst>
      <p:ext uri="{BB962C8B-B14F-4D97-AF65-F5344CB8AC3E}">
        <p14:creationId xmlns:p14="http://schemas.microsoft.com/office/powerpoint/2010/main" val="319233351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676400"/>
            <a:ext cx="7772400" cy="4495800"/>
          </a:xfrm>
          <a:ln>
            <a:solidFill>
              <a:schemeClr val="accent1"/>
            </a:solidFill>
          </a:ln>
        </p:spPr>
        <p:txBody>
          <a:bodyPr/>
          <a:lstStyle/>
          <a:p>
            <a:r>
              <a:rPr lang="en-US" sz="2800" dirty="0" smtClean="0"/>
              <a:t>Do you agree to accept resolutions to following </a:t>
            </a:r>
            <a:r>
              <a:rPr lang="pt-BR" sz="2800" dirty="0" smtClean="0"/>
              <a:t>CIDs </a:t>
            </a:r>
            <a:r>
              <a:rPr lang="en-GB" sz="2800" dirty="0" smtClean="0"/>
              <a:t>in doc 11-18/0039r1 </a:t>
            </a:r>
            <a:r>
              <a:rPr lang="en-GB" sz="2800" dirty="0" smtClean="0"/>
              <a:t>(12 </a:t>
            </a:r>
            <a:r>
              <a:rPr lang="en-GB" sz="2800" dirty="0" smtClean="0"/>
              <a:t>CIDs)</a:t>
            </a:r>
          </a:p>
          <a:p>
            <a:pPr lvl="1"/>
            <a:r>
              <a:rPr lang="en-GB" sz="1800" dirty="0" smtClean="0"/>
              <a:t>11156, 11048, </a:t>
            </a:r>
            <a:r>
              <a:rPr lang="en-GB" sz="1800" strike="sngStrike" dirty="0" smtClean="0"/>
              <a:t>11506</a:t>
            </a:r>
            <a:r>
              <a:rPr lang="en-GB" sz="1800" dirty="0" smtClean="0"/>
              <a:t>, 12128, 12129, 12173, 12174, 12245, 12248, 12252, 12255, 13879, 14334 </a:t>
            </a:r>
            <a:endParaRPr lang="en-US" dirty="0" smtClean="0"/>
          </a:p>
          <a:p>
            <a:pPr marL="457200" lvl="1" indent="0">
              <a:buNone/>
            </a:pPr>
            <a:endParaRPr lang="en-US" sz="2600" dirty="0" smtClean="0"/>
          </a:p>
          <a:p>
            <a:r>
              <a:rPr lang="en-US" sz="3200" dirty="0" smtClean="0"/>
              <a:t>Results: </a:t>
            </a:r>
            <a:r>
              <a:rPr lang="en-US" sz="2800" dirty="0" smtClean="0"/>
              <a:t>Y/N/A</a:t>
            </a:r>
          </a:p>
          <a:p>
            <a:pPr lvl="1"/>
            <a:r>
              <a:rPr lang="en-US" altLang="ko-KR" dirty="0"/>
              <a:t>SP passed with no objection</a:t>
            </a:r>
          </a:p>
          <a:p>
            <a:endParaRPr lang="en-US" sz="2600" dirty="0" smtClean="0"/>
          </a:p>
        </p:txBody>
      </p:sp>
      <p:sp>
        <p:nvSpPr>
          <p:cNvPr id="4" name="Slide Number Placeholder 3"/>
          <p:cNvSpPr>
            <a:spLocks noGrp="1"/>
          </p:cNvSpPr>
          <p:nvPr>
            <p:ph type="sldNum" sz="quarter" idx="12"/>
          </p:nvPr>
        </p:nvSpPr>
        <p:spPr/>
        <p:txBody>
          <a:bodyPr/>
          <a:lstStyle/>
          <a:p>
            <a:pPr>
              <a:defRPr/>
            </a:pPr>
            <a:r>
              <a:rPr lang="en-US" smtClean="0"/>
              <a:t>Slide </a:t>
            </a:r>
            <a:fld id="{7614916F-BBEF-4684-B6F5-1E636F42BA02}" type="slidenum">
              <a:rPr lang="en-US" smtClean="0"/>
              <a:pPr>
                <a:defRPr/>
              </a:pPr>
              <a:t>25</a:t>
            </a:fld>
            <a:endParaRPr lang="en-US"/>
          </a:p>
        </p:txBody>
      </p:sp>
      <p:sp>
        <p:nvSpPr>
          <p:cNvPr id="5" name="Title 4"/>
          <p:cNvSpPr>
            <a:spLocks noGrp="1"/>
          </p:cNvSpPr>
          <p:nvPr>
            <p:ph type="title"/>
          </p:nvPr>
        </p:nvSpPr>
        <p:spPr/>
        <p:txBody>
          <a:bodyPr/>
          <a:lstStyle/>
          <a:p>
            <a:r>
              <a:rPr lang="en-US" dirty="0" smtClean="0"/>
              <a:t>Straw Poll # 9 (MAC)</a:t>
            </a:r>
            <a:r>
              <a:rPr lang="en-US" dirty="0"/>
              <a:t/>
            </a:r>
            <a:br>
              <a:rPr lang="en-US" dirty="0"/>
            </a:br>
            <a:r>
              <a:rPr lang="en-US" sz="2000" dirty="0">
                <a:solidFill>
                  <a:schemeClr val="tx1"/>
                </a:solidFill>
              </a:rPr>
              <a:t>(</a:t>
            </a:r>
            <a:r>
              <a:rPr lang="en-US" sz="2000" dirty="0" smtClean="0">
                <a:solidFill>
                  <a:schemeClr val="tx1"/>
                </a:solidFill>
              </a:rPr>
              <a:t>11-18-0039-01-00ax-lb230-mac-cr-10-22-2-5</a:t>
            </a:r>
            <a:r>
              <a:rPr lang="en-US" sz="2000" dirty="0" smtClean="0"/>
              <a:t>)</a:t>
            </a:r>
            <a:endParaRPr lang="en-US" sz="2000" dirty="0"/>
          </a:p>
        </p:txBody>
      </p:sp>
      <p:sp>
        <p:nvSpPr>
          <p:cNvPr id="8" name="Footer Placeholder 4"/>
          <p:cNvSpPr>
            <a:spLocks noGrp="1"/>
          </p:cNvSpPr>
          <p:nvPr>
            <p:ph type="ftr" sz="quarter" idx="11"/>
          </p:nvPr>
        </p:nvSpPr>
        <p:spPr>
          <a:xfrm>
            <a:off x="7472863" y="6475413"/>
            <a:ext cx="107106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a:t>Kiseon Ryu (LG)</a:t>
            </a:r>
          </a:p>
        </p:txBody>
      </p:sp>
      <p:sp>
        <p:nvSpPr>
          <p:cNvPr id="10" name="Rectangle 4"/>
          <p:cNvSpPr>
            <a:spLocks noGrp="1" noChangeArrowheads="1"/>
          </p:cNvSpPr>
          <p:nvPr>
            <p:ph type="dt" sz="quarter" idx="10"/>
          </p:nvPr>
        </p:nvSpPr>
        <p:spPr>
          <a:xfrm>
            <a:off x="696913" y="332601"/>
            <a:ext cx="1340110"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a:t>January 2018</a:t>
            </a:r>
          </a:p>
        </p:txBody>
      </p:sp>
    </p:spTree>
    <p:extLst>
      <p:ext uri="{BB962C8B-B14F-4D97-AF65-F5344CB8AC3E}">
        <p14:creationId xmlns:p14="http://schemas.microsoft.com/office/powerpoint/2010/main" val="353095855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676400"/>
            <a:ext cx="7772400" cy="4495800"/>
          </a:xfrm>
          <a:ln>
            <a:solidFill>
              <a:schemeClr val="accent1"/>
            </a:solidFill>
          </a:ln>
        </p:spPr>
        <p:txBody>
          <a:bodyPr/>
          <a:lstStyle/>
          <a:p>
            <a:r>
              <a:rPr lang="en-US" sz="2800" dirty="0" smtClean="0"/>
              <a:t>Do you agree to accept resolutions to following </a:t>
            </a:r>
            <a:r>
              <a:rPr lang="pt-BR" sz="2800" dirty="0" smtClean="0"/>
              <a:t>CIDs </a:t>
            </a:r>
            <a:r>
              <a:rPr lang="en-GB" sz="2800" dirty="0" smtClean="0"/>
              <a:t>in doc 11-18/0108r2 (8 CIDs)</a:t>
            </a:r>
          </a:p>
          <a:p>
            <a:pPr lvl="1"/>
            <a:r>
              <a:rPr lang="en-GB" sz="1800" dirty="0" smtClean="0"/>
              <a:t>18555, </a:t>
            </a:r>
            <a:r>
              <a:rPr lang="en-GB" altLang="zh-CN" sz="1800" dirty="0"/>
              <a:t>11323, 11324, 11325, </a:t>
            </a:r>
            <a:r>
              <a:rPr lang="en-GB" altLang="zh-CN" sz="1800" dirty="0" smtClean="0"/>
              <a:t>12145</a:t>
            </a:r>
            <a:r>
              <a:rPr lang="en-GB" altLang="zh-CN" sz="1800" dirty="0"/>
              <a:t>, 12314, 13920, 13921, 14265</a:t>
            </a:r>
            <a:endParaRPr lang="en-US" sz="1800" dirty="0"/>
          </a:p>
          <a:p>
            <a:pPr lvl="1"/>
            <a:endParaRPr lang="en-US" sz="2600" dirty="0" smtClean="0"/>
          </a:p>
          <a:p>
            <a:r>
              <a:rPr lang="en-US" sz="3200" dirty="0" smtClean="0"/>
              <a:t>Results: </a:t>
            </a:r>
            <a:r>
              <a:rPr lang="en-US" sz="2800" dirty="0" smtClean="0"/>
              <a:t>Y/N/A</a:t>
            </a:r>
          </a:p>
          <a:p>
            <a:pPr lvl="1"/>
            <a:r>
              <a:rPr lang="en-US" dirty="0" smtClean="0"/>
              <a:t>SP passed without objection</a:t>
            </a:r>
          </a:p>
        </p:txBody>
      </p:sp>
      <p:sp>
        <p:nvSpPr>
          <p:cNvPr id="4" name="Slide Number Placeholder 3"/>
          <p:cNvSpPr>
            <a:spLocks noGrp="1"/>
          </p:cNvSpPr>
          <p:nvPr>
            <p:ph type="sldNum" sz="quarter" idx="12"/>
          </p:nvPr>
        </p:nvSpPr>
        <p:spPr/>
        <p:txBody>
          <a:bodyPr/>
          <a:lstStyle/>
          <a:p>
            <a:pPr>
              <a:defRPr/>
            </a:pPr>
            <a:r>
              <a:rPr lang="en-US" smtClean="0"/>
              <a:t>Slide </a:t>
            </a:r>
            <a:fld id="{7614916F-BBEF-4684-B6F5-1E636F42BA02}" type="slidenum">
              <a:rPr lang="en-US" smtClean="0"/>
              <a:pPr>
                <a:defRPr/>
              </a:pPr>
              <a:t>26</a:t>
            </a:fld>
            <a:endParaRPr lang="en-US"/>
          </a:p>
        </p:txBody>
      </p:sp>
      <p:sp>
        <p:nvSpPr>
          <p:cNvPr id="5" name="Title 4"/>
          <p:cNvSpPr>
            <a:spLocks noGrp="1"/>
          </p:cNvSpPr>
          <p:nvPr>
            <p:ph type="title"/>
          </p:nvPr>
        </p:nvSpPr>
        <p:spPr/>
        <p:txBody>
          <a:bodyPr/>
          <a:lstStyle/>
          <a:p>
            <a:r>
              <a:rPr lang="en-US" dirty="0" smtClean="0"/>
              <a:t>Straw Poll # 10 (MU)</a:t>
            </a:r>
            <a:r>
              <a:rPr lang="en-US" dirty="0"/>
              <a:t/>
            </a:r>
            <a:br>
              <a:rPr lang="en-US" dirty="0"/>
            </a:br>
            <a:r>
              <a:rPr lang="en-US" sz="2000" dirty="0">
                <a:solidFill>
                  <a:schemeClr val="tx1"/>
                </a:solidFill>
              </a:rPr>
              <a:t>(11-18-0108-01-00ax-cr-for-27-5-3-6</a:t>
            </a:r>
            <a:r>
              <a:rPr lang="en-US" sz="2000" dirty="0" smtClean="0"/>
              <a:t>)</a:t>
            </a:r>
            <a:endParaRPr lang="en-US" sz="2000" dirty="0"/>
          </a:p>
        </p:txBody>
      </p:sp>
      <p:sp>
        <p:nvSpPr>
          <p:cNvPr id="8" name="Footer Placeholder 4"/>
          <p:cNvSpPr>
            <a:spLocks noGrp="1"/>
          </p:cNvSpPr>
          <p:nvPr>
            <p:ph type="ftr" sz="quarter" idx="11"/>
          </p:nvPr>
        </p:nvSpPr>
        <p:spPr>
          <a:xfrm>
            <a:off x="7472863" y="6475413"/>
            <a:ext cx="107106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a:t>Kiseon Ryu (LG)</a:t>
            </a:r>
          </a:p>
        </p:txBody>
      </p:sp>
      <p:sp>
        <p:nvSpPr>
          <p:cNvPr id="10" name="Rectangle 4"/>
          <p:cNvSpPr>
            <a:spLocks noGrp="1" noChangeArrowheads="1"/>
          </p:cNvSpPr>
          <p:nvPr>
            <p:ph type="dt" sz="quarter" idx="10"/>
          </p:nvPr>
        </p:nvSpPr>
        <p:spPr>
          <a:xfrm>
            <a:off x="696913" y="332601"/>
            <a:ext cx="1340110"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a:t>January 2018</a:t>
            </a:r>
          </a:p>
        </p:txBody>
      </p:sp>
    </p:spTree>
    <p:extLst>
      <p:ext uri="{BB962C8B-B14F-4D97-AF65-F5344CB8AC3E}">
        <p14:creationId xmlns:p14="http://schemas.microsoft.com/office/powerpoint/2010/main" val="229514775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676400"/>
            <a:ext cx="7772400" cy="4495800"/>
          </a:xfrm>
          <a:ln>
            <a:solidFill>
              <a:schemeClr val="accent1"/>
            </a:solidFill>
          </a:ln>
        </p:spPr>
        <p:txBody>
          <a:bodyPr/>
          <a:lstStyle/>
          <a:p>
            <a:r>
              <a:rPr lang="en-US" sz="2800" dirty="0" smtClean="0"/>
              <a:t>Do you agree to accept resolutions to following </a:t>
            </a:r>
            <a:r>
              <a:rPr lang="pt-BR" sz="2800" dirty="0" smtClean="0"/>
              <a:t>CIDs </a:t>
            </a:r>
            <a:r>
              <a:rPr lang="en-GB" sz="2800" dirty="0" smtClean="0"/>
              <a:t>in doc 11-18/0011r2 (1 CID)</a:t>
            </a:r>
          </a:p>
          <a:p>
            <a:pPr lvl="1">
              <a:buFontTx/>
              <a:buChar char="-"/>
            </a:pPr>
            <a:r>
              <a:rPr lang="en-GB" sz="1800" dirty="0" smtClean="0"/>
              <a:t>13918</a:t>
            </a:r>
          </a:p>
          <a:p>
            <a:pPr lvl="1">
              <a:buFontTx/>
              <a:buChar char="-"/>
            </a:pPr>
            <a:endParaRPr lang="en-US" sz="2600" dirty="0" smtClean="0"/>
          </a:p>
          <a:p>
            <a:r>
              <a:rPr lang="en-US" sz="3200" dirty="0" smtClean="0"/>
              <a:t>Results: </a:t>
            </a:r>
            <a:r>
              <a:rPr lang="en-US" sz="2800" dirty="0" smtClean="0"/>
              <a:t>Y/N/A</a:t>
            </a:r>
          </a:p>
          <a:p>
            <a:pPr lvl="1"/>
            <a:r>
              <a:rPr lang="en-US" sz="2200" dirty="0" smtClean="0"/>
              <a:t>SP passed without objection</a:t>
            </a:r>
          </a:p>
        </p:txBody>
      </p:sp>
      <p:sp>
        <p:nvSpPr>
          <p:cNvPr id="4" name="Slide Number Placeholder 3"/>
          <p:cNvSpPr>
            <a:spLocks noGrp="1"/>
          </p:cNvSpPr>
          <p:nvPr>
            <p:ph type="sldNum" sz="quarter" idx="12"/>
          </p:nvPr>
        </p:nvSpPr>
        <p:spPr/>
        <p:txBody>
          <a:bodyPr/>
          <a:lstStyle/>
          <a:p>
            <a:pPr>
              <a:defRPr/>
            </a:pPr>
            <a:r>
              <a:rPr lang="en-US" smtClean="0"/>
              <a:t>Slide </a:t>
            </a:r>
            <a:fld id="{7614916F-BBEF-4684-B6F5-1E636F42BA02}" type="slidenum">
              <a:rPr lang="en-US" smtClean="0"/>
              <a:pPr>
                <a:defRPr/>
              </a:pPr>
              <a:t>27</a:t>
            </a:fld>
            <a:endParaRPr lang="en-US"/>
          </a:p>
        </p:txBody>
      </p:sp>
      <p:sp>
        <p:nvSpPr>
          <p:cNvPr id="5" name="Title 4"/>
          <p:cNvSpPr>
            <a:spLocks noGrp="1"/>
          </p:cNvSpPr>
          <p:nvPr>
            <p:ph type="title"/>
          </p:nvPr>
        </p:nvSpPr>
        <p:spPr/>
        <p:txBody>
          <a:bodyPr/>
          <a:lstStyle/>
          <a:p>
            <a:r>
              <a:rPr lang="en-US" dirty="0" smtClean="0"/>
              <a:t>Straw Poll # 11 (MU)</a:t>
            </a:r>
            <a:r>
              <a:rPr lang="en-US" dirty="0"/>
              <a:t/>
            </a:r>
            <a:br>
              <a:rPr lang="en-US" dirty="0"/>
            </a:br>
            <a:r>
              <a:rPr lang="en-US" sz="2000" dirty="0">
                <a:solidFill>
                  <a:schemeClr val="tx1"/>
                </a:solidFill>
              </a:rPr>
              <a:t>(11-18-0011-01-00ax-lb230-mac-cr-27-5-3-4</a:t>
            </a:r>
            <a:r>
              <a:rPr lang="en-US" sz="2000" dirty="0" smtClean="0"/>
              <a:t>)</a:t>
            </a:r>
            <a:endParaRPr lang="en-US" sz="2000" dirty="0"/>
          </a:p>
        </p:txBody>
      </p:sp>
      <p:sp>
        <p:nvSpPr>
          <p:cNvPr id="8" name="Footer Placeholder 4"/>
          <p:cNvSpPr>
            <a:spLocks noGrp="1"/>
          </p:cNvSpPr>
          <p:nvPr>
            <p:ph type="ftr" sz="quarter" idx="11"/>
          </p:nvPr>
        </p:nvSpPr>
        <p:spPr>
          <a:xfrm>
            <a:off x="7472863" y="6475413"/>
            <a:ext cx="107106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a:t>Kiseon Ryu (LG)</a:t>
            </a:r>
          </a:p>
        </p:txBody>
      </p:sp>
      <p:sp>
        <p:nvSpPr>
          <p:cNvPr id="10" name="Rectangle 4"/>
          <p:cNvSpPr>
            <a:spLocks noGrp="1" noChangeArrowheads="1"/>
          </p:cNvSpPr>
          <p:nvPr>
            <p:ph type="dt" sz="quarter" idx="10"/>
          </p:nvPr>
        </p:nvSpPr>
        <p:spPr>
          <a:xfrm>
            <a:off x="696913" y="332601"/>
            <a:ext cx="1340110"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a:t>January 2018</a:t>
            </a:r>
          </a:p>
        </p:txBody>
      </p:sp>
    </p:spTree>
    <p:extLst>
      <p:ext uri="{BB962C8B-B14F-4D97-AF65-F5344CB8AC3E}">
        <p14:creationId xmlns:p14="http://schemas.microsoft.com/office/powerpoint/2010/main" val="109299645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676400"/>
            <a:ext cx="7772400" cy="4495800"/>
          </a:xfrm>
          <a:ln>
            <a:solidFill>
              <a:schemeClr val="accent1"/>
            </a:solidFill>
          </a:ln>
        </p:spPr>
        <p:txBody>
          <a:bodyPr/>
          <a:lstStyle/>
          <a:p>
            <a:r>
              <a:rPr lang="en-US" sz="2800" dirty="0" smtClean="0"/>
              <a:t>Do you agree to accept resolutions to following </a:t>
            </a:r>
            <a:r>
              <a:rPr lang="pt-BR" sz="2800" dirty="0" smtClean="0"/>
              <a:t>CIDs </a:t>
            </a:r>
            <a:r>
              <a:rPr lang="en-GB" sz="2800" dirty="0" smtClean="0"/>
              <a:t>in doc </a:t>
            </a:r>
            <a:r>
              <a:rPr lang="en-GB" sz="2800" dirty="0" smtClean="0"/>
              <a:t>11-18/0040r2 (10 </a:t>
            </a:r>
            <a:r>
              <a:rPr lang="en-GB" sz="2800" dirty="0" smtClean="0"/>
              <a:t>CID)</a:t>
            </a:r>
          </a:p>
          <a:p>
            <a:pPr lvl="1">
              <a:buFontTx/>
              <a:buChar char="-"/>
            </a:pPr>
            <a:r>
              <a:rPr lang="en-GB" sz="1800" dirty="0"/>
              <a:t>11051, 11052, 12086, 12446, 12448, 12449, 12450, 12788, 12789, 13733 (10 CIDs)</a:t>
            </a:r>
            <a:endParaRPr lang="en-US" sz="1800" dirty="0"/>
          </a:p>
          <a:p>
            <a:pPr marL="457200" lvl="1" indent="0">
              <a:buNone/>
            </a:pPr>
            <a:endParaRPr lang="en-GB" sz="1800" dirty="0" smtClean="0"/>
          </a:p>
          <a:p>
            <a:pPr lvl="1">
              <a:buFontTx/>
              <a:buChar char="-"/>
            </a:pPr>
            <a:endParaRPr lang="en-US" sz="2600" dirty="0" smtClean="0"/>
          </a:p>
          <a:p>
            <a:r>
              <a:rPr lang="en-US" sz="3200" dirty="0" smtClean="0"/>
              <a:t>Results: </a:t>
            </a:r>
            <a:r>
              <a:rPr lang="en-US" sz="2800" dirty="0" smtClean="0"/>
              <a:t>Y/N/A</a:t>
            </a:r>
          </a:p>
          <a:p>
            <a:pPr lvl="1"/>
            <a:r>
              <a:rPr lang="en-US" sz="2200" dirty="0" smtClean="0"/>
              <a:t>SP passed without objection</a:t>
            </a:r>
          </a:p>
        </p:txBody>
      </p:sp>
      <p:sp>
        <p:nvSpPr>
          <p:cNvPr id="4" name="Slide Number Placeholder 3"/>
          <p:cNvSpPr>
            <a:spLocks noGrp="1"/>
          </p:cNvSpPr>
          <p:nvPr>
            <p:ph type="sldNum" sz="quarter" idx="12"/>
          </p:nvPr>
        </p:nvSpPr>
        <p:spPr/>
        <p:txBody>
          <a:bodyPr/>
          <a:lstStyle/>
          <a:p>
            <a:pPr>
              <a:defRPr/>
            </a:pPr>
            <a:r>
              <a:rPr lang="en-US" smtClean="0"/>
              <a:t>Slide </a:t>
            </a:r>
            <a:fld id="{7614916F-BBEF-4684-B6F5-1E636F42BA02}" type="slidenum">
              <a:rPr lang="en-US" smtClean="0"/>
              <a:pPr>
                <a:defRPr/>
              </a:pPr>
              <a:t>28</a:t>
            </a:fld>
            <a:endParaRPr lang="en-US"/>
          </a:p>
        </p:txBody>
      </p:sp>
      <p:sp>
        <p:nvSpPr>
          <p:cNvPr id="5" name="Title 4"/>
          <p:cNvSpPr>
            <a:spLocks noGrp="1"/>
          </p:cNvSpPr>
          <p:nvPr>
            <p:ph type="title"/>
          </p:nvPr>
        </p:nvSpPr>
        <p:spPr/>
        <p:txBody>
          <a:bodyPr/>
          <a:lstStyle/>
          <a:p>
            <a:r>
              <a:rPr lang="en-US" dirty="0" smtClean="0"/>
              <a:t>Straw Poll # 12 (MAC)</a:t>
            </a:r>
            <a:r>
              <a:rPr lang="en-US" dirty="0"/>
              <a:t/>
            </a:r>
            <a:br>
              <a:rPr lang="en-US" dirty="0"/>
            </a:br>
            <a:r>
              <a:rPr lang="en-US" sz="2000" dirty="0">
                <a:solidFill>
                  <a:schemeClr val="tx1"/>
                </a:solidFill>
              </a:rPr>
              <a:t>(</a:t>
            </a:r>
            <a:r>
              <a:rPr lang="en-US" sz="2000" dirty="0" smtClean="0">
                <a:solidFill>
                  <a:schemeClr val="tx1"/>
                </a:solidFill>
              </a:rPr>
              <a:t>11-18-0040-02-00ax-lb230-mac-cr-10-22-2-6-9.docx</a:t>
            </a:r>
            <a:r>
              <a:rPr lang="en-US" sz="2000" dirty="0" smtClean="0"/>
              <a:t>)</a:t>
            </a:r>
            <a:endParaRPr lang="en-US" sz="2000" dirty="0"/>
          </a:p>
        </p:txBody>
      </p:sp>
      <p:sp>
        <p:nvSpPr>
          <p:cNvPr id="8" name="Footer Placeholder 4"/>
          <p:cNvSpPr>
            <a:spLocks noGrp="1"/>
          </p:cNvSpPr>
          <p:nvPr>
            <p:ph type="ftr" sz="quarter" idx="11"/>
          </p:nvPr>
        </p:nvSpPr>
        <p:spPr>
          <a:xfrm>
            <a:off x="7472863" y="6475413"/>
            <a:ext cx="107106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a:t>Kiseon Ryu (LG)</a:t>
            </a:r>
          </a:p>
        </p:txBody>
      </p:sp>
      <p:sp>
        <p:nvSpPr>
          <p:cNvPr id="10" name="Rectangle 4"/>
          <p:cNvSpPr>
            <a:spLocks noGrp="1" noChangeArrowheads="1"/>
          </p:cNvSpPr>
          <p:nvPr>
            <p:ph type="dt" sz="quarter" idx="10"/>
          </p:nvPr>
        </p:nvSpPr>
        <p:spPr>
          <a:xfrm>
            <a:off x="696913" y="332601"/>
            <a:ext cx="1340110"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a:t>January 2018</a:t>
            </a:r>
          </a:p>
        </p:txBody>
      </p:sp>
    </p:spTree>
    <p:extLst>
      <p:ext uri="{BB962C8B-B14F-4D97-AF65-F5344CB8AC3E}">
        <p14:creationId xmlns:p14="http://schemas.microsoft.com/office/powerpoint/2010/main" val="42373962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676400"/>
            <a:ext cx="7772400" cy="4495800"/>
          </a:xfrm>
          <a:ln>
            <a:solidFill>
              <a:schemeClr val="accent1"/>
            </a:solidFill>
          </a:ln>
        </p:spPr>
        <p:txBody>
          <a:bodyPr/>
          <a:lstStyle/>
          <a:p>
            <a:r>
              <a:rPr lang="en-US" sz="2800" dirty="0" smtClean="0"/>
              <a:t>Do you agree to accept resolutions to following </a:t>
            </a:r>
            <a:r>
              <a:rPr lang="pt-BR" sz="2800" dirty="0" smtClean="0"/>
              <a:t>CIDs </a:t>
            </a:r>
            <a:r>
              <a:rPr lang="en-GB" sz="2800" dirty="0" smtClean="0"/>
              <a:t>in doc 11-18/0041r1 (2 CID)</a:t>
            </a:r>
          </a:p>
          <a:p>
            <a:pPr lvl="1">
              <a:buFontTx/>
              <a:buChar char="-"/>
            </a:pPr>
            <a:r>
              <a:rPr lang="en-GB" sz="1800" dirty="0"/>
              <a:t>11067, 12455 (2 CIDs)</a:t>
            </a:r>
            <a:endParaRPr lang="en-US" sz="1800" dirty="0"/>
          </a:p>
          <a:p>
            <a:pPr lvl="1">
              <a:buFontTx/>
              <a:buChar char="-"/>
            </a:pPr>
            <a:endParaRPr lang="en-US" sz="1800" dirty="0"/>
          </a:p>
          <a:p>
            <a:pPr marL="457200" lvl="1" indent="0">
              <a:buNone/>
            </a:pPr>
            <a:endParaRPr lang="en-GB" sz="1800" dirty="0" smtClean="0"/>
          </a:p>
          <a:p>
            <a:pPr lvl="1">
              <a:buFontTx/>
              <a:buChar char="-"/>
            </a:pPr>
            <a:endParaRPr lang="en-US" sz="2600" dirty="0" smtClean="0"/>
          </a:p>
          <a:p>
            <a:r>
              <a:rPr lang="en-US" sz="3200" dirty="0" smtClean="0"/>
              <a:t>Results: </a:t>
            </a:r>
            <a:r>
              <a:rPr lang="en-US" sz="2800" dirty="0" smtClean="0"/>
              <a:t>Y/N/A</a:t>
            </a:r>
          </a:p>
          <a:p>
            <a:pPr lvl="1"/>
            <a:r>
              <a:rPr lang="en-US" sz="2200" dirty="0" smtClean="0"/>
              <a:t>SP passed without objection</a:t>
            </a:r>
          </a:p>
        </p:txBody>
      </p:sp>
      <p:sp>
        <p:nvSpPr>
          <p:cNvPr id="4" name="Slide Number Placeholder 3"/>
          <p:cNvSpPr>
            <a:spLocks noGrp="1"/>
          </p:cNvSpPr>
          <p:nvPr>
            <p:ph type="sldNum" sz="quarter" idx="12"/>
          </p:nvPr>
        </p:nvSpPr>
        <p:spPr/>
        <p:txBody>
          <a:bodyPr/>
          <a:lstStyle/>
          <a:p>
            <a:pPr>
              <a:defRPr/>
            </a:pPr>
            <a:r>
              <a:rPr lang="en-US" smtClean="0"/>
              <a:t>Slide </a:t>
            </a:r>
            <a:fld id="{7614916F-BBEF-4684-B6F5-1E636F42BA02}" type="slidenum">
              <a:rPr lang="en-US" smtClean="0"/>
              <a:pPr>
                <a:defRPr/>
              </a:pPr>
              <a:t>29</a:t>
            </a:fld>
            <a:endParaRPr lang="en-US"/>
          </a:p>
        </p:txBody>
      </p:sp>
      <p:sp>
        <p:nvSpPr>
          <p:cNvPr id="5" name="Title 4"/>
          <p:cNvSpPr>
            <a:spLocks noGrp="1"/>
          </p:cNvSpPr>
          <p:nvPr>
            <p:ph type="title"/>
          </p:nvPr>
        </p:nvSpPr>
        <p:spPr/>
        <p:txBody>
          <a:bodyPr/>
          <a:lstStyle/>
          <a:p>
            <a:r>
              <a:rPr lang="en-US" dirty="0" smtClean="0"/>
              <a:t>Straw Poll # 13 (MAC)</a:t>
            </a:r>
            <a:r>
              <a:rPr lang="en-US" dirty="0"/>
              <a:t/>
            </a:r>
            <a:br>
              <a:rPr lang="en-US" dirty="0"/>
            </a:br>
            <a:r>
              <a:rPr lang="en-US" sz="2000" dirty="0">
                <a:solidFill>
                  <a:schemeClr val="tx1"/>
                </a:solidFill>
              </a:rPr>
              <a:t>(</a:t>
            </a:r>
            <a:r>
              <a:rPr lang="en-US" sz="2000" dirty="0" smtClean="0">
                <a:solidFill>
                  <a:schemeClr val="tx1"/>
                </a:solidFill>
              </a:rPr>
              <a:t>11-18-0041-01-00ax-lb230-mac-cr-11-24.docx</a:t>
            </a:r>
            <a:r>
              <a:rPr lang="en-US" sz="2000" dirty="0" smtClean="0"/>
              <a:t>)</a:t>
            </a:r>
            <a:endParaRPr lang="en-US" sz="2000" dirty="0"/>
          </a:p>
        </p:txBody>
      </p:sp>
      <p:sp>
        <p:nvSpPr>
          <p:cNvPr id="8" name="Footer Placeholder 4"/>
          <p:cNvSpPr>
            <a:spLocks noGrp="1"/>
          </p:cNvSpPr>
          <p:nvPr>
            <p:ph type="ftr" sz="quarter" idx="11"/>
          </p:nvPr>
        </p:nvSpPr>
        <p:spPr>
          <a:xfrm>
            <a:off x="7472863" y="6475413"/>
            <a:ext cx="107106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a:t>Kiseon Ryu (LG)</a:t>
            </a:r>
          </a:p>
        </p:txBody>
      </p:sp>
      <p:sp>
        <p:nvSpPr>
          <p:cNvPr id="10" name="Rectangle 4"/>
          <p:cNvSpPr>
            <a:spLocks noGrp="1" noChangeArrowheads="1"/>
          </p:cNvSpPr>
          <p:nvPr>
            <p:ph type="dt" sz="quarter" idx="10"/>
          </p:nvPr>
        </p:nvSpPr>
        <p:spPr>
          <a:xfrm>
            <a:off x="696913" y="332601"/>
            <a:ext cx="1340110"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a:t>January 2018</a:t>
            </a:r>
          </a:p>
        </p:txBody>
      </p:sp>
    </p:spTree>
    <p:extLst>
      <p:ext uri="{BB962C8B-B14F-4D97-AF65-F5344CB8AC3E}">
        <p14:creationId xmlns:p14="http://schemas.microsoft.com/office/powerpoint/2010/main" val="333124906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6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AECED59F-E8EF-4830-ABAB-2B53BE23806F}" type="slidenum">
              <a:rPr lang="en-US" altLang="en-US"/>
              <a:pPr/>
              <a:t>3</a:t>
            </a:fld>
            <a:endParaRPr lang="en-US" altLang="en-US"/>
          </a:p>
        </p:txBody>
      </p:sp>
      <p:sp>
        <p:nvSpPr>
          <p:cNvPr id="19461" name="Rectangle 2"/>
          <p:cNvSpPr>
            <a:spLocks noGrp="1" noChangeArrowheads="1"/>
          </p:cNvSpPr>
          <p:nvPr>
            <p:ph type="title"/>
          </p:nvPr>
        </p:nvSpPr>
        <p:spPr/>
        <p:txBody>
          <a:bodyPr/>
          <a:lstStyle/>
          <a:p>
            <a:r>
              <a:rPr lang="en-US" altLang="en-US" dirty="0" smtClean="0"/>
              <a:t>Agenda Items</a:t>
            </a:r>
          </a:p>
        </p:txBody>
      </p:sp>
      <p:sp>
        <p:nvSpPr>
          <p:cNvPr id="19462" name="Rectangle 8"/>
          <p:cNvSpPr>
            <a:spLocks noGrp="1" noChangeArrowheads="1"/>
          </p:cNvSpPr>
          <p:nvPr>
            <p:ph type="body" idx="1"/>
          </p:nvPr>
        </p:nvSpPr>
        <p:spPr>
          <a:xfrm>
            <a:off x="609600" y="1600200"/>
            <a:ext cx="7772400" cy="4800600"/>
          </a:xfrm>
        </p:spPr>
        <p:txBody>
          <a:bodyPr/>
          <a:lstStyle/>
          <a:p>
            <a:r>
              <a:rPr lang="en-US" altLang="en-US" sz="1800" dirty="0" smtClean="0"/>
              <a:t>Call </a:t>
            </a:r>
            <a:r>
              <a:rPr lang="en-US" altLang="en-US" sz="1800" dirty="0"/>
              <a:t>meeting to order </a:t>
            </a:r>
          </a:p>
          <a:p>
            <a:r>
              <a:rPr lang="en-US" altLang="en-US" sz="1800" dirty="0"/>
              <a:t>Patent policy, etc. (Call for Potentially Essential Patents)</a:t>
            </a:r>
          </a:p>
          <a:p>
            <a:r>
              <a:rPr lang="en-US" altLang="en-US" sz="1800" dirty="0"/>
              <a:t>Call for submissions</a:t>
            </a:r>
          </a:p>
          <a:p>
            <a:r>
              <a:rPr lang="en-US" altLang="en-US" sz="1800" dirty="0"/>
              <a:t>Set and approve agenda</a:t>
            </a:r>
          </a:p>
          <a:p>
            <a:r>
              <a:rPr lang="en-US" altLang="en-US" sz="1800" dirty="0" smtClean="0"/>
              <a:t>Note ad hoc rules </a:t>
            </a:r>
            <a:endParaRPr lang="en-US" altLang="en-US" sz="1800" dirty="0"/>
          </a:p>
          <a:p>
            <a:pPr lvl="1"/>
            <a:r>
              <a:rPr lang="en-US" altLang="en-US" sz="1600" dirty="0" smtClean="0"/>
              <a:t>Slides 14-15</a:t>
            </a:r>
          </a:p>
          <a:p>
            <a:r>
              <a:rPr lang="en-US" altLang="en-US" sz="1800" dirty="0" smtClean="0"/>
              <a:t>Note total 5 MAC-MU ad hoc sessions this week</a:t>
            </a:r>
          </a:p>
          <a:p>
            <a:pPr lvl="1"/>
            <a:r>
              <a:rPr lang="en-US" altLang="en-US" sz="1600" dirty="0" smtClean="0"/>
              <a:t>Monday EVE</a:t>
            </a:r>
          </a:p>
          <a:p>
            <a:pPr lvl="1"/>
            <a:r>
              <a:rPr lang="en-US" altLang="en-US" sz="1600" dirty="0" smtClean="0"/>
              <a:t>Tuesday AM2, PM2, EVE</a:t>
            </a:r>
          </a:p>
          <a:p>
            <a:pPr lvl="1"/>
            <a:r>
              <a:rPr lang="en-US" altLang="en-US" sz="1600" dirty="0" smtClean="0"/>
              <a:t>Wednesday PM2</a:t>
            </a:r>
          </a:p>
          <a:p>
            <a:r>
              <a:rPr lang="en-CA" altLang="en-US" sz="1800" dirty="0" smtClean="0"/>
              <a:t>Technical Presentations approved by 802.11ax chair for presentation this week, and related straw polls</a:t>
            </a:r>
          </a:p>
          <a:p>
            <a:r>
              <a:rPr lang="en-CA" altLang="en-US" sz="1800" dirty="0" smtClean="0"/>
              <a:t>Any other technical presentations </a:t>
            </a:r>
          </a:p>
        </p:txBody>
      </p:sp>
      <p:sp>
        <p:nvSpPr>
          <p:cNvPr id="8" name="Footer Placeholder 4"/>
          <p:cNvSpPr>
            <a:spLocks noGrp="1"/>
          </p:cNvSpPr>
          <p:nvPr>
            <p:ph type="ftr" sz="quarter" idx="11"/>
          </p:nvPr>
        </p:nvSpPr>
        <p:spPr>
          <a:xfrm>
            <a:off x="7472863" y="6475413"/>
            <a:ext cx="107106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a:t>Kiseon Ryu (LG)</a:t>
            </a:r>
          </a:p>
        </p:txBody>
      </p:sp>
      <p:sp>
        <p:nvSpPr>
          <p:cNvPr id="9" name="Rectangle 4"/>
          <p:cNvSpPr>
            <a:spLocks noGrp="1" noChangeArrowheads="1"/>
          </p:cNvSpPr>
          <p:nvPr>
            <p:ph type="dt" sz="quarter" idx="10"/>
          </p:nvPr>
        </p:nvSpPr>
        <p:spPr>
          <a:xfrm>
            <a:off x="696913" y="332601"/>
            <a:ext cx="1340110"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a:t>January 2018</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676400"/>
            <a:ext cx="7772400" cy="4495800"/>
          </a:xfrm>
          <a:ln>
            <a:solidFill>
              <a:schemeClr val="accent1"/>
            </a:solidFill>
          </a:ln>
        </p:spPr>
        <p:txBody>
          <a:bodyPr/>
          <a:lstStyle/>
          <a:p>
            <a:r>
              <a:rPr lang="en-US" sz="2800" dirty="0" smtClean="0"/>
              <a:t>Do you agree to accept resolutions to following </a:t>
            </a:r>
            <a:r>
              <a:rPr lang="pt-BR" sz="2800" dirty="0" smtClean="0"/>
              <a:t>CIDs </a:t>
            </a:r>
            <a:r>
              <a:rPr lang="en-GB" sz="2800" dirty="0" smtClean="0"/>
              <a:t>in doc </a:t>
            </a:r>
            <a:r>
              <a:rPr lang="en-GB" sz="2800" dirty="0" smtClean="0"/>
              <a:t>11-18/0182r4 (1 </a:t>
            </a:r>
            <a:r>
              <a:rPr lang="en-GB" sz="2800" dirty="0" smtClean="0"/>
              <a:t>CID)</a:t>
            </a:r>
          </a:p>
          <a:p>
            <a:pPr lvl="1">
              <a:buFontTx/>
              <a:buChar char="-"/>
            </a:pPr>
            <a:r>
              <a:rPr lang="en-US" sz="1800" dirty="0"/>
              <a:t>CID 18555</a:t>
            </a:r>
            <a:endParaRPr lang="en-US" sz="1800" dirty="0"/>
          </a:p>
          <a:p>
            <a:pPr lvl="1">
              <a:buFontTx/>
              <a:buChar char="-"/>
            </a:pPr>
            <a:endParaRPr lang="en-US" sz="1800" dirty="0"/>
          </a:p>
          <a:p>
            <a:pPr marL="457200" lvl="1" indent="0">
              <a:buNone/>
            </a:pPr>
            <a:endParaRPr lang="en-GB" sz="1800" dirty="0" smtClean="0"/>
          </a:p>
          <a:p>
            <a:pPr lvl="1">
              <a:buFontTx/>
              <a:buChar char="-"/>
            </a:pPr>
            <a:endParaRPr lang="en-US" sz="2600" dirty="0" smtClean="0"/>
          </a:p>
          <a:p>
            <a:r>
              <a:rPr lang="en-US" sz="3200" dirty="0" smtClean="0"/>
              <a:t>Results: </a:t>
            </a:r>
            <a:r>
              <a:rPr lang="en-US" sz="2800" dirty="0" smtClean="0"/>
              <a:t>Y/N/A</a:t>
            </a:r>
          </a:p>
          <a:p>
            <a:pPr lvl="1"/>
            <a:r>
              <a:rPr lang="en-US" sz="2200" dirty="0" smtClean="0"/>
              <a:t>SP passed without objection</a:t>
            </a:r>
          </a:p>
        </p:txBody>
      </p:sp>
      <p:sp>
        <p:nvSpPr>
          <p:cNvPr id="4" name="Slide Number Placeholder 3"/>
          <p:cNvSpPr>
            <a:spLocks noGrp="1"/>
          </p:cNvSpPr>
          <p:nvPr>
            <p:ph type="sldNum" sz="quarter" idx="12"/>
          </p:nvPr>
        </p:nvSpPr>
        <p:spPr/>
        <p:txBody>
          <a:bodyPr/>
          <a:lstStyle/>
          <a:p>
            <a:pPr>
              <a:defRPr/>
            </a:pPr>
            <a:r>
              <a:rPr lang="en-US" smtClean="0"/>
              <a:t>Slide </a:t>
            </a:r>
            <a:fld id="{7614916F-BBEF-4684-B6F5-1E636F42BA02}" type="slidenum">
              <a:rPr lang="en-US" smtClean="0"/>
              <a:pPr>
                <a:defRPr/>
              </a:pPr>
              <a:t>30</a:t>
            </a:fld>
            <a:endParaRPr lang="en-US"/>
          </a:p>
        </p:txBody>
      </p:sp>
      <p:sp>
        <p:nvSpPr>
          <p:cNvPr id="5" name="Title 4"/>
          <p:cNvSpPr>
            <a:spLocks noGrp="1"/>
          </p:cNvSpPr>
          <p:nvPr>
            <p:ph type="title"/>
          </p:nvPr>
        </p:nvSpPr>
        <p:spPr/>
        <p:txBody>
          <a:bodyPr/>
          <a:lstStyle/>
          <a:p>
            <a:r>
              <a:rPr lang="en-US" dirty="0" smtClean="0"/>
              <a:t>Straw Poll # </a:t>
            </a:r>
            <a:r>
              <a:rPr lang="en-US" dirty="0" smtClean="0"/>
              <a:t>14 </a:t>
            </a:r>
            <a:r>
              <a:rPr lang="en-US" dirty="0" smtClean="0"/>
              <a:t>(MAC)</a:t>
            </a:r>
            <a:r>
              <a:rPr lang="en-US" dirty="0"/>
              <a:t/>
            </a:r>
            <a:br>
              <a:rPr lang="en-US" dirty="0"/>
            </a:br>
            <a:r>
              <a:rPr lang="en-US" sz="2000" dirty="0">
                <a:solidFill>
                  <a:schemeClr val="tx1"/>
                </a:solidFill>
              </a:rPr>
              <a:t>(11-18-0182-04-00ax-cid-related-to-the-use-of-tspec-for-he-stas</a:t>
            </a:r>
            <a:r>
              <a:rPr lang="en-US" sz="2000" dirty="0" smtClean="0"/>
              <a:t>)</a:t>
            </a:r>
            <a:endParaRPr lang="en-US" sz="2000" dirty="0"/>
          </a:p>
        </p:txBody>
      </p:sp>
      <p:sp>
        <p:nvSpPr>
          <p:cNvPr id="8" name="Footer Placeholder 4"/>
          <p:cNvSpPr>
            <a:spLocks noGrp="1"/>
          </p:cNvSpPr>
          <p:nvPr>
            <p:ph type="ftr" sz="quarter" idx="11"/>
          </p:nvPr>
        </p:nvSpPr>
        <p:spPr>
          <a:xfrm>
            <a:off x="7472863" y="6475413"/>
            <a:ext cx="107106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a:t>Kiseon Ryu (LG)</a:t>
            </a:r>
          </a:p>
        </p:txBody>
      </p:sp>
      <p:sp>
        <p:nvSpPr>
          <p:cNvPr id="10" name="Rectangle 4"/>
          <p:cNvSpPr>
            <a:spLocks noGrp="1" noChangeArrowheads="1"/>
          </p:cNvSpPr>
          <p:nvPr>
            <p:ph type="dt" sz="quarter" idx="10"/>
          </p:nvPr>
        </p:nvSpPr>
        <p:spPr>
          <a:xfrm>
            <a:off x="696913" y="332601"/>
            <a:ext cx="1340110"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a:t>January 2018</a:t>
            </a:r>
          </a:p>
        </p:txBody>
      </p:sp>
    </p:spTree>
    <p:extLst>
      <p:ext uri="{BB962C8B-B14F-4D97-AF65-F5344CB8AC3E}">
        <p14:creationId xmlns:p14="http://schemas.microsoft.com/office/powerpoint/2010/main" val="512361723"/>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676400"/>
            <a:ext cx="7772400" cy="4495800"/>
          </a:xfrm>
          <a:ln>
            <a:solidFill>
              <a:schemeClr val="accent1"/>
            </a:solidFill>
          </a:ln>
        </p:spPr>
        <p:txBody>
          <a:bodyPr/>
          <a:lstStyle/>
          <a:p>
            <a:r>
              <a:rPr lang="en-US" sz="2800" dirty="0" smtClean="0"/>
              <a:t>Do you agree to accept resolutions to following </a:t>
            </a:r>
            <a:r>
              <a:rPr lang="pt-BR" sz="2800" dirty="0" smtClean="0"/>
              <a:t>CIDs </a:t>
            </a:r>
            <a:r>
              <a:rPr lang="en-GB" sz="2800" dirty="0" smtClean="0"/>
              <a:t>in doc </a:t>
            </a:r>
            <a:r>
              <a:rPr lang="en-GB" sz="2800" dirty="0" smtClean="0"/>
              <a:t>11-18/0241r0 (3 </a:t>
            </a:r>
            <a:r>
              <a:rPr lang="en-GB" sz="2800" dirty="0" smtClean="0"/>
              <a:t>CID)</a:t>
            </a:r>
          </a:p>
          <a:p>
            <a:pPr lvl="1">
              <a:buFontTx/>
              <a:buChar char="-"/>
            </a:pPr>
            <a:r>
              <a:rPr lang="en-US" sz="1800" dirty="0"/>
              <a:t>CID </a:t>
            </a:r>
            <a:r>
              <a:rPr lang="en-GB" sz="1800" dirty="0"/>
              <a:t>14331, 14332, </a:t>
            </a:r>
            <a:r>
              <a:rPr lang="en-GB" sz="1800" dirty="0" smtClean="0"/>
              <a:t>14347</a:t>
            </a:r>
            <a:endParaRPr lang="en-US" sz="1800" dirty="0"/>
          </a:p>
          <a:p>
            <a:pPr lvl="1">
              <a:buFontTx/>
              <a:buChar char="-"/>
            </a:pPr>
            <a:endParaRPr lang="en-US" sz="1800" dirty="0"/>
          </a:p>
          <a:p>
            <a:pPr marL="457200" lvl="1" indent="0">
              <a:buNone/>
            </a:pPr>
            <a:endParaRPr lang="en-GB" sz="1800" dirty="0" smtClean="0"/>
          </a:p>
          <a:p>
            <a:pPr lvl="1">
              <a:buFontTx/>
              <a:buChar char="-"/>
            </a:pPr>
            <a:endParaRPr lang="en-US" sz="2600" dirty="0" smtClean="0"/>
          </a:p>
          <a:p>
            <a:r>
              <a:rPr lang="en-US" sz="3200" dirty="0" smtClean="0"/>
              <a:t>Results: </a:t>
            </a:r>
            <a:r>
              <a:rPr lang="en-US" sz="2800" dirty="0" smtClean="0"/>
              <a:t>Y 12 /N 6/A 8</a:t>
            </a:r>
            <a:endParaRPr lang="en-US" sz="2800" dirty="0" smtClean="0"/>
          </a:p>
          <a:p>
            <a:pPr lvl="1"/>
            <a:r>
              <a:rPr lang="en-US" sz="2200" dirty="0" smtClean="0"/>
              <a:t>SP </a:t>
            </a:r>
            <a:r>
              <a:rPr lang="en-US" sz="2200" dirty="0" smtClean="0"/>
              <a:t>failed </a:t>
            </a:r>
            <a:endParaRPr lang="en-US" sz="2200" dirty="0" smtClean="0"/>
          </a:p>
        </p:txBody>
      </p:sp>
      <p:sp>
        <p:nvSpPr>
          <p:cNvPr id="4" name="Slide Number Placeholder 3"/>
          <p:cNvSpPr>
            <a:spLocks noGrp="1"/>
          </p:cNvSpPr>
          <p:nvPr>
            <p:ph type="sldNum" sz="quarter" idx="12"/>
          </p:nvPr>
        </p:nvSpPr>
        <p:spPr/>
        <p:txBody>
          <a:bodyPr/>
          <a:lstStyle/>
          <a:p>
            <a:pPr>
              <a:defRPr/>
            </a:pPr>
            <a:r>
              <a:rPr lang="en-US" smtClean="0"/>
              <a:t>Slide </a:t>
            </a:r>
            <a:fld id="{7614916F-BBEF-4684-B6F5-1E636F42BA02}" type="slidenum">
              <a:rPr lang="en-US" smtClean="0"/>
              <a:pPr>
                <a:defRPr/>
              </a:pPr>
              <a:t>31</a:t>
            </a:fld>
            <a:endParaRPr lang="en-US"/>
          </a:p>
        </p:txBody>
      </p:sp>
      <p:sp>
        <p:nvSpPr>
          <p:cNvPr id="5" name="Title 4"/>
          <p:cNvSpPr>
            <a:spLocks noGrp="1"/>
          </p:cNvSpPr>
          <p:nvPr>
            <p:ph type="title"/>
          </p:nvPr>
        </p:nvSpPr>
        <p:spPr/>
        <p:txBody>
          <a:bodyPr/>
          <a:lstStyle/>
          <a:p>
            <a:r>
              <a:rPr lang="en-US" dirty="0" smtClean="0"/>
              <a:t>Straw Poll # </a:t>
            </a:r>
            <a:r>
              <a:rPr lang="en-US" dirty="0" smtClean="0"/>
              <a:t>15 </a:t>
            </a:r>
            <a:r>
              <a:rPr lang="en-US" dirty="0" smtClean="0"/>
              <a:t>(MAC)</a:t>
            </a:r>
            <a:r>
              <a:rPr lang="en-US" dirty="0"/>
              <a:t/>
            </a:r>
            <a:br>
              <a:rPr lang="en-US" dirty="0"/>
            </a:br>
            <a:r>
              <a:rPr lang="en-US" sz="2000" dirty="0">
                <a:solidFill>
                  <a:schemeClr val="tx1"/>
                </a:solidFill>
              </a:rPr>
              <a:t>(11-18-0241-00-00ax-mac-cr-misc-cids.docx</a:t>
            </a:r>
            <a:r>
              <a:rPr lang="en-US" sz="2000" dirty="0" smtClean="0"/>
              <a:t>)</a:t>
            </a:r>
            <a:endParaRPr lang="en-US" sz="2000" dirty="0"/>
          </a:p>
        </p:txBody>
      </p:sp>
      <p:sp>
        <p:nvSpPr>
          <p:cNvPr id="8" name="Footer Placeholder 4"/>
          <p:cNvSpPr>
            <a:spLocks noGrp="1"/>
          </p:cNvSpPr>
          <p:nvPr>
            <p:ph type="ftr" sz="quarter" idx="11"/>
          </p:nvPr>
        </p:nvSpPr>
        <p:spPr>
          <a:xfrm>
            <a:off x="7472863" y="6475413"/>
            <a:ext cx="107106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a:t>Kiseon Ryu (LG)</a:t>
            </a:r>
          </a:p>
        </p:txBody>
      </p:sp>
      <p:sp>
        <p:nvSpPr>
          <p:cNvPr id="10" name="Rectangle 4"/>
          <p:cNvSpPr>
            <a:spLocks noGrp="1" noChangeArrowheads="1"/>
          </p:cNvSpPr>
          <p:nvPr>
            <p:ph type="dt" sz="quarter" idx="10"/>
          </p:nvPr>
        </p:nvSpPr>
        <p:spPr>
          <a:xfrm>
            <a:off x="696913" y="332601"/>
            <a:ext cx="1340110"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a:t>January 2018</a:t>
            </a:r>
          </a:p>
        </p:txBody>
      </p:sp>
    </p:spTree>
    <p:extLst>
      <p:ext uri="{BB962C8B-B14F-4D97-AF65-F5344CB8AC3E}">
        <p14:creationId xmlns:p14="http://schemas.microsoft.com/office/powerpoint/2010/main" val="651930487"/>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676400"/>
            <a:ext cx="7772400" cy="4495800"/>
          </a:xfrm>
          <a:ln>
            <a:solidFill>
              <a:schemeClr val="accent1"/>
            </a:solidFill>
          </a:ln>
        </p:spPr>
        <p:txBody>
          <a:bodyPr/>
          <a:lstStyle/>
          <a:p>
            <a:r>
              <a:rPr lang="en-US" sz="2800" dirty="0" smtClean="0"/>
              <a:t>Do you agree to accept resolutions to following </a:t>
            </a:r>
            <a:r>
              <a:rPr lang="pt-BR" sz="2800" dirty="0" smtClean="0"/>
              <a:t>CIDs </a:t>
            </a:r>
            <a:r>
              <a:rPr lang="en-GB" sz="2800" dirty="0" smtClean="0"/>
              <a:t>in doc </a:t>
            </a:r>
            <a:r>
              <a:rPr lang="en-GB" sz="2800" dirty="0" smtClean="0"/>
              <a:t>11-17/1828r3 (11 </a:t>
            </a:r>
            <a:r>
              <a:rPr lang="en-GB" sz="2800" dirty="0" smtClean="0"/>
              <a:t>CID)</a:t>
            </a:r>
          </a:p>
          <a:p>
            <a:pPr lvl="1">
              <a:buFontTx/>
              <a:buChar char="-"/>
            </a:pPr>
            <a:r>
              <a:rPr lang="en-GB" sz="1800" dirty="0"/>
              <a:t>11153, 11798, 12041, 12085, 12089, </a:t>
            </a:r>
            <a:r>
              <a:rPr lang="en-GB" sz="1800" dirty="0" smtClean="0"/>
              <a:t>12428</a:t>
            </a:r>
            <a:r>
              <a:rPr lang="en-GB" sz="1800" dirty="0"/>
              <a:t>, 12462, 13037, 13075, 13090, 13887</a:t>
            </a:r>
            <a:endParaRPr lang="en-US" sz="1800" dirty="0"/>
          </a:p>
          <a:p>
            <a:pPr lvl="1">
              <a:buFontTx/>
              <a:buChar char="-"/>
            </a:pPr>
            <a:endParaRPr lang="en-US" sz="1800" dirty="0"/>
          </a:p>
          <a:p>
            <a:pPr lvl="1">
              <a:buFontTx/>
              <a:buChar char="-"/>
            </a:pPr>
            <a:endParaRPr lang="en-US" sz="1800" dirty="0"/>
          </a:p>
          <a:p>
            <a:pPr marL="457200" lvl="1" indent="0">
              <a:buNone/>
            </a:pPr>
            <a:endParaRPr lang="en-GB" sz="1800" dirty="0" smtClean="0"/>
          </a:p>
          <a:p>
            <a:pPr lvl="1">
              <a:buFontTx/>
              <a:buChar char="-"/>
            </a:pPr>
            <a:endParaRPr lang="en-US" sz="2600" dirty="0" smtClean="0"/>
          </a:p>
          <a:p>
            <a:r>
              <a:rPr lang="en-US" sz="3200" dirty="0" smtClean="0"/>
              <a:t>Results: </a:t>
            </a:r>
            <a:r>
              <a:rPr lang="en-US" sz="2800" dirty="0" smtClean="0"/>
              <a:t>Y/N/A</a:t>
            </a:r>
          </a:p>
          <a:p>
            <a:pPr lvl="1"/>
            <a:r>
              <a:rPr lang="en-US" sz="1800" dirty="0" smtClean="0"/>
              <a:t>SP passed without objection </a:t>
            </a:r>
            <a:endParaRPr lang="en-US" sz="1800" dirty="0" smtClean="0"/>
          </a:p>
        </p:txBody>
      </p:sp>
      <p:sp>
        <p:nvSpPr>
          <p:cNvPr id="4" name="Slide Number Placeholder 3"/>
          <p:cNvSpPr>
            <a:spLocks noGrp="1"/>
          </p:cNvSpPr>
          <p:nvPr>
            <p:ph type="sldNum" sz="quarter" idx="12"/>
          </p:nvPr>
        </p:nvSpPr>
        <p:spPr/>
        <p:txBody>
          <a:bodyPr/>
          <a:lstStyle/>
          <a:p>
            <a:pPr>
              <a:defRPr/>
            </a:pPr>
            <a:r>
              <a:rPr lang="en-US" smtClean="0"/>
              <a:t>Slide </a:t>
            </a:r>
            <a:fld id="{7614916F-BBEF-4684-B6F5-1E636F42BA02}" type="slidenum">
              <a:rPr lang="en-US" smtClean="0"/>
              <a:pPr>
                <a:defRPr/>
              </a:pPr>
              <a:t>32</a:t>
            </a:fld>
            <a:endParaRPr lang="en-US"/>
          </a:p>
        </p:txBody>
      </p:sp>
      <p:sp>
        <p:nvSpPr>
          <p:cNvPr id="5" name="Title 4"/>
          <p:cNvSpPr>
            <a:spLocks noGrp="1"/>
          </p:cNvSpPr>
          <p:nvPr>
            <p:ph type="title"/>
          </p:nvPr>
        </p:nvSpPr>
        <p:spPr/>
        <p:txBody>
          <a:bodyPr/>
          <a:lstStyle/>
          <a:p>
            <a:r>
              <a:rPr lang="en-US" dirty="0" smtClean="0"/>
              <a:t>Straw Poll # </a:t>
            </a:r>
            <a:r>
              <a:rPr lang="en-US" dirty="0" smtClean="0"/>
              <a:t>16 </a:t>
            </a:r>
            <a:r>
              <a:rPr lang="en-US" dirty="0" smtClean="0"/>
              <a:t>(</a:t>
            </a:r>
            <a:r>
              <a:rPr lang="en-US" dirty="0" smtClean="0"/>
              <a:t>MU)</a:t>
            </a:r>
            <a:r>
              <a:rPr lang="en-US" dirty="0"/>
              <a:t/>
            </a:r>
            <a:br>
              <a:rPr lang="en-US" dirty="0"/>
            </a:br>
            <a:r>
              <a:rPr lang="en-US" sz="2000" dirty="0">
                <a:solidFill>
                  <a:schemeClr val="tx1"/>
                </a:solidFill>
              </a:rPr>
              <a:t>(</a:t>
            </a:r>
            <a:r>
              <a:rPr lang="en-US" sz="2000" dirty="0" smtClean="0">
                <a:solidFill>
                  <a:schemeClr val="tx1"/>
                </a:solidFill>
              </a:rPr>
              <a:t>11-17-1828-03-00ax-cr-mu-edca-parameters.docx</a:t>
            </a:r>
            <a:r>
              <a:rPr lang="en-US" sz="2000" dirty="0" smtClean="0"/>
              <a:t>)</a:t>
            </a:r>
            <a:endParaRPr lang="en-US" sz="2000" dirty="0"/>
          </a:p>
        </p:txBody>
      </p:sp>
      <p:sp>
        <p:nvSpPr>
          <p:cNvPr id="8" name="Footer Placeholder 4"/>
          <p:cNvSpPr>
            <a:spLocks noGrp="1"/>
          </p:cNvSpPr>
          <p:nvPr>
            <p:ph type="ftr" sz="quarter" idx="11"/>
          </p:nvPr>
        </p:nvSpPr>
        <p:spPr>
          <a:xfrm>
            <a:off x="7472863" y="6475413"/>
            <a:ext cx="107106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a:t>Kiseon Ryu (LG)</a:t>
            </a:r>
          </a:p>
        </p:txBody>
      </p:sp>
      <p:sp>
        <p:nvSpPr>
          <p:cNvPr id="10" name="Rectangle 4"/>
          <p:cNvSpPr>
            <a:spLocks noGrp="1" noChangeArrowheads="1"/>
          </p:cNvSpPr>
          <p:nvPr>
            <p:ph type="dt" sz="quarter" idx="10"/>
          </p:nvPr>
        </p:nvSpPr>
        <p:spPr>
          <a:xfrm>
            <a:off x="696913" y="332601"/>
            <a:ext cx="1340110"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a:t>January 2018</a:t>
            </a:r>
          </a:p>
        </p:txBody>
      </p:sp>
    </p:spTree>
    <p:extLst>
      <p:ext uri="{BB962C8B-B14F-4D97-AF65-F5344CB8AC3E}">
        <p14:creationId xmlns:p14="http://schemas.microsoft.com/office/powerpoint/2010/main" val="2638665998"/>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676400"/>
            <a:ext cx="7772400" cy="4495800"/>
          </a:xfrm>
          <a:ln>
            <a:solidFill>
              <a:schemeClr val="accent1"/>
            </a:solidFill>
          </a:ln>
        </p:spPr>
        <p:txBody>
          <a:bodyPr/>
          <a:lstStyle/>
          <a:p>
            <a:r>
              <a:rPr lang="en-US" sz="2800" dirty="0" smtClean="0"/>
              <a:t>Do you agree to accept resolutions to following </a:t>
            </a:r>
            <a:r>
              <a:rPr lang="pt-BR" sz="2800" dirty="0" smtClean="0"/>
              <a:t>CIDs </a:t>
            </a:r>
            <a:r>
              <a:rPr lang="en-GB" sz="2800" dirty="0" smtClean="0"/>
              <a:t>in doc </a:t>
            </a:r>
            <a:r>
              <a:rPr lang="en-GB" sz="2800" dirty="0" smtClean="0"/>
              <a:t>11-18/76r3 (5 </a:t>
            </a:r>
            <a:r>
              <a:rPr lang="en-GB" sz="2800" dirty="0" smtClean="0"/>
              <a:t>CID)</a:t>
            </a:r>
          </a:p>
          <a:p>
            <a:pPr lvl="1"/>
            <a:r>
              <a:rPr lang="en-GB" strike="sngStrike" dirty="0"/>
              <a:t>11314,</a:t>
            </a:r>
            <a:r>
              <a:rPr lang="en-GB" dirty="0"/>
              <a:t> 12226, </a:t>
            </a:r>
            <a:r>
              <a:rPr lang="en-GB" strike="sngStrike" dirty="0"/>
              <a:t>12883,</a:t>
            </a:r>
            <a:r>
              <a:rPr lang="en-GB" dirty="0"/>
              <a:t> 13709, 13716, 14257, 14318.</a:t>
            </a:r>
            <a:endParaRPr lang="en-US" dirty="0"/>
          </a:p>
          <a:p>
            <a:pPr lvl="1">
              <a:buFontTx/>
              <a:buChar char="-"/>
            </a:pPr>
            <a:endParaRPr lang="en-US" sz="1800" dirty="0"/>
          </a:p>
          <a:p>
            <a:pPr lvl="1">
              <a:buFontTx/>
              <a:buChar char="-"/>
            </a:pPr>
            <a:endParaRPr lang="en-US" sz="1800" dirty="0"/>
          </a:p>
          <a:p>
            <a:pPr marL="457200" lvl="1" indent="0">
              <a:buNone/>
            </a:pPr>
            <a:endParaRPr lang="en-GB" sz="1800" dirty="0" smtClean="0"/>
          </a:p>
          <a:p>
            <a:pPr lvl="1">
              <a:buFontTx/>
              <a:buChar char="-"/>
            </a:pPr>
            <a:endParaRPr lang="en-US" sz="2600" dirty="0" smtClean="0"/>
          </a:p>
          <a:p>
            <a:r>
              <a:rPr lang="en-US" sz="3200" dirty="0" smtClean="0"/>
              <a:t>Results: </a:t>
            </a:r>
            <a:r>
              <a:rPr lang="en-US" sz="2800" dirty="0" smtClean="0"/>
              <a:t>Y/N/A</a:t>
            </a:r>
          </a:p>
          <a:p>
            <a:pPr lvl="1"/>
            <a:r>
              <a:rPr lang="en-US" sz="1800" dirty="0" smtClean="0"/>
              <a:t>SP passed without objection </a:t>
            </a:r>
            <a:endParaRPr lang="en-US" sz="1800" dirty="0" smtClean="0"/>
          </a:p>
        </p:txBody>
      </p:sp>
      <p:sp>
        <p:nvSpPr>
          <p:cNvPr id="4" name="Slide Number Placeholder 3"/>
          <p:cNvSpPr>
            <a:spLocks noGrp="1"/>
          </p:cNvSpPr>
          <p:nvPr>
            <p:ph type="sldNum" sz="quarter" idx="12"/>
          </p:nvPr>
        </p:nvSpPr>
        <p:spPr/>
        <p:txBody>
          <a:bodyPr/>
          <a:lstStyle/>
          <a:p>
            <a:pPr>
              <a:defRPr/>
            </a:pPr>
            <a:r>
              <a:rPr lang="en-US" smtClean="0"/>
              <a:t>Slide </a:t>
            </a:r>
            <a:fld id="{7614916F-BBEF-4684-B6F5-1E636F42BA02}" type="slidenum">
              <a:rPr lang="en-US" smtClean="0"/>
              <a:pPr>
                <a:defRPr/>
              </a:pPr>
              <a:t>33</a:t>
            </a:fld>
            <a:endParaRPr lang="en-US"/>
          </a:p>
        </p:txBody>
      </p:sp>
      <p:sp>
        <p:nvSpPr>
          <p:cNvPr id="5" name="Title 4"/>
          <p:cNvSpPr>
            <a:spLocks noGrp="1"/>
          </p:cNvSpPr>
          <p:nvPr>
            <p:ph type="title"/>
          </p:nvPr>
        </p:nvSpPr>
        <p:spPr/>
        <p:txBody>
          <a:bodyPr/>
          <a:lstStyle/>
          <a:p>
            <a:r>
              <a:rPr lang="en-US" dirty="0" smtClean="0"/>
              <a:t>Straw Poll # </a:t>
            </a:r>
            <a:r>
              <a:rPr lang="en-US" dirty="0" smtClean="0"/>
              <a:t>17 (MAC)</a:t>
            </a:r>
            <a:r>
              <a:rPr lang="en-US" dirty="0"/>
              <a:t/>
            </a:r>
            <a:br>
              <a:rPr lang="en-US" dirty="0"/>
            </a:br>
            <a:r>
              <a:rPr lang="en-US" sz="2000" dirty="0">
                <a:solidFill>
                  <a:schemeClr val="tx1"/>
                </a:solidFill>
              </a:rPr>
              <a:t>(</a:t>
            </a:r>
            <a:r>
              <a:rPr lang="en-US" sz="2000" dirty="0" smtClean="0">
                <a:solidFill>
                  <a:schemeClr val="tx1"/>
                </a:solidFill>
              </a:rPr>
              <a:t>11-18-0076-03-00ax-d2-0-comment-resolution-27-5-3-2-3.docx</a:t>
            </a:r>
            <a:r>
              <a:rPr lang="en-US" sz="2000" dirty="0" smtClean="0"/>
              <a:t>)</a:t>
            </a:r>
            <a:endParaRPr lang="en-US" sz="2000" dirty="0"/>
          </a:p>
        </p:txBody>
      </p:sp>
      <p:sp>
        <p:nvSpPr>
          <p:cNvPr id="8" name="Footer Placeholder 4"/>
          <p:cNvSpPr>
            <a:spLocks noGrp="1"/>
          </p:cNvSpPr>
          <p:nvPr>
            <p:ph type="ftr" sz="quarter" idx="11"/>
          </p:nvPr>
        </p:nvSpPr>
        <p:spPr>
          <a:xfrm>
            <a:off x="7472863" y="6475413"/>
            <a:ext cx="107106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a:t>Kiseon Ryu (LG)</a:t>
            </a:r>
          </a:p>
        </p:txBody>
      </p:sp>
      <p:sp>
        <p:nvSpPr>
          <p:cNvPr id="10" name="Rectangle 4"/>
          <p:cNvSpPr>
            <a:spLocks noGrp="1" noChangeArrowheads="1"/>
          </p:cNvSpPr>
          <p:nvPr>
            <p:ph type="dt" sz="quarter" idx="10"/>
          </p:nvPr>
        </p:nvSpPr>
        <p:spPr>
          <a:xfrm>
            <a:off x="696913" y="332601"/>
            <a:ext cx="1340110"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a:t>January 2018</a:t>
            </a:r>
          </a:p>
        </p:txBody>
      </p:sp>
    </p:spTree>
    <p:extLst>
      <p:ext uri="{BB962C8B-B14F-4D97-AF65-F5344CB8AC3E}">
        <p14:creationId xmlns:p14="http://schemas.microsoft.com/office/powerpoint/2010/main" val="3865833420"/>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676400"/>
            <a:ext cx="7772400" cy="4495800"/>
          </a:xfrm>
          <a:ln>
            <a:solidFill>
              <a:schemeClr val="accent1"/>
            </a:solidFill>
          </a:ln>
        </p:spPr>
        <p:txBody>
          <a:bodyPr/>
          <a:lstStyle/>
          <a:p>
            <a:r>
              <a:rPr lang="en-US" sz="2800" dirty="0" smtClean="0"/>
              <a:t>Do you agree to accept resolutions to following </a:t>
            </a:r>
            <a:r>
              <a:rPr lang="pt-BR" sz="2800" dirty="0" smtClean="0"/>
              <a:t>CIDs </a:t>
            </a:r>
            <a:r>
              <a:rPr lang="en-GB" sz="2800" dirty="0" smtClean="0"/>
              <a:t>in doc </a:t>
            </a:r>
            <a:r>
              <a:rPr lang="en-GB" sz="2800" dirty="0" smtClean="0"/>
              <a:t>11-18/78r2 (2 </a:t>
            </a:r>
            <a:r>
              <a:rPr lang="en-GB" sz="2800" dirty="0" smtClean="0"/>
              <a:t>CID)</a:t>
            </a:r>
          </a:p>
          <a:p>
            <a:pPr lvl="1">
              <a:buFontTx/>
              <a:buChar char="-"/>
            </a:pPr>
            <a:r>
              <a:rPr lang="en-GB" sz="1800" dirty="0"/>
              <a:t>12508, 13292</a:t>
            </a:r>
            <a:endParaRPr lang="en-US" sz="1800" dirty="0"/>
          </a:p>
          <a:p>
            <a:pPr lvl="1">
              <a:buFontTx/>
              <a:buChar char="-"/>
            </a:pPr>
            <a:endParaRPr lang="en-US" sz="1800" dirty="0"/>
          </a:p>
          <a:p>
            <a:pPr marL="457200" lvl="1" indent="0">
              <a:buNone/>
            </a:pPr>
            <a:endParaRPr lang="en-GB" sz="1800" dirty="0" smtClean="0"/>
          </a:p>
          <a:p>
            <a:pPr lvl="1">
              <a:buFontTx/>
              <a:buChar char="-"/>
            </a:pPr>
            <a:endParaRPr lang="en-US" sz="2600" dirty="0" smtClean="0"/>
          </a:p>
          <a:p>
            <a:r>
              <a:rPr lang="en-US" sz="3200" dirty="0" smtClean="0"/>
              <a:t>Results: </a:t>
            </a:r>
            <a:r>
              <a:rPr lang="en-US" sz="2800" dirty="0" smtClean="0"/>
              <a:t>Y 10 /N 12/A  5</a:t>
            </a:r>
          </a:p>
          <a:p>
            <a:pPr lvl="1"/>
            <a:r>
              <a:rPr lang="en-US" sz="1800" dirty="0" smtClean="0"/>
              <a:t>SP failed</a:t>
            </a:r>
            <a:endParaRPr lang="en-US" sz="1800" dirty="0" smtClean="0"/>
          </a:p>
        </p:txBody>
      </p:sp>
      <p:sp>
        <p:nvSpPr>
          <p:cNvPr id="4" name="Slide Number Placeholder 3"/>
          <p:cNvSpPr>
            <a:spLocks noGrp="1"/>
          </p:cNvSpPr>
          <p:nvPr>
            <p:ph type="sldNum" sz="quarter" idx="12"/>
          </p:nvPr>
        </p:nvSpPr>
        <p:spPr/>
        <p:txBody>
          <a:bodyPr/>
          <a:lstStyle/>
          <a:p>
            <a:pPr>
              <a:defRPr/>
            </a:pPr>
            <a:r>
              <a:rPr lang="en-US" smtClean="0"/>
              <a:t>Slide </a:t>
            </a:r>
            <a:fld id="{7614916F-BBEF-4684-B6F5-1E636F42BA02}" type="slidenum">
              <a:rPr lang="en-US" smtClean="0"/>
              <a:pPr>
                <a:defRPr/>
              </a:pPr>
              <a:t>34</a:t>
            </a:fld>
            <a:endParaRPr lang="en-US"/>
          </a:p>
        </p:txBody>
      </p:sp>
      <p:sp>
        <p:nvSpPr>
          <p:cNvPr id="5" name="Title 4"/>
          <p:cNvSpPr>
            <a:spLocks noGrp="1"/>
          </p:cNvSpPr>
          <p:nvPr>
            <p:ph type="title"/>
          </p:nvPr>
        </p:nvSpPr>
        <p:spPr/>
        <p:txBody>
          <a:bodyPr/>
          <a:lstStyle/>
          <a:p>
            <a:r>
              <a:rPr lang="en-US" dirty="0" smtClean="0"/>
              <a:t>Straw Poll # </a:t>
            </a:r>
            <a:r>
              <a:rPr lang="en-US" dirty="0" smtClean="0"/>
              <a:t>18 (MAC)</a:t>
            </a:r>
            <a:r>
              <a:rPr lang="en-US" dirty="0"/>
              <a:t/>
            </a:r>
            <a:br>
              <a:rPr lang="en-US" dirty="0"/>
            </a:br>
            <a:r>
              <a:rPr lang="en-US" sz="2000" dirty="0">
                <a:solidFill>
                  <a:schemeClr val="tx1"/>
                </a:solidFill>
              </a:rPr>
              <a:t>(11-18-0078-02-00ax-d2-0-comment-resolution-27-6-4.docx</a:t>
            </a:r>
            <a:r>
              <a:rPr lang="en-US" sz="2000" dirty="0" smtClean="0"/>
              <a:t>)</a:t>
            </a:r>
            <a:endParaRPr lang="en-US" sz="2000" dirty="0"/>
          </a:p>
        </p:txBody>
      </p:sp>
      <p:sp>
        <p:nvSpPr>
          <p:cNvPr id="8" name="Footer Placeholder 4"/>
          <p:cNvSpPr>
            <a:spLocks noGrp="1"/>
          </p:cNvSpPr>
          <p:nvPr>
            <p:ph type="ftr" sz="quarter" idx="11"/>
          </p:nvPr>
        </p:nvSpPr>
        <p:spPr>
          <a:xfrm>
            <a:off x="7472863" y="6475413"/>
            <a:ext cx="107106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a:t>Kiseon Ryu (LG)</a:t>
            </a:r>
          </a:p>
        </p:txBody>
      </p:sp>
      <p:sp>
        <p:nvSpPr>
          <p:cNvPr id="10" name="Rectangle 4"/>
          <p:cNvSpPr>
            <a:spLocks noGrp="1" noChangeArrowheads="1"/>
          </p:cNvSpPr>
          <p:nvPr>
            <p:ph type="dt" sz="quarter" idx="10"/>
          </p:nvPr>
        </p:nvSpPr>
        <p:spPr>
          <a:xfrm>
            <a:off x="696913" y="332601"/>
            <a:ext cx="1340110"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a:t>January 2018</a:t>
            </a:r>
          </a:p>
        </p:txBody>
      </p:sp>
    </p:spTree>
    <p:extLst>
      <p:ext uri="{BB962C8B-B14F-4D97-AF65-F5344CB8AC3E}">
        <p14:creationId xmlns:p14="http://schemas.microsoft.com/office/powerpoint/2010/main" val="3388497505"/>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Back Up slides</a:t>
            </a:r>
            <a:endParaRPr lang="en-US" dirty="0"/>
          </a:p>
        </p:txBody>
      </p:sp>
      <p:sp>
        <p:nvSpPr>
          <p:cNvPr id="3" name="Content Placeholder 2"/>
          <p:cNvSpPr>
            <a:spLocks noGrp="1"/>
          </p:cNvSpPr>
          <p:nvPr>
            <p:ph idx="1"/>
          </p:nvPr>
        </p:nvSpPr>
        <p:spPr/>
        <p:txBody>
          <a:bodyPr/>
          <a:lstStyle/>
          <a:p>
            <a:endParaRPr lang="en-US" dirty="0"/>
          </a:p>
        </p:txBody>
      </p:sp>
      <p:sp>
        <p:nvSpPr>
          <p:cNvPr id="4" name="Date Placeholder 3"/>
          <p:cNvSpPr>
            <a:spLocks noGrp="1"/>
          </p:cNvSpPr>
          <p:nvPr>
            <p:ph type="dt" sz="half" idx="10"/>
          </p:nvPr>
        </p:nvSpPr>
        <p:spPr/>
        <p:txBody>
          <a:bodyPr/>
          <a:lstStyle/>
          <a:p>
            <a:r>
              <a:rPr lang="en-US" altLang="en-US" dirty="0"/>
              <a:t>January 2018</a:t>
            </a:r>
          </a:p>
        </p:txBody>
      </p:sp>
      <p:sp>
        <p:nvSpPr>
          <p:cNvPr id="5" name="Footer Placeholder 4"/>
          <p:cNvSpPr>
            <a:spLocks noGrp="1"/>
          </p:cNvSpPr>
          <p:nvPr>
            <p:ph type="ftr" sz="quarter" idx="11"/>
          </p:nvPr>
        </p:nvSpPr>
        <p:spPr>
          <a:xfrm>
            <a:off x="7472863" y="6475413"/>
            <a:ext cx="1071062" cy="184666"/>
          </a:xfrm>
        </p:spPr>
        <p:txBody>
          <a:bodyPr/>
          <a:lstStyle/>
          <a:p>
            <a:pPr>
              <a:defRPr/>
            </a:pPr>
            <a:r>
              <a:rPr lang="en-US" altLang="en-US" dirty="0"/>
              <a:t>Kiseon Ryu (LG</a:t>
            </a:r>
            <a:r>
              <a:rPr lang="en-US" altLang="en-US" dirty="0" smtClean="0"/>
              <a:t>)</a:t>
            </a:r>
            <a:endParaRPr lang="en-US" altLang="en-US" dirty="0"/>
          </a:p>
        </p:txBody>
      </p:sp>
      <p:sp>
        <p:nvSpPr>
          <p:cNvPr id="6" name="Slide Number Placeholder 5"/>
          <p:cNvSpPr>
            <a:spLocks noGrp="1"/>
          </p:cNvSpPr>
          <p:nvPr>
            <p:ph type="sldNum" sz="quarter" idx="12"/>
          </p:nvPr>
        </p:nvSpPr>
        <p:spPr/>
        <p:txBody>
          <a:bodyPr/>
          <a:lstStyle/>
          <a:p>
            <a:r>
              <a:rPr lang="en-US" altLang="en-US" smtClean="0"/>
              <a:t>Slide </a:t>
            </a:r>
            <a:fld id="{8B9CC4A4-AD29-475B-8067-76907FC008B3}" type="slidenum">
              <a:rPr lang="en-US" altLang="en-US" smtClean="0"/>
              <a:pPr/>
              <a:t>35</a:t>
            </a:fld>
            <a:endParaRPr lang="en-US" alt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2"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C67203D8-1B8B-420D-BAFF-1FA34EB01B90}" type="slidenum">
              <a:rPr lang="en-US" altLang="en-US"/>
              <a:pPr/>
              <a:t>4</a:t>
            </a:fld>
            <a:endParaRPr lang="en-US" altLang="en-US"/>
          </a:p>
        </p:txBody>
      </p:sp>
      <p:sp>
        <p:nvSpPr>
          <p:cNvPr id="12293" name="Slide Number Placeholder 5"/>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gn="ctr"/>
            <a:r>
              <a:rPr lang="en-US" altLang="en-US"/>
              <a:t>Slide </a:t>
            </a:r>
            <a:fld id="{6BFC386B-E3F0-4A85-8EFA-BDA09ACCFA65}" type="slidenum">
              <a:rPr lang="en-US" altLang="en-US"/>
              <a:pPr algn="ctr"/>
              <a:t>4</a:t>
            </a:fld>
            <a:endParaRPr lang="en-US" altLang="en-US"/>
          </a:p>
        </p:txBody>
      </p:sp>
      <p:sp>
        <p:nvSpPr>
          <p:cNvPr id="12294" name="Rectangle 2"/>
          <p:cNvSpPr>
            <a:spLocks noGrp="1" noChangeArrowheads="1"/>
          </p:cNvSpPr>
          <p:nvPr>
            <p:ph type="title" idx="4294967295"/>
          </p:nvPr>
        </p:nvSpPr>
        <p:spPr>
          <a:xfrm>
            <a:off x="685800" y="685800"/>
            <a:ext cx="7772400" cy="762000"/>
          </a:xfrm>
        </p:spPr>
        <p:txBody>
          <a:bodyPr/>
          <a:lstStyle/>
          <a:p>
            <a:r>
              <a:rPr lang="en-US" altLang="en-US" dirty="0" smtClean="0"/>
              <a:t>Meeting Protocol, Attendance, Voting &amp; Document Status</a:t>
            </a:r>
          </a:p>
        </p:txBody>
      </p:sp>
      <p:sp>
        <p:nvSpPr>
          <p:cNvPr id="12295" name="Rectangle 3"/>
          <p:cNvSpPr>
            <a:spLocks noGrp="1" noChangeArrowheads="1"/>
          </p:cNvSpPr>
          <p:nvPr>
            <p:ph type="body" idx="4294967295"/>
          </p:nvPr>
        </p:nvSpPr>
        <p:spPr>
          <a:xfrm>
            <a:off x="304800" y="1600200"/>
            <a:ext cx="8686800" cy="4724400"/>
          </a:xfrm>
        </p:spPr>
        <p:txBody>
          <a:bodyPr/>
          <a:lstStyle/>
          <a:p>
            <a:r>
              <a:rPr lang="en-US" altLang="en-US" sz="2000" dirty="0"/>
              <a:t>Please announce your affiliation when you first address the group during a meeting </a:t>
            </a:r>
            <a:r>
              <a:rPr lang="en-US" altLang="en-US" sz="2000" dirty="0" smtClean="0"/>
              <a:t>slot</a:t>
            </a:r>
          </a:p>
          <a:p>
            <a:r>
              <a:rPr lang="en-US" altLang="en-US" sz="2000" dirty="0"/>
              <a:t>Cell Phones to be silent or Off</a:t>
            </a:r>
          </a:p>
          <a:p>
            <a:r>
              <a:rPr lang="en-US" altLang="en-US" sz="2000" dirty="0" smtClean="0"/>
              <a:t>Register your attendance via </a:t>
            </a:r>
            <a:r>
              <a:rPr lang="en-US" altLang="en-US" sz="2000" dirty="0">
                <a:hlinkClick r:id="rId3"/>
              </a:rPr>
              <a:t>https://imat.ieee.org</a:t>
            </a:r>
            <a:r>
              <a:rPr lang="en-US" altLang="en-US" sz="2000" dirty="0"/>
              <a:t> while on </a:t>
            </a:r>
            <a:r>
              <a:rPr lang="en-US" altLang="en-US" sz="2000" dirty="0" smtClean="0"/>
              <a:t>a meeting </a:t>
            </a:r>
            <a:r>
              <a:rPr lang="en-US" altLang="en-US" sz="2000" dirty="0"/>
              <a:t>SSID (e.g. </a:t>
            </a:r>
            <a:r>
              <a:rPr lang="en-US" altLang="en-US" sz="2000" dirty="0" err="1"/>
              <a:t>Verilan</a:t>
            </a:r>
            <a:r>
              <a:rPr lang="en-US" altLang="en-US" sz="2000" dirty="0"/>
              <a:t>-secure)</a:t>
            </a:r>
          </a:p>
          <a:p>
            <a:r>
              <a:rPr lang="en-US" altLang="en-US" sz="2000" dirty="0" smtClean="0"/>
              <a:t>Make sure your badges are correct </a:t>
            </a:r>
          </a:p>
          <a:p>
            <a:r>
              <a:rPr lang="en-US" altLang="en-US" sz="2000" dirty="0" smtClean="0"/>
              <a:t>If you plan to make a submission, be sure it does not contain company logos or advertising</a:t>
            </a:r>
          </a:p>
          <a:p>
            <a:r>
              <a:rPr lang="en-US" altLang="en-US" sz="2000" dirty="0" smtClean="0"/>
              <a:t>Questions on Voting status, Ballot pool, Access to Reflector, Documentation,  Member</a:t>
            </a:r>
            <a:r>
              <a:rPr lang="en-US" altLang="ja-JP" sz="2000" dirty="0" smtClean="0"/>
              <a:t>’s Area</a:t>
            </a:r>
          </a:p>
          <a:p>
            <a:pPr lvl="1"/>
            <a:r>
              <a:rPr lang="en-US" altLang="en-US" dirty="0" smtClean="0"/>
              <a:t>Contact Jon Rosdahl –  </a:t>
            </a:r>
            <a:r>
              <a:rPr lang="en-US" altLang="en-US" dirty="0" smtClean="0">
                <a:hlinkClick r:id="rId4"/>
              </a:rPr>
              <a:t>jrosdahl@ieee.org</a:t>
            </a:r>
            <a:endParaRPr lang="en-US" altLang="en-US" sz="1800" dirty="0" smtClean="0"/>
          </a:p>
          <a:p>
            <a:pPr lvl="1"/>
            <a:endParaRPr lang="en-US" altLang="en-US" sz="1800" dirty="0" smtClean="0"/>
          </a:p>
        </p:txBody>
      </p:sp>
      <p:sp>
        <p:nvSpPr>
          <p:cNvPr id="9" name="Footer Placeholder 4"/>
          <p:cNvSpPr>
            <a:spLocks noGrp="1"/>
          </p:cNvSpPr>
          <p:nvPr>
            <p:ph type="ftr" sz="quarter" idx="11"/>
          </p:nvPr>
        </p:nvSpPr>
        <p:spPr>
          <a:xfrm>
            <a:off x="7472863" y="6475413"/>
            <a:ext cx="107106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a:t>Kiseon Ryu (LG</a:t>
            </a:r>
            <a:r>
              <a:rPr lang="en-US" altLang="en-US" dirty="0" smtClean="0"/>
              <a:t>)</a:t>
            </a:r>
            <a:endParaRPr lang="en-US" altLang="en-US" dirty="0"/>
          </a:p>
        </p:txBody>
      </p:sp>
      <p:sp>
        <p:nvSpPr>
          <p:cNvPr id="10" name="Rectangle 4"/>
          <p:cNvSpPr>
            <a:spLocks noGrp="1" noChangeArrowheads="1"/>
          </p:cNvSpPr>
          <p:nvPr>
            <p:ph type="dt" sz="quarter" idx="10"/>
          </p:nvPr>
        </p:nvSpPr>
        <p:spPr>
          <a:xfrm>
            <a:off x="696913" y="332601"/>
            <a:ext cx="1340110"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a:t>January 2018</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68484498-0342-47DA-BB91-F1596920CFC8}" type="slidenum">
              <a:rPr lang="en-US" altLang="en-US"/>
              <a:pPr/>
              <a:t>5</a:t>
            </a:fld>
            <a:endParaRPr lang="en-US" altLang="en-US"/>
          </a:p>
        </p:txBody>
      </p:sp>
      <p:sp>
        <p:nvSpPr>
          <p:cNvPr id="13317" name="Rectangle 2"/>
          <p:cNvSpPr>
            <a:spLocks noGrp="1" noChangeArrowheads="1"/>
          </p:cNvSpPr>
          <p:nvPr>
            <p:ph type="title"/>
          </p:nvPr>
        </p:nvSpPr>
        <p:spPr/>
        <p:txBody>
          <a:bodyPr/>
          <a:lstStyle/>
          <a:p>
            <a:r>
              <a:rPr lang="en-US" altLang="en-US" dirty="0" smtClean="0"/>
              <a:t>Patent Policy and Other Guidelines</a:t>
            </a:r>
          </a:p>
        </p:txBody>
      </p:sp>
      <p:sp>
        <p:nvSpPr>
          <p:cNvPr id="13318" name="Rectangle 3"/>
          <p:cNvSpPr>
            <a:spLocks noGrp="1" noChangeArrowheads="1"/>
          </p:cNvSpPr>
          <p:nvPr>
            <p:ph type="body" idx="1"/>
          </p:nvPr>
        </p:nvSpPr>
        <p:spPr/>
        <p:txBody>
          <a:bodyPr/>
          <a:lstStyle/>
          <a:p>
            <a:r>
              <a:rPr lang="en-US" altLang="en-US" sz="2000" dirty="0" smtClean="0"/>
              <a:t>See the following 5 slides</a:t>
            </a:r>
          </a:p>
        </p:txBody>
      </p:sp>
      <p:sp>
        <p:nvSpPr>
          <p:cNvPr id="8" name="Footer Placeholder 4"/>
          <p:cNvSpPr>
            <a:spLocks noGrp="1"/>
          </p:cNvSpPr>
          <p:nvPr>
            <p:ph type="ftr" sz="quarter" idx="11"/>
          </p:nvPr>
        </p:nvSpPr>
        <p:spPr>
          <a:xfrm>
            <a:off x="7472863" y="6475413"/>
            <a:ext cx="107106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a:t>Kiseon Ryu (LG)</a:t>
            </a:r>
          </a:p>
        </p:txBody>
      </p:sp>
      <p:sp>
        <p:nvSpPr>
          <p:cNvPr id="9" name="Rectangle 4"/>
          <p:cNvSpPr>
            <a:spLocks noGrp="1" noChangeArrowheads="1"/>
          </p:cNvSpPr>
          <p:nvPr>
            <p:ph type="dt" sz="quarter" idx="10"/>
          </p:nvPr>
        </p:nvSpPr>
        <p:spPr>
          <a:xfrm>
            <a:off x="696913" y="332601"/>
            <a:ext cx="1340110"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a:t>January 2018</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A1BB73D7-FECB-4086-91A5-AC9BEFC63923}" type="slidenum">
              <a:rPr lang="en-US" altLang="en-US"/>
              <a:pPr/>
              <a:t>6</a:t>
            </a:fld>
            <a:endParaRPr lang="en-US" altLang="en-US"/>
          </a:p>
        </p:txBody>
      </p:sp>
      <p:sp>
        <p:nvSpPr>
          <p:cNvPr id="14341" name="Rectangle 2"/>
          <p:cNvSpPr>
            <a:spLocks noGrp="1" noChangeArrowheads="1"/>
          </p:cNvSpPr>
          <p:nvPr>
            <p:ph type="title"/>
          </p:nvPr>
        </p:nvSpPr>
        <p:spPr>
          <a:xfrm>
            <a:off x="685800" y="685800"/>
            <a:ext cx="7772400" cy="381000"/>
          </a:xfrm>
          <a:noFill/>
        </p:spPr>
        <p:txBody>
          <a:bodyPr lIns="90487" tIns="44450" rIns="90487" bIns="44450"/>
          <a:lstStyle/>
          <a:p>
            <a:r>
              <a:rPr lang="en-US" altLang="en-US" sz="2400" u="sng" smtClean="0"/>
              <a:t>Instructions for the WG Chair</a:t>
            </a:r>
          </a:p>
        </p:txBody>
      </p:sp>
      <p:sp>
        <p:nvSpPr>
          <p:cNvPr id="14342" name="Rectangle 3"/>
          <p:cNvSpPr>
            <a:spLocks noGrp="1" noChangeArrowheads="1"/>
          </p:cNvSpPr>
          <p:nvPr>
            <p:ph type="body" idx="4294967295"/>
          </p:nvPr>
        </p:nvSpPr>
        <p:spPr>
          <a:xfrm>
            <a:off x="152400" y="1066800"/>
            <a:ext cx="8610600" cy="4876800"/>
          </a:xfrm>
          <a:noFill/>
        </p:spPr>
        <p:txBody>
          <a:bodyPr lIns="90487" tIns="44450" rIns="90487" bIns="44450"/>
          <a:lstStyle/>
          <a:p>
            <a:pPr>
              <a:lnSpc>
                <a:spcPct val="80000"/>
              </a:lnSpc>
              <a:spcAft>
                <a:spcPct val="30000"/>
              </a:spcAft>
              <a:buFontTx/>
              <a:buNone/>
            </a:pPr>
            <a:r>
              <a:rPr lang="en-US" altLang="en-US" sz="800" b="0" smtClean="0"/>
              <a:t>	</a:t>
            </a:r>
            <a:r>
              <a:rPr lang="en-US" altLang="en-US" sz="1400" b="0" smtClean="0"/>
              <a:t>The IEEE-SA strongly recommends that at each WG meeting the chair or a designee:</a:t>
            </a:r>
            <a:endParaRPr lang="en-US" altLang="en-US" sz="1400" smtClean="0"/>
          </a:p>
          <a:p>
            <a:pPr lvl="1">
              <a:lnSpc>
                <a:spcPct val="80000"/>
              </a:lnSpc>
            </a:pPr>
            <a:r>
              <a:rPr lang="en-US" altLang="en-US" sz="1400" b="1" smtClean="0"/>
              <a:t>Show slides #1 through #4 of this presentation</a:t>
            </a:r>
          </a:p>
          <a:p>
            <a:pPr lvl="1">
              <a:lnSpc>
                <a:spcPct val="80000"/>
              </a:lnSpc>
            </a:pPr>
            <a:r>
              <a:rPr lang="en-US" altLang="en-US" sz="1400" b="1" smtClean="0"/>
              <a:t>Advise the WG attendees that:</a:t>
            </a:r>
            <a:r>
              <a:rPr lang="en-US" altLang="en-US" sz="1400" smtClean="0"/>
              <a:t> </a:t>
            </a:r>
          </a:p>
          <a:p>
            <a:pPr lvl="2">
              <a:lnSpc>
                <a:spcPct val="80000"/>
              </a:lnSpc>
            </a:pPr>
            <a:r>
              <a:rPr lang="en-US" altLang="en-US" sz="1400" smtClean="0"/>
              <a:t>The IEEE</a:t>
            </a:r>
            <a:r>
              <a:rPr lang="ja-JP" altLang="en-US" sz="1400" smtClean="0"/>
              <a:t>’</a:t>
            </a:r>
            <a:r>
              <a:rPr lang="en-US" altLang="ja-JP" sz="1400" smtClean="0"/>
              <a:t>s patent policy is consistent with the ANSI patent policy and is described in Clause 6 of the </a:t>
            </a:r>
            <a:r>
              <a:rPr lang="en-US" altLang="ja-JP" sz="1400" i="1" smtClean="0"/>
              <a:t>IEEE-SA Standards Board Bylaws</a:t>
            </a:r>
            <a:r>
              <a:rPr lang="en-US" altLang="ja-JP" sz="1400" smtClean="0"/>
              <a:t>;</a:t>
            </a:r>
          </a:p>
          <a:p>
            <a:pPr lvl="2">
              <a:lnSpc>
                <a:spcPct val="80000"/>
              </a:lnSpc>
            </a:pPr>
            <a:r>
              <a:rPr lang="en-US" altLang="en-US" sz="1400" smtClean="0"/>
              <a:t>Early identification of patent claims which may be essential for the use of standards under development is strongly encouraged; </a:t>
            </a:r>
          </a:p>
          <a:p>
            <a:pPr lvl="2">
              <a:lnSpc>
                <a:spcPct val="80000"/>
              </a:lnSpc>
            </a:pPr>
            <a:r>
              <a:rPr lang="en-US" altLang="en-US" sz="140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altLang="en-US" sz="1400" smtClean="0"/>
            </a:br>
            <a:endParaRPr lang="en-US" altLang="en-US" sz="1400" smtClean="0"/>
          </a:p>
          <a:p>
            <a:pPr lvl="1">
              <a:lnSpc>
                <a:spcPct val="20000"/>
              </a:lnSpc>
            </a:pPr>
            <a:r>
              <a:rPr lang="en-US" altLang="en-US" sz="1400" b="1" smtClean="0"/>
              <a:t>Instruct the WG Secretary to record in the minutes of the relevant WG meeting:</a:t>
            </a:r>
            <a:r>
              <a:rPr lang="en-US" altLang="en-US" sz="700" smtClean="0"/>
              <a:t> </a:t>
            </a:r>
          </a:p>
          <a:p>
            <a:pPr lvl="2">
              <a:lnSpc>
                <a:spcPct val="80000"/>
              </a:lnSpc>
            </a:pPr>
            <a:r>
              <a:rPr lang="en-US" altLang="en-US" sz="1400" smtClean="0"/>
              <a:t>That the foregoing information was provided and that slides 1 through 4 (and this slide 0, if applicable) were shown; </a:t>
            </a:r>
          </a:p>
          <a:p>
            <a:pPr lvl="2">
              <a:lnSpc>
                <a:spcPct val="80000"/>
              </a:lnSpc>
            </a:pPr>
            <a:r>
              <a:rPr lang="en-US" altLang="en-US" sz="140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altLang="en-US" sz="140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altLang="en-US" sz="700" smtClean="0"/>
          </a:p>
          <a:p>
            <a:pPr lvl="1">
              <a:lnSpc>
                <a:spcPct val="80000"/>
              </a:lnSpc>
              <a:spcBef>
                <a:spcPct val="5000"/>
              </a:spcBef>
            </a:pPr>
            <a:r>
              <a:rPr lang="en-US" altLang="en-US" sz="1400" smtClean="0"/>
              <a:t>The WG Chair shall ensure that a request is made to any identified holders of potential essential patent claim(s) to complete and submit a Letter of Assurance.</a:t>
            </a:r>
          </a:p>
          <a:p>
            <a:pPr lvl="1">
              <a:lnSpc>
                <a:spcPct val="80000"/>
              </a:lnSpc>
              <a:spcBef>
                <a:spcPct val="5000"/>
              </a:spcBef>
            </a:pPr>
            <a:r>
              <a:rPr lang="en-US" altLang="en-US" sz="1400" smtClean="0"/>
              <a:t>It is recommended that the WG chair review the guidance in </a:t>
            </a:r>
            <a:r>
              <a:rPr lang="en-US" altLang="en-US" sz="1400" i="1" smtClean="0"/>
              <a:t>IEEE-SA Standards Board Operations Manual</a:t>
            </a:r>
            <a:r>
              <a:rPr lang="en-US" altLang="en-US" sz="1400" smtClean="0"/>
              <a:t> 6.3.5 and in FAQs 12 and 12a on inclusion of potential Essential Patent Claims by incorporation or by reference.</a:t>
            </a:r>
            <a:r>
              <a:rPr lang="en-US" altLang="en-US" sz="1400" smtClean="0">
                <a:solidFill>
                  <a:srgbClr val="FF3300"/>
                </a:solidFill>
              </a:rPr>
              <a:t> </a:t>
            </a:r>
          </a:p>
          <a:p>
            <a:pPr lvl="1">
              <a:lnSpc>
                <a:spcPct val="80000"/>
              </a:lnSpc>
              <a:spcBef>
                <a:spcPct val="5000"/>
              </a:spcBef>
              <a:buFontTx/>
              <a:buNone/>
            </a:pPr>
            <a:endParaRPr lang="en-US" altLang="en-US" sz="1200" smtClean="0"/>
          </a:p>
          <a:p>
            <a:pPr lvl="1">
              <a:lnSpc>
                <a:spcPct val="80000"/>
              </a:lnSpc>
              <a:spcBef>
                <a:spcPct val="5000"/>
              </a:spcBef>
              <a:buFontTx/>
              <a:buNone/>
            </a:pPr>
            <a:r>
              <a:rPr lang="en-US" altLang="en-US" sz="1200" smtClean="0"/>
              <a:t>	Note: </a:t>
            </a:r>
            <a:r>
              <a:rPr lang="en-US" altLang="en-US" sz="1200" b="1" smtClean="0"/>
              <a:t>WG</a:t>
            </a:r>
            <a:r>
              <a:rPr lang="en-US" altLang="en-US" sz="1200" smtClean="0"/>
              <a:t> includes Working Groups, Task Groups, and other standards-developing committees with a PAR approved by the IEEE-SA Standards Board.</a:t>
            </a:r>
          </a:p>
        </p:txBody>
      </p:sp>
      <p:sp>
        <p:nvSpPr>
          <p:cNvPr id="14343" name="Text Box 5"/>
          <p:cNvSpPr txBox="1">
            <a:spLocks noChangeArrowheads="1"/>
          </p:cNvSpPr>
          <p:nvPr/>
        </p:nvSpPr>
        <p:spPr bwMode="auto">
          <a:xfrm>
            <a:off x="0" y="6172200"/>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400" b="1"/>
              <a:t>(Optional to be shown)</a:t>
            </a:r>
          </a:p>
        </p:txBody>
      </p:sp>
      <p:sp>
        <p:nvSpPr>
          <p:cNvPr id="9" name="Footer Placeholder 4"/>
          <p:cNvSpPr>
            <a:spLocks noGrp="1"/>
          </p:cNvSpPr>
          <p:nvPr>
            <p:ph type="ftr" sz="quarter" idx="11"/>
          </p:nvPr>
        </p:nvSpPr>
        <p:spPr>
          <a:xfrm>
            <a:off x="7472863" y="6475413"/>
            <a:ext cx="107106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a:t>Kiseon Ryu (LG)</a:t>
            </a:r>
          </a:p>
        </p:txBody>
      </p:sp>
      <p:sp>
        <p:nvSpPr>
          <p:cNvPr id="10" name="Rectangle 4"/>
          <p:cNvSpPr>
            <a:spLocks noGrp="1" noChangeArrowheads="1"/>
          </p:cNvSpPr>
          <p:nvPr>
            <p:ph type="dt" sz="quarter" idx="10"/>
          </p:nvPr>
        </p:nvSpPr>
        <p:spPr>
          <a:xfrm>
            <a:off x="696913" y="332601"/>
            <a:ext cx="1340110"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a:t>January 2018</a:t>
            </a: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383012F2-B6FB-476E-8A0E-F8D1D62EB061}" type="slidenum">
              <a:rPr lang="en-US" altLang="en-US"/>
              <a:pPr/>
              <a:t>7</a:t>
            </a:fld>
            <a:endParaRPr lang="en-US" altLang="en-US"/>
          </a:p>
        </p:txBody>
      </p:sp>
      <p:sp>
        <p:nvSpPr>
          <p:cNvPr id="15365" name="Rectangle 2"/>
          <p:cNvSpPr>
            <a:spLocks noGrp="1" noChangeArrowheads="1"/>
          </p:cNvSpPr>
          <p:nvPr>
            <p:ph type="title"/>
          </p:nvPr>
        </p:nvSpPr>
        <p:spPr>
          <a:xfrm>
            <a:off x="685800" y="685800"/>
            <a:ext cx="7772400" cy="381000"/>
          </a:xfrm>
        </p:spPr>
        <p:txBody>
          <a:bodyPr/>
          <a:lstStyle/>
          <a:p>
            <a:r>
              <a:rPr lang="en-US" altLang="en-US" sz="2800" u="sng" smtClean="0"/>
              <a:t>Participants, Patents, and Duty to Inform</a:t>
            </a:r>
          </a:p>
        </p:txBody>
      </p:sp>
      <p:sp>
        <p:nvSpPr>
          <p:cNvPr id="15366"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gn="ctr"/>
            <a:endParaRPr lang="en-GB" altLang="en-US" sz="2000" b="1" u="sng">
              <a:solidFill>
                <a:schemeClr val="tx2"/>
              </a:solidFill>
              <a:latin typeface="Helvetica" pitchFamily="34" charset="0"/>
            </a:endParaRPr>
          </a:p>
        </p:txBody>
      </p:sp>
      <p:sp>
        <p:nvSpPr>
          <p:cNvPr id="15367" name="Rectangle 4"/>
          <p:cNvSpPr>
            <a:spLocks noChangeArrowheads="1"/>
          </p:cNvSpPr>
          <p:nvPr/>
        </p:nvSpPr>
        <p:spPr bwMode="auto">
          <a:xfrm>
            <a:off x="533400" y="1143000"/>
            <a:ext cx="8229600" cy="403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defRPr sz="1200">
                <a:solidFill>
                  <a:schemeClr val="tx1"/>
                </a:solidFill>
                <a:latin typeface="Times New Roman" pitchFamily="18" charset="0"/>
                <a:ea typeface="MS PGothic" pitchFamily="34" charset="-128"/>
              </a:defRPr>
            </a:lvl1pPr>
            <a:lvl2pPr marL="630238"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nSpc>
                <a:spcPct val="80000"/>
              </a:lnSpc>
              <a:spcBef>
                <a:spcPct val="20000"/>
              </a:spcBef>
              <a:buFontTx/>
              <a:buChar char="•"/>
            </a:pPr>
            <a:endParaRPr lang="en-US" altLang="en-US" sz="400" b="1" u="sng">
              <a:solidFill>
                <a:srgbClr val="FF0000"/>
              </a:solidFill>
            </a:endParaRPr>
          </a:p>
          <a:p>
            <a:pPr>
              <a:spcBef>
                <a:spcPct val="20000"/>
              </a:spcBef>
            </a:pPr>
            <a:r>
              <a:rPr lang="en-US" altLang="en-US"/>
              <a:t>	</a:t>
            </a:r>
            <a:r>
              <a:rPr lang="en-US" altLang="en-US" sz="1600"/>
              <a:t>All participants in this meeting have certain obligations under the IEEE-SA Patent Policy.  Participants: </a:t>
            </a:r>
          </a:p>
          <a:p>
            <a:pPr lvl="1">
              <a:spcBef>
                <a:spcPct val="20000"/>
              </a:spcBef>
              <a:buFontTx/>
              <a:buChar char="–"/>
            </a:pPr>
            <a:r>
              <a:rPr lang="ja-JP" altLang="en-US" sz="1600" b="1"/>
              <a:t>“</a:t>
            </a:r>
            <a:r>
              <a:rPr lang="en-US" altLang="ja-JP" sz="1600" b="1"/>
              <a:t>Shall inform the IEEE (or cause the IEEE to be informed)</a:t>
            </a:r>
            <a:r>
              <a:rPr lang="ja-JP" altLang="en-US" sz="1600" b="1"/>
              <a:t>”</a:t>
            </a:r>
            <a:r>
              <a:rPr lang="en-US" altLang="ja-JP" sz="1600" b="1"/>
              <a:t> of the identity of each </a:t>
            </a:r>
            <a:r>
              <a:rPr lang="ja-JP" altLang="en-US" sz="1600" b="1"/>
              <a:t>“</a:t>
            </a:r>
            <a:r>
              <a:rPr lang="en-US" altLang="ja-JP" sz="1600" b="1"/>
              <a:t>holder of any potential Essential Patent Claims of which they are personally aware</a:t>
            </a:r>
            <a:r>
              <a:rPr lang="ja-JP" altLang="en-US" sz="1600" b="1"/>
              <a:t>”</a:t>
            </a:r>
            <a:r>
              <a:rPr lang="en-US" altLang="ja-JP" sz="1600" b="1"/>
              <a:t> if the claims are owned or controlled by the participant or the entity the participant is from, employed by, or otherwise represents</a:t>
            </a:r>
          </a:p>
          <a:p>
            <a:pPr lvl="2">
              <a:spcBef>
                <a:spcPct val="20000"/>
              </a:spcBef>
              <a:buFontTx/>
              <a:buChar char="•"/>
            </a:pPr>
            <a:r>
              <a:rPr lang="ja-JP" altLang="en-US" sz="1400" b="1"/>
              <a:t>“</a:t>
            </a:r>
            <a:r>
              <a:rPr lang="en-US" altLang="ja-JP" sz="1400" b="1"/>
              <a:t>Personal awareness</a:t>
            </a:r>
            <a:r>
              <a:rPr lang="ja-JP" altLang="en-US" sz="1400" b="1"/>
              <a:t>”</a:t>
            </a:r>
            <a:r>
              <a:rPr lang="en-US" altLang="ja-JP" sz="1400" b="1"/>
              <a:t> means that the participant </a:t>
            </a:r>
            <a:r>
              <a:rPr lang="ja-JP" altLang="en-US" sz="1400" b="1"/>
              <a:t>“</a:t>
            </a:r>
            <a:r>
              <a:rPr lang="en-US" altLang="ja-JP" sz="1400" b="1"/>
              <a:t>is personally aware that the holder may have a potential Essential Patent Claim,</a:t>
            </a:r>
            <a:r>
              <a:rPr lang="ja-JP" altLang="en-US" sz="1400" b="1"/>
              <a:t>”</a:t>
            </a:r>
            <a:r>
              <a:rPr lang="en-US" altLang="ja-JP" sz="1400" b="1"/>
              <a:t> even if the participant is not personally aware of the specific patents or</a:t>
            </a:r>
            <a:r>
              <a:rPr lang="en-US" altLang="ja-JP" sz="1400" b="1">
                <a:solidFill>
                  <a:srgbClr val="FF3300"/>
                </a:solidFill>
              </a:rPr>
              <a:t> </a:t>
            </a:r>
            <a:r>
              <a:rPr lang="en-US" altLang="ja-JP" sz="1400" b="1"/>
              <a:t>patent claims</a:t>
            </a:r>
          </a:p>
          <a:p>
            <a:pPr lvl="1">
              <a:spcBef>
                <a:spcPct val="20000"/>
              </a:spcBef>
              <a:buFontTx/>
              <a:buChar char="–"/>
            </a:pPr>
            <a:r>
              <a:rPr lang="ja-JP" altLang="en-US" sz="1600" b="1"/>
              <a:t>“</a:t>
            </a:r>
            <a:r>
              <a:rPr lang="en-US" altLang="ja-JP" sz="1600" b="1"/>
              <a:t>Should inform the IEEE (or cause the IEEE to be informed)</a:t>
            </a:r>
            <a:r>
              <a:rPr lang="ja-JP" altLang="en-US" sz="1600" b="1"/>
              <a:t>”</a:t>
            </a:r>
            <a:r>
              <a:rPr lang="en-US" altLang="ja-JP" sz="1600" b="1"/>
              <a:t> of the identity of </a:t>
            </a:r>
            <a:r>
              <a:rPr lang="ja-JP" altLang="en-US" sz="1600" b="1"/>
              <a:t>“</a:t>
            </a:r>
            <a:r>
              <a:rPr lang="en-US" altLang="ja-JP" sz="1600" b="1"/>
              <a:t>any other holders of such potential Essential Patent Claims</a:t>
            </a:r>
            <a:r>
              <a:rPr lang="ja-JP" altLang="en-US" sz="1600" b="1"/>
              <a:t>”</a:t>
            </a:r>
            <a:r>
              <a:rPr lang="en-US" altLang="ja-JP" sz="1600" b="1"/>
              <a:t> (that is, third parties that are not affiliated with the participant, with the participant</a:t>
            </a:r>
            <a:r>
              <a:rPr lang="ja-JP" altLang="en-US" sz="1600" b="1"/>
              <a:t>’</a:t>
            </a:r>
            <a:r>
              <a:rPr lang="en-US" altLang="ja-JP" sz="1600" b="1"/>
              <a:t>s employer, or with anyone else that the participant is from or otherwise represents)</a:t>
            </a:r>
          </a:p>
          <a:p>
            <a:pPr lvl="1">
              <a:spcBef>
                <a:spcPct val="20000"/>
              </a:spcBef>
              <a:buFontTx/>
              <a:buChar char="–"/>
            </a:pPr>
            <a:r>
              <a:rPr lang="en-US" altLang="en-US" sz="1600" b="1"/>
              <a:t>The above does not apply if the patent</a:t>
            </a:r>
            <a:r>
              <a:rPr lang="en-US" altLang="en-US" sz="1600" b="1">
                <a:solidFill>
                  <a:srgbClr val="FF3300"/>
                </a:solidFill>
              </a:rPr>
              <a:t> </a:t>
            </a:r>
            <a:r>
              <a:rPr lang="en-US" altLang="en-US" sz="1600" b="1"/>
              <a:t>claim is already the subject of an Accepted Letter of Assurance that applies to the proposed standard(s) under consideration by this group</a:t>
            </a:r>
          </a:p>
          <a:p>
            <a:pPr>
              <a:spcBef>
                <a:spcPct val="20000"/>
              </a:spcBef>
            </a:pPr>
            <a:r>
              <a:rPr lang="en-GB" altLang="en-US" sz="1600" b="1"/>
              <a:t>		Quoted text excerpted from IEEE-SA Standards Board Bylaws subclause 6.2</a:t>
            </a:r>
            <a:endParaRPr lang="en-US" altLang="en-US" sz="1600" b="1"/>
          </a:p>
          <a:p>
            <a:pPr>
              <a:spcBef>
                <a:spcPct val="20000"/>
              </a:spcBef>
              <a:buFontTx/>
              <a:buChar char="•"/>
            </a:pPr>
            <a:r>
              <a:rPr lang="en-US" altLang="en-US" sz="1600"/>
              <a:t>Early identification of holders of potential Essential Patent Claims is strongly encouraged</a:t>
            </a:r>
          </a:p>
          <a:p>
            <a:pPr>
              <a:spcBef>
                <a:spcPct val="20000"/>
              </a:spcBef>
              <a:buFontTx/>
              <a:buChar char="•"/>
            </a:pPr>
            <a:r>
              <a:rPr lang="en-US" altLang="en-US" sz="1600"/>
              <a:t>No duty to perform a patent search</a:t>
            </a:r>
            <a:endParaRPr lang="en-GB" altLang="en-US" sz="1600"/>
          </a:p>
        </p:txBody>
      </p:sp>
      <p:sp>
        <p:nvSpPr>
          <p:cNvPr id="15368"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b="1" u="sng"/>
              <a:t>Slide #1</a:t>
            </a:r>
            <a:endParaRPr lang="en-US" altLang="en-US" sz="2400"/>
          </a:p>
        </p:txBody>
      </p:sp>
      <p:sp>
        <p:nvSpPr>
          <p:cNvPr id="10" name="Footer Placeholder 4"/>
          <p:cNvSpPr>
            <a:spLocks noGrp="1"/>
          </p:cNvSpPr>
          <p:nvPr>
            <p:ph type="ftr" sz="quarter" idx="11"/>
          </p:nvPr>
        </p:nvSpPr>
        <p:spPr>
          <a:xfrm>
            <a:off x="7472863" y="6475413"/>
            <a:ext cx="107106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a:t>Kiseon Ryu (LG)</a:t>
            </a:r>
          </a:p>
        </p:txBody>
      </p:sp>
      <p:sp>
        <p:nvSpPr>
          <p:cNvPr id="11" name="Rectangle 4"/>
          <p:cNvSpPr>
            <a:spLocks noGrp="1" noChangeArrowheads="1"/>
          </p:cNvSpPr>
          <p:nvPr>
            <p:ph type="dt" sz="quarter" idx="10"/>
          </p:nvPr>
        </p:nvSpPr>
        <p:spPr>
          <a:xfrm>
            <a:off x="696913" y="332601"/>
            <a:ext cx="1340110"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a:t>January 2018</a:t>
            </a:r>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8"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1D0B09C3-1AC7-4139-AFCA-2BBC70D894EF}" type="slidenum">
              <a:rPr lang="en-US" altLang="en-US"/>
              <a:pPr/>
              <a:t>8</a:t>
            </a:fld>
            <a:endParaRPr lang="en-US" altLang="en-US"/>
          </a:p>
        </p:txBody>
      </p:sp>
      <p:sp>
        <p:nvSpPr>
          <p:cNvPr id="16389" name="Rectangle 2"/>
          <p:cNvSpPr>
            <a:spLocks noGrp="1" noChangeArrowheads="1"/>
          </p:cNvSpPr>
          <p:nvPr>
            <p:ph type="title"/>
          </p:nvPr>
        </p:nvSpPr>
        <p:spPr/>
        <p:txBody>
          <a:bodyPr/>
          <a:lstStyle/>
          <a:p>
            <a:r>
              <a:rPr lang="en-GB" altLang="en-US" u="sng" smtClean="0"/>
              <a:t>Patent Related Links</a:t>
            </a:r>
            <a:endParaRPr lang="en-US" altLang="en-US" u="sng" smtClean="0"/>
          </a:p>
        </p:txBody>
      </p:sp>
      <p:sp>
        <p:nvSpPr>
          <p:cNvPr id="16390" name="Rectangle 3"/>
          <p:cNvSpPr>
            <a:spLocks noGrp="1" noChangeArrowheads="1"/>
          </p:cNvSpPr>
          <p:nvPr>
            <p:ph type="body" idx="4294967295"/>
          </p:nvPr>
        </p:nvSpPr>
        <p:spPr>
          <a:xfrm>
            <a:off x="0" y="1676400"/>
            <a:ext cx="8991600" cy="3505200"/>
          </a:xfrm>
        </p:spPr>
        <p:txBody>
          <a:bodyPr/>
          <a:lstStyle/>
          <a:p>
            <a:pPr lvl="1">
              <a:lnSpc>
                <a:spcPct val="90000"/>
              </a:lnSpc>
              <a:buFontTx/>
              <a:buNone/>
            </a:pPr>
            <a:r>
              <a:rPr lang="en-US" altLang="en-US" sz="1800" smtClean="0">
                <a:cs typeface="Times New Roman" pitchFamily="18" charset="0"/>
              </a:rPr>
              <a:t>	</a:t>
            </a:r>
            <a:r>
              <a:rPr lang="en-US" altLang="en-US" smtClean="0">
                <a:cs typeface="Times New Roman" pitchFamily="18" charset="0"/>
              </a:rPr>
              <a:t>All participants should be familiar with their obligations under the IEEE-SA Policies &amp; Procedures for standards development.</a:t>
            </a:r>
          </a:p>
          <a:p>
            <a:pPr lvl="1">
              <a:lnSpc>
                <a:spcPct val="90000"/>
              </a:lnSpc>
              <a:buFontTx/>
              <a:buNone/>
            </a:pPr>
            <a:r>
              <a:rPr lang="en-US" altLang="en-US" smtClean="0">
                <a:cs typeface="Times New Roman" pitchFamily="18" charset="0"/>
              </a:rPr>
              <a:t>	Patent Policy is stated in these sources:</a:t>
            </a:r>
          </a:p>
          <a:p>
            <a:pPr lvl="1">
              <a:lnSpc>
                <a:spcPct val="90000"/>
              </a:lnSpc>
              <a:buFontTx/>
              <a:buNone/>
            </a:pPr>
            <a:r>
              <a:rPr lang="en-GB" altLang="en-US" smtClean="0"/>
              <a:t>		IEEE-SA Standards Boards Bylaws</a:t>
            </a:r>
          </a:p>
          <a:p>
            <a:pPr lvl="1">
              <a:lnSpc>
                <a:spcPct val="90000"/>
              </a:lnSpc>
              <a:buFontTx/>
              <a:buNone/>
            </a:pPr>
            <a:r>
              <a:rPr lang="en-US" altLang="en-US" sz="1900" smtClean="0"/>
              <a:t>		</a:t>
            </a:r>
            <a:r>
              <a:rPr lang="en-US" altLang="en-US" sz="1900" i="1" smtClean="0"/>
              <a:t>http://standards.ieee.org/guides/bylaws/sect6-7.html#6</a:t>
            </a:r>
          </a:p>
          <a:p>
            <a:pPr lvl="1">
              <a:lnSpc>
                <a:spcPct val="90000"/>
              </a:lnSpc>
              <a:buFontTx/>
              <a:buNone/>
            </a:pPr>
            <a:r>
              <a:rPr lang="en-GB" altLang="en-US" smtClean="0"/>
              <a:t>		IEEE-SA Standards Board Operations Manual</a:t>
            </a:r>
          </a:p>
          <a:p>
            <a:pPr lvl="1">
              <a:lnSpc>
                <a:spcPct val="90000"/>
              </a:lnSpc>
              <a:buFontTx/>
              <a:buNone/>
            </a:pPr>
            <a:r>
              <a:rPr lang="en-US" altLang="en-US" smtClean="0"/>
              <a:t>		</a:t>
            </a:r>
            <a:r>
              <a:rPr lang="en-US" altLang="en-US" sz="1900" i="1" smtClean="0"/>
              <a:t>http://standards.ieee.org/guides/opman/sect6.html#6.3</a:t>
            </a:r>
            <a:endParaRPr lang="en-US" altLang="en-US" smtClean="0"/>
          </a:p>
          <a:p>
            <a:pPr lvl="1">
              <a:lnSpc>
                <a:spcPct val="90000"/>
              </a:lnSpc>
              <a:buFontTx/>
              <a:buNone/>
            </a:pPr>
            <a:r>
              <a:rPr lang="en-US" altLang="en-US" smtClean="0">
                <a:cs typeface="Times New Roman" pitchFamily="18" charset="0"/>
              </a:rPr>
              <a:t>	Material about the patent policy is available at</a:t>
            </a:r>
            <a:r>
              <a:rPr lang="en-US" altLang="en-US" smtClean="0"/>
              <a:t> </a:t>
            </a:r>
          </a:p>
          <a:p>
            <a:pPr lvl="1">
              <a:lnSpc>
                <a:spcPct val="90000"/>
              </a:lnSpc>
              <a:buFontTx/>
              <a:buNone/>
            </a:pPr>
            <a:r>
              <a:rPr lang="en-US" altLang="en-US" smtClean="0"/>
              <a:t>		</a:t>
            </a:r>
            <a:r>
              <a:rPr lang="en-US" altLang="en-US" sz="1900" i="1" smtClean="0"/>
              <a:t>http://standards.ieee.org/board/pat/pat-material.html</a:t>
            </a:r>
          </a:p>
        </p:txBody>
      </p:sp>
      <p:sp>
        <p:nvSpPr>
          <p:cNvPr id="16391" name="Text Box 4"/>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b="1" u="sng"/>
              <a:t>Slide #2</a:t>
            </a:r>
            <a:endParaRPr lang="en-US" altLang="en-US" sz="2400"/>
          </a:p>
        </p:txBody>
      </p:sp>
      <p:sp>
        <p:nvSpPr>
          <p:cNvPr id="16392" name="Rectangle 5"/>
          <p:cNvSpPr>
            <a:spLocks noChangeArrowheads="1"/>
          </p:cNvSpPr>
          <p:nvPr/>
        </p:nvSpPr>
        <p:spPr bwMode="auto">
          <a:xfrm>
            <a:off x="1295400" y="5273675"/>
            <a:ext cx="67818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b="1">
                <a:solidFill>
                  <a:srgbClr val="000099"/>
                </a:solidFill>
                <a:latin typeface="Arial" pitchFamily="3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charset="2"/>
              <a:buNone/>
            </a:pPr>
            <a:endParaRPr lang="en-US" altLang="en-US" b="1">
              <a:solidFill>
                <a:srgbClr val="000099"/>
              </a:solidFill>
              <a:latin typeface="Arial" pitchFamily="34" charset="0"/>
            </a:endParaRPr>
          </a:p>
          <a:p>
            <a:pPr algn="ctr">
              <a:lnSpc>
                <a:spcPct val="80000"/>
              </a:lnSpc>
              <a:spcBef>
                <a:spcPct val="20000"/>
              </a:spcBef>
              <a:buClr>
                <a:srgbClr val="CC3300"/>
              </a:buClr>
              <a:buSzPct val="50000"/>
              <a:buFont typeface="Monotype Sorts" charset="2"/>
              <a:buNone/>
            </a:pPr>
            <a:r>
              <a:rPr lang="en-US" altLang="en-US" b="1">
                <a:solidFill>
                  <a:srgbClr val="000099"/>
                </a:solidFill>
                <a:latin typeface="Arial" pitchFamily="34" charset="0"/>
              </a:rPr>
              <a:t>This slide set is available at http://standards.ieee.org/board/pat/pat-slideset.ppt </a:t>
            </a:r>
          </a:p>
        </p:txBody>
      </p:sp>
      <p:sp>
        <p:nvSpPr>
          <p:cNvPr id="10" name="Footer Placeholder 4"/>
          <p:cNvSpPr>
            <a:spLocks noGrp="1"/>
          </p:cNvSpPr>
          <p:nvPr>
            <p:ph type="ftr" sz="quarter" idx="11"/>
          </p:nvPr>
        </p:nvSpPr>
        <p:spPr>
          <a:xfrm>
            <a:off x="7472863" y="6475413"/>
            <a:ext cx="107106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a:t>Kiseon Ryu (LG)</a:t>
            </a:r>
          </a:p>
        </p:txBody>
      </p:sp>
      <p:sp>
        <p:nvSpPr>
          <p:cNvPr id="11" name="Rectangle 4"/>
          <p:cNvSpPr>
            <a:spLocks noGrp="1" noChangeArrowheads="1"/>
          </p:cNvSpPr>
          <p:nvPr>
            <p:ph type="dt" sz="quarter" idx="10"/>
          </p:nvPr>
        </p:nvSpPr>
        <p:spPr>
          <a:xfrm>
            <a:off x="696913" y="332601"/>
            <a:ext cx="1340110"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a:t>January 2018</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2"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BABE050E-9D60-4959-B570-F0B3A923B8B1}" type="slidenum">
              <a:rPr lang="en-US" altLang="en-US"/>
              <a:pPr/>
              <a:t>9</a:t>
            </a:fld>
            <a:endParaRPr lang="en-US" altLang="en-US"/>
          </a:p>
        </p:txBody>
      </p:sp>
      <p:sp>
        <p:nvSpPr>
          <p:cNvPr id="17413" name="Rectangle 2"/>
          <p:cNvSpPr>
            <a:spLocks noGrp="1" noChangeArrowheads="1"/>
          </p:cNvSpPr>
          <p:nvPr>
            <p:ph type="title"/>
          </p:nvPr>
        </p:nvSpPr>
        <p:spPr/>
        <p:txBody>
          <a:bodyPr/>
          <a:lstStyle/>
          <a:p>
            <a:r>
              <a:rPr lang="en-US" altLang="en-US" dirty="0" smtClean="0"/>
              <a:t>Call for Potentially Essential Patents</a:t>
            </a:r>
          </a:p>
        </p:txBody>
      </p:sp>
      <p:sp>
        <p:nvSpPr>
          <p:cNvPr id="17414" name="Rectangle 3"/>
          <p:cNvSpPr>
            <a:spLocks noGrp="1" noChangeArrowheads="1"/>
          </p:cNvSpPr>
          <p:nvPr>
            <p:ph type="body" idx="4294967295"/>
          </p:nvPr>
        </p:nvSpPr>
        <p:spPr>
          <a:xfrm>
            <a:off x="762000" y="1981200"/>
            <a:ext cx="7772400" cy="4114800"/>
          </a:xfrm>
        </p:spPr>
        <p:txBody>
          <a:bodyPr/>
          <a:lstStyle/>
          <a:p>
            <a:r>
              <a:rPr lang="en-US" altLang="en-US" sz="2000" dirty="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ltLang="en-US" sz="1600" dirty="0" smtClean="0"/>
              <a:t>Either speak up now or</a:t>
            </a:r>
          </a:p>
          <a:p>
            <a:pPr lvl="1"/>
            <a:r>
              <a:rPr lang="en-US" altLang="en-US" sz="1600" dirty="0" smtClean="0"/>
              <a:t>Provide the chair of this group with the identity of the holder(s) of any and all such claims as soon as possible or</a:t>
            </a:r>
          </a:p>
          <a:p>
            <a:pPr lvl="1"/>
            <a:r>
              <a:rPr lang="en-US" altLang="en-US" sz="1600" dirty="0" smtClean="0"/>
              <a:t>Cause an LOA to be submitted</a:t>
            </a:r>
          </a:p>
        </p:txBody>
      </p:sp>
      <p:sp>
        <p:nvSpPr>
          <p:cNvPr id="17415" name="Text Box 4"/>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b="1" u="sng"/>
              <a:t>Slide #3</a:t>
            </a:r>
          </a:p>
        </p:txBody>
      </p:sp>
      <p:sp>
        <p:nvSpPr>
          <p:cNvPr id="9" name="Footer Placeholder 4"/>
          <p:cNvSpPr>
            <a:spLocks noGrp="1"/>
          </p:cNvSpPr>
          <p:nvPr>
            <p:ph type="ftr" sz="quarter" idx="11"/>
          </p:nvPr>
        </p:nvSpPr>
        <p:spPr>
          <a:xfrm>
            <a:off x="7472863" y="6475413"/>
            <a:ext cx="107106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a:t>Kiseon Ryu (LG)</a:t>
            </a:r>
          </a:p>
        </p:txBody>
      </p:sp>
      <p:sp>
        <p:nvSpPr>
          <p:cNvPr id="10" name="Rectangle 4"/>
          <p:cNvSpPr>
            <a:spLocks noGrp="1" noChangeArrowheads="1"/>
          </p:cNvSpPr>
          <p:nvPr>
            <p:ph type="dt" sz="quarter" idx="10"/>
          </p:nvPr>
        </p:nvSpPr>
        <p:spPr>
          <a:xfrm>
            <a:off x="696913" y="332601"/>
            <a:ext cx="1340110"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a:t>January 2018</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31020</TotalTime>
  <Words>3225</Words>
  <Application>Microsoft Office PowerPoint</Application>
  <PresentationFormat>On-screen Show (4:3)</PresentationFormat>
  <Paragraphs>787</Paragraphs>
  <Slides>35</Slides>
  <Notes>15</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35</vt:i4>
      </vt:variant>
    </vt:vector>
  </HeadingPairs>
  <TitlesOfParts>
    <vt:vector size="44" baseType="lpstr">
      <vt:lpstr>Monotype Sorts</vt:lpstr>
      <vt:lpstr>MS PGothic</vt:lpstr>
      <vt:lpstr>MS PGothic</vt:lpstr>
      <vt:lpstr>Arial</vt:lpstr>
      <vt:lpstr>Arial Black</vt:lpstr>
      <vt:lpstr>Calibri</vt:lpstr>
      <vt:lpstr>Helvetica</vt:lpstr>
      <vt:lpstr>Times New Roman</vt:lpstr>
      <vt:lpstr>802-11-Submission</vt:lpstr>
      <vt:lpstr>TGax MAC-MU Ad-hoc  January 2018 Meeting Agenda</vt:lpstr>
      <vt:lpstr>IEEE 802.11 TGax High Efficiency WLAN MAC-MU Ad Hoc</vt:lpstr>
      <vt:lpstr>Agenda Items</vt:lpstr>
      <vt:lpstr>Meeting Protocol, Attendance, Voting &amp; Document Status</vt:lpstr>
      <vt:lpstr>Patent Policy and Other Guidelines</vt:lpstr>
      <vt:lpstr>Instructions for the WG Chair</vt:lpstr>
      <vt:lpstr>Participants, Patents, and Duty to Inform</vt:lpstr>
      <vt:lpstr>Patent Related Links</vt:lpstr>
      <vt:lpstr>Call for Potentially Essential Patents</vt:lpstr>
      <vt:lpstr>Other Guidelines for IEEE WG Meetings</vt:lpstr>
      <vt:lpstr>Submissions (MAC)</vt:lpstr>
      <vt:lpstr>Submissions (MAC)</vt:lpstr>
      <vt:lpstr>Submissions (MU)</vt:lpstr>
      <vt:lpstr>Ad Hoc Groups Operation (1/2) Governing document is 15/075r0</vt:lpstr>
      <vt:lpstr>Ad Hoc Groups Operation (2/2) Governing document is 15/075r0</vt:lpstr>
      <vt:lpstr>Straw Poll #1 (MU) (11-18-0008-02-LB230-MAC-CR-9.3.1.20.docx)</vt:lpstr>
      <vt:lpstr>Straw Poll #2 (MU) (11-18-0043-00-LB230-MAC-CR-27.6.docx)</vt:lpstr>
      <vt:lpstr>Straw Poll #3 (MU) (11-18-0042-01-LB230-MAC-CR-27.6.2.docx)</vt:lpstr>
      <vt:lpstr>Straw Poll #4 (MAC) (11-17-1837-03-D2.0 comment resolution 27.5.3.2.3.docx)</vt:lpstr>
      <vt:lpstr>Straw Poll #5 (MU) (11-18-0053-01-00ax-cr-on-bqr)</vt:lpstr>
      <vt:lpstr>Straw Poll #6 (MU) (11-18-0054-00-00ax-cr-on-dl-mu-procedure)</vt:lpstr>
      <vt:lpstr>Straw Poll # 7 (MU) (11-18-0065-03-00ax-resolutions-to-cids-in-9-2-1-23-part-1)</vt:lpstr>
      <vt:lpstr>Straw Poll # 7 (MU) (11-18-0065-03-00ax-resolutions-to-cids-in-9-2-1-23-part-1)</vt:lpstr>
      <vt:lpstr>Straw Poll # 8 (MAC) (11-18-0015-00-00ax-lb230-mac-cr-27-17)</vt:lpstr>
      <vt:lpstr>Straw Poll # 9 (MAC) (11-18-0039-01-00ax-lb230-mac-cr-10-22-2-5)</vt:lpstr>
      <vt:lpstr>Straw Poll # 10 (MU) (11-18-0108-01-00ax-cr-for-27-5-3-6)</vt:lpstr>
      <vt:lpstr>Straw Poll # 11 (MU) (11-18-0011-01-00ax-lb230-mac-cr-27-5-3-4)</vt:lpstr>
      <vt:lpstr>Straw Poll # 12 (MAC) (11-18-0040-02-00ax-lb230-mac-cr-10-22-2-6-9.docx)</vt:lpstr>
      <vt:lpstr>Straw Poll # 13 (MAC) (11-18-0041-01-00ax-lb230-mac-cr-11-24.docx)</vt:lpstr>
      <vt:lpstr>Straw Poll # 14 (MAC) (11-18-0182-04-00ax-cid-related-to-the-use-of-tspec-for-he-stas)</vt:lpstr>
      <vt:lpstr>Straw Poll # 15 (MAC) (11-18-0241-00-00ax-mac-cr-misc-cids.docx)</vt:lpstr>
      <vt:lpstr>Straw Poll # 16 (MU) (11-17-1828-03-00ax-cr-mu-edca-parameters.docx)</vt:lpstr>
      <vt:lpstr>Straw Poll # 17 (MAC) (11-18-0076-03-00ax-d2-0-comment-resolution-27-5-3-2-3.docx)</vt:lpstr>
      <vt:lpstr>Straw Poll # 18 (MAC) (11-18-0078-02-00ax-d2-0-comment-resolution-27-6-4.docx)</vt:lpstr>
      <vt:lpstr>Back Up slides</vt:lpstr>
    </vt:vector>
  </TitlesOfParts>
  <Company>Cisco Systems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MAC ad hoc  meeting agenda</dc:title>
  <dc:creator>Brian Hart</dc:creator>
  <cp:lastModifiedBy>ChaoChun Wang</cp:lastModifiedBy>
  <cp:revision>2148</cp:revision>
  <cp:lastPrinted>1998-02-10T13:28:06Z</cp:lastPrinted>
  <dcterms:created xsi:type="dcterms:W3CDTF">2007-04-17T18:10:23Z</dcterms:created>
  <dcterms:modified xsi:type="dcterms:W3CDTF">2018-01-18T02:03:08Z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(11)O48q+nWDiKNAVXoAwq58w7ATF5BZpxUzus1FEuepahc6BRLUWdfXeHQFTCUY0LJynFgfmRNU_x000d_
PZlAVy+j0r6pbdmCRncynI9/Aaf8AO/s5Z/cQrhsqm+/ilxCTptQKV2KGHnGNsKrsfiqTB7o_x000d_
nk1NZFjLmsdN3EIA+nFCDPLxB+rwPfkyuQuKxC1SHK8+gkXrhd5XuRgWoU+k7Kr21OEQYYVo_x000d_
bcxrJtGls6+SGcfdxl</vt:lpwstr>
  </property>
  <property fmtid="{D5CDD505-2E9C-101B-9397-08002B2CF9AE}" pid="3" name="_ms_pID_7253431">
    <vt:lpwstr>K0qCLm5hNNHntgVAX1YU6nQ2gfWxEqcbblzHmHAfHcf/Tr88k+xYjW_x000d_
jXwzYLZdGDR58Bt2TMD6KwB/pidXZI0t4eTVn62kFTRlKSek2wU4tFYwOIHDOL4/TF95PXSz_x000d_
YzQjeEbYZeZ8NA4BkgQkrYOVhie3oGG8BduXfuqQpwtRlm/U02j2lws529RgjcpGPPoJ7opd_x000d_
0QYrRdn5tuOrPS27+SWpyz+V5FnRaWtpxsb+</vt:lpwstr>
  </property>
  <property fmtid="{D5CDD505-2E9C-101B-9397-08002B2CF9AE}" pid="4" name="_ms_pID_7253432">
    <vt:lpwstr>z+wS3Lso7rCsk2u5NeSdz1mgAhBlIKPm/6Vt_x000d_
9SelwiGPWJl2e/L+mnGBFwHGXGa+csQarF7br81kk2LVNPg6yD/DC8wlIpbq2K7VUww14u8k_x000d_
0iGXh6tprVo8LoW0qiUwOeVz06HJGnkjqAlM1d4ZbjndxKeTrirxG+HR41WRHASbvCRtyJGJ_x000d_
++4bgm12ABvUM3w0pT8GtTg7W044LQCb9yYxc57ndLDCfychoQXgQK</vt:lpwstr>
  </property>
  <property fmtid="{D5CDD505-2E9C-101B-9397-08002B2CF9AE}" pid="5" name="_ms_pID_7253433">
    <vt:lpwstr>GlasUOdPGeoqYPypWe_x000d_
IqLqMyBUZS1gXBZWYHMs+w2AXBxaewrqw+UrSPetciY4AAcIv8tZY1ADuj3TwBHMwaM9FSw/_x000d_
0AHQaS3Q0aB6A5ig3WkPwTpMkngmVYwD8N8wnGJrC/A44Ltr5Mv4/tg9VI8Y2GY872s0Qqdm_x000d_
dJg9BKHEmWfdgaZ3RKkJaunONvMnmYpZY6f1T/2TLX3GQZOZ3Uc+RBGS+lJkkVJ1zuQiRagO</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_x000d_
20mkNSLxbw5eM5B39cTseO0z1chv9l7xRG3Ch8Mxed6BDaF0eY/geGzEfHyO5D5IQC/5jKFS_x000d_
RyK0yUdQ4tNfVx3Ds6FV/rLfrFSHWYyWAkxrCfVtFHuBal2Pj4k88HEJWP3uHdwwKhfuqWq3_x000d_
KdfFjJCpIcERaWS31O1F6UeMnejKQHqPUprpG8dF4k6pnjGFiAloZBouYxFs5iROTheRHOkV_x000d_
8Jqj0cI85KZlFHEp</vt:lpwstr>
  </property>
  <property fmtid="{D5CDD505-2E9C-101B-9397-08002B2CF9AE}" pid="11" name="_ms_pID_7253434_00">
    <vt:lpwstr>_ms_pID_7253434</vt:lpwstr>
  </property>
  <property fmtid="{D5CDD505-2E9C-101B-9397-08002B2CF9AE}" pid="12" name="_ms_pID_7253435">
    <vt:lpwstr>VdJmx+I++wq7gK07vfGTigxcFRtRmEGux54d1Q69LNV8sD9ayTdcMUdR_x000d_
72ftdvdkin2icDoWiYTEV044DqDlIxDJCWmYCe9TXmdK418IXDWl81n6Q+xsL9yknXJOXBlm_x000d_
NZSOQK4S5F2VnRePXW7L80GN5Z21jR0wZRnbhrjnKH5fMMbilmchaAn6T4y1Oe7qM6CE8qxe_x000d_
06t8AhgmAFp6iBQrSP1Z5K8eWZILSqmzeM</vt:lpwstr>
  </property>
  <property fmtid="{D5CDD505-2E9C-101B-9397-08002B2CF9AE}" pid="13" name="_ms_pID_7253435_00">
    <vt:lpwstr>_ms_pID_7253435</vt:lpwstr>
  </property>
  <property fmtid="{D5CDD505-2E9C-101B-9397-08002B2CF9AE}" pid="14" name="_ms_pID_7253436">
    <vt:lpwstr>qYyZh4aZvPVX2T643EWnDJYv5yAmOPUwDmyf73_x000d_
bioyVR4Wf4A58Lj86J1XiPwbuK6rb9U36U1xLLQww+ywIxjGrLQOkim+UxYaiPHgB0aJtcMj_x000d_
olX7fx4lXom7J52vFo20EDRrAq6hWNnD5ovnm9dJ6dNY87eaRnZE0Kz3ZPj9qkxjzZAItqBJ_x000d_
DhO2FA4wdc7W4x4zG22Ki3G17H6eQ9F4iahaBYajfkzThkefmfsq</vt:lpwstr>
  </property>
  <property fmtid="{D5CDD505-2E9C-101B-9397-08002B2CF9AE}" pid="15" name="_ms_pID_7253436_00">
    <vt:lpwstr>_ms_pID_7253436</vt:lpwstr>
  </property>
  <property fmtid="{D5CDD505-2E9C-101B-9397-08002B2CF9AE}" pid="16" name="_ms_pID_7253437">
    <vt:lpwstr>H7aPvH8y7N/tdtmBqe7/_x000d_
T36vWXIcSVKwtkaBkYub7QrwBF1bc+MQEhZqNdRs7ScWpeqYSylLMFIPRJfeRaskz9z1f3Lv_x000d_
fsTmhGYxbcMBV+B/61ddIQkoykAvod8T/5zmAGe/aDKPKKfX8h3Q2iuFkB4r4AVVqCfPLnf8_x000d_
V+Aq/oiy3bzIgIu3oLBV3rK8Q9L66WjNzbM/YUEcvrIUodruzv11OsF1VtOw9/3Q2Z4Uep</vt:lpwstr>
  </property>
  <property fmtid="{D5CDD505-2E9C-101B-9397-08002B2CF9AE}" pid="17" name="_ms_pID_7253437_00">
    <vt:lpwstr>_ms_pID_7253437</vt:lpwstr>
  </property>
  <property fmtid="{D5CDD505-2E9C-101B-9397-08002B2CF9AE}" pid="18" name="_ms_pID_7253438">
    <vt:lpwstr>5o_x000d_
sJssTYv3qE6KeKIJR60naGv96xwmW0kj0Eec6fCSAhf6n96X4AFHJRz2ys7x9bfs0GhMsZ80_x000d_
EvDHXSeXaymUz/tZ6NEguhSBE1aISyRDOGyPFN0J4BFTelacMeDH0TXhOMGSYVCinzY/OctP_x000d_
vHiNscBq6X8L5ZviMgp2T/fY0n2AWj+kuM/kwydnZTwbw/biPfEOXRrt6UE9xtUflYcIjeCL_x000d_
lJSgg2Heg1nosm</vt:lpwstr>
  </property>
  <property fmtid="{D5CDD505-2E9C-101B-9397-08002B2CF9AE}" pid="19" name="_ms_pID_7253438_00">
    <vt:lpwstr>_ms_pID_7253438</vt:lpwstr>
  </property>
  <property fmtid="{D5CDD505-2E9C-101B-9397-08002B2CF9AE}" pid="20" name="_ms_pID_7253439">
    <vt:lpwstr>9R8sxW2bsK1FuCqk5FdU7CDMor8wwvepYlV1OZdpMryR174BfJDtInDL2Z_x000d_
8Ed0MM9hIhSiOjgU4tR4e7HeivI8hZYswqXpb0oE39b2Ap5OjuGZN9mChq+X6H2vcKo9txIx_x000d_
C1jDtQiM4aR6nOBBJbkS0yyXcIX1xpRNUSnpLaSiXJNKw5jzhS9yyLVoHVqkcWGc7MXAW5Jx_x000d_
WnWFALeEn9RZV2ybTDiWr+dPHKEt5iRD</vt:lpwstr>
  </property>
  <property fmtid="{D5CDD505-2E9C-101B-9397-08002B2CF9AE}" pid="21" name="_ms_pID_7253439_00">
    <vt:lpwstr>_ms_pID_7253439</vt:lpwstr>
  </property>
  <property fmtid="{D5CDD505-2E9C-101B-9397-08002B2CF9AE}" pid="22" name="_ms_pID_72534310">
    <vt:lpwstr>Gl8g9ICRyndh1BlxnkTjPekp8R6OLPX2VD1ztnzt_x000d_
uwyMtIkMkVOK7fJ4sWxcJA9UCi+jLoZBE6+S6/VkHtYovU6nX9XQwy+h</vt:lpwstr>
  </property>
  <property fmtid="{D5CDD505-2E9C-101B-9397-08002B2CF9AE}" pid="23" name="_ms_pID_72534310_00">
    <vt:lpwstr>_ms_pID_72534310</vt:lpwstr>
  </property>
  <property fmtid="{D5CDD505-2E9C-101B-9397-08002B2CF9AE}" pid="24" name="_ms_pID_72534311">
    <vt:lpwstr>Swl1/EnGLpPg==</vt:lpwstr>
  </property>
  <property fmtid="{D5CDD505-2E9C-101B-9397-08002B2CF9AE}" pid="25" name="_ms_pID_72534311_00">
    <vt:lpwstr>_ms_pID_72534311</vt:lpwstr>
  </property>
  <property fmtid="{D5CDD505-2E9C-101B-9397-08002B2CF9AE}" pid="26" name="_new_ms_pID_72543">
    <vt:lpwstr>(3)g3ML3zeCEnekj/OwYCtSqurJc/8d2QDUUEeEIYws5+DSc2+BPFlTxp5WekezXaVWhBL/gcJB_x000d_
NHEF7KwwQIvx42IUY9qjF20yJMqr5jJSk8iLzG34HfySO+raz35+XsifBAb++TCa7yr/yN1y_x000d_
hdkR8CeLCH3MfjBDevQnAUbY+3pGohalfzjSTCr/S9GlfNW4+PDSz/xHjYCzSAhNYK5qaoul_x000d_
jGKRR8TOqiAFAF8fDJ</vt:lpwstr>
  </property>
  <property fmtid="{D5CDD505-2E9C-101B-9397-08002B2CF9AE}" pid="27" name="_new_ms_pID_72543_00">
    <vt:lpwstr>_new_ms_pID_72543</vt:lpwstr>
  </property>
  <property fmtid="{D5CDD505-2E9C-101B-9397-08002B2CF9AE}" pid="28" name="_new_ms_pID_725431">
    <vt:lpwstr>mNl4kJZ3YE5dgxkd7qV9lz6De23mvwo2kgmYO9N1kGhMqSjEY3riet_x000d_
UOliK0zjlBaq+L0v+8+Y4lNg3XNUjpoB4bz05O067EsZ2pYXro90APKWsZ6V36T2C+tKgdn+_x000d_
9T35rh3Z3bc865uLvJx6A63EBpddOIVC5S/UgSO+5oe5Qopa6djCCcnL2PwEmXjl8PEaR4VP_x000d_
VuS2bhFtOojlp0855GF1LETQD05fR4uj64fm</vt:lpwstr>
  </property>
  <property fmtid="{D5CDD505-2E9C-101B-9397-08002B2CF9AE}" pid="29" name="_new_ms_pID_725431_00">
    <vt:lpwstr>_new_ms_pID_725431</vt:lpwstr>
  </property>
  <property fmtid="{D5CDD505-2E9C-101B-9397-08002B2CF9AE}" pid="30" name="_new_ms_pID_725432">
    <vt:lpwstr>D1XB9di89gjbSV9Q9VMhuKhmY65QpwW+OGFQ_x000d_
q2+b9914k4Xr0HfmMvisx0BVTbD8JzjFAvDVWs1Dl5K3KsFQtuY=</vt:lpwstr>
  </property>
  <property fmtid="{D5CDD505-2E9C-101B-9397-08002B2CF9AE}" pid="31" name="_new_ms_pID_725432_00">
    <vt:lpwstr>_new_ms_pID_725432</vt:lpwstr>
  </property>
  <property fmtid="{D5CDD505-2E9C-101B-9397-08002B2CF9AE}" pid="32" name="sflag">
    <vt:lpwstr>1425870505</vt:lpwstr>
  </property>
  <property fmtid="{D5CDD505-2E9C-101B-9397-08002B2CF9AE}" pid="33" name="_NewReviewCycle">
    <vt:lpwstr/>
  </property>
</Properties>
</file>