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393" r:id="rId3"/>
    <p:sldId id="324" r:id="rId4"/>
    <p:sldId id="352" r:id="rId5"/>
    <p:sldId id="317" r:id="rId6"/>
    <p:sldId id="318" r:id="rId7"/>
    <p:sldId id="319" r:id="rId8"/>
    <p:sldId id="320" r:id="rId9"/>
    <p:sldId id="321" r:id="rId10"/>
    <p:sldId id="322" r:id="rId11"/>
    <p:sldId id="450" r:id="rId12"/>
    <p:sldId id="502" r:id="rId13"/>
    <p:sldId id="500" r:id="rId14"/>
    <p:sldId id="501" r:id="rId15"/>
    <p:sldId id="440" r:id="rId16"/>
    <p:sldId id="467" r:id="rId17"/>
    <p:sldId id="503" r:id="rId18"/>
    <p:sldId id="504" r:id="rId19"/>
    <p:sldId id="505" r:id="rId20"/>
    <p:sldId id="506" r:id="rId21"/>
    <p:sldId id="507" r:id="rId22"/>
    <p:sldId id="508" r:id="rId23"/>
    <p:sldId id="509" r:id="rId24"/>
    <p:sldId id="510" r:id="rId25"/>
    <p:sldId id="511" r:id="rId26"/>
    <p:sldId id="512" r:id="rId27"/>
    <p:sldId id="513" r:id="rId28"/>
    <p:sldId id="514" r:id="rId29"/>
    <p:sldId id="515" r:id="rId30"/>
    <p:sldId id="516" r:id="rId31"/>
    <p:sldId id="470"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EFCE"/>
    <a:srgbClr val="FFC7CE"/>
    <a:srgbClr val="FFEB9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67" autoAdjust="0"/>
    <p:restoredTop sz="94808"/>
  </p:normalViewPr>
  <p:slideViewPr>
    <p:cSldViewPr>
      <p:cViewPr varScale="1">
        <p:scale>
          <a:sx n="97" d="100"/>
          <a:sy n="97" d="100"/>
        </p:scale>
        <p:origin x="1146"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56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661043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16171094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18312133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2018</a:t>
            </a:r>
            <a:endParaRPr lang="en-US" dirty="0"/>
          </a:p>
        </p:txBody>
      </p:sp>
      <p:sp>
        <p:nvSpPr>
          <p:cNvPr id="5" name="Rectangle 5"/>
          <p:cNvSpPr>
            <a:spLocks noGrp="1" noChangeArrowheads="1"/>
          </p:cNvSpPr>
          <p:nvPr>
            <p:ph type="ftr" sz="quarter" idx="11"/>
          </p:nvPr>
        </p:nvSpPr>
        <p:spPr>
          <a:xfrm>
            <a:off x="7472862" y="6475413"/>
            <a:ext cx="1071063" cy="184666"/>
          </a:xfrm>
          <a:ln/>
        </p:spPr>
        <p:txBody>
          <a:bodyPr/>
          <a:lstStyle>
            <a:lvl1pPr>
              <a:defRPr/>
            </a:lvl1pPr>
          </a:lstStyle>
          <a:p>
            <a:pPr>
              <a:defRPr/>
            </a:pPr>
            <a:r>
              <a:rPr lang="en-US" dirty="0" smtClean="0"/>
              <a:t>Kiseon Ryu (LG)</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January 2018</a:t>
            </a:r>
            <a:endParaRPr lang="en-US" dirty="0"/>
          </a:p>
        </p:txBody>
      </p:sp>
      <p:sp>
        <p:nvSpPr>
          <p:cNvPr id="1029" name="Rectangle 5"/>
          <p:cNvSpPr>
            <a:spLocks noGrp="1" noChangeArrowheads="1"/>
          </p:cNvSpPr>
          <p:nvPr>
            <p:ph type="ftr" sz="quarter" idx="3"/>
          </p:nvPr>
        </p:nvSpPr>
        <p:spPr bwMode="auto">
          <a:xfrm>
            <a:off x="7472862" y="6475413"/>
            <a:ext cx="10710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Kiseon Ryu (LG)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802.11-18/0204r1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7434390" y="6475413"/>
            <a:ext cx="110953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Kiseon Ryu (LG)</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MAC-MU Ad-hoc </a:t>
            </a:r>
            <a:br>
              <a:rPr lang="en-US" altLang="en-US" sz="2800" dirty="0" smtClean="0"/>
            </a:br>
            <a:r>
              <a:rPr lang="en-US" altLang="en-US" sz="2800" dirty="0" smtClean="0"/>
              <a:t>January 2018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January 15-19, 2018</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1615119492"/>
              </p:ext>
            </p:extLst>
          </p:nvPr>
        </p:nvGraphicFramePr>
        <p:xfrm>
          <a:off x="609600" y="2821146"/>
          <a:ext cx="8001000" cy="1854200"/>
        </p:xfrm>
        <a:graphic>
          <a:graphicData uri="http://schemas.openxmlformats.org/drawingml/2006/table">
            <a:tbl>
              <a:tblPr firstRow="1" bandRow="1">
                <a:tableStyleId>{C4B1156A-380E-4F78-BDF5-A606A8083BF9}</a:tableStyleId>
              </a:tblPr>
              <a:tblGrid>
                <a:gridCol w="1828800"/>
                <a:gridCol w="1143000"/>
                <a:gridCol w="1374180"/>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solidFill>
                            <a:schemeClr val="tx1"/>
                          </a:solidFill>
                        </a:rPr>
                        <a:t>Kiseon Ryu</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smtClean="0">
                          <a:solidFill>
                            <a:schemeClr val="tx1"/>
                          </a:solidFill>
                        </a:rPr>
                        <a:t>LG</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solidFill>
                            <a:schemeClr val="tx1"/>
                          </a:solidFill>
                        </a:rPr>
                        <a:t>Seoul, Korea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solidFill>
                            <a:schemeClr val="tx1"/>
                          </a:solidFill>
                        </a:rPr>
                        <a:t>kiseon.ryu@lge.com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solidFill>
                            <a:schemeClr val="tx1"/>
                          </a:solidFill>
                        </a:rPr>
                        <a:t>David </a:t>
                      </a:r>
                      <a:r>
                        <a:rPr lang="en-US" sz="1600" dirty="0" err="1" smtClean="0">
                          <a:solidFill>
                            <a:schemeClr val="tx1"/>
                          </a:solidFill>
                        </a:rPr>
                        <a:t>Xun</a:t>
                      </a:r>
                      <a:r>
                        <a:rPr lang="en-US" sz="1600" dirty="0" smtClean="0">
                          <a:solidFill>
                            <a:schemeClr val="tx1"/>
                          </a:solidFill>
                        </a:rPr>
                        <a:t> Yang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smtClean="0">
                          <a:solidFill>
                            <a:schemeClr val="tx1"/>
                          </a:solidFill>
                        </a:rPr>
                        <a:t>Huawei</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solidFill>
                            <a:schemeClr val="tx1"/>
                          </a:solidFill>
                        </a:rPr>
                        <a:t>david.yangxun@huawei.com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altLang="ko-KR" sz="1600" dirty="0" err="1" smtClean="0">
                          <a:effectLst/>
                        </a:rPr>
                        <a:t>Sigurd</a:t>
                      </a:r>
                      <a:r>
                        <a:rPr lang="en-US" altLang="ko-KR" sz="1600" dirty="0" smtClean="0">
                          <a:effectLst/>
                        </a:rPr>
                        <a:t> </a:t>
                      </a:r>
                      <a:r>
                        <a:rPr lang="en-US" altLang="ko-KR" sz="1600" dirty="0" err="1" smtClean="0">
                          <a:effectLst/>
                        </a:rPr>
                        <a:t>Schelstraete</a:t>
                      </a:r>
                      <a:r>
                        <a:rPr lang="en-US" altLang="ko-KR" sz="1600" dirty="0" smtClean="0">
                          <a:effectLst/>
                        </a:rPr>
                        <a:t> </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altLang="ko-KR" sz="1600" dirty="0" err="1" smtClean="0">
                          <a:effectLst/>
                        </a:rPr>
                        <a:t>Quantenna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solidFill>
                            <a:schemeClr val="tx1"/>
                          </a:solidFill>
                        </a:rPr>
                        <a:t>sigurd@quantenna.com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bl>
          </a:graphicData>
        </a:graphic>
      </p:graphicFrame>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January 2018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9"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graphicFrame>
        <p:nvGraphicFramePr>
          <p:cNvPr id="6" name="Table 6"/>
          <p:cNvGraphicFramePr>
            <a:graphicFrameLocks noGrp="1"/>
          </p:cNvGraphicFramePr>
          <p:nvPr>
            <p:extLst>
              <p:ext uri="{D42A27DB-BD31-4B8C-83A1-F6EECF244321}">
                <p14:modId xmlns:p14="http://schemas.microsoft.com/office/powerpoint/2010/main" val="332816853"/>
              </p:ext>
            </p:extLst>
          </p:nvPr>
        </p:nvGraphicFramePr>
        <p:xfrm>
          <a:off x="649940" y="1752600"/>
          <a:ext cx="8036859" cy="4170611"/>
        </p:xfrm>
        <a:graphic>
          <a:graphicData uri="http://schemas.openxmlformats.org/drawingml/2006/table">
            <a:tbl>
              <a:tblPr/>
              <a:tblGrid>
                <a:gridCol w="405007"/>
                <a:gridCol w="455633"/>
                <a:gridCol w="2581920"/>
                <a:gridCol w="1851100"/>
                <a:gridCol w="389095"/>
                <a:gridCol w="2354104"/>
              </a:tblGrid>
              <a:tr h="164401">
                <a:tc>
                  <a:txBody>
                    <a:bodyPr/>
                    <a:lstStyle/>
                    <a:p>
                      <a:pPr algn="ctr" fontAlgn="t"/>
                      <a:r>
                        <a:rPr lang="en-US" sz="1000" b="1" i="0" u="none" strike="noStrike" dirty="0">
                          <a:solidFill>
                            <a:srgbClr val="92D050"/>
                          </a:solidFill>
                          <a:effectLst/>
                          <a:latin typeface="Calibri" panose="020F0502020204030204" pitchFamily="34" charset="0"/>
                        </a:rPr>
                        <a:t>Year</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92D050"/>
                          </a:solidFill>
                          <a:effectLst/>
                          <a:latin typeface="Calibri" panose="020F0502020204030204" pitchFamily="34" charset="0"/>
                        </a:rPr>
                        <a:t>DCN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92D050"/>
                          </a:solidFill>
                          <a:effectLst/>
                          <a:latin typeface="Calibri" panose="020F0502020204030204" pitchFamily="34" charset="0"/>
                        </a:rPr>
                        <a:t>Title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92D050"/>
                          </a:solidFill>
                          <a:effectLst/>
                          <a:latin typeface="Calibri" panose="020F0502020204030204" pitchFamily="34" charset="0"/>
                        </a:rPr>
                        <a:t>Author</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92D050"/>
                          </a:solidFill>
                          <a:effectLst/>
                          <a:latin typeface="Calibri" panose="020F0502020204030204" pitchFamily="34" charset="0"/>
                        </a:rPr>
                        <a:t>Ad Hoc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92D050"/>
                          </a:solidFill>
                          <a:effectLst/>
                          <a:latin typeface="Calibri" panose="020F0502020204030204" pitchFamily="34" charset="0"/>
                        </a:rPr>
                        <a:t>Status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64401">
                <a:tc>
                  <a:txBody>
                    <a:bodyPr/>
                    <a:lstStyle/>
                    <a:p>
                      <a:pPr algn="r" fontAlgn="t"/>
                      <a:r>
                        <a:rPr lang="en-US" sz="1000" b="0" i="0" u="none" strike="noStrike">
                          <a:solidFill>
                            <a:srgbClr val="92D05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92D050"/>
                          </a:solidFill>
                          <a:effectLst/>
                          <a:latin typeface="Calibri" panose="020F0502020204030204" pitchFamily="34" charset="0"/>
                        </a:rPr>
                        <a:t>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92D050"/>
                          </a:solidFill>
                          <a:effectLst/>
                          <a:latin typeface="Calibri" panose="020F0502020204030204" pitchFamily="34" charset="0"/>
                        </a:rPr>
                        <a:t>LB230-MAC-CR-10.22.2.4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92D05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1000" b="0" i="0" u="none" strike="noStrike">
                          <a:solidFill>
                            <a:srgbClr val="92D05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92D050"/>
                          </a:solidFill>
                          <a:effectLst/>
                          <a:latin typeface="Calibri" panose="020F0502020204030204" pitchFamily="34" charset="0"/>
                        </a:rPr>
                        <a:t>10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LB230-MAC-CR-26.8.36</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1000" b="0" i="0" u="none" strike="noStrike" dirty="0">
                          <a:solidFill>
                            <a:schemeClr val="tx1"/>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t"/>
                      <a:r>
                        <a:rPr lang="en-US" sz="1000" b="0" i="0" u="none" strike="noStrike" dirty="0">
                          <a:solidFill>
                            <a:schemeClr val="tx1"/>
                          </a:solidFill>
                          <a:effectLst/>
                          <a:latin typeface="Calibri" panose="020F0502020204030204" pitchFamily="34" charset="0"/>
                        </a:rPr>
                        <a:t>12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chemeClr val="tx1"/>
                          </a:solidFill>
                          <a:effectLst/>
                          <a:latin typeface="Calibri" panose="020F0502020204030204" pitchFamily="34" charset="0"/>
                        </a:rPr>
                        <a:t>LB230-MAC-CR-27.15.2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chemeClr val="tx1"/>
                          </a:solidFill>
                          <a:effectLst/>
                          <a:latin typeface="Calibri" panose="020F0502020204030204" pitchFamily="34" charset="0"/>
                        </a:rPr>
                        <a:t>Alfred </a:t>
                      </a:r>
                      <a:r>
                        <a:rPr lang="en-US" sz="1000" b="0" i="0" u="none" strike="noStrike" dirty="0" err="1">
                          <a:solidFill>
                            <a:schemeClr val="tx1"/>
                          </a:solidFill>
                          <a:effectLst/>
                          <a:latin typeface="Calibri" panose="020F0502020204030204" pitchFamily="34" charset="0"/>
                        </a:rPr>
                        <a:t>Asterjadhi</a:t>
                      </a:r>
                      <a:r>
                        <a:rPr lang="en-US" sz="1000" b="0" i="0" u="none" strike="noStrike" dirty="0">
                          <a:solidFill>
                            <a:schemeClr val="tx1"/>
                          </a:solidFill>
                          <a:effectLst/>
                          <a:latin typeface="Calibri" panose="020F0502020204030204" pitchFamily="34" charset="0"/>
                        </a:rPr>
                        <a:t>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chemeClr val="tx1"/>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chemeClr val="tx1"/>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t"/>
                      <a:r>
                        <a:rPr lang="en-US" sz="1000" b="0" i="0" u="none" strike="noStrike">
                          <a:solidFill>
                            <a:srgbClr val="92D05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92D050"/>
                          </a:solidFill>
                          <a:effectLst/>
                          <a:latin typeface="Calibri" panose="020F0502020204030204" pitchFamily="34" charset="0"/>
                        </a:rPr>
                        <a:t>13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92D050"/>
                          </a:solidFill>
                          <a:effectLst/>
                          <a:latin typeface="Calibri" panose="020F0502020204030204" pitchFamily="34" charset="0"/>
                        </a:rPr>
                        <a:t>LB230-MAC-CR-27.15.3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92D050"/>
                          </a:solidFill>
                          <a:effectLst/>
                          <a:latin typeface="Calibri" panose="020F0502020204030204" pitchFamily="34" charset="0"/>
                        </a:rPr>
                        <a:t>Alfred </a:t>
                      </a:r>
                      <a:r>
                        <a:rPr lang="en-US" sz="1000" b="0" i="0" u="none" strike="noStrike" dirty="0" err="1">
                          <a:solidFill>
                            <a:srgbClr val="92D050"/>
                          </a:solidFill>
                          <a:effectLst/>
                          <a:latin typeface="Calibri" panose="020F0502020204030204" pitchFamily="34" charset="0"/>
                        </a:rPr>
                        <a:t>Asterjadhi</a:t>
                      </a:r>
                      <a:r>
                        <a:rPr lang="en-US" sz="1000" b="0" i="0" u="none" strike="noStrike" dirty="0">
                          <a:solidFill>
                            <a:srgbClr val="92D050"/>
                          </a:solidFill>
                          <a:effectLst/>
                          <a:latin typeface="Calibri" panose="020F0502020204030204" pitchFamily="34" charset="0"/>
                        </a:rPr>
                        <a:t>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1000" b="0" i="0" u="none" strike="noStrike">
                          <a:solidFill>
                            <a:srgbClr val="92D05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92D050"/>
                          </a:solidFill>
                          <a:effectLst/>
                          <a:latin typeface="Calibri" panose="020F0502020204030204" pitchFamily="34" charset="0"/>
                        </a:rPr>
                        <a:t>14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LB230-MAC-CR-27.15.4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92D05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1000" b="0" i="0" u="none" strike="noStrike" dirty="0">
                          <a:solidFill>
                            <a:srgbClr val="92D05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t"/>
                      <a:r>
                        <a:rPr lang="en-US" sz="1000" b="0" i="0" u="none" strike="noStrike">
                          <a:solidFill>
                            <a:srgbClr val="92D050"/>
                          </a:solidFill>
                          <a:effectLst/>
                          <a:latin typeface="Calibri" panose="020F0502020204030204" pitchFamily="34" charset="0"/>
                        </a:rPr>
                        <a:t>15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en-US" sz="1000" b="0" i="0" u="none" strike="noStrike">
                          <a:solidFill>
                            <a:srgbClr val="92D050"/>
                          </a:solidFill>
                          <a:effectLst/>
                          <a:latin typeface="Calibri" panose="020F0502020204030204" pitchFamily="34" charset="0"/>
                        </a:rPr>
                        <a:t>LB230-MAC-CR-27.17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en-US" sz="1000" b="0" i="0" u="none" strike="noStrike">
                          <a:solidFill>
                            <a:srgbClr val="92D05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en-US" sz="1000" b="0" i="0" u="none" strike="noStrike">
                          <a:solidFill>
                            <a:srgbClr val="92D05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en-US" sz="1000" b="0" i="0" u="none" strike="noStrike" dirty="0" smtClean="0">
                          <a:solidFill>
                            <a:srgbClr val="92D050"/>
                          </a:solidFill>
                          <a:effectLst/>
                          <a:latin typeface="Calibri" panose="020F0502020204030204" pitchFamily="34" charset="0"/>
                        </a:rPr>
                        <a:t>Ready for motion</a:t>
                      </a:r>
                      <a:endParaRPr lang="en-US" sz="1000" b="0" i="0" u="none" strike="noStrike" dirty="0">
                        <a:solidFill>
                          <a:srgbClr val="92D05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64401">
                <a:tc>
                  <a:txBody>
                    <a:bodyPr/>
                    <a:lstStyle/>
                    <a:p>
                      <a:pPr algn="r" fontAlgn="t"/>
                      <a:r>
                        <a:rPr lang="en-US" sz="1000" b="0" i="0" u="none" strike="noStrike">
                          <a:solidFill>
                            <a:srgbClr val="9C0006"/>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1000" b="0" i="0" u="none" strike="noStrike">
                          <a:solidFill>
                            <a:srgbClr val="9C0006"/>
                          </a:solidFill>
                          <a:effectLst/>
                          <a:latin typeface="Calibri" panose="020F0502020204030204" pitchFamily="34" charset="0"/>
                        </a:rPr>
                        <a:t>27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dirty="0" err="1">
                          <a:solidFill>
                            <a:srgbClr val="9C0006"/>
                          </a:solidFill>
                          <a:effectLst/>
                          <a:latin typeface="Calibri" panose="020F0502020204030204" pitchFamily="34" charset="0"/>
                        </a:rPr>
                        <a:t>Ack</a:t>
                      </a:r>
                      <a:r>
                        <a:rPr lang="en-US" sz="1000" b="0" i="0" u="none" strike="noStrike" dirty="0">
                          <a:solidFill>
                            <a:srgbClr val="9C0006"/>
                          </a:solidFill>
                          <a:effectLst/>
                          <a:latin typeface="Calibri" panose="020F0502020204030204" pitchFamily="34" charset="0"/>
                        </a:rPr>
                        <a:t> related CIDs Section 27.4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9C0006"/>
                          </a:solidFill>
                          <a:effectLst/>
                          <a:latin typeface="Calibri" panose="020F0502020204030204" pitchFamily="34" charset="0"/>
                        </a:rPr>
                        <a:t>George Cherian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9C0006"/>
                          </a:solidFill>
                          <a:effectLst/>
                          <a:latin typeface="Calibri" panose="020F0502020204030204" pitchFamily="34" charset="0"/>
                        </a:rPr>
                        <a:t>reschedule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64401">
                <a:tc>
                  <a:txBody>
                    <a:bodyPr/>
                    <a:lstStyle/>
                    <a:p>
                      <a:pPr algn="r" fontAlgn="t"/>
                      <a:r>
                        <a:rPr lang="en-US" sz="10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35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OMI Comment Resolutions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err="1">
                          <a:solidFill>
                            <a:srgbClr val="006100"/>
                          </a:solidFill>
                          <a:effectLst/>
                          <a:latin typeface="Calibri" panose="020F0502020204030204" pitchFamily="34" charset="0"/>
                        </a:rPr>
                        <a:t>Jarkko</a:t>
                      </a:r>
                      <a:r>
                        <a:rPr lang="en-US" sz="1000" b="0" i="0" u="none" strike="noStrike" dirty="0">
                          <a:solidFill>
                            <a:srgbClr val="006100"/>
                          </a:solidFill>
                          <a:effectLst/>
                          <a:latin typeface="Calibri" panose="020F0502020204030204" pitchFamily="34" charset="0"/>
                        </a:rPr>
                        <a:t> </a:t>
                      </a:r>
                      <a:r>
                        <a:rPr lang="en-US" sz="1000" b="0" i="0" u="none" strike="noStrike" dirty="0" err="1">
                          <a:solidFill>
                            <a:srgbClr val="006100"/>
                          </a:solidFill>
                          <a:effectLst/>
                          <a:latin typeface="Calibri" panose="020F0502020204030204" pitchFamily="34" charset="0"/>
                        </a:rPr>
                        <a:t>Kneckt</a:t>
                      </a:r>
                      <a:r>
                        <a:rPr lang="en-US" sz="1000" b="0" i="0" u="none" strike="noStrike" dirty="0">
                          <a:solidFill>
                            <a:srgbClr val="006100"/>
                          </a:solidFill>
                          <a:effectLst/>
                          <a:latin typeface="Calibri" panose="020F0502020204030204" pitchFamily="34" charset="0"/>
                        </a:rPr>
                        <a:t> (Apple)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14331, 14332, and 14347 are reassigned</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1000" b="0" i="0" u="none" strike="noStrike" dirty="0">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t"/>
                      <a:r>
                        <a:rPr lang="en-US" sz="1000" b="0" i="0" u="none" strike="noStrike" dirty="0">
                          <a:solidFill>
                            <a:srgbClr val="000000"/>
                          </a:solidFill>
                          <a:effectLst/>
                          <a:latin typeface="Calibri" panose="020F0502020204030204" pitchFamily="34" charset="0"/>
                        </a:rPr>
                        <a:t>39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LB230-MAC-CR-10.22.2.5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t"/>
                      <a:r>
                        <a:rPr lang="en-US" sz="1000" b="0" i="0" u="none" strike="noStrike" dirty="0">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r" fontAlgn="t"/>
                      <a:r>
                        <a:rPr lang="en-US" sz="1000" b="0" i="0" u="none" strike="noStrike">
                          <a:solidFill>
                            <a:srgbClr val="000000"/>
                          </a:solidFill>
                          <a:effectLst/>
                          <a:latin typeface="Calibri" panose="020F0502020204030204" pitchFamily="34" charset="0"/>
                        </a:rPr>
                        <a:t>40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t"/>
                      <a:r>
                        <a:rPr lang="en-US" sz="1000" b="0" i="0" u="none" strike="noStrike" dirty="0">
                          <a:solidFill>
                            <a:srgbClr val="000000"/>
                          </a:solidFill>
                          <a:effectLst/>
                          <a:latin typeface="Calibri" panose="020F0502020204030204" pitchFamily="34" charset="0"/>
                        </a:rPr>
                        <a:t>LB230-MAC-CR-10.22.2.6-9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t"/>
                      <a:r>
                        <a:rPr lang="en-US" sz="10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t"/>
                      <a:r>
                        <a:rPr lang="en-US" sz="1000" b="0" i="0" u="none" strike="noStrike" dirty="0" smtClean="0">
                          <a:solidFill>
                            <a:srgbClr val="000000"/>
                          </a:solidFill>
                          <a:effectLst/>
                          <a:latin typeface="Calibri" panose="020F0502020204030204" pitchFamily="34" charset="0"/>
                        </a:rPr>
                        <a:t>Ready for motion</a:t>
                      </a:r>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r>
              <a:tr h="164401">
                <a:tc>
                  <a:txBody>
                    <a:bodyPr/>
                    <a:lstStyle/>
                    <a:p>
                      <a:pPr algn="r" fontAlgn="t"/>
                      <a:r>
                        <a:rPr lang="en-US" sz="1000" b="0" i="0" u="none" strike="noStrike" dirty="0">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t"/>
                      <a:r>
                        <a:rPr lang="en-US" sz="1000" b="0" i="0" u="none" strike="noStrike">
                          <a:solidFill>
                            <a:srgbClr val="000000"/>
                          </a:solidFill>
                          <a:effectLst/>
                          <a:latin typeface="Calibri" panose="020F0502020204030204" pitchFamily="34" charset="0"/>
                        </a:rPr>
                        <a:t>41</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LB230-MAC-CR-11.24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000" b="0" i="0" u="none" strike="noStrike">
                          <a:solidFill>
                            <a:srgbClr val="000000"/>
                          </a:solidFill>
                          <a:effectLst/>
                          <a:latin typeface="Calibri" panose="020F0502020204030204" pitchFamily="34" charset="0"/>
                        </a:rPr>
                        <a:t>44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LB230-MAC-CR-27.7 and 27.7.1</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Alfred </a:t>
                      </a:r>
                      <a:r>
                        <a:rPr lang="en-US" sz="1000" b="0" i="0" u="none" strike="noStrike" dirty="0" err="1">
                          <a:solidFill>
                            <a:srgbClr val="000000"/>
                          </a:solidFill>
                          <a:effectLst/>
                          <a:latin typeface="Calibri" panose="020F0502020204030204" pitchFamily="34" charset="0"/>
                        </a:rPr>
                        <a:t>Asterjadhi</a:t>
                      </a:r>
                      <a:r>
                        <a:rPr lang="en-US" sz="1000" b="0" i="0" u="none" strike="noStrike" dirty="0">
                          <a:solidFill>
                            <a:srgbClr val="000000"/>
                          </a:solidFill>
                          <a:effectLst/>
                          <a:latin typeface="Calibri" panose="020F0502020204030204" pitchFamily="34" charset="0"/>
                        </a:rPr>
                        <a:t>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4987">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55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CR CID 14324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b"/>
                      <a:r>
                        <a:rPr lang="en-US" sz="1000" b="0" i="0" u="none" strike="noStrike" dirty="0">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dirty="0">
                          <a:solidFill>
                            <a:srgbClr val="006100"/>
                          </a:solidFill>
                          <a:effectLst/>
                          <a:latin typeface="Calibri" panose="020F0502020204030204" pitchFamily="34" charset="0"/>
                        </a:rPr>
                        <a:t>66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Resolution for CIDs in 9.4.2.245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Abhishek </a:t>
                      </a:r>
                      <a:r>
                        <a:rPr lang="en-US" sz="1000" b="0" i="0" u="none" strike="noStrike" dirty="0" err="1">
                          <a:solidFill>
                            <a:srgbClr val="006100"/>
                          </a:solidFill>
                          <a:effectLst/>
                          <a:latin typeface="Calibri" panose="020F0502020204030204" pitchFamily="34" charset="0"/>
                        </a:rPr>
                        <a:t>Patil</a:t>
                      </a:r>
                      <a:r>
                        <a:rPr lang="en-US" sz="1000" b="0" i="0" u="none" strike="noStrike" dirty="0">
                          <a:solidFill>
                            <a:srgbClr val="006100"/>
                          </a:solidFill>
                          <a:effectLst/>
                          <a:latin typeface="Calibri" panose="020F0502020204030204" pitchFamily="34" charset="0"/>
                        </a:rPr>
                        <a:t>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68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Resolution for CID 11374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Abhishek </a:t>
                      </a:r>
                      <a:r>
                        <a:rPr lang="en-US" sz="1000" b="0" i="0" u="none" strike="noStrike" dirty="0" err="1">
                          <a:solidFill>
                            <a:srgbClr val="006100"/>
                          </a:solidFill>
                          <a:effectLst/>
                          <a:latin typeface="Calibri" panose="020F0502020204030204" pitchFamily="34" charset="0"/>
                        </a:rPr>
                        <a:t>Patil</a:t>
                      </a:r>
                      <a:r>
                        <a:rPr lang="en-US" sz="1000" b="0" i="0" u="none" strike="noStrike" dirty="0">
                          <a:solidFill>
                            <a:srgbClr val="006100"/>
                          </a:solidFill>
                          <a:effectLst/>
                          <a:latin typeface="Calibri" panose="020F0502020204030204" pitchFamily="34" charset="0"/>
                        </a:rPr>
                        <a:t>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74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fr-FR" sz="1000" b="0" i="0" u="none" strike="noStrike">
                          <a:solidFill>
                            <a:srgbClr val="006100"/>
                          </a:solidFill>
                          <a:effectLst/>
                          <a:latin typeface="Calibri" panose="020F0502020204030204" pitchFamily="34" charset="0"/>
                        </a:rPr>
                        <a:t>d2.0 comment resolution 27.5.3.2.4 10.22.2.7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75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D2.0 comment resolution 27.5.3.2.2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Calibri" panose="020F0502020204030204" pitchFamily="34" charset="0"/>
                        </a:rPr>
                        <a:t>76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D2.0 comment resolution 27.5.3.2.3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77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D2.0 comment resolution 27.4.2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1000" b="0" i="0" u="none" strike="noStrike" dirty="0">
                          <a:solidFill>
                            <a:srgbClr val="000000"/>
                          </a:solidFill>
                          <a:effectLst/>
                          <a:latin typeface="Calibri" panose="020F0502020204030204" pitchFamily="34" charset="0"/>
                        </a:rPr>
                        <a:t>78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000000"/>
                          </a:solidFill>
                          <a:effectLst/>
                          <a:latin typeface="Calibri" panose="020F0502020204030204" pitchFamily="34" charset="0"/>
                        </a:rPr>
                        <a:t>D2.0 comment resolution 27.6.4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000" b="0" i="0" u="none" strike="noStrike" dirty="0" err="1">
                          <a:solidFill>
                            <a:srgbClr val="000000"/>
                          </a:solidFill>
                          <a:effectLst/>
                          <a:latin typeface="Calibri" panose="020F0502020204030204" pitchFamily="34" charset="0"/>
                        </a:rPr>
                        <a:t>Liwen</a:t>
                      </a:r>
                      <a:r>
                        <a:rPr lang="en-US" sz="1000" b="0" i="0" u="none" strike="noStrike" dirty="0">
                          <a:solidFill>
                            <a:srgbClr val="000000"/>
                          </a:solidFill>
                          <a:effectLst/>
                          <a:latin typeface="Calibri" panose="020F0502020204030204" pitchFamily="34" charset="0"/>
                        </a:rPr>
                        <a:t>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000" b="0" i="0" u="none" strike="noStrike" dirty="0">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000" b="0" i="0" u="none" strike="noStrike" dirty="0" smtClean="0">
                          <a:solidFill>
                            <a:srgbClr val="000000"/>
                          </a:solidFill>
                          <a:effectLst/>
                          <a:latin typeface="Calibri" panose="020F0502020204030204" pitchFamily="34" charset="0"/>
                        </a:rPr>
                        <a:t>No agreement</a:t>
                      </a:r>
                      <a:endParaRPr lang="en-US" sz="10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64401">
                <a:tc>
                  <a:txBody>
                    <a:bodyPr/>
                    <a:lstStyle/>
                    <a:p>
                      <a:pPr marL="0" algn="r"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marL="0" algn="r"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81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LB230 CR for HE link adaptation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Frank Hsu (</a:t>
                      </a:r>
                      <a:r>
                        <a:rPr lang="en-US" sz="1000" b="0" i="0" u="none" strike="noStrike" kern="1200" dirty="0" err="1">
                          <a:solidFill>
                            <a:srgbClr val="006100"/>
                          </a:solidFill>
                          <a:effectLst/>
                          <a:latin typeface="Calibri" panose="020F0502020204030204" pitchFamily="34" charset="0"/>
                          <a:ea typeface="+mn-ea"/>
                          <a:cs typeface="+mn-cs"/>
                        </a:rPr>
                        <a:t>MediaTek</a:t>
                      </a:r>
                      <a:r>
                        <a:rPr lang="en-US" sz="1000" b="0" i="0" u="none" strike="noStrike" kern="1200" dirty="0">
                          <a:solidFill>
                            <a:srgbClr val="006100"/>
                          </a:solidFill>
                          <a:effectLst/>
                          <a:latin typeface="Calibri" panose="020F0502020204030204" pitchFamily="34" charset="0"/>
                          <a:ea typeface="+mn-ea"/>
                          <a:cs typeface="+mn-cs"/>
                        </a:rPr>
                        <a:t>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smtClean="0">
                          <a:solidFill>
                            <a:srgbClr val="006100"/>
                          </a:solidFill>
                          <a:effectLst/>
                          <a:latin typeface="Calibri" panose="020F0502020204030204" pitchFamily="34" charset="0"/>
                          <a:ea typeface="+mn-ea"/>
                          <a:cs typeface="+mn-cs"/>
                        </a:rPr>
                        <a:t>ready</a:t>
                      </a:r>
                      <a:r>
                        <a:rPr lang="en-US" sz="1000" b="0" i="0" u="none" strike="noStrike" kern="1200" baseline="0" dirty="0" smtClean="0">
                          <a:solidFill>
                            <a:srgbClr val="006100"/>
                          </a:solidFill>
                          <a:effectLst/>
                          <a:latin typeface="Calibri" panose="020F0502020204030204" pitchFamily="34" charset="0"/>
                          <a:ea typeface="+mn-ea"/>
                          <a:cs typeface="+mn-cs"/>
                        </a:rPr>
                        <a:t> for motion</a:t>
                      </a:r>
                      <a:endParaRPr lang="en-US" sz="1000" b="0" i="0" u="none" strike="noStrike" kern="1200" dirty="0">
                        <a:solidFill>
                          <a:srgbClr val="006100"/>
                        </a:solidFill>
                        <a:effectLst/>
                        <a:latin typeface="Calibri" panose="020F0502020204030204" pitchFamily="34" charset="0"/>
                        <a:ea typeface="+mn-ea"/>
                        <a:cs typeface="+mn-cs"/>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82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LB230 CR for BSS Load Slides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Frank Hsu (</a:t>
                      </a:r>
                      <a:r>
                        <a:rPr lang="en-US" sz="1000" b="0" i="0" u="none" strike="noStrike" dirty="0" err="1">
                          <a:solidFill>
                            <a:srgbClr val="000000"/>
                          </a:solidFill>
                          <a:effectLst/>
                          <a:latin typeface="Calibri" panose="020F0502020204030204" pitchFamily="34" charset="0"/>
                        </a:rPr>
                        <a:t>MediaTek</a:t>
                      </a:r>
                      <a:r>
                        <a:rPr lang="en-US" sz="1000" b="0" i="0" u="none" strike="noStrike" dirty="0">
                          <a:solidFill>
                            <a:srgbClr val="000000"/>
                          </a:solidFill>
                          <a:effectLst/>
                          <a:latin typeface="Calibri" panose="020F0502020204030204" pitchFamily="34" charset="0"/>
                        </a:rPr>
                        <a:t>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83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LB230 CR for BSS Load Text</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Frank Hsu (</a:t>
                      </a:r>
                      <a:r>
                        <a:rPr lang="en-US" sz="1000" b="0" i="0" u="none" strike="noStrike" dirty="0" err="1">
                          <a:solidFill>
                            <a:srgbClr val="000000"/>
                          </a:solidFill>
                          <a:effectLst/>
                          <a:latin typeface="Calibri" panose="020F0502020204030204" pitchFamily="34" charset="0"/>
                        </a:rPr>
                        <a:t>MediaTek</a:t>
                      </a:r>
                      <a:r>
                        <a:rPr lang="en-US" sz="1000" b="0" i="0" u="none" strike="noStrike" dirty="0">
                          <a:solidFill>
                            <a:srgbClr val="000000"/>
                          </a:solidFill>
                          <a:effectLst/>
                          <a:latin typeface="Calibri" panose="020F0502020204030204" pitchFamily="34" charset="0"/>
                        </a:rPr>
                        <a:t>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88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CR CID 14349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88345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graphicFrame>
        <p:nvGraphicFramePr>
          <p:cNvPr id="7" name="Table 6"/>
          <p:cNvGraphicFramePr>
            <a:graphicFrameLocks noGrp="1"/>
          </p:cNvGraphicFramePr>
          <p:nvPr>
            <p:extLst>
              <p:ext uri="{D42A27DB-BD31-4B8C-83A1-F6EECF244321}">
                <p14:modId xmlns:p14="http://schemas.microsoft.com/office/powerpoint/2010/main" val="2648942481"/>
              </p:ext>
            </p:extLst>
          </p:nvPr>
        </p:nvGraphicFramePr>
        <p:xfrm>
          <a:off x="459582" y="1447800"/>
          <a:ext cx="8227218" cy="4464964"/>
        </p:xfrm>
        <a:graphic>
          <a:graphicData uri="http://schemas.openxmlformats.org/drawingml/2006/table">
            <a:tbl>
              <a:tblPr/>
              <a:tblGrid>
                <a:gridCol w="414600"/>
                <a:gridCol w="466425"/>
                <a:gridCol w="2643075"/>
                <a:gridCol w="1781484"/>
                <a:gridCol w="511772"/>
                <a:gridCol w="2409862"/>
              </a:tblGrid>
              <a:tr h="192156">
                <a:tc>
                  <a:txBody>
                    <a:bodyPr/>
                    <a:lstStyle/>
                    <a:p>
                      <a:pPr algn="r" fontAlgn="b"/>
                      <a:r>
                        <a:rPr lang="en-US" sz="1000" b="0" i="0" u="none" strike="noStrike" dirty="0">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90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CR for 27.14.3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laurent cariou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98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CR on CIDs 12757, 11149 and 13675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99</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fr-FR" sz="1000" b="0" i="0" u="none" strike="noStrike">
                          <a:solidFill>
                            <a:srgbClr val="006100"/>
                          </a:solidFill>
                          <a:effectLst/>
                          <a:latin typeface="Calibri" panose="020F0502020204030204" pitchFamily="34" charset="0"/>
                        </a:rPr>
                        <a:t>LB230 CR on Fragmentation Part 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105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lb230-cr-multi-tid-capability-indication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Yongho Seok (MediaTek)</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Calibri" panose="020F0502020204030204" pitchFamily="34" charset="0"/>
                        </a:rPr>
                        <a:t>107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lb230-cr-20mhz-only-sta-on-secondary-channel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Yongho Seok (</a:t>
                      </a:r>
                      <a:r>
                        <a:rPr lang="en-US" sz="1000" b="0" i="0" u="none" strike="noStrike" dirty="0" err="1">
                          <a:solidFill>
                            <a:srgbClr val="000000"/>
                          </a:solidFill>
                          <a:effectLst/>
                          <a:latin typeface="Calibri" panose="020F0502020204030204" pitchFamily="34" charset="0"/>
                        </a:rPr>
                        <a:t>MediaTek</a:t>
                      </a:r>
                      <a:r>
                        <a:rPr lang="en-US" sz="1000" b="0" i="0" u="none" strike="noStrike" dirty="0">
                          <a:solidFill>
                            <a:srgbClr val="000000"/>
                          </a:solidFill>
                          <a:effectLst/>
                          <a:latin typeface="Calibri" panose="020F0502020204030204" pitchFamily="34" charset="0"/>
                        </a:rPr>
                        <a:t>)</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92156">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149</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CR for 27.5.6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err="1">
                          <a:solidFill>
                            <a:srgbClr val="000000"/>
                          </a:solidFill>
                          <a:effectLst/>
                          <a:latin typeface="Calibri" panose="020F0502020204030204" pitchFamily="34" charset="0"/>
                        </a:rPr>
                        <a:t>laurent</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cariou</a:t>
                      </a:r>
                      <a:r>
                        <a:rPr lang="en-US" sz="1000" b="0" i="0" u="none" strike="noStrike" dirty="0">
                          <a:solidFill>
                            <a:srgbClr val="000000"/>
                          </a:solidFill>
                          <a:effectLst/>
                          <a:latin typeface="Calibri" panose="020F0502020204030204" pitchFamily="34" charset="0"/>
                        </a:rPr>
                        <a:t>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1000" b="0" i="0" u="none" strike="noStrike">
                          <a:solidFill>
                            <a:srgbClr val="9C0006"/>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1000" b="0" i="0" u="none" strike="noStrike">
                          <a:solidFill>
                            <a:srgbClr val="9C0006"/>
                          </a:solidFill>
                          <a:effectLst/>
                          <a:latin typeface="Calibri" panose="020F0502020204030204" pitchFamily="34" charset="0"/>
                        </a:rPr>
                        <a:t>153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000" b="0" i="0" u="none" strike="noStrike">
                          <a:solidFill>
                            <a:srgbClr val="9C0006"/>
                          </a:solidFill>
                          <a:effectLst/>
                          <a:latin typeface="Calibri" panose="020F0502020204030204" pitchFamily="34" charset="0"/>
                        </a:rPr>
                        <a:t>Resolution for CID 11742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000" b="0" i="0" u="none" strike="noStrike">
                          <a:solidFill>
                            <a:srgbClr val="9C0006"/>
                          </a:solidFill>
                          <a:effectLst/>
                          <a:latin typeface="Calibri" panose="020F0502020204030204" pitchFamily="34" charset="0"/>
                        </a:rPr>
                        <a:t>Po-Kai Huang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9C0006"/>
                          </a:solidFill>
                          <a:effectLst/>
                          <a:latin typeface="Calibri" panose="020F0502020204030204" pitchFamily="34" charset="0"/>
                        </a:rPr>
                        <a:t>same CID as in 1859 - no agreement</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155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Resolutions for CIDs related to GCR</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Yusuke Tanaka (Sony)</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Calibri" panose="020F0502020204030204" pitchFamily="34" charset="0"/>
                        </a:rPr>
                        <a:t>161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CR CID 13754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92156">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180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CR on BSS Load Information in subclause 9.4.2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181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LB230 CR on BSS Load Information in subclause 9.4.2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92156">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1000" b="0" i="0" u="none" strike="noStrike" dirty="0">
                          <a:solidFill>
                            <a:srgbClr val="000000"/>
                          </a:solidFill>
                          <a:effectLst/>
                          <a:latin typeface="Calibri" panose="020F0502020204030204" pitchFamily="34" charset="0"/>
                        </a:rPr>
                        <a:t>182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000" b="0" i="0" u="none" strike="noStrike" dirty="0">
                          <a:solidFill>
                            <a:srgbClr val="000000"/>
                          </a:solidFill>
                          <a:effectLst/>
                          <a:latin typeface="Calibri" panose="020F0502020204030204" pitchFamily="34" charset="0"/>
                        </a:rPr>
                        <a:t>CID related to the use of TSPEC for HE STAs</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000" b="0" i="0" u="none" strike="noStrike" dirty="0" err="1">
                          <a:solidFill>
                            <a:srgbClr val="000000"/>
                          </a:solidFill>
                          <a:effectLst/>
                          <a:latin typeface="Calibri" panose="020F0502020204030204" pitchFamily="34" charset="0"/>
                        </a:rPr>
                        <a:t>Guoqing</a:t>
                      </a:r>
                      <a:r>
                        <a:rPr lang="en-US" sz="1000" b="0" i="0" u="none" strike="noStrike" dirty="0">
                          <a:solidFill>
                            <a:srgbClr val="000000"/>
                          </a:solidFill>
                          <a:effectLst/>
                          <a:latin typeface="Calibri" panose="020F0502020204030204" pitchFamily="34" charset="0"/>
                        </a:rPr>
                        <a:t> Li (Apple)</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marL="0" algn="l" defTabSz="914400" rtl="0" eaLnBrk="1" fontAlgn="t" latinLnBrk="0" hangingPunct="1"/>
                      <a:r>
                        <a:rPr lang="en-US" sz="1000" b="0" i="0" u="none" strike="noStrike" kern="1200" dirty="0" smtClean="0">
                          <a:solidFill>
                            <a:srgbClr val="9C0006"/>
                          </a:solidFill>
                          <a:effectLst/>
                          <a:latin typeface="Calibri" panose="020F0502020204030204" pitchFamily="34" charset="0"/>
                          <a:ea typeface="+mn-ea"/>
                          <a:cs typeface="+mn-cs"/>
                        </a:rPr>
                        <a:t>Need more offline discussion for HE A-Control</a:t>
                      </a:r>
                      <a:endParaRPr lang="en-US" sz="1000" b="0" i="0" u="none" strike="noStrike" kern="1200" dirty="0">
                        <a:solidFill>
                          <a:srgbClr val="9C0006"/>
                        </a:solidFill>
                        <a:effectLst/>
                        <a:latin typeface="Calibri" panose="020F0502020204030204" pitchFamily="34" charset="0"/>
                        <a:ea typeface="+mn-ea"/>
                        <a:cs typeface="+mn-cs"/>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200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Decouple Channel Width Capabilities Between VHT and HE Modes</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err="1">
                          <a:solidFill>
                            <a:srgbClr val="000000"/>
                          </a:solidFill>
                          <a:effectLst/>
                          <a:latin typeface="Calibri" panose="020F0502020204030204" pitchFamily="34" charset="0"/>
                        </a:rPr>
                        <a:t>Huizhao</a:t>
                      </a:r>
                      <a:r>
                        <a:rPr lang="en-US" sz="1000" b="0" i="0" u="none" strike="noStrike" dirty="0">
                          <a:solidFill>
                            <a:srgbClr val="000000"/>
                          </a:solidFill>
                          <a:effectLst/>
                          <a:latin typeface="Calibri" panose="020F0502020204030204" pitchFamily="34" charset="0"/>
                        </a:rPr>
                        <a:t> Wang </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92156">
                <a:tc>
                  <a:txBody>
                    <a:bodyPr/>
                    <a:lstStyle/>
                    <a:p>
                      <a:pPr algn="r" fontAlgn="t"/>
                      <a:r>
                        <a:rPr lang="en-US" sz="1000" b="0" i="0" u="none" strike="noStrike" dirty="0">
                          <a:solidFill>
                            <a:srgbClr val="9C0006"/>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r" fontAlgn="t"/>
                      <a:r>
                        <a:rPr lang="en-US" sz="1000" b="0" i="0" u="none" strike="noStrike" dirty="0">
                          <a:solidFill>
                            <a:srgbClr val="9C0006"/>
                          </a:solidFill>
                          <a:effectLst/>
                          <a:latin typeface="Calibri" panose="020F0502020204030204" pitchFamily="34" charset="0"/>
                        </a:rPr>
                        <a:t>1837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dirty="0">
                          <a:solidFill>
                            <a:srgbClr val="9C0006"/>
                          </a:solidFill>
                          <a:effectLst/>
                          <a:latin typeface="Calibri" panose="020F0502020204030204" pitchFamily="34" charset="0"/>
                        </a:rPr>
                        <a:t>comment resolution 27.5.3.5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dirty="0" err="1">
                          <a:solidFill>
                            <a:srgbClr val="9C0006"/>
                          </a:solidFill>
                          <a:effectLst/>
                          <a:latin typeface="Calibri" panose="020F0502020204030204" pitchFamily="34" charset="0"/>
                        </a:rPr>
                        <a:t>Liwen</a:t>
                      </a:r>
                      <a:r>
                        <a:rPr lang="en-US" sz="1000" b="0" i="0" u="none" strike="noStrike" dirty="0">
                          <a:solidFill>
                            <a:srgbClr val="9C0006"/>
                          </a:solidFill>
                          <a:effectLst/>
                          <a:latin typeface="Calibri" panose="020F0502020204030204" pitchFamily="34" charset="0"/>
                        </a:rPr>
                        <a:t> Chu (Marvell)</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dirty="0">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dirty="0" smtClean="0">
                          <a:solidFill>
                            <a:srgbClr val="9C0006"/>
                          </a:solidFill>
                          <a:effectLst/>
                          <a:latin typeface="Calibri" panose="020F0502020204030204" pitchFamily="34" charset="0"/>
                        </a:rPr>
                        <a:t>One CID is pending (MON. EVE)</a:t>
                      </a:r>
                      <a:endParaRPr lang="en-US" sz="1000" b="0" i="0" u="none" strike="noStrike" dirty="0">
                        <a:solidFill>
                          <a:srgbClr val="9C0006"/>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r>
              <a:tr h="192156">
                <a:tc>
                  <a:txBody>
                    <a:bodyPr/>
                    <a:lstStyle/>
                    <a:p>
                      <a:pPr algn="r" fontAlgn="t"/>
                      <a:r>
                        <a:rPr lang="en-US" sz="1000" b="0" i="0" u="none" strike="noStrike" dirty="0" smtClean="0">
                          <a:solidFill>
                            <a:srgbClr val="9C6500"/>
                          </a:solidFill>
                          <a:effectLst/>
                          <a:latin typeface="Calibri" panose="020F0502020204030204" pitchFamily="34" charset="0"/>
                        </a:rPr>
                        <a:t>2017</a:t>
                      </a:r>
                      <a:endParaRPr lang="en-US" sz="1000" b="0" i="0" u="none" strike="noStrike" dirty="0">
                        <a:solidFill>
                          <a:srgbClr val="9C65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r" fontAlgn="t"/>
                      <a:r>
                        <a:rPr lang="en-US" sz="1000" b="0" i="0" u="none" strike="noStrike">
                          <a:solidFill>
                            <a:srgbClr val="9C6500"/>
                          </a:solidFill>
                          <a:effectLst/>
                          <a:latin typeface="Calibri" panose="020F0502020204030204" pitchFamily="34" charset="0"/>
                        </a:rPr>
                        <a:t>1847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dirty="0">
                          <a:solidFill>
                            <a:srgbClr val="9C6500"/>
                          </a:solidFill>
                          <a:effectLst/>
                          <a:latin typeface="Calibri" panose="020F0502020204030204" pitchFamily="34" charset="0"/>
                        </a:rPr>
                        <a:t>CIDs related to Multiple BSSID topic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dirty="0">
                          <a:solidFill>
                            <a:srgbClr val="9C65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dirty="0">
                          <a:solidFill>
                            <a:srgbClr val="9C6500"/>
                          </a:solidFill>
                          <a:effectLst/>
                          <a:latin typeface="Calibri" panose="020F0502020204030204" pitchFamily="34" charset="0"/>
                        </a:rPr>
                        <a:t>3 CIDs are pending</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r>
              <a:tr h="192156">
                <a:tc>
                  <a:txBody>
                    <a:bodyPr/>
                    <a:lstStyle/>
                    <a:p>
                      <a:pPr algn="r" fontAlgn="t"/>
                      <a:r>
                        <a:rPr lang="en-US" sz="10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1850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Resolution for CIDs in 9.4.2.37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10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1857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CIDs related to Multiple BSSID topic - Part 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1000" b="0" i="0" u="none" strike="noStrike">
                          <a:solidFill>
                            <a:srgbClr val="006100"/>
                          </a:solidFill>
                          <a:effectLst/>
                          <a:latin typeface="Calibri" panose="020F0502020204030204" pitchFamily="34" charset="0"/>
                        </a:rPr>
                        <a:t>2017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1858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Resolution for CID 13142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10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1000" b="0" i="0" u="none" strike="noStrike">
                          <a:solidFill>
                            <a:srgbClr val="9C0006"/>
                          </a:solidFill>
                          <a:effectLst/>
                          <a:latin typeface="Calibri" panose="020F0502020204030204" pitchFamily="34" charset="0"/>
                        </a:rPr>
                        <a:t>1859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Resolution for CID 11742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no agreement. Same CID as 11-18/0153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1000" b="0" i="0" u="none" strike="noStrike">
                          <a:solidFill>
                            <a:srgbClr val="006100"/>
                          </a:solidFill>
                          <a:effectLst/>
                          <a:latin typeface="Calibri" panose="020F0502020204030204" pitchFamily="34" charset="0"/>
                        </a:rPr>
                        <a:t>2017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1861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CIDs related to Multiple BSSID topic - Part 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10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1874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CR for NAV Part I</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Po-Kai Huang (Intel)</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1000" b="0" i="0" u="none" strike="noStrike" dirty="0">
                          <a:solidFill>
                            <a:srgbClr val="0000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000" b="0" i="0" u="none" strike="noStrike" dirty="0">
                          <a:solidFill>
                            <a:srgbClr val="000000"/>
                          </a:solidFill>
                          <a:effectLst/>
                          <a:latin typeface="Calibri" panose="020F0502020204030204" pitchFamily="34" charset="0"/>
                        </a:rPr>
                        <a:t>1893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CR TWT IE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Matthew Fischer (Broadcom LTD)</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95356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(MU)</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13</a:t>
            </a:fld>
            <a:endParaRPr lang="en-US" altLang="en-US"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graphicFrame>
        <p:nvGraphicFramePr>
          <p:cNvPr id="6" name="Table 6"/>
          <p:cNvGraphicFramePr>
            <a:graphicFrameLocks noGrp="1"/>
          </p:cNvGraphicFramePr>
          <p:nvPr>
            <p:extLst>
              <p:ext uri="{D42A27DB-BD31-4B8C-83A1-F6EECF244321}">
                <p14:modId xmlns:p14="http://schemas.microsoft.com/office/powerpoint/2010/main" val="2147077779"/>
              </p:ext>
            </p:extLst>
          </p:nvPr>
        </p:nvGraphicFramePr>
        <p:xfrm>
          <a:off x="457200" y="1676400"/>
          <a:ext cx="8085138" cy="4258873"/>
        </p:xfrm>
        <a:graphic>
          <a:graphicData uri="http://schemas.openxmlformats.org/drawingml/2006/table">
            <a:tbl>
              <a:tblPr/>
              <a:tblGrid>
                <a:gridCol w="407440"/>
                <a:gridCol w="458370"/>
                <a:gridCol w="2597430"/>
                <a:gridCol w="1870760"/>
                <a:gridCol w="457200"/>
                <a:gridCol w="2293938"/>
              </a:tblGrid>
              <a:tr h="152606">
                <a:tc>
                  <a:txBody>
                    <a:bodyPr/>
                    <a:lstStyle/>
                    <a:p>
                      <a:pPr algn="ctr" fontAlgn="t"/>
                      <a:r>
                        <a:rPr lang="en-US" sz="1000" b="1" i="0" u="none" strike="noStrike" dirty="0">
                          <a:solidFill>
                            <a:srgbClr val="FFFFFF"/>
                          </a:solidFill>
                          <a:effectLst/>
                          <a:latin typeface="Calibri" panose="020F0502020204030204" pitchFamily="34" charset="0"/>
                        </a:rPr>
                        <a:t>Year</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1000" b="1" i="0" u="none" strike="noStrike">
                          <a:solidFill>
                            <a:srgbClr val="FFFFFF"/>
                          </a:solidFill>
                          <a:effectLst/>
                          <a:latin typeface="Calibri" panose="020F0502020204030204" pitchFamily="34" charset="0"/>
                        </a:rPr>
                        <a:t>DCN</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1000" b="1" i="0" u="none" strike="noStrike">
                          <a:solidFill>
                            <a:srgbClr val="FFFFFF"/>
                          </a:solidFill>
                          <a:effectLst/>
                          <a:latin typeface="Calibri" panose="020F0502020204030204" pitchFamily="34" charset="0"/>
                        </a:rPr>
                        <a:t>Title</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1000" b="1" i="0" u="none" strike="noStrike">
                          <a:solidFill>
                            <a:srgbClr val="FFFFFF"/>
                          </a:solidFill>
                          <a:effectLst/>
                          <a:latin typeface="Calibri" panose="020F0502020204030204" pitchFamily="34" charset="0"/>
                        </a:rPr>
                        <a:t>Author</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1000" b="1" i="0" u="none" strike="noStrike">
                          <a:solidFill>
                            <a:srgbClr val="FFFFFF"/>
                          </a:solidFill>
                          <a:effectLst/>
                          <a:latin typeface="Calibri" panose="020F0502020204030204" pitchFamily="34" charset="0"/>
                        </a:rPr>
                        <a:t>Ad Hoc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1000" b="1" i="0" u="none" strike="noStrike">
                          <a:solidFill>
                            <a:srgbClr val="FFFFFF"/>
                          </a:solidFill>
                          <a:effectLst/>
                          <a:latin typeface="Calibri" panose="020F0502020204030204" pitchFamily="34" charset="0"/>
                        </a:rPr>
                        <a:t>Status</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r>
              <a:tr h="165643">
                <a:tc>
                  <a:txBody>
                    <a:bodyPr/>
                    <a:lstStyle/>
                    <a:p>
                      <a:pPr algn="r" fontAlgn="t"/>
                      <a:r>
                        <a:rPr lang="en-US" sz="1000" b="0" i="0" u="none" strike="noStrike" kern="1200" dirty="0">
                          <a:solidFill>
                            <a:srgbClr val="006100"/>
                          </a:solidFill>
                          <a:effectLst/>
                          <a:latin typeface="Calibri" panose="020F0502020204030204" pitchFamily="34" charset="0"/>
                          <a:ea typeface="+mn-ea"/>
                          <a:cs typeface="+mn-cs"/>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ctr" fontAlgn="t"/>
                      <a:r>
                        <a:rPr lang="en-US" sz="1000" b="0" i="0" u="none" strike="noStrike" kern="1200" dirty="0">
                          <a:solidFill>
                            <a:srgbClr val="006100"/>
                          </a:solidFill>
                          <a:effectLst/>
                          <a:latin typeface="Calibri" panose="020F0502020204030204" pitchFamily="34" charset="0"/>
                          <a:ea typeface="+mn-ea"/>
                          <a:cs typeface="+mn-cs"/>
                        </a:rPr>
                        <a:t>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kern="1200" dirty="0">
                          <a:solidFill>
                            <a:srgbClr val="006100"/>
                          </a:solidFill>
                          <a:effectLst/>
                          <a:latin typeface="Calibri" panose="020F0502020204030204" pitchFamily="34" charset="0"/>
                          <a:ea typeface="+mn-ea"/>
                          <a:cs typeface="+mn-cs"/>
                        </a:rPr>
                        <a:t>LB230-MAC-CR-9.3.1.20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kern="1200" dirty="0">
                          <a:solidFill>
                            <a:srgbClr val="006100"/>
                          </a:solidFill>
                          <a:effectLst/>
                          <a:latin typeface="Calibri" panose="020F0502020204030204" pitchFamily="34" charset="0"/>
                          <a:ea typeface="+mn-ea"/>
                          <a:cs typeface="+mn-cs"/>
                        </a:rPr>
                        <a:t>Alfred </a:t>
                      </a:r>
                      <a:r>
                        <a:rPr lang="en-US" sz="1000" b="0" i="0" u="none" strike="noStrike" kern="1200" dirty="0" err="1">
                          <a:solidFill>
                            <a:srgbClr val="006100"/>
                          </a:solidFill>
                          <a:effectLst/>
                          <a:latin typeface="Calibri" panose="020F0502020204030204" pitchFamily="34" charset="0"/>
                          <a:ea typeface="+mn-ea"/>
                          <a:cs typeface="+mn-cs"/>
                        </a:rPr>
                        <a:t>Asterjadhi</a:t>
                      </a:r>
                      <a:r>
                        <a:rPr lang="en-US" sz="1000" b="0" i="0" u="none" strike="noStrike" kern="1200" dirty="0">
                          <a:solidFill>
                            <a:srgbClr val="006100"/>
                          </a:solidFill>
                          <a:effectLst/>
                          <a:latin typeface="Calibri" panose="020F0502020204030204" pitchFamily="34" charset="0"/>
                          <a:ea typeface="+mn-ea"/>
                          <a:cs typeface="+mn-cs"/>
                        </a:rPr>
                        <a:t>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kern="1200" dirty="0">
                          <a:solidFill>
                            <a:srgbClr val="006100"/>
                          </a:solidFill>
                          <a:effectLst/>
                          <a:latin typeface="Calibri" panose="020F0502020204030204" pitchFamily="34" charset="0"/>
                          <a:ea typeface="+mn-ea"/>
                          <a:cs typeface="+mn-cs"/>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kern="1200" dirty="0" smtClean="0">
                          <a:solidFill>
                            <a:srgbClr val="006100"/>
                          </a:solidFill>
                          <a:effectLst/>
                          <a:latin typeface="Calibri" panose="020F0502020204030204" pitchFamily="34" charset="0"/>
                          <a:ea typeface="+mn-ea"/>
                          <a:cs typeface="+mn-cs"/>
                        </a:rPr>
                        <a:t>ready for motion (MON. EVE)</a:t>
                      </a:r>
                      <a:endParaRPr lang="en-US" sz="1000" b="0" i="0" u="none" strike="noStrike" kern="1200" dirty="0">
                        <a:solidFill>
                          <a:srgbClr val="006100"/>
                        </a:solidFill>
                        <a:effectLst/>
                        <a:latin typeface="Calibri" panose="020F0502020204030204" pitchFamily="34" charset="0"/>
                        <a:ea typeface="+mn-ea"/>
                        <a:cs typeface="+mn-cs"/>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11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LB230-MAC-CR-27.5.3.4</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Alfred </a:t>
                      </a:r>
                      <a:r>
                        <a:rPr lang="en-US" sz="1000" b="0" i="0" u="none" strike="noStrike" kern="1200" dirty="0" err="1">
                          <a:solidFill>
                            <a:srgbClr val="006100"/>
                          </a:solidFill>
                          <a:effectLst/>
                          <a:latin typeface="Calibri" panose="020F0502020204030204" pitchFamily="34" charset="0"/>
                          <a:ea typeface="+mn-ea"/>
                          <a:cs typeface="+mn-cs"/>
                        </a:rPr>
                        <a:t>Asterjadhi</a:t>
                      </a:r>
                      <a:r>
                        <a:rPr lang="en-US" sz="1000" b="0" i="0" u="none" strike="noStrike" kern="1200" dirty="0">
                          <a:solidFill>
                            <a:srgbClr val="006100"/>
                          </a:solidFill>
                          <a:effectLst/>
                          <a:latin typeface="Calibri" panose="020F0502020204030204" pitchFamily="34" charset="0"/>
                          <a:ea typeface="+mn-ea"/>
                          <a:cs typeface="+mn-cs"/>
                        </a:rPr>
                        <a:t>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smtClean="0">
                          <a:solidFill>
                            <a:srgbClr val="006100"/>
                          </a:solidFill>
                          <a:effectLst/>
                          <a:latin typeface="Calibri" panose="020F0502020204030204" pitchFamily="34" charset="0"/>
                          <a:ea typeface="+mn-ea"/>
                          <a:cs typeface="+mn-cs"/>
                        </a:rPr>
                        <a:t>Ready for motion</a:t>
                      </a:r>
                      <a:endParaRPr lang="en-US" sz="1000" b="0" i="0" u="none" strike="noStrike" kern="1200" dirty="0">
                        <a:solidFill>
                          <a:srgbClr val="006100"/>
                        </a:solidFill>
                        <a:effectLst/>
                        <a:latin typeface="Calibri" panose="020F0502020204030204" pitchFamily="34" charset="0"/>
                        <a:ea typeface="+mn-ea"/>
                        <a:cs typeface="+mn-cs"/>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ctr" fontAlgn="t"/>
                      <a:r>
                        <a:rPr lang="en-US" sz="1000" b="0" i="0" u="none" strike="noStrike" dirty="0">
                          <a:solidFill>
                            <a:srgbClr val="000000"/>
                          </a:solidFill>
                          <a:effectLst/>
                          <a:latin typeface="Calibri" panose="020F0502020204030204" pitchFamily="34" charset="0"/>
                        </a:rPr>
                        <a:t>29</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Default-UORA-Parameters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ctr" fontAlgn="t"/>
                      <a:r>
                        <a:rPr lang="en-US" sz="1000" b="0" i="0" u="none" strike="noStrike" dirty="0">
                          <a:solidFill>
                            <a:srgbClr val="000000"/>
                          </a:solidFill>
                          <a:effectLst/>
                          <a:latin typeface="Calibri" panose="020F0502020204030204" pitchFamily="34" charset="0"/>
                        </a:rPr>
                        <a:t>30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ER-DL-protection-sequence</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US" altLang="ko-KR" sz="1000" b="0" i="0" u="none" strike="noStrike" dirty="0" smtClean="0">
                        <a:solidFill>
                          <a:srgbClr val="9C65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1000" b="0" i="0" u="none" strike="noStrike" dirty="0">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c>
                  <a:txBody>
                    <a:bodyPr/>
                    <a:lstStyle/>
                    <a:p>
                      <a:pPr algn="ctr" fontAlgn="t"/>
                      <a:r>
                        <a:rPr lang="en-US" sz="1000" b="0" i="0" u="none" strike="noStrike" dirty="0">
                          <a:solidFill>
                            <a:srgbClr val="000000"/>
                          </a:solidFill>
                          <a:effectLst/>
                          <a:latin typeface="Calibri" panose="020F0502020204030204" pitchFamily="34" charset="0"/>
                        </a:rPr>
                        <a:t>31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c>
                  <a:txBody>
                    <a:bodyPr/>
                    <a:lstStyle/>
                    <a:p>
                      <a:pPr algn="l" fontAlgn="t"/>
                      <a:r>
                        <a:rPr lang="en-US" sz="1000" b="0" i="0" u="none" strike="noStrike" dirty="0">
                          <a:solidFill>
                            <a:srgbClr val="000000"/>
                          </a:solidFill>
                          <a:effectLst/>
                          <a:latin typeface="Calibri" panose="020F0502020204030204" pitchFamily="34" charset="0"/>
                        </a:rPr>
                        <a:t>BQRP-BQR-LCTS-DLMU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c>
                  <a:txBody>
                    <a:bodyPr/>
                    <a:lstStyle/>
                    <a:p>
                      <a:pPr algn="l" fontAlgn="t"/>
                      <a:r>
                        <a:rPr lang="en-US" sz="1000" b="0" i="0" u="none" strike="noStrike" dirty="0">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c>
                  <a:txBody>
                    <a:bodyPr/>
                    <a:lstStyle/>
                    <a:p>
                      <a:pPr algn="l" fontAlgn="t"/>
                      <a:r>
                        <a:rPr lang="en-US" sz="1000" b="0" i="0" u="none" strike="noStrike" dirty="0">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c>
                  <a:txBody>
                    <a:bodyPr/>
                    <a:lstStyle/>
                    <a:p>
                      <a:pPr algn="l" fontAlgn="t"/>
                      <a:r>
                        <a:rPr lang="en-US" sz="1000" b="0" i="0" u="none" strike="noStrike" dirty="0" smtClean="0">
                          <a:solidFill>
                            <a:srgbClr val="000000"/>
                          </a:solidFill>
                          <a:effectLst/>
                          <a:latin typeface="Calibri" panose="020F0502020204030204" pitchFamily="34" charset="0"/>
                        </a:rPr>
                        <a:t>presented in the TG session</a:t>
                      </a:r>
                      <a:endParaRPr lang="en-US" sz="1000" b="0" i="0" u="none" strike="noStrike" dirty="0">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r>
              <a:tr h="165643">
                <a:tc>
                  <a:txBody>
                    <a:bodyPr/>
                    <a:lstStyle/>
                    <a:p>
                      <a:pPr marL="0" algn="r" defTabSz="914400" rtl="0" eaLnBrk="1" fontAlgn="t" latinLnBrk="0" hangingPunct="1"/>
                      <a:r>
                        <a:rPr lang="en-US" sz="1000" b="0" i="0" u="none" strike="noStrike" kern="1200" dirty="0">
                          <a:solidFill>
                            <a:srgbClr val="9C6500"/>
                          </a:solidFill>
                          <a:effectLst/>
                          <a:latin typeface="Calibri" panose="020F0502020204030204" pitchFamily="34" charset="0"/>
                          <a:ea typeface="+mn-ea"/>
                          <a:cs typeface="+mn-cs"/>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marL="0" algn="ctr" defTabSz="914400" rtl="0" eaLnBrk="1" fontAlgn="t" latinLnBrk="0" hangingPunct="1"/>
                      <a:r>
                        <a:rPr lang="en-US" sz="1000" b="0" i="0" u="none" strike="noStrike" kern="1200" dirty="0">
                          <a:solidFill>
                            <a:srgbClr val="9C6500"/>
                          </a:solidFill>
                          <a:effectLst/>
                          <a:latin typeface="Calibri" panose="020F0502020204030204" pitchFamily="34" charset="0"/>
                          <a:ea typeface="+mn-ea"/>
                          <a:cs typeface="+mn-cs"/>
                        </a:rPr>
                        <a:t>42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marL="0" algn="l" defTabSz="914400" rtl="0" eaLnBrk="1" fontAlgn="t" latinLnBrk="0" hangingPunct="1"/>
                      <a:r>
                        <a:rPr lang="en-US" sz="1000" b="0" i="0" u="none" strike="noStrike" kern="1200" dirty="0">
                          <a:solidFill>
                            <a:srgbClr val="9C6500"/>
                          </a:solidFill>
                          <a:effectLst/>
                          <a:latin typeface="Calibri" panose="020F0502020204030204" pitchFamily="34" charset="0"/>
                          <a:ea typeface="+mn-ea"/>
                          <a:cs typeface="+mn-cs"/>
                        </a:rPr>
                        <a:t>LB230-MAC-CR-27.6.2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marL="0" algn="l" defTabSz="914400" rtl="0" eaLnBrk="1" fontAlgn="t" latinLnBrk="0" hangingPunct="1"/>
                      <a:r>
                        <a:rPr lang="en-US" sz="1000" b="0" i="0" u="none" strike="noStrike" kern="1200" dirty="0">
                          <a:solidFill>
                            <a:srgbClr val="9C6500"/>
                          </a:solidFill>
                          <a:effectLst/>
                          <a:latin typeface="Calibri" panose="020F0502020204030204" pitchFamily="34" charset="0"/>
                          <a:ea typeface="+mn-ea"/>
                          <a:cs typeface="+mn-cs"/>
                        </a:rPr>
                        <a:t>Alfred </a:t>
                      </a:r>
                      <a:r>
                        <a:rPr lang="en-US" sz="1000" b="0" i="0" u="none" strike="noStrike" kern="1200" dirty="0" err="1">
                          <a:solidFill>
                            <a:srgbClr val="9C6500"/>
                          </a:solidFill>
                          <a:effectLst/>
                          <a:latin typeface="Calibri" panose="020F0502020204030204" pitchFamily="34" charset="0"/>
                          <a:ea typeface="+mn-ea"/>
                          <a:cs typeface="+mn-cs"/>
                        </a:rPr>
                        <a:t>Asterjadhi</a:t>
                      </a:r>
                      <a:r>
                        <a:rPr lang="en-US" sz="1000" b="0" i="0" u="none" strike="noStrike" kern="1200" dirty="0">
                          <a:solidFill>
                            <a:srgbClr val="9C6500"/>
                          </a:solidFill>
                          <a:effectLst/>
                          <a:latin typeface="Calibri" panose="020F0502020204030204" pitchFamily="34" charset="0"/>
                          <a:ea typeface="+mn-ea"/>
                          <a:cs typeface="+mn-cs"/>
                        </a:rPr>
                        <a:t>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marL="0" algn="l" defTabSz="914400" rtl="0" eaLnBrk="1" fontAlgn="t" latinLnBrk="0" hangingPunct="1"/>
                      <a:r>
                        <a:rPr lang="en-US" sz="1000" b="0" i="0" u="none" strike="noStrike" kern="1200" dirty="0">
                          <a:solidFill>
                            <a:srgbClr val="9C6500"/>
                          </a:solidFill>
                          <a:effectLst/>
                          <a:latin typeface="Calibri" panose="020F0502020204030204" pitchFamily="34" charset="0"/>
                          <a:ea typeface="+mn-ea"/>
                          <a:cs typeface="+mn-cs"/>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ko-KR" sz="1000" b="0" i="0" u="none" strike="noStrike" dirty="0" smtClean="0">
                          <a:solidFill>
                            <a:srgbClr val="9C6500"/>
                          </a:solidFill>
                          <a:effectLst/>
                          <a:latin typeface="Calibri" panose="020F0502020204030204" pitchFamily="34" charset="0"/>
                        </a:rPr>
                        <a:t>2 CIDs are pending (MON. EVE)</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marL="0" algn="r"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ctr"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43</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kern="1200" dirty="0">
                          <a:solidFill>
                            <a:srgbClr val="006100"/>
                          </a:solidFill>
                          <a:effectLst/>
                          <a:latin typeface="Calibri" panose="020F0502020204030204" pitchFamily="34" charset="0"/>
                          <a:ea typeface="+mn-ea"/>
                          <a:cs typeface="+mn-cs"/>
                        </a:rPr>
                        <a:t>LB230-MAC-CR-27.6</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kern="1200" dirty="0">
                          <a:solidFill>
                            <a:srgbClr val="006100"/>
                          </a:solidFill>
                          <a:effectLst/>
                          <a:latin typeface="Calibri" panose="020F0502020204030204" pitchFamily="34" charset="0"/>
                          <a:ea typeface="+mn-ea"/>
                          <a:cs typeface="+mn-cs"/>
                        </a:rPr>
                        <a:t>Alfred </a:t>
                      </a:r>
                      <a:r>
                        <a:rPr lang="en-US" sz="1000" b="0" i="0" u="none" strike="noStrike" kern="1200" dirty="0" err="1">
                          <a:solidFill>
                            <a:srgbClr val="006100"/>
                          </a:solidFill>
                          <a:effectLst/>
                          <a:latin typeface="Calibri" panose="020F0502020204030204" pitchFamily="34" charset="0"/>
                          <a:ea typeface="+mn-ea"/>
                          <a:cs typeface="+mn-cs"/>
                        </a:rPr>
                        <a:t>Asterjadhi</a:t>
                      </a:r>
                      <a:r>
                        <a:rPr lang="en-US" sz="1000" b="0" i="0" u="none" strike="noStrike" kern="1200" dirty="0">
                          <a:solidFill>
                            <a:srgbClr val="006100"/>
                          </a:solidFill>
                          <a:effectLst/>
                          <a:latin typeface="Calibri" panose="020F0502020204030204" pitchFamily="34" charset="0"/>
                          <a:ea typeface="+mn-ea"/>
                          <a:cs typeface="+mn-cs"/>
                        </a:rPr>
                        <a:t>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ko-KR" sz="1000" b="0" i="0" u="none" strike="noStrike" kern="1200" dirty="0" smtClean="0">
                          <a:solidFill>
                            <a:srgbClr val="006100"/>
                          </a:solidFill>
                          <a:effectLst/>
                          <a:latin typeface="Calibri" panose="020F0502020204030204" pitchFamily="34" charset="0"/>
                          <a:ea typeface="+mn-ea"/>
                          <a:cs typeface="+mn-cs"/>
                        </a:rPr>
                        <a:t>ready for motion (MON.</a:t>
                      </a:r>
                      <a:r>
                        <a:rPr lang="en-US" altLang="ko-KR" sz="1000" b="0" i="0" u="none" strike="noStrike" kern="1200" baseline="0" dirty="0" smtClean="0">
                          <a:solidFill>
                            <a:srgbClr val="006100"/>
                          </a:solidFill>
                          <a:effectLst/>
                          <a:latin typeface="Calibri" panose="020F0502020204030204" pitchFamily="34" charset="0"/>
                          <a:ea typeface="+mn-ea"/>
                          <a:cs typeface="+mn-cs"/>
                        </a:rPr>
                        <a:t> EVE)</a:t>
                      </a:r>
                      <a:endParaRPr lang="en-US" altLang="ko-KR" sz="1000" b="0" i="0" u="none" strike="noStrike" kern="1200" dirty="0" smtClean="0">
                        <a:solidFill>
                          <a:srgbClr val="006100"/>
                        </a:solidFill>
                        <a:effectLst/>
                        <a:latin typeface="Calibri" panose="020F0502020204030204" pitchFamily="34" charset="0"/>
                        <a:ea typeface="+mn-ea"/>
                        <a:cs typeface="+mn-cs"/>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1000" b="0" i="0" u="none" strike="noStrike" dirty="0">
                          <a:solidFill>
                            <a:schemeClr val="tx1"/>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algn="ctr" fontAlgn="b"/>
                      <a:r>
                        <a:rPr lang="en-US" sz="1000" b="0" i="0" u="none" strike="noStrike" dirty="0">
                          <a:solidFill>
                            <a:schemeClr val="tx1"/>
                          </a:solidFill>
                          <a:effectLst/>
                          <a:latin typeface="Calibri" panose="020F0502020204030204" pitchFamily="34" charset="0"/>
                        </a:rPr>
                        <a:t>53</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algn="l" fontAlgn="b"/>
                      <a:r>
                        <a:rPr lang="en-US" sz="1000" b="0" i="0" u="none" strike="noStrike" dirty="0">
                          <a:solidFill>
                            <a:schemeClr val="tx1"/>
                          </a:solidFill>
                          <a:effectLst/>
                          <a:latin typeface="Calibri" panose="020F0502020204030204" pitchFamily="34" charset="0"/>
                        </a:rPr>
                        <a:t>CR on BQR</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algn="l" fontAlgn="b"/>
                      <a:r>
                        <a:rPr lang="en-US" sz="1000" b="0" i="0" u="none" strike="noStrike" dirty="0">
                          <a:solidFill>
                            <a:schemeClr val="tx1"/>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algn="l" fontAlgn="t"/>
                      <a:r>
                        <a:rPr lang="en-US" sz="1000" b="0" i="0" u="none" strike="noStrike">
                          <a:solidFill>
                            <a:schemeClr val="tx1"/>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ko-KR" sz="1000" b="0" i="0" u="none" strike="noStrike" kern="1200" dirty="0" smtClean="0">
                          <a:solidFill>
                            <a:schemeClr val="tx1"/>
                          </a:solidFill>
                          <a:effectLst/>
                          <a:latin typeface="Calibri" panose="020F0502020204030204" pitchFamily="34" charset="0"/>
                          <a:ea typeface="+mn-ea"/>
                          <a:cs typeface="+mn-cs"/>
                        </a:rPr>
                        <a:t>ready for motion (Tue.</a:t>
                      </a:r>
                      <a:r>
                        <a:rPr lang="en-US" altLang="ko-KR" sz="1000" b="0" i="0" u="none" strike="noStrike" kern="1200" baseline="0" dirty="0" smtClean="0">
                          <a:solidFill>
                            <a:schemeClr val="tx1"/>
                          </a:solidFill>
                          <a:effectLst/>
                          <a:latin typeface="Calibri" panose="020F0502020204030204" pitchFamily="34" charset="0"/>
                          <a:ea typeface="+mn-ea"/>
                          <a:cs typeface="+mn-cs"/>
                        </a:rPr>
                        <a:t> AM 2)</a:t>
                      </a:r>
                      <a:endParaRPr lang="en-US" altLang="ko-KR" sz="1000" b="0" i="0" u="none" strike="noStrike" kern="1200" dirty="0" smtClean="0">
                        <a:solidFill>
                          <a:schemeClr val="tx1"/>
                        </a:solidFill>
                        <a:effectLst/>
                        <a:latin typeface="Calibri" panose="020F0502020204030204" pitchFamily="34" charset="0"/>
                        <a:ea typeface="+mn-ea"/>
                        <a:cs typeface="+mn-cs"/>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r>
              <a:tr h="165643">
                <a:tc>
                  <a:txBody>
                    <a:bodyPr/>
                    <a:lstStyle/>
                    <a:p>
                      <a:pPr algn="r" fontAlgn="b"/>
                      <a:r>
                        <a:rPr lang="en-US" sz="1000" b="0" i="0" u="none" strike="noStrike">
                          <a:solidFill>
                            <a:schemeClr val="tx1"/>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algn="ctr" fontAlgn="b"/>
                      <a:r>
                        <a:rPr lang="en-US" sz="1000" b="0" i="0" u="none" strike="noStrike">
                          <a:solidFill>
                            <a:schemeClr val="tx1"/>
                          </a:solidFill>
                          <a:effectLst/>
                          <a:latin typeface="Calibri" panose="020F0502020204030204" pitchFamily="34" charset="0"/>
                        </a:rPr>
                        <a:t>54</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algn="l" fontAlgn="b"/>
                      <a:r>
                        <a:rPr lang="pl-PL" sz="1000" b="0" i="0" u="none" strike="noStrike">
                          <a:solidFill>
                            <a:schemeClr val="tx1"/>
                          </a:solidFill>
                          <a:effectLst/>
                          <a:latin typeface="Calibri" panose="020F0502020204030204" pitchFamily="34" charset="0"/>
                        </a:rPr>
                        <a:t>CR on DL MU procedure</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algn="l" fontAlgn="b"/>
                      <a:r>
                        <a:rPr lang="en-US" sz="1000" b="0" i="0" u="none" strike="noStrike">
                          <a:solidFill>
                            <a:schemeClr val="tx1"/>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algn="l" fontAlgn="t"/>
                      <a:r>
                        <a:rPr lang="en-US" sz="1000" b="0" i="0" u="none" strike="noStrike">
                          <a:solidFill>
                            <a:schemeClr val="tx1"/>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ko-KR" sz="1000" b="0" i="0" u="none" strike="noStrike" kern="1200" dirty="0" smtClean="0">
                          <a:solidFill>
                            <a:schemeClr val="tx1"/>
                          </a:solidFill>
                          <a:effectLst/>
                          <a:latin typeface="Calibri" panose="020F0502020204030204" pitchFamily="34" charset="0"/>
                          <a:ea typeface="+mn-ea"/>
                          <a:cs typeface="+mn-cs"/>
                        </a:rPr>
                        <a:t>ready for motion (Tue.</a:t>
                      </a:r>
                      <a:r>
                        <a:rPr lang="en-US" altLang="ko-KR" sz="1000" b="0" i="0" u="none" strike="noStrike" kern="1200" baseline="0" dirty="0" smtClean="0">
                          <a:solidFill>
                            <a:schemeClr val="tx1"/>
                          </a:solidFill>
                          <a:effectLst/>
                          <a:latin typeface="Calibri" panose="020F0502020204030204" pitchFamily="34" charset="0"/>
                          <a:ea typeface="+mn-ea"/>
                          <a:cs typeface="+mn-cs"/>
                        </a:rPr>
                        <a:t> AM 2)</a:t>
                      </a:r>
                      <a:endParaRPr lang="en-US" altLang="ko-KR" sz="1000" b="0" i="0" u="none" strike="noStrike" kern="1200" dirty="0" smtClean="0">
                        <a:solidFill>
                          <a:schemeClr val="tx1"/>
                        </a:solidFill>
                        <a:effectLst/>
                        <a:latin typeface="Calibri" panose="020F0502020204030204" pitchFamily="34" charset="0"/>
                        <a:ea typeface="+mn-ea"/>
                        <a:cs typeface="+mn-cs"/>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chemeClr val="accent1">
                        <a:lumMod val="20000"/>
                        <a:lumOff val="80000"/>
                      </a:schemeClr>
                    </a:solidFill>
                  </a:tcPr>
                </a:tc>
              </a:tr>
              <a:tr h="165643">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56</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CR CID 14328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ctr" fontAlgn="b"/>
                      <a:r>
                        <a:rPr lang="en-US" sz="1000" b="0" i="0" u="none" strike="noStrike" dirty="0">
                          <a:solidFill>
                            <a:srgbClr val="006100"/>
                          </a:solidFill>
                          <a:effectLst/>
                          <a:latin typeface="Calibri" panose="020F0502020204030204" pitchFamily="34" charset="0"/>
                        </a:rPr>
                        <a:t>63</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CR for UORA PS and UORA</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dirty="0" err="1">
                          <a:solidFill>
                            <a:srgbClr val="006100"/>
                          </a:solidFill>
                          <a:effectLst/>
                          <a:latin typeface="Calibri" panose="020F0502020204030204" pitchFamily="34" charset="0"/>
                        </a:rPr>
                        <a:t>Jeongki</a:t>
                      </a:r>
                      <a:r>
                        <a:rPr lang="en-US" sz="1000" b="0" i="0" u="none" strike="noStrike" dirty="0">
                          <a:solidFill>
                            <a:srgbClr val="006100"/>
                          </a:solidFill>
                          <a:effectLst/>
                          <a:latin typeface="Calibri" panose="020F0502020204030204" pitchFamily="34" charset="0"/>
                        </a:rPr>
                        <a:t> Kim (LG Electronics)</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1000" b="0" i="0" u="none" strike="noStrike" dirty="0">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ctr" fontAlgn="b"/>
                      <a:r>
                        <a:rPr lang="en-US" sz="1000" b="0" i="0" u="none" strike="noStrike" dirty="0">
                          <a:solidFill>
                            <a:srgbClr val="006100"/>
                          </a:solidFill>
                          <a:effectLst/>
                          <a:latin typeface="Calibri" panose="020F0502020204030204" pitchFamily="34" charset="0"/>
                        </a:rPr>
                        <a:t>65</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Resolutions to CIDs in 9.2.1.23 (part 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Abhishek Patil (Qualcomm)</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ready for </a:t>
                      </a:r>
                      <a:r>
                        <a:rPr lang="en-US" sz="1000" b="0" i="0" u="none" strike="noStrike" dirty="0" smtClean="0">
                          <a:solidFill>
                            <a:srgbClr val="006100"/>
                          </a:solidFill>
                          <a:effectLst/>
                          <a:latin typeface="Calibri" panose="020F0502020204030204" pitchFamily="34" charset="0"/>
                        </a:rPr>
                        <a:t>motion,</a:t>
                      </a:r>
                      <a:r>
                        <a:rPr lang="en-US" sz="1000" b="0" i="0" u="none" strike="noStrike" baseline="0" dirty="0" smtClean="0">
                          <a:solidFill>
                            <a:srgbClr val="006100"/>
                          </a:solidFill>
                          <a:effectLst/>
                          <a:latin typeface="Calibri" panose="020F0502020204030204" pitchFamily="34" charset="0"/>
                        </a:rPr>
                        <a:t> one CID revision r3 (Tue. AM 2)</a:t>
                      </a:r>
                      <a:endParaRPr lang="en-US" sz="1000" b="0" i="0" u="none" strike="noStrike" dirty="0">
                        <a:solidFill>
                          <a:srgbClr val="0061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331288">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ctr" fontAlgn="b"/>
                      <a:r>
                        <a:rPr lang="en-US" sz="1000" b="0" i="0" u="none" strike="noStrike" dirty="0">
                          <a:solidFill>
                            <a:srgbClr val="006100"/>
                          </a:solidFill>
                          <a:effectLst/>
                          <a:latin typeface="Calibri" panose="020F0502020204030204" pitchFamily="34" charset="0"/>
                        </a:rPr>
                        <a:t>79</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Comment Resolutions on Clause 9.4.1.63 (HE Compressed Beamforming Report field)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dirty="0" err="1">
                          <a:solidFill>
                            <a:srgbClr val="006100"/>
                          </a:solidFill>
                          <a:effectLst/>
                          <a:latin typeface="Calibri" panose="020F0502020204030204" pitchFamily="34" charset="0"/>
                        </a:rPr>
                        <a:t>Kome</a:t>
                      </a:r>
                      <a:r>
                        <a:rPr lang="en-US" sz="1000" b="0" i="0" u="none" strike="noStrike" dirty="0">
                          <a:solidFill>
                            <a:srgbClr val="006100"/>
                          </a:solidFill>
                          <a:effectLst/>
                          <a:latin typeface="Calibri" panose="020F0502020204030204" pitchFamily="34" charset="0"/>
                        </a:rPr>
                        <a:t> Oteri (</a:t>
                      </a:r>
                      <a:r>
                        <a:rPr lang="en-US" sz="1000" b="0" i="0" u="none" strike="noStrike" dirty="0" err="1">
                          <a:solidFill>
                            <a:srgbClr val="006100"/>
                          </a:solidFill>
                          <a:effectLst/>
                          <a:latin typeface="Calibri" panose="020F0502020204030204" pitchFamily="34" charset="0"/>
                        </a:rPr>
                        <a:t>InterDigital</a:t>
                      </a:r>
                      <a:r>
                        <a:rPr lang="en-US" sz="1000" b="0" i="0" u="none" strike="noStrike" dirty="0">
                          <a:solidFill>
                            <a:srgbClr val="006100"/>
                          </a:solidFill>
                          <a:effectLst/>
                          <a:latin typeface="Calibri" panose="020F0502020204030204" pitchFamily="34" charset="0"/>
                        </a:rPr>
                        <a:t>)</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MU</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ready for motion</a:t>
                      </a:r>
                    </a:p>
                  </a:txBody>
                  <a:tcPr marL="6122" marR="6122" marT="6122" marB="0" anchor="b">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331288">
                <a:tc>
                  <a:txBody>
                    <a:bodyPr/>
                    <a:lstStyle/>
                    <a:p>
                      <a:pPr algn="r" fontAlgn="b"/>
                      <a:r>
                        <a:rPr lang="en-US" sz="1000" b="0" i="0" u="none" strike="noStrike" dirty="0">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ctr" fontAlgn="b"/>
                      <a:r>
                        <a:rPr lang="en-US" sz="1000" b="0" i="0" u="none" strike="noStrike" dirty="0">
                          <a:solidFill>
                            <a:srgbClr val="006100"/>
                          </a:solidFill>
                          <a:effectLst/>
                          <a:latin typeface="Calibri" panose="020F0502020204030204" pitchFamily="34" charset="0"/>
                        </a:rPr>
                        <a:t>80</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Comment Resolutions on Clause 9.4.1.63 D2.0 (HE Compressed Beamforming Report field)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dirty="0" err="1">
                          <a:solidFill>
                            <a:srgbClr val="006100"/>
                          </a:solidFill>
                          <a:effectLst/>
                          <a:latin typeface="Calibri" panose="020F0502020204030204" pitchFamily="34" charset="0"/>
                        </a:rPr>
                        <a:t>Kome</a:t>
                      </a:r>
                      <a:r>
                        <a:rPr lang="en-US" sz="1000" b="0" i="0" u="none" strike="noStrike" dirty="0">
                          <a:solidFill>
                            <a:srgbClr val="006100"/>
                          </a:solidFill>
                          <a:effectLst/>
                          <a:latin typeface="Calibri" panose="020F0502020204030204" pitchFamily="34" charset="0"/>
                        </a:rPr>
                        <a:t> Oteri (</a:t>
                      </a:r>
                      <a:r>
                        <a:rPr lang="en-US" sz="1000" b="0" i="0" u="none" strike="noStrike" dirty="0" err="1">
                          <a:solidFill>
                            <a:srgbClr val="006100"/>
                          </a:solidFill>
                          <a:effectLst/>
                          <a:latin typeface="Calibri" panose="020F0502020204030204" pitchFamily="34" charset="0"/>
                        </a:rPr>
                        <a:t>InterDigital</a:t>
                      </a:r>
                      <a:r>
                        <a:rPr lang="en-US" sz="1000" b="0" i="0" u="none" strike="noStrike" dirty="0">
                          <a:solidFill>
                            <a:srgbClr val="006100"/>
                          </a:solidFill>
                          <a:effectLst/>
                          <a:latin typeface="Calibri" panose="020F0502020204030204" pitchFamily="34" charset="0"/>
                        </a:rPr>
                        <a:t>)</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MU</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ready for motion</a:t>
                      </a:r>
                    </a:p>
                  </a:txBody>
                  <a:tcPr marL="6122" marR="6122" marT="6122" marB="0" anchor="b">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marL="0" algn="l" defTabSz="914400" rtl="0" eaLnBrk="1" fontAlgn="b" latinLnBrk="0" hangingPunct="1"/>
                      <a:r>
                        <a:rPr lang="en-US" sz="1000" b="0" i="0" u="none" strike="noStrike" kern="1200" dirty="0">
                          <a:solidFill>
                            <a:srgbClr val="006100"/>
                          </a:solidFill>
                          <a:effectLst/>
                          <a:latin typeface="Calibri" panose="020F0502020204030204" pitchFamily="34" charset="0"/>
                          <a:ea typeface="+mn-ea"/>
                          <a:cs typeface="+mn-cs"/>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b" latinLnBrk="0" hangingPunct="1"/>
                      <a:r>
                        <a:rPr lang="en-US" sz="1000" b="0" i="0" u="none" strike="noStrike" kern="1200" dirty="0">
                          <a:solidFill>
                            <a:srgbClr val="006100"/>
                          </a:solidFill>
                          <a:effectLst/>
                          <a:latin typeface="Calibri" panose="020F0502020204030204" pitchFamily="34" charset="0"/>
                          <a:ea typeface="+mn-ea"/>
                          <a:cs typeface="+mn-cs"/>
                        </a:rPr>
                        <a:t>108</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b" latinLnBrk="0" hangingPunct="1"/>
                      <a:r>
                        <a:rPr lang="en-US" sz="1000" b="0" i="0" u="none" strike="noStrike" kern="1200" dirty="0">
                          <a:solidFill>
                            <a:srgbClr val="006100"/>
                          </a:solidFill>
                          <a:effectLst/>
                          <a:latin typeface="Calibri" panose="020F0502020204030204" pitchFamily="34" charset="0"/>
                          <a:ea typeface="+mn-ea"/>
                          <a:cs typeface="+mn-cs"/>
                        </a:rPr>
                        <a:t>CR for 27.5.3.6</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b" latinLnBrk="0" hangingPunct="1"/>
                      <a:r>
                        <a:rPr lang="en-US" sz="1000" b="0" i="0" u="none" strike="noStrike" kern="1200" dirty="0">
                          <a:solidFill>
                            <a:srgbClr val="006100"/>
                          </a:solidFill>
                          <a:effectLst/>
                          <a:latin typeface="Calibri" panose="020F0502020204030204" pitchFamily="34" charset="0"/>
                          <a:ea typeface="+mn-ea"/>
                          <a:cs typeface="+mn-cs"/>
                        </a:rPr>
                        <a:t>Kiseon Ryu (LG Electronics)</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b" latinLnBrk="0" hangingPunct="1"/>
                      <a:r>
                        <a:rPr lang="en-US" sz="1000" b="0" i="0" u="none" strike="noStrike" kern="1200" dirty="0">
                          <a:solidFill>
                            <a:srgbClr val="006100"/>
                          </a:solidFill>
                          <a:effectLst/>
                          <a:latin typeface="Calibri" panose="020F0502020204030204" pitchFamily="34" charset="0"/>
                          <a:ea typeface="+mn-ea"/>
                          <a:cs typeface="+mn-cs"/>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b" latinLnBrk="0" hangingPunct="1"/>
                      <a:r>
                        <a:rPr lang="en-US" sz="1000" b="0" i="0" u="none" strike="noStrike" kern="1200" dirty="0" smtClean="0">
                          <a:solidFill>
                            <a:srgbClr val="006100"/>
                          </a:solidFill>
                          <a:effectLst/>
                          <a:latin typeface="Calibri" panose="020F0502020204030204" pitchFamily="34" charset="0"/>
                          <a:ea typeface="+mn-ea"/>
                          <a:cs typeface="+mn-cs"/>
                        </a:rPr>
                        <a:t>Ready for motion</a:t>
                      </a:r>
                      <a:endParaRPr lang="en-US" sz="1000" b="0" i="0" u="none" strike="noStrike" kern="1200" dirty="0">
                        <a:solidFill>
                          <a:srgbClr val="006100"/>
                        </a:solidFill>
                        <a:effectLst/>
                        <a:latin typeface="Calibri" panose="020F0502020204030204" pitchFamily="34" charset="0"/>
                        <a:ea typeface="+mn-ea"/>
                        <a:cs typeface="+mn-cs"/>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185</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CR CID 11001</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10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ctr" fontAlgn="t"/>
                      <a:r>
                        <a:rPr lang="en-US" sz="1000" b="0" i="0" u="none" strike="noStrike" dirty="0">
                          <a:solidFill>
                            <a:srgbClr val="9C6500"/>
                          </a:solidFill>
                          <a:effectLst/>
                          <a:latin typeface="Calibri" panose="020F0502020204030204" pitchFamily="34" charset="0"/>
                        </a:rPr>
                        <a:t>1828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dirty="0">
                          <a:solidFill>
                            <a:srgbClr val="9C6500"/>
                          </a:solidFill>
                          <a:effectLst/>
                          <a:latin typeface="Calibri" panose="020F0502020204030204" pitchFamily="34" charset="0"/>
                        </a:rPr>
                        <a:t>CR MU EDCA parameters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laurent cariou (Intel)</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dirty="0">
                          <a:solidFill>
                            <a:srgbClr val="9C6500"/>
                          </a:solidFill>
                          <a:effectLst/>
                          <a:latin typeface="Calibri" panose="020F0502020204030204" pitchFamily="34" charset="0"/>
                        </a:rPr>
                        <a:t>one CID is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10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ctr" fontAlgn="t"/>
                      <a:r>
                        <a:rPr lang="en-US" sz="1000" b="0" i="0" u="none" strike="noStrike" dirty="0">
                          <a:solidFill>
                            <a:srgbClr val="9C6500"/>
                          </a:solidFill>
                          <a:effectLst/>
                          <a:latin typeface="Calibri" panose="020F0502020204030204" pitchFamily="34" charset="0"/>
                        </a:rPr>
                        <a:t>1849</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CIDs related to Random Acccess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Abhishek Patil (Qualcomm)</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dirty="0">
                          <a:solidFill>
                            <a:srgbClr val="9C6500"/>
                          </a:solidFill>
                          <a:effectLst/>
                          <a:latin typeface="Calibri" panose="020F0502020204030204" pitchFamily="34" charset="0"/>
                        </a:rPr>
                        <a:t>one CID is still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10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ctr" fontAlgn="t"/>
                      <a:r>
                        <a:rPr lang="en-US" sz="1000" b="0" i="0" u="none" strike="noStrike" dirty="0">
                          <a:solidFill>
                            <a:srgbClr val="9C0006"/>
                          </a:solidFill>
                          <a:effectLst/>
                          <a:latin typeface="Calibri" panose="020F0502020204030204" pitchFamily="34" charset="0"/>
                        </a:rPr>
                        <a:t>1860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Resolution for CID 11002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9C0006"/>
                          </a:solidFill>
                          <a:effectLst/>
                          <a:latin typeface="Calibri" panose="020F0502020204030204" pitchFamily="34" charset="0"/>
                        </a:rPr>
                        <a:t>Abhishek </a:t>
                      </a:r>
                      <a:r>
                        <a:rPr lang="en-US" sz="1000" b="0" i="0" u="none" strike="noStrike" dirty="0" err="1">
                          <a:solidFill>
                            <a:srgbClr val="9C0006"/>
                          </a:solidFill>
                          <a:effectLst/>
                          <a:latin typeface="Calibri" panose="020F0502020204030204" pitchFamily="34" charset="0"/>
                        </a:rPr>
                        <a:t>Patil</a:t>
                      </a:r>
                      <a:r>
                        <a:rPr lang="en-US" sz="1000" b="0" i="0" u="none" strike="noStrike" dirty="0">
                          <a:solidFill>
                            <a:srgbClr val="9C0006"/>
                          </a:solidFill>
                          <a:effectLst/>
                          <a:latin typeface="Calibri" panose="020F0502020204030204" pitchFamily="34" charset="0"/>
                        </a:rPr>
                        <a:t> (Qualcomm)</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9C0006"/>
                          </a:solidFill>
                          <a:effectLst/>
                          <a:latin typeface="Calibri" panose="020F0502020204030204" pitchFamily="34" charset="0"/>
                        </a:rPr>
                        <a:t>reschedule</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r>
              <a:tr h="165643">
                <a:tc>
                  <a:txBody>
                    <a:bodyPr/>
                    <a:lstStyle/>
                    <a:p>
                      <a:pPr marL="0" algn="r"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ctr"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1878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CR for NAV Part II</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Po-Kai Huang (Intel)</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altLang="ko-KR" sz="1000" b="0" i="0" u="none" strike="noStrike" dirty="0" smtClean="0">
                          <a:solidFill>
                            <a:srgbClr val="006100"/>
                          </a:solidFill>
                          <a:effectLst/>
                          <a:latin typeface="Calibri" panose="020F0502020204030204" pitchFamily="34" charset="0"/>
                        </a:rPr>
                        <a:t>ready for motion</a:t>
                      </a:r>
                      <a:endParaRPr lang="en-US" altLang="ko-KR" sz="1000" b="0" i="0" u="none" strike="noStrike" dirty="0">
                        <a:solidFill>
                          <a:srgbClr val="0061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t"/>
                      <a:r>
                        <a:rPr lang="en-US" sz="1000" b="0" i="0" u="none" strike="noStrike" dirty="0">
                          <a:solidFill>
                            <a:srgbClr val="0000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1887</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fr-FR" sz="1000" b="0" i="0" u="none" strike="noStrike" dirty="0">
                          <a:solidFill>
                            <a:srgbClr val="000000"/>
                          </a:solidFill>
                          <a:effectLst/>
                          <a:latin typeface="Calibri" panose="020F0502020204030204" pitchFamily="34" charset="0"/>
                        </a:rPr>
                        <a:t>11ax D2.0 Comment Resolution 27.5.3.2.4 10.22.2.7</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en-US" sz="1000" b="0" i="0" u="none" strike="noStrike" dirty="0" err="1">
                          <a:solidFill>
                            <a:srgbClr val="000000"/>
                          </a:solidFill>
                          <a:effectLst/>
                          <a:latin typeface="Calibri" panose="020F0502020204030204" pitchFamily="34" charset="0"/>
                        </a:rPr>
                        <a:t>Liwen</a:t>
                      </a:r>
                      <a:r>
                        <a:rPr lang="en-US" sz="1000" b="0" i="0" u="none" strike="noStrike" dirty="0">
                          <a:solidFill>
                            <a:srgbClr val="000000"/>
                          </a:solidFill>
                          <a:effectLst/>
                          <a:latin typeface="Calibri" panose="020F0502020204030204" pitchFamily="34" charset="0"/>
                        </a:rPr>
                        <a:t> Chu (Marvell)</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en-US" sz="1000" b="0" i="0" u="none" strike="noStrike" dirty="0">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513710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
        <p:nvSpPr>
          <p:cNvPr id="8" name="Footer Placeholder 4"/>
          <p:cNvSpPr>
            <a:spLocks noGrp="1"/>
          </p:cNvSpPr>
          <p:nvPr>
            <p:ph type="ftr" sz="quarter" idx="4294967295"/>
          </p:nvPr>
        </p:nvSpPr>
        <p:spPr>
          <a:xfrm>
            <a:off x="7391400" y="6469551"/>
            <a:ext cx="13049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Tree>
    <p:extLst>
      <p:ext uri="{BB962C8B-B14F-4D97-AF65-F5344CB8AC3E}">
        <p14:creationId xmlns:p14="http://schemas.microsoft.com/office/powerpoint/2010/main" val="30880571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15</a:t>
            </a:fld>
            <a:endParaRPr lang="en-US" altLang="en-US"/>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11-18/0008r1 (11 CIDs)</a:t>
            </a:r>
          </a:p>
          <a:p>
            <a:pPr lvl="1"/>
            <a:r>
              <a:rPr lang="en-GB" altLang="ko-KR" sz="2400" dirty="0"/>
              <a:t>11117, 11509, 11914, 12373, 13235, 13409, 13535, 13536, 13537, </a:t>
            </a:r>
            <a:r>
              <a:rPr lang="en-GB" altLang="ko-KR" sz="2400" dirty="0" smtClean="0"/>
              <a:t>13538, </a:t>
            </a:r>
            <a:r>
              <a:rPr lang="en-GB" altLang="ko-KR" sz="2400" dirty="0"/>
              <a:t>14338 </a:t>
            </a:r>
            <a:endParaRPr lang="en-US" sz="2400" dirty="0" smtClean="0"/>
          </a:p>
          <a:p>
            <a:endParaRPr lang="en-US" sz="3200" dirty="0" smtClean="0"/>
          </a:p>
          <a:p>
            <a:r>
              <a:rPr lang="en-US" sz="3200" dirty="0" smtClean="0"/>
              <a:t>Results: </a:t>
            </a:r>
            <a:r>
              <a:rPr lang="en-US" sz="2800" dirty="0" smtClean="0"/>
              <a:t>Y/N/A</a:t>
            </a:r>
          </a:p>
          <a:p>
            <a:pPr lvl="1"/>
            <a:r>
              <a:rPr lang="en-US" dirty="0" smtClean="0"/>
              <a:t>SP passed with no objection</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#1 (MU)</a:t>
            </a:r>
            <a:r>
              <a:rPr lang="en-US" dirty="0"/>
              <a:t/>
            </a:r>
            <a:br>
              <a:rPr lang="en-US" dirty="0"/>
            </a:br>
            <a:r>
              <a:rPr lang="en-US" sz="2000" dirty="0" smtClean="0">
                <a:solidFill>
                  <a:schemeClr val="tx1"/>
                </a:solidFill>
              </a:rPr>
              <a:t>(11-18-0008-01-</a:t>
            </a:r>
            <a:r>
              <a:rPr lang="en-US" altLang="ko-KR" sz="2000" dirty="0" smtClean="0"/>
              <a:t>LB230-MAC-CR-9.3.1.20</a:t>
            </a:r>
            <a:r>
              <a:rPr lang="en-US" sz="2000" dirty="0" smtClean="0">
                <a:solidFill>
                  <a:schemeClr val="tx1"/>
                </a:solidFill>
              </a:rPr>
              <a:t>.docx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11-18/0043r0 (8 CIDs)</a:t>
            </a:r>
          </a:p>
          <a:p>
            <a:pPr lvl="1"/>
            <a:r>
              <a:rPr lang="en-GB" altLang="ko-KR" sz="2400" dirty="0" smtClean="0"/>
              <a:t>11508</a:t>
            </a:r>
            <a:r>
              <a:rPr lang="en-GB" altLang="ko-KR" sz="2400" dirty="0"/>
              <a:t>, 11764, 11765, 12758, 12773, 13286, 13775, 14337 </a:t>
            </a:r>
            <a:endParaRPr lang="en-US" sz="2400" dirty="0" smtClean="0"/>
          </a:p>
          <a:p>
            <a:endParaRPr lang="en-US" sz="3200" dirty="0" smtClean="0"/>
          </a:p>
          <a:p>
            <a:r>
              <a:rPr lang="en-US" sz="3200" dirty="0" smtClean="0"/>
              <a:t>Results: </a:t>
            </a:r>
            <a:r>
              <a:rPr lang="en-US" sz="2800" dirty="0" smtClean="0"/>
              <a:t>Y/N/A</a:t>
            </a:r>
          </a:p>
          <a:p>
            <a:pPr lvl="1"/>
            <a:r>
              <a:rPr lang="en-US" altLang="ko-KR" dirty="0"/>
              <a:t>SP passed with no objection</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 Poll #2 (MU)</a:t>
            </a:r>
            <a:r>
              <a:rPr lang="en-US" dirty="0"/>
              <a:t/>
            </a:r>
            <a:br>
              <a:rPr lang="en-US" dirty="0"/>
            </a:br>
            <a:r>
              <a:rPr lang="en-US" sz="2000" dirty="0" smtClean="0">
                <a:solidFill>
                  <a:schemeClr val="tx1"/>
                </a:solidFill>
              </a:rPr>
              <a:t>(11-18-0043-00-</a:t>
            </a:r>
            <a:r>
              <a:rPr lang="en-US" altLang="ko-KR" sz="2000" dirty="0"/>
              <a:t>LB230-MAC-CR-27.6</a:t>
            </a:r>
            <a:r>
              <a:rPr lang="en-US" sz="2000" dirty="0" smtClean="0">
                <a:solidFill>
                  <a:schemeClr val="tx1"/>
                </a:solidFill>
              </a:rPr>
              <a:t>.docx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37239797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11-18/0042r1 (17 CIDs)</a:t>
            </a:r>
          </a:p>
          <a:p>
            <a:pPr lvl="1"/>
            <a:r>
              <a:rPr lang="en-GB" altLang="ko-KR" sz="2400" strike="sngStrike" dirty="0">
                <a:solidFill>
                  <a:srgbClr val="FF0000"/>
                </a:solidFill>
              </a:rPr>
              <a:t>12511</a:t>
            </a:r>
            <a:r>
              <a:rPr lang="en-GB" altLang="ko-KR" sz="2400" dirty="0"/>
              <a:t>, 12512, 12668, 12941, </a:t>
            </a:r>
            <a:r>
              <a:rPr lang="en-GB" altLang="ko-KR" sz="2400" strike="sngStrike" dirty="0">
                <a:solidFill>
                  <a:srgbClr val="FF0000"/>
                </a:solidFill>
              </a:rPr>
              <a:t>13203</a:t>
            </a:r>
            <a:r>
              <a:rPr lang="en-GB" altLang="ko-KR" sz="2400" dirty="0"/>
              <a:t>, 13204, 13205, 13206, 13207, 13208</a:t>
            </a:r>
            <a:r>
              <a:rPr lang="en-GB" altLang="ko-KR" sz="2400" dirty="0" smtClean="0"/>
              <a:t>, </a:t>
            </a:r>
            <a:r>
              <a:rPr lang="en-GB" altLang="ko-KR" sz="2400" dirty="0"/>
              <a:t>13209, 13210, 13211, 13212, 13213, 13214, 13215, 13216, 13217</a:t>
            </a:r>
            <a:r>
              <a:rPr lang="en-GB" altLang="ko-KR" sz="2400" dirty="0" smtClean="0"/>
              <a:t> </a:t>
            </a:r>
            <a:endParaRPr lang="en-US" sz="2400" dirty="0" smtClean="0"/>
          </a:p>
          <a:p>
            <a:endParaRPr lang="en-US" sz="3200" dirty="0" smtClean="0"/>
          </a:p>
          <a:p>
            <a:r>
              <a:rPr lang="en-US" sz="3200" dirty="0" smtClean="0"/>
              <a:t>Results: </a:t>
            </a:r>
            <a:r>
              <a:rPr lang="en-US" sz="2800" dirty="0" smtClean="0"/>
              <a:t>Y/N/A</a:t>
            </a:r>
          </a:p>
          <a:p>
            <a:pPr lvl="1"/>
            <a:r>
              <a:rPr lang="en-US" altLang="ko-KR" dirty="0"/>
              <a:t>SP passed with no objection</a:t>
            </a:r>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#3 (MU)</a:t>
            </a:r>
            <a:r>
              <a:rPr lang="en-US" dirty="0"/>
              <a:t/>
            </a:r>
            <a:br>
              <a:rPr lang="en-US" dirty="0"/>
            </a:br>
            <a:r>
              <a:rPr lang="en-US" sz="2000" dirty="0" smtClean="0">
                <a:solidFill>
                  <a:schemeClr val="tx1"/>
                </a:solidFill>
              </a:rPr>
              <a:t>(11-18-0042-01-</a:t>
            </a:r>
            <a:r>
              <a:rPr lang="en-US" altLang="ko-KR" sz="2000" dirty="0" smtClean="0"/>
              <a:t>LB230-MAC-CR-27.6.2</a:t>
            </a:r>
            <a:r>
              <a:rPr lang="en-US" sz="2000" dirty="0" smtClean="0">
                <a:solidFill>
                  <a:schemeClr val="tx1"/>
                </a:solidFill>
              </a:rPr>
              <a:t>.docx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24168143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11-17/1837r3 (5 CIDs)</a:t>
            </a:r>
          </a:p>
          <a:p>
            <a:pPr lvl="1"/>
            <a:r>
              <a:rPr lang="en-GB" altLang="ko-KR" sz="2400" strike="sngStrike" dirty="0">
                <a:solidFill>
                  <a:srgbClr val="FF0000"/>
                </a:solidFill>
              </a:rPr>
              <a:t>11327</a:t>
            </a:r>
            <a:r>
              <a:rPr lang="en-GB" altLang="ko-KR" sz="2400" dirty="0"/>
              <a:t>, 13725, 14261, 14263, 14264, 12294</a:t>
            </a:r>
            <a:r>
              <a:rPr lang="en-GB" altLang="ko-KR" sz="2400" dirty="0" smtClean="0"/>
              <a:t> </a:t>
            </a:r>
            <a:endParaRPr lang="en-US" sz="2400" dirty="0" smtClean="0"/>
          </a:p>
          <a:p>
            <a:pPr lvl="1"/>
            <a:endParaRPr lang="en-US" sz="2600" dirty="0" smtClean="0"/>
          </a:p>
          <a:p>
            <a:r>
              <a:rPr lang="en-US" sz="3200" dirty="0" smtClean="0"/>
              <a:t>Results: </a:t>
            </a:r>
            <a:r>
              <a:rPr lang="en-US" sz="2800" dirty="0" smtClean="0"/>
              <a:t>Y/N/A</a:t>
            </a:r>
          </a:p>
          <a:p>
            <a:pPr lvl="1"/>
            <a:r>
              <a:rPr lang="en-US" altLang="ko-KR" dirty="0"/>
              <a:t>SP passed with no objection</a:t>
            </a:r>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smtClean="0"/>
              <a:t>Straw Poll #4 (MAC)</a:t>
            </a:r>
            <a:r>
              <a:rPr lang="en-US" dirty="0"/>
              <a:t/>
            </a:r>
            <a:br>
              <a:rPr lang="en-US" dirty="0"/>
            </a:br>
            <a:r>
              <a:rPr lang="en-US" sz="2000" dirty="0" smtClean="0">
                <a:solidFill>
                  <a:schemeClr val="tx1"/>
                </a:solidFill>
              </a:rPr>
              <a:t>(11-17-1837-03-</a:t>
            </a:r>
            <a:r>
              <a:rPr lang="en-US" altLang="ko-KR" sz="2000" dirty="0" smtClean="0"/>
              <a:t>D2.0 </a:t>
            </a:r>
            <a:r>
              <a:rPr lang="en-US" altLang="ko-KR" sz="2000" dirty="0"/>
              <a:t>comment resolution 27.5.3.2.3</a:t>
            </a:r>
            <a:r>
              <a:rPr lang="en-US" sz="2000" dirty="0" smtClean="0">
                <a:solidFill>
                  <a:schemeClr val="tx1"/>
                </a:solidFill>
              </a:rPr>
              <a:t>.docx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3272018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a:latin typeface="Arial" pitchFamily="34" charset="0"/>
              </a:rPr>
              <a:t>Kiseon Ryu (LG)</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David </a:t>
            </a:r>
            <a:r>
              <a:rPr lang="en-US" altLang="en-US" sz="2000" dirty="0" err="1" smtClean="0">
                <a:latin typeface="Arial" pitchFamily="34" charset="0"/>
              </a:rPr>
              <a:t>Xun</a:t>
            </a:r>
            <a:r>
              <a:rPr lang="en-US" altLang="en-US" sz="2000" dirty="0" smtClean="0">
                <a:latin typeface="Arial" pitchFamily="34" charset="0"/>
              </a:rPr>
              <a:t> Yang (Huawei)</a:t>
            </a:r>
          </a:p>
          <a:p>
            <a:pPr algn="ctr">
              <a:lnSpc>
                <a:spcPct val="90000"/>
              </a:lnSpc>
              <a:buFontTx/>
              <a:buNone/>
            </a:pPr>
            <a:r>
              <a:rPr lang="en-US" altLang="en-US" sz="2000" dirty="0" err="1">
                <a:latin typeface="Arial" pitchFamily="34" charset="0"/>
              </a:rPr>
              <a:t>Sigurd</a:t>
            </a:r>
            <a:r>
              <a:rPr lang="en-US" altLang="en-US" sz="2000" dirty="0">
                <a:latin typeface="Arial" pitchFamily="34" charset="0"/>
              </a:rPr>
              <a:t> </a:t>
            </a:r>
            <a:r>
              <a:rPr lang="en-US" altLang="en-US" sz="2000" dirty="0" err="1" smtClean="0">
                <a:latin typeface="Arial" pitchFamily="34" charset="0"/>
              </a:rPr>
              <a:t>Schelstraete</a:t>
            </a:r>
            <a:endParaRPr lang="en-US" altLang="en-US" sz="2000" dirty="0">
              <a:latin typeface="Arial" pitchFamily="34" charset="0"/>
            </a:endParaRP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11-18/0053r1 (15 CIDs)</a:t>
            </a:r>
          </a:p>
          <a:p>
            <a:pPr lvl="1"/>
            <a:r>
              <a:rPr lang="en-GB" sz="1800" dirty="0"/>
              <a:t>11508, 13910, 12492, 11303, 11304, 13911, 12493, 11305, 11306, 11307, 11308, 13827, 12494, 12495, </a:t>
            </a:r>
            <a:r>
              <a:rPr lang="en-GB" sz="1800" strike="sngStrike" dirty="0">
                <a:solidFill>
                  <a:srgbClr val="FF0000"/>
                </a:solidFill>
              </a:rPr>
              <a:t>12496</a:t>
            </a:r>
            <a:r>
              <a:rPr lang="en-GB" sz="1800" dirty="0">
                <a:solidFill>
                  <a:srgbClr val="FF0000"/>
                </a:solidFill>
              </a:rPr>
              <a:t>, </a:t>
            </a:r>
            <a:r>
              <a:rPr lang="en-GB" sz="1800" strike="sngStrike" dirty="0">
                <a:solidFill>
                  <a:srgbClr val="FF0000"/>
                </a:solidFill>
              </a:rPr>
              <a:t>13093</a:t>
            </a:r>
            <a:r>
              <a:rPr lang="en-GB" sz="1800" dirty="0"/>
              <a:t>, 11326.</a:t>
            </a:r>
            <a:r>
              <a:rPr lang="en-GB" dirty="0"/>
              <a:t>  </a:t>
            </a:r>
            <a:endParaRPr lang="en-US" dirty="0"/>
          </a:p>
          <a:p>
            <a:pPr marL="457200" lvl="1" indent="0">
              <a:buNone/>
            </a:pPr>
            <a:endParaRPr lang="en-US" sz="2400" dirty="0" smtClean="0"/>
          </a:p>
          <a:p>
            <a:pPr lvl="1"/>
            <a:endParaRPr lang="en-US" sz="2600" dirty="0" smtClean="0"/>
          </a:p>
          <a:p>
            <a:r>
              <a:rPr lang="en-US" sz="3200" dirty="0" smtClean="0"/>
              <a:t>Results: </a:t>
            </a:r>
            <a:r>
              <a:rPr lang="en-US" sz="2800" dirty="0" smtClean="0"/>
              <a:t>Y/N/A</a:t>
            </a:r>
          </a:p>
          <a:p>
            <a:pPr lvl="1"/>
            <a:r>
              <a:rPr lang="en-US" altLang="ko-KR" dirty="0"/>
              <a:t>SP passed with no objection</a:t>
            </a:r>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r>
              <a:rPr lang="en-US" dirty="0" smtClean="0"/>
              <a:t>Straw Poll #5 (MU)</a:t>
            </a:r>
            <a:r>
              <a:rPr lang="en-US" dirty="0"/>
              <a:t/>
            </a:r>
            <a:br>
              <a:rPr lang="en-US" dirty="0"/>
            </a:br>
            <a:r>
              <a:rPr lang="en-US" sz="2000" dirty="0">
                <a:solidFill>
                  <a:schemeClr val="tx1"/>
                </a:solidFill>
              </a:rPr>
              <a:t>(</a:t>
            </a:r>
            <a:r>
              <a:rPr lang="en-US" sz="2000" dirty="0" smtClean="0">
                <a:solidFill>
                  <a:schemeClr val="tx1"/>
                </a:solidFill>
              </a:rPr>
              <a:t>11-18-0053-01-00ax-cr-on-bqr</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18394602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11-18/0054r0 (6 CIDs)</a:t>
            </a:r>
          </a:p>
          <a:p>
            <a:pPr lvl="1"/>
            <a:r>
              <a:rPr lang="en-GB" sz="1800" dirty="0"/>
              <a:t>12286, 13091, 13707, 11301, 11302, 13092. </a:t>
            </a:r>
            <a:r>
              <a:rPr lang="en-GB" dirty="0" smtClean="0"/>
              <a:t>  </a:t>
            </a:r>
            <a:endParaRPr lang="en-US" dirty="0"/>
          </a:p>
          <a:p>
            <a:pPr marL="457200" lvl="1" indent="0">
              <a:buNone/>
            </a:pPr>
            <a:endParaRPr lang="en-US" sz="2400" dirty="0" smtClean="0"/>
          </a:p>
          <a:p>
            <a:pPr lvl="1"/>
            <a:endParaRPr lang="en-US" sz="2600" dirty="0" smtClean="0"/>
          </a:p>
          <a:p>
            <a:r>
              <a:rPr lang="en-US" sz="3200" dirty="0" smtClean="0"/>
              <a:t>Results: </a:t>
            </a:r>
            <a:r>
              <a:rPr lang="en-US" sz="2800" dirty="0" smtClean="0"/>
              <a:t>Y/N/A</a:t>
            </a:r>
          </a:p>
          <a:p>
            <a:pPr lvl="1"/>
            <a:r>
              <a:rPr lang="en-US" altLang="ko-KR" dirty="0"/>
              <a:t>SP passed with no objection</a:t>
            </a:r>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smtClean="0"/>
              <a:t>Straw Poll #6 (MU)</a:t>
            </a:r>
            <a:r>
              <a:rPr lang="en-US" dirty="0"/>
              <a:t/>
            </a:r>
            <a:br>
              <a:rPr lang="en-US" dirty="0"/>
            </a:br>
            <a:r>
              <a:rPr lang="en-US" sz="2000" dirty="0">
                <a:solidFill>
                  <a:schemeClr val="tx1"/>
                </a:solidFill>
              </a:rPr>
              <a:t>(11-18-0054-00-00ax-cr-on-dl-mu-procedure</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10340832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11-18/0065r3 (1 CIDs)</a:t>
            </a:r>
          </a:p>
          <a:p>
            <a:pPr lvl="1"/>
            <a:r>
              <a:rPr lang="en-GB" sz="1800" dirty="0" smtClean="0"/>
              <a:t>11917. </a:t>
            </a:r>
            <a:r>
              <a:rPr lang="en-GB" dirty="0" smtClean="0"/>
              <a:t>  </a:t>
            </a:r>
            <a:endParaRPr lang="en-US" dirty="0"/>
          </a:p>
          <a:p>
            <a:pPr marL="457200" lvl="1" indent="0">
              <a:buNone/>
            </a:pPr>
            <a:endParaRPr lang="en-US" sz="2400" dirty="0" smtClean="0"/>
          </a:p>
          <a:p>
            <a:pPr lvl="1"/>
            <a:endParaRPr lang="en-US" sz="2600" dirty="0" smtClean="0"/>
          </a:p>
          <a:p>
            <a:r>
              <a:rPr lang="en-US" sz="3200" dirty="0" smtClean="0"/>
              <a:t>Results: </a:t>
            </a:r>
            <a:r>
              <a:rPr lang="en-US" sz="2800" dirty="0" smtClean="0"/>
              <a:t>Y/N/A</a:t>
            </a:r>
          </a:p>
          <a:p>
            <a:pPr lvl="1"/>
            <a:r>
              <a:rPr lang="en-US" altLang="ko-KR" dirty="0"/>
              <a:t>SP passed with no objection</a:t>
            </a:r>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Straw Poll # 7 (MU)</a:t>
            </a:r>
            <a:r>
              <a:rPr lang="en-US" dirty="0"/>
              <a:t/>
            </a:r>
            <a:br>
              <a:rPr lang="en-US" dirty="0"/>
            </a:br>
            <a:r>
              <a:rPr lang="en-US" sz="2000" dirty="0">
                <a:solidFill>
                  <a:schemeClr val="tx1"/>
                </a:solidFill>
              </a:rPr>
              <a:t>(</a:t>
            </a:r>
            <a:r>
              <a:rPr lang="en-US" sz="2000" dirty="0" smtClean="0">
                <a:solidFill>
                  <a:schemeClr val="tx1"/>
                </a:solidFill>
              </a:rPr>
              <a:t>11-18-0065-03-00ax-resolutions-to-cids-in-9-2-1-23-part-1</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24603533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11-18/0065r3 (1 CIDs)</a:t>
            </a:r>
          </a:p>
          <a:p>
            <a:pPr lvl="1"/>
            <a:r>
              <a:rPr lang="en-GB" sz="1800" dirty="0" smtClean="0"/>
              <a:t>11917. </a:t>
            </a:r>
            <a:r>
              <a:rPr lang="en-GB" dirty="0" smtClean="0"/>
              <a:t>  </a:t>
            </a:r>
            <a:endParaRPr lang="en-US" dirty="0"/>
          </a:p>
          <a:p>
            <a:pPr marL="457200" lvl="1" indent="0">
              <a:buNone/>
            </a:pPr>
            <a:endParaRPr lang="en-US" sz="2400" dirty="0" smtClean="0"/>
          </a:p>
          <a:p>
            <a:pPr lvl="1"/>
            <a:endParaRPr lang="en-US" sz="2600" dirty="0" smtClean="0"/>
          </a:p>
          <a:p>
            <a:r>
              <a:rPr lang="en-US" sz="3200" dirty="0" smtClean="0"/>
              <a:t>Results: </a:t>
            </a:r>
            <a:r>
              <a:rPr lang="en-US" sz="2800" dirty="0" smtClean="0"/>
              <a:t>Y/N/A</a:t>
            </a:r>
          </a:p>
          <a:p>
            <a:pPr lvl="1"/>
            <a:r>
              <a:rPr lang="en-US" altLang="ko-KR" dirty="0"/>
              <a:t>SP passed with no objection</a:t>
            </a:r>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smtClean="0"/>
              <a:t>Straw Poll # 7 (MU)</a:t>
            </a:r>
            <a:r>
              <a:rPr lang="en-US" dirty="0"/>
              <a:t/>
            </a:r>
            <a:br>
              <a:rPr lang="en-US" dirty="0"/>
            </a:br>
            <a:r>
              <a:rPr lang="en-US" sz="2000" dirty="0">
                <a:solidFill>
                  <a:schemeClr val="tx1"/>
                </a:solidFill>
              </a:rPr>
              <a:t>(</a:t>
            </a:r>
            <a:r>
              <a:rPr lang="en-US" sz="2000" dirty="0" smtClean="0">
                <a:solidFill>
                  <a:schemeClr val="tx1"/>
                </a:solidFill>
              </a:rPr>
              <a:t>11-18-0065-03-00ax-resolutions-to-cids-in-9-2-1-23-part-1</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2986824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11-18/0015r0 (2 CIDs)</a:t>
            </a:r>
          </a:p>
          <a:p>
            <a:pPr lvl="1"/>
            <a:r>
              <a:rPr lang="en-GB" sz="1800" dirty="0"/>
              <a:t>12846, 13301 </a:t>
            </a:r>
            <a:endParaRPr lang="en-US" sz="2400" dirty="0" smtClean="0"/>
          </a:p>
          <a:p>
            <a:pPr lvl="1"/>
            <a:endParaRPr lang="en-US" sz="2600" dirty="0" smtClean="0"/>
          </a:p>
          <a:p>
            <a:r>
              <a:rPr lang="en-US" sz="3200" dirty="0" smtClean="0"/>
              <a:t>Results: </a:t>
            </a:r>
            <a:r>
              <a:rPr lang="en-US" sz="2800" dirty="0" smtClean="0"/>
              <a:t>Y/N/A</a:t>
            </a:r>
          </a:p>
          <a:p>
            <a:pPr lvl="1"/>
            <a:r>
              <a:rPr lang="en-US" altLang="ko-KR" dirty="0"/>
              <a:t>SP passed with no objection</a:t>
            </a:r>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24</a:t>
            </a:fld>
            <a:endParaRPr lang="en-US"/>
          </a:p>
        </p:txBody>
      </p:sp>
      <p:sp>
        <p:nvSpPr>
          <p:cNvPr id="5" name="Title 4"/>
          <p:cNvSpPr>
            <a:spLocks noGrp="1"/>
          </p:cNvSpPr>
          <p:nvPr>
            <p:ph type="title"/>
          </p:nvPr>
        </p:nvSpPr>
        <p:spPr/>
        <p:txBody>
          <a:bodyPr/>
          <a:lstStyle/>
          <a:p>
            <a:r>
              <a:rPr lang="en-US" dirty="0" smtClean="0"/>
              <a:t>Straw Poll # 8 (MAC)</a:t>
            </a:r>
            <a:r>
              <a:rPr lang="en-US" dirty="0"/>
              <a:t/>
            </a:r>
            <a:br>
              <a:rPr lang="en-US" dirty="0"/>
            </a:br>
            <a:r>
              <a:rPr lang="en-US" sz="2000" dirty="0">
                <a:solidFill>
                  <a:schemeClr val="tx1"/>
                </a:solidFill>
              </a:rPr>
              <a:t>(11-18-0015-00-00ax-lb230-mac-cr-27-17</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31923335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11-18/0039r1 (2 CIDs)</a:t>
            </a:r>
          </a:p>
          <a:p>
            <a:pPr lvl="1"/>
            <a:r>
              <a:rPr lang="en-GB" sz="1800" dirty="0" smtClean="0"/>
              <a:t>11156, 11048, </a:t>
            </a:r>
            <a:r>
              <a:rPr lang="en-GB" sz="1800" strike="sngStrike" dirty="0" smtClean="0"/>
              <a:t>11506, 12128, 12129, 12173, 12174, 12245, 12248, 12252, 12255, 13879, 14334 </a:t>
            </a:r>
            <a:endParaRPr lang="en-US" strike="sngStrike" dirty="0" smtClean="0"/>
          </a:p>
          <a:p>
            <a:pPr lvl="1"/>
            <a:r>
              <a:rPr lang="en-GB" sz="1800" dirty="0" smtClean="0"/>
              <a:t> </a:t>
            </a:r>
            <a:endParaRPr lang="en-US" sz="2400" dirty="0" smtClean="0"/>
          </a:p>
          <a:p>
            <a:pPr lvl="1"/>
            <a:endParaRPr lang="en-US" sz="2600" dirty="0" smtClean="0"/>
          </a:p>
          <a:p>
            <a:r>
              <a:rPr lang="en-US" sz="3200" dirty="0" smtClean="0"/>
              <a:t>Results: </a:t>
            </a:r>
            <a:r>
              <a:rPr lang="en-US" sz="2800" dirty="0" smtClean="0"/>
              <a:t>Y/N/A</a:t>
            </a:r>
          </a:p>
          <a:p>
            <a:pPr lvl="1"/>
            <a:r>
              <a:rPr lang="en-US" altLang="ko-KR" dirty="0"/>
              <a:t>SP passed with no objection</a:t>
            </a:r>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Straw Poll # 9 (MAC)</a:t>
            </a:r>
            <a:r>
              <a:rPr lang="en-US" dirty="0"/>
              <a:t/>
            </a:r>
            <a:br>
              <a:rPr lang="en-US" dirty="0"/>
            </a:br>
            <a:r>
              <a:rPr lang="en-US" sz="2000" dirty="0">
                <a:solidFill>
                  <a:schemeClr val="tx1"/>
                </a:solidFill>
              </a:rPr>
              <a:t>(</a:t>
            </a:r>
            <a:r>
              <a:rPr lang="en-US" sz="2000" dirty="0" smtClean="0">
                <a:solidFill>
                  <a:schemeClr val="tx1"/>
                </a:solidFill>
              </a:rPr>
              <a:t>11-18-0039-01-00ax-lb230-mac-cr-10-22-2-5</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35309585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11-18/0108r2 (8 CIDs)</a:t>
            </a:r>
          </a:p>
          <a:p>
            <a:pPr lvl="1"/>
            <a:r>
              <a:rPr lang="en-GB" sz="1800" dirty="0" smtClean="0"/>
              <a:t>18555, </a:t>
            </a:r>
            <a:r>
              <a:rPr lang="en-GB" altLang="zh-CN" sz="1800" dirty="0"/>
              <a:t>11323, 11324, 11325, </a:t>
            </a:r>
            <a:r>
              <a:rPr lang="en-GB" altLang="zh-CN" sz="1800" dirty="0" smtClean="0"/>
              <a:t>12145</a:t>
            </a:r>
            <a:r>
              <a:rPr lang="en-GB" altLang="zh-CN" sz="1800" dirty="0"/>
              <a:t>, 12314, 13920, 13921, 14265</a:t>
            </a:r>
            <a:endParaRPr lang="en-US" sz="1800" dirty="0"/>
          </a:p>
          <a:p>
            <a:pPr lvl="1"/>
            <a:endParaRPr lang="en-US" sz="2600" dirty="0" smtClean="0"/>
          </a:p>
          <a:p>
            <a:r>
              <a:rPr lang="en-US" sz="3200" dirty="0" smtClean="0"/>
              <a:t>Results: </a:t>
            </a:r>
            <a:r>
              <a:rPr lang="en-US" sz="2800" dirty="0" smtClean="0"/>
              <a:t>Y/N/A</a:t>
            </a:r>
          </a:p>
          <a:p>
            <a:pPr lvl="1"/>
            <a:r>
              <a:rPr lang="en-US" dirty="0" smtClean="0"/>
              <a:t>SP passed without objection</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26</a:t>
            </a:fld>
            <a:endParaRPr lang="en-US"/>
          </a:p>
        </p:txBody>
      </p:sp>
      <p:sp>
        <p:nvSpPr>
          <p:cNvPr id="5" name="Title 4"/>
          <p:cNvSpPr>
            <a:spLocks noGrp="1"/>
          </p:cNvSpPr>
          <p:nvPr>
            <p:ph type="title"/>
          </p:nvPr>
        </p:nvSpPr>
        <p:spPr/>
        <p:txBody>
          <a:bodyPr/>
          <a:lstStyle/>
          <a:p>
            <a:r>
              <a:rPr lang="en-US" dirty="0" smtClean="0"/>
              <a:t>Straw Poll # 10 (MU)</a:t>
            </a:r>
            <a:r>
              <a:rPr lang="en-US" dirty="0"/>
              <a:t/>
            </a:r>
            <a:br>
              <a:rPr lang="en-US" dirty="0"/>
            </a:br>
            <a:r>
              <a:rPr lang="en-US" sz="2000" dirty="0">
                <a:solidFill>
                  <a:schemeClr val="tx1"/>
                </a:solidFill>
              </a:rPr>
              <a:t>(11-18-0108-01-00ax-cr-for-27-5-3-6</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22951477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11-18/0011r2 (1 CID)</a:t>
            </a:r>
          </a:p>
          <a:p>
            <a:pPr lvl="1">
              <a:buFontTx/>
              <a:buChar char="-"/>
            </a:pPr>
            <a:r>
              <a:rPr lang="en-GB" sz="1800" dirty="0" smtClean="0"/>
              <a:t>13918</a:t>
            </a:r>
          </a:p>
          <a:p>
            <a:pPr lvl="1">
              <a:buFontTx/>
              <a:buChar char="-"/>
            </a:pPr>
            <a:endParaRPr lang="en-US" sz="2600" dirty="0" smtClean="0"/>
          </a:p>
          <a:p>
            <a:r>
              <a:rPr lang="en-US" sz="3200" dirty="0" smtClean="0"/>
              <a:t>Results: </a:t>
            </a:r>
            <a:r>
              <a:rPr lang="en-US" sz="2800" dirty="0" smtClean="0"/>
              <a:t>Y/N/A</a:t>
            </a:r>
          </a:p>
          <a:p>
            <a:pPr lvl="1"/>
            <a:r>
              <a:rPr lang="en-US" sz="2200" dirty="0" smtClean="0"/>
              <a:t>SP passed without objection</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27</a:t>
            </a:fld>
            <a:endParaRPr lang="en-US"/>
          </a:p>
        </p:txBody>
      </p:sp>
      <p:sp>
        <p:nvSpPr>
          <p:cNvPr id="5" name="Title 4"/>
          <p:cNvSpPr>
            <a:spLocks noGrp="1"/>
          </p:cNvSpPr>
          <p:nvPr>
            <p:ph type="title"/>
          </p:nvPr>
        </p:nvSpPr>
        <p:spPr/>
        <p:txBody>
          <a:bodyPr/>
          <a:lstStyle/>
          <a:p>
            <a:r>
              <a:rPr lang="en-US" dirty="0" smtClean="0"/>
              <a:t>Straw Poll # 11 (MU)</a:t>
            </a:r>
            <a:r>
              <a:rPr lang="en-US" dirty="0"/>
              <a:t/>
            </a:r>
            <a:br>
              <a:rPr lang="en-US" dirty="0"/>
            </a:br>
            <a:r>
              <a:rPr lang="en-US" sz="2000" dirty="0">
                <a:solidFill>
                  <a:schemeClr val="tx1"/>
                </a:solidFill>
              </a:rPr>
              <a:t>(11-18-0011-01-00ax-lb230-mac-cr-27-5-3-4</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10929964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11-18/0040r0 (8 CID)</a:t>
            </a:r>
          </a:p>
          <a:p>
            <a:pPr lvl="1">
              <a:buFontTx/>
              <a:buChar char="-"/>
            </a:pPr>
            <a:r>
              <a:rPr lang="en-GB" sz="1800" dirty="0"/>
              <a:t>11051, 11052, </a:t>
            </a:r>
            <a:r>
              <a:rPr lang="en-GB" sz="1800" strike="sngStrike" dirty="0">
                <a:solidFill>
                  <a:srgbClr val="FF0000"/>
                </a:solidFill>
              </a:rPr>
              <a:t>12086</a:t>
            </a:r>
            <a:r>
              <a:rPr lang="en-GB" sz="1800" dirty="0"/>
              <a:t>, 12446, 12448, 12449, </a:t>
            </a:r>
            <a:r>
              <a:rPr lang="en-GB" sz="1800" strike="sngStrike" dirty="0">
                <a:solidFill>
                  <a:srgbClr val="FF0000"/>
                </a:solidFill>
              </a:rPr>
              <a:t>12450</a:t>
            </a:r>
            <a:r>
              <a:rPr lang="en-GB" sz="1800" dirty="0"/>
              <a:t>, 12788, 12789, 13733 (10 CIDs)</a:t>
            </a:r>
            <a:endParaRPr lang="en-US" sz="1800" dirty="0"/>
          </a:p>
          <a:p>
            <a:pPr marL="457200" lvl="1" indent="0">
              <a:buNone/>
            </a:pPr>
            <a:endParaRPr lang="en-GB" sz="1800" dirty="0" smtClean="0"/>
          </a:p>
          <a:p>
            <a:pPr lvl="1">
              <a:buFontTx/>
              <a:buChar char="-"/>
            </a:pPr>
            <a:endParaRPr lang="en-US" sz="2600" dirty="0" smtClean="0"/>
          </a:p>
          <a:p>
            <a:r>
              <a:rPr lang="en-US" sz="3200" dirty="0" smtClean="0"/>
              <a:t>Results: </a:t>
            </a:r>
            <a:r>
              <a:rPr lang="en-US" sz="2800" dirty="0" smtClean="0"/>
              <a:t>Y/N/A</a:t>
            </a:r>
          </a:p>
          <a:p>
            <a:pPr lvl="1"/>
            <a:r>
              <a:rPr lang="en-US" sz="2200" dirty="0" smtClean="0"/>
              <a:t>SP passed without objection</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28</a:t>
            </a:fld>
            <a:endParaRPr lang="en-US"/>
          </a:p>
        </p:txBody>
      </p:sp>
      <p:sp>
        <p:nvSpPr>
          <p:cNvPr id="5" name="Title 4"/>
          <p:cNvSpPr>
            <a:spLocks noGrp="1"/>
          </p:cNvSpPr>
          <p:nvPr>
            <p:ph type="title"/>
          </p:nvPr>
        </p:nvSpPr>
        <p:spPr/>
        <p:txBody>
          <a:bodyPr/>
          <a:lstStyle/>
          <a:p>
            <a:r>
              <a:rPr lang="en-US" dirty="0" smtClean="0"/>
              <a:t>Straw Poll # 12 (MAC)</a:t>
            </a:r>
            <a:r>
              <a:rPr lang="en-US" dirty="0"/>
              <a:t/>
            </a:r>
            <a:br>
              <a:rPr lang="en-US" dirty="0"/>
            </a:br>
            <a:r>
              <a:rPr lang="en-US" sz="2000" dirty="0">
                <a:solidFill>
                  <a:schemeClr val="tx1"/>
                </a:solidFill>
              </a:rPr>
              <a:t>(11-18-0040-00-00ax-lb230-mac-cr-10-22-2-6-9.docx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4237396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11-18/0041r1 (2 CID)</a:t>
            </a:r>
          </a:p>
          <a:p>
            <a:pPr lvl="1">
              <a:buFontTx/>
              <a:buChar char="-"/>
            </a:pPr>
            <a:r>
              <a:rPr lang="en-GB" sz="1800" dirty="0"/>
              <a:t>11067, 12455 (2 CIDs)</a:t>
            </a:r>
            <a:endParaRPr lang="en-US" sz="1800" dirty="0"/>
          </a:p>
          <a:p>
            <a:pPr lvl="1">
              <a:buFontTx/>
              <a:buChar char="-"/>
            </a:pPr>
            <a:endParaRPr lang="en-US" sz="1800" dirty="0"/>
          </a:p>
          <a:p>
            <a:pPr marL="457200" lvl="1" indent="0">
              <a:buNone/>
            </a:pPr>
            <a:endParaRPr lang="en-GB" sz="1800" dirty="0" smtClean="0"/>
          </a:p>
          <a:p>
            <a:pPr lvl="1">
              <a:buFontTx/>
              <a:buChar char="-"/>
            </a:pPr>
            <a:endParaRPr lang="en-US" sz="2600" dirty="0" smtClean="0"/>
          </a:p>
          <a:p>
            <a:r>
              <a:rPr lang="en-US" sz="3200" dirty="0" smtClean="0"/>
              <a:t>Results: </a:t>
            </a:r>
            <a:r>
              <a:rPr lang="en-US" sz="2800" dirty="0" smtClean="0"/>
              <a:t>Y/N/A</a:t>
            </a:r>
          </a:p>
          <a:p>
            <a:pPr lvl="1"/>
            <a:r>
              <a:rPr lang="en-US" sz="2200" dirty="0" smtClean="0"/>
              <a:t>SP passed without objection</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29</a:t>
            </a:fld>
            <a:endParaRPr lang="en-US"/>
          </a:p>
        </p:txBody>
      </p:sp>
      <p:sp>
        <p:nvSpPr>
          <p:cNvPr id="5" name="Title 4"/>
          <p:cNvSpPr>
            <a:spLocks noGrp="1"/>
          </p:cNvSpPr>
          <p:nvPr>
            <p:ph type="title"/>
          </p:nvPr>
        </p:nvSpPr>
        <p:spPr/>
        <p:txBody>
          <a:bodyPr/>
          <a:lstStyle/>
          <a:p>
            <a:r>
              <a:rPr lang="en-US" dirty="0" smtClean="0"/>
              <a:t>Straw Poll # 13 (MAC)</a:t>
            </a:r>
            <a:r>
              <a:rPr lang="en-US" dirty="0"/>
              <a:t/>
            </a:r>
            <a:br>
              <a:rPr lang="en-US" dirty="0"/>
            </a:br>
            <a:r>
              <a:rPr lang="en-US" sz="2000" dirty="0">
                <a:solidFill>
                  <a:schemeClr val="tx1"/>
                </a:solidFill>
              </a:rPr>
              <a:t>(</a:t>
            </a:r>
            <a:r>
              <a:rPr lang="en-US" sz="2000" dirty="0" smtClean="0">
                <a:solidFill>
                  <a:schemeClr val="tx1"/>
                </a:solidFill>
              </a:rPr>
              <a:t>11-18-0041-01-00ax-lb230-mac-cr-11-24.docx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3331249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14-15</a:t>
            </a:r>
          </a:p>
          <a:p>
            <a:r>
              <a:rPr lang="en-US" altLang="en-US" sz="1800" dirty="0" smtClean="0"/>
              <a:t>Note total 5 MAC-MU ad hoc sessions this week</a:t>
            </a:r>
          </a:p>
          <a:p>
            <a:pPr lvl="1"/>
            <a:r>
              <a:rPr lang="en-US" altLang="en-US" sz="1600" dirty="0" smtClean="0"/>
              <a:t>Monday EVE</a:t>
            </a:r>
          </a:p>
          <a:p>
            <a:pPr lvl="1"/>
            <a:r>
              <a:rPr lang="en-US" altLang="en-US" sz="1600" dirty="0" smtClean="0"/>
              <a:t>Tuesday AM2, PM2, EVE</a:t>
            </a:r>
          </a:p>
          <a:p>
            <a:pPr lvl="1"/>
            <a:r>
              <a:rPr lang="en-US" altLang="en-US" sz="1600" dirty="0" smtClean="0"/>
              <a:t>Wednesday PM2</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to accept resolutions to following </a:t>
            </a:r>
            <a:r>
              <a:rPr lang="pt-BR" sz="2800" dirty="0" smtClean="0"/>
              <a:t>CIDs </a:t>
            </a:r>
            <a:r>
              <a:rPr lang="en-GB" sz="2800" dirty="0" smtClean="0"/>
              <a:t>in doc 11-18/0185r0 (2 CID)</a:t>
            </a:r>
          </a:p>
          <a:p>
            <a:pPr lvl="1">
              <a:buFontTx/>
              <a:buChar char="-"/>
            </a:pPr>
            <a:r>
              <a:rPr lang="en-GB" sz="1800" smtClean="0"/>
              <a:t>11001 </a:t>
            </a:r>
            <a:r>
              <a:rPr lang="en-GB" sz="1800" dirty="0" smtClean="0"/>
              <a:t>(1 </a:t>
            </a:r>
            <a:r>
              <a:rPr lang="en-GB" sz="1800" dirty="0"/>
              <a:t>CIDs)</a:t>
            </a:r>
            <a:endParaRPr lang="en-US" sz="1800" dirty="0"/>
          </a:p>
          <a:p>
            <a:pPr lvl="1">
              <a:buFontTx/>
              <a:buChar char="-"/>
            </a:pPr>
            <a:endParaRPr lang="en-US" sz="1800" dirty="0"/>
          </a:p>
          <a:p>
            <a:pPr marL="457200" lvl="1" indent="0">
              <a:buNone/>
            </a:pPr>
            <a:endParaRPr lang="en-GB" sz="1800" dirty="0" smtClean="0"/>
          </a:p>
          <a:p>
            <a:pPr lvl="1">
              <a:buFontTx/>
              <a:buChar char="-"/>
            </a:pPr>
            <a:endParaRPr lang="en-US" sz="2600" dirty="0" smtClean="0"/>
          </a:p>
          <a:p>
            <a:r>
              <a:rPr lang="en-US" sz="3200" dirty="0" smtClean="0"/>
              <a:t>Results: </a:t>
            </a:r>
            <a:r>
              <a:rPr lang="en-US" sz="2800" dirty="0" smtClean="0"/>
              <a:t>Y/N/A</a:t>
            </a:r>
          </a:p>
          <a:p>
            <a:pPr lvl="1"/>
            <a:r>
              <a:rPr lang="en-US" sz="2200" dirty="0" smtClean="0"/>
              <a:t>SP passed without objection</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30</a:t>
            </a:fld>
            <a:endParaRPr lang="en-US"/>
          </a:p>
        </p:txBody>
      </p:sp>
      <p:sp>
        <p:nvSpPr>
          <p:cNvPr id="5" name="Title 4"/>
          <p:cNvSpPr>
            <a:spLocks noGrp="1"/>
          </p:cNvSpPr>
          <p:nvPr>
            <p:ph type="title"/>
          </p:nvPr>
        </p:nvSpPr>
        <p:spPr/>
        <p:txBody>
          <a:bodyPr/>
          <a:lstStyle/>
          <a:p>
            <a:r>
              <a:rPr lang="en-US" dirty="0" smtClean="0"/>
              <a:t>Straw Poll # 14 (MU)</a:t>
            </a:r>
            <a:r>
              <a:rPr lang="en-US" dirty="0"/>
              <a:t/>
            </a:r>
            <a:br>
              <a:rPr lang="en-US" dirty="0"/>
            </a:br>
            <a:r>
              <a:rPr lang="en-US" sz="2000" dirty="0">
                <a:solidFill>
                  <a:schemeClr val="tx1"/>
                </a:solidFill>
              </a:rPr>
              <a:t>(11-18-0185-00-00ax-cr-cid-11001.docx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24550772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Up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r>
              <a:rPr lang="en-US" altLang="en-US" dirty="0"/>
              <a:t>January 2018</a:t>
            </a:r>
          </a:p>
        </p:txBody>
      </p:sp>
      <p:sp>
        <p:nvSpPr>
          <p:cNvPr id="5" name="Footer Placeholder 4"/>
          <p:cNvSpPr>
            <a:spLocks noGrp="1"/>
          </p:cNvSpPr>
          <p:nvPr>
            <p:ph type="ftr" sz="quarter" idx="11"/>
          </p:nvPr>
        </p:nvSpPr>
        <p:spPr>
          <a:xfrm>
            <a:off x="7472863" y="6475413"/>
            <a:ext cx="1071062" cy="184666"/>
          </a:xfrm>
        </p:spPr>
        <p:txBody>
          <a:bodyPr/>
          <a:lstStyle/>
          <a:p>
            <a:pPr>
              <a:defRPr/>
            </a:pPr>
            <a:r>
              <a:rPr lang="en-US" altLang="en-US" dirty="0"/>
              <a:t>Kiseon Ryu (LG</a:t>
            </a:r>
            <a:r>
              <a:rPr lang="en-US" altLang="en-US" dirty="0" smtClean="0"/>
              <a:t>)</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9"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r>
              <a:rPr lang="en-US" altLang="en-US" dirty="0" smtClean="0"/>
              <a:t>)</a:t>
            </a:r>
            <a:endParaRPr lang="en-US" altLang="en-US" dirty="0"/>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9"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1"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10"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1"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9"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30887</TotalTime>
  <Words>3023</Words>
  <Application>Microsoft Office PowerPoint</Application>
  <PresentationFormat>On-screen Show (4:3)</PresentationFormat>
  <Paragraphs>742</Paragraphs>
  <Slides>31</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Monotype Sorts</vt:lpstr>
      <vt:lpstr>ＭＳ Ｐゴシック</vt:lpstr>
      <vt:lpstr>ＭＳ Ｐゴシック</vt:lpstr>
      <vt:lpstr>Arial</vt:lpstr>
      <vt:lpstr>Arial Black</vt:lpstr>
      <vt:lpstr>Calibri</vt:lpstr>
      <vt:lpstr>Helvetica</vt:lpstr>
      <vt:lpstr>Times New Roman</vt:lpstr>
      <vt:lpstr>802-11-Submission</vt:lpstr>
      <vt:lpstr>TGax MAC-MU Ad-hoc  January 2018 Meeting Agenda</vt:lpstr>
      <vt:lpstr>IEEE 802.11 TGax High Efficiency WLAN MAC-MU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Submissions (MU)</vt:lpstr>
      <vt:lpstr>Ad Hoc Groups Operation (1/2) Governing document is 15/075r0</vt:lpstr>
      <vt:lpstr>Ad Hoc Groups Operation (2/2) Governing document is 15/075r0</vt:lpstr>
      <vt:lpstr>Straw Poll #1 (MU) (11-18-0008-01-LB230-MAC-CR-9.3.1.20.docx)</vt:lpstr>
      <vt:lpstr>Straw Poll #2 (MU) (11-18-0043-00-LB230-MAC-CR-27.6.docx)</vt:lpstr>
      <vt:lpstr>Straw Poll #3 (MU) (11-18-0042-01-LB230-MAC-CR-27.6.2.docx)</vt:lpstr>
      <vt:lpstr>Straw Poll #4 (MAC) (11-17-1837-03-D2.0 comment resolution 27.5.3.2.3.docx)</vt:lpstr>
      <vt:lpstr>Straw Poll #5 (MU) (11-18-0053-01-00ax-cr-on-bqr)</vt:lpstr>
      <vt:lpstr>Straw Poll #6 (MU) (11-18-0054-00-00ax-cr-on-dl-mu-procedure)</vt:lpstr>
      <vt:lpstr>Straw Poll # 7 (MU) (11-18-0065-03-00ax-resolutions-to-cids-in-9-2-1-23-part-1)</vt:lpstr>
      <vt:lpstr>Straw Poll # 7 (MU) (11-18-0065-03-00ax-resolutions-to-cids-in-9-2-1-23-part-1)</vt:lpstr>
      <vt:lpstr>Straw Poll # 8 (MAC) (11-18-0015-00-00ax-lb230-mac-cr-27-17)</vt:lpstr>
      <vt:lpstr>Straw Poll # 9 (MAC) (11-18-0039-01-00ax-lb230-mac-cr-10-22-2-5)</vt:lpstr>
      <vt:lpstr>Straw Poll # 10 (MU) (11-18-0108-01-00ax-cr-for-27-5-3-6)</vt:lpstr>
      <vt:lpstr>Straw Poll # 11 (MU) (11-18-0011-01-00ax-lb230-mac-cr-27-5-3-4)</vt:lpstr>
      <vt:lpstr>Straw Poll # 12 (MAC) (11-18-0040-00-00ax-lb230-mac-cr-10-22-2-6-9.docx)</vt:lpstr>
      <vt:lpstr>Straw Poll # 13 (MAC) (11-18-0041-01-00ax-lb230-mac-cr-11-24.docx)</vt:lpstr>
      <vt:lpstr>Straw Poll # 14 (MU) (11-18-0185-00-00ax-cr-cid-11001.docx)</vt:lpstr>
      <vt:lpstr>Back Up slides</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ChaoChun Wang</cp:lastModifiedBy>
  <cp:revision>2118</cp:revision>
  <cp:lastPrinted>1998-02-10T13:28:06Z</cp:lastPrinted>
  <dcterms:created xsi:type="dcterms:W3CDTF">2007-04-17T18:10:23Z</dcterms:created>
  <dcterms:modified xsi:type="dcterms:W3CDTF">2018-01-17T14:57:06Z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y fmtid="{D5CDD505-2E9C-101B-9397-08002B2CF9AE}" pid="33" name="_NewReviewCycle">
    <vt:lpwstr/>
  </property>
</Properties>
</file>