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93" r:id="rId3"/>
    <p:sldId id="324" r:id="rId4"/>
    <p:sldId id="352" r:id="rId5"/>
    <p:sldId id="317" r:id="rId6"/>
    <p:sldId id="318" r:id="rId7"/>
    <p:sldId id="319" r:id="rId8"/>
    <p:sldId id="320" r:id="rId9"/>
    <p:sldId id="321" r:id="rId10"/>
    <p:sldId id="322" r:id="rId11"/>
    <p:sldId id="450" r:id="rId12"/>
    <p:sldId id="502" r:id="rId13"/>
    <p:sldId id="500" r:id="rId14"/>
    <p:sldId id="501" r:id="rId15"/>
    <p:sldId id="440" r:id="rId16"/>
    <p:sldId id="467" r:id="rId17"/>
    <p:sldId id="47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EFCE"/>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87" d="100"/>
          <a:sy n="87" d="100"/>
        </p:scale>
        <p:origin x="715"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661043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1617109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1831213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xfrm>
            <a:off x="7472862" y="6475413"/>
            <a:ext cx="1071063" cy="184666"/>
          </a:xfrm>
          <a:ln/>
        </p:spPr>
        <p:txBody>
          <a:bodyPr/>
          <a:lstStyle>
            <a:lvl1pPr>
              <a:defRPr/>
            </a:lvl1pPr>
          </a:lstStyle>
          <a:p>
            <a:pPr>
              <a:defRPr/>
            </a:pPr>
            <a:r>
              <a:rPr lang="en-US" dirty="0" smtClean="0"/>
              <a:t>Kiseon Ryu (LG)</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January 2018</a:t>
            </a:r>
            <a:endParaRPr lang="en-US" dirty="0"/>
          </a:p>
        </p:txBody>
      </p:sp>
      <p:sp>
        <p:nvSpPr>
          <p:cNvPr id="1029" name="Rectangle 5"/>
          <p:cNvSpPr>
            <a:spLocks noGrp="1" noChangeArrowheads="1"/>
          </p:cNvSpPr>
          <p:nvPr>
            <p:ph type="ftr" sz="quarter" idx="3"/>
          </p:nvPr>
        </p:nvSpPr>
        <p:spPr bwMode="auto">
          <a:xfrm>
            <a:off x="7472862" y="6475413"/>
            <a:ext cx="107106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Kiseon Ryu (LG)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802.11-18/0204r0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7434390" y="6475413"/>
            <a:ext cx="110953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Kiseon Ryu (LG)</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MAC-MU Ad-hoc </a:t>
            </a:r>
            <a:br>
              <a:rPr lang="en-US" altLang="en-US" sz="2800" dirty="0" smtClean="0"/>
            </a:br>
            <a:r>
              <a:rPr lang="en-US" altLang="en-US" sz="2800" dirty="0" smtClean="0"/>
              <a:t>January 2018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January 15-19, 2018</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615119492"/>
              </p:ext>
            </p:extLst>
          </p:nvPr>
        </p:nvGraphicFramePr>
        <p:xfrm>
          <a:off x="609600" y="2821146"/>
          <a:ext cx="8001000" cy="1854200"/>
        </p:xfrm>
        <a:graphic>
          <a:graphicData uri="http://schemas.openxmlformats.org/drawingml/2006/table">
            <a:tbl>
              <a:tblPr firstRow="1" bandRow="1">
                <a:tableStyleId>{C4B1156A-380E-4F78-BDF5-A606A8083BF9}</a:tableStyleId>
              </a:tblPr>
              <a:tblGrid>
                <a:gridCol w="1828800"/>
                <a:gridCol w="1143000"/>
                <a:gridCol w="1374180"/>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solidFill>
                            <a:schemeClr val="tx1"/>
                          </a:solidFill>
                        </a:rPr>
                        <a:t>Kiseon Ryu</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solidFill>
                            <a:schemeClr val="tx1"/>
                          </a:solidFill>
                        </a:rPr>
                        <a:t>LG</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Seoul, Korea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kiseon.ryu@lge.com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solidFill>
                            <a:schemeClr val="tx1"/>
                          </a:solidFill>
                        </a:rPr>
                        <a:t>David </a:t>
                      </a:r>
                      <a:r>
                        <a:rPr lang="en-US" sz="1600" dirty="0" err="1" smtClean="0">
                          <a:solidFill>
                            <a:schemeClr val="tx1"/>
                          </a:solidFill>
                        </a:rPr>
                        <a:t>Xun</a:t>
                      </a:r>
                      <a:r>
                        <a:rPr lang="en-US" sz="1600" dirty="0" smtClean="0">
                          <a:solidFill>
                            <a:schemeClr val="tx1"/>
                          </a:solidFill>
                        </a:rPr>
                        <a:t> Yang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solidFill>
                            <a:schemeClr val="tx1"/>
                          </a:solidFill>
                        </a:rPr>
                        <a:t>Huawei</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david.yangxun@huawei.com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altLang="ko-KR" sz="1600" dirty="0" err="1" smtClean="0">
                          <a:effectLst/>
                        </a:rPr>
                        <a:t>Sigurd</a:t>
                      </a:r>
                      <a:r>
                        <a:rPr lang="en-US" altLang="ko-KR" sz="1600" dirty="0" smtClean="0">
                          <a:effectLst/>
                        </a:rPr>
                        <a:t> </a:t>
                      </a:r>
                      <a:r>
                        <a:rPr lang="en-US" altLang="ko-KR" sz="1600" dirty="0" err="1" smtClean="0">
                          <a:effectLst/>
                        </a:rPr>
                        <a:t>Schelstraete</a:t>
                      </a:r>
                      <a:r>
                        <a:rPr lang="en-US" altLang="ko-KR" sz="1600" dirty="0" smtClean="0">
                          <a:effectLst/>
                        </a:rPr>
                        <a:t> </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altLang="ko-KR" sz="1600" dirty="0" err="1" smtClean="0">
                          <a:effectLst/>
                        </a:rPr>
                        <a:t>Quantenna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solidFill>
                            <a:schemeClr val="tx1"/>
                          </a:solidFill>
                        </a:rPr>
                        <a:t>sigurd@quantenna.com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bl>
          </a:graphicData>
        </a:graphic>
      </p:graphicFrame>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January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graphicFrame>
        <p:nvGraphicFramePr>
          <p:cNvPr id="6" name="Table 6"/>
          <p:cNvGraphicFramePr>
            <a:graphicFrameLocks noGrp="1"/>
          </p:cNvGraphicFramePr>
          <p:nvPr>
            <p:extLst>
              <p:ext uri="{D42A27DB-BD31-4B8C-83A1-F6EECF244321}">
                <p14:modId xmlns:p14="http://schemas.microsoft.com/office/powerpoint/2010/main" val="2932367580"/>
              </p:ext>
            </p:extLst>
          </p:nvPr>
        </p:nvGraphicFramePr>
        <p:xfrm>
          <a:off x="649940" y="1752600"/>
          <a:ext cx="8036859" cy="4110025"/>
        </p:xfrm>
        <a:graphic>
          <a:graphicData uri="http://schemas.openxmlformats.org/drawingml/2006/table">
            <a:tbl>
              <a:tblPr/>
              <a:tblGrid>
                <a:gridCol w="405007"/>
                <a:gridCol w="455633"/>
                <a:gridCol w="2581920"/>
                <a:gridCol w="1851100"/>
                <a:gridCol w="389095"/>
                <a:gridCol w="2354104"/>
              </a:tblGrid>
              <a:tr h="164401">
                <a:tc>
                  <a:txBody>
                    <a:bodyPr/>
                    <a:lstStyle/>
                    <a:p>
                      <a:pPr algn="ctr" fontAlgn="t"/>
                      <a:r>
                        <a:rPr lang="en-US" sz="10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DCN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Title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Author</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Ad Hoc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t"/>
                      <a:r>
                        <a:rPr lang="en-US" sz="1000" b="1" i="0" u="none" strike="noStrike">
                          <a:solidFill>
                            <a:srgbClr val="FFFFFF"/>
                          </a:solidFill>
                          <a:effectLst/>
                          <a:latin typeface="Calibri" panose="020F0502020204030204" pitchFamily="34" charset="0"/>
                        </a:rPr>
                        <a:t>Status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64401">
                <a:tc>
                  <a:txBody>
                    <a:bodyPr/>
                    <a:lstStyle/>
                    <a:p>
                      <a:pPr algn="r" fontAlgn="t"/>
                      <a:r>
                        <a:rPr lang="en-US" sz="10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LB230-MAC-CR-10.22.2.4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LB230-MAC-CR-26.8.36</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en-US" sz="1000" b="0" i="0" u="none" strike="noStrike" dirty="0">
                          <a:solidFill>
                            <a:srgbClr val="000000"/>
                          </a:solidFill>
                          <a:effectLst/>
                          <a:latin typeface="Calibri" panose="020F0502020204030204" pitchFamily="34" charset="0"/>
                        </a:rPr>
                        <a:t>12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LB230-MAC-CR-27.15.2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Alfred </a:t>
                      </a:r>
                      <a:r>
                        <a:rPr lang="en-US" sz="1000" b="0" i="0" u="none" strike="noStrike" dirty="0" err="1">
                          <a:solidFill>
                            <a:srgbClr val="000000"/>
                          </a:solidFill>
                          <a:effectLst/>
                          <a:latin typeface="Calibri" panose="020F0502020204030204" pitchFamily="34" charset="0"/>
                        </a:rPr>
                        <a:t>Asterjadhi</a:t>
                      </a:r>
                      <a:r>
                        <a:rPr lang="en-US" sz="1000" b="0" i="0" u="none" strike="noStrike" dirty="0">
                          <a:solidFill>
                            <a:srgbClr val="000000"/>
                          </a:solidFill>
                          <a:effectLst/>
                          <a:latin typeface="Calibri" panose="020F0502020204030204" pitchFamily="34" charset="0"/>
                        </a:rPr>
                        <a:t>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t"/>
                      <a:r>
                        <a:rPr lang="en-US" sz="10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LB230-MAC-CR-27.15.3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Alfred </a:t>
                      </a:r>
                      <a:r>
                        <a:rPr lang="en-US" sz="1000" b="0" i="0" u="none" strike="noStrike" dirty="0" err="1">
                          <a:solidFill>
                            <a:srgbClr val="006100"/>
                          </a:solidFill>
                          <a:effectLst/>
                          <a:latin typeface="Calibri" panose="020F0502020204030204" pitchFamily="34" charset="0"/>
                        </a:rPr>
                        <a:t>Asterjadhi</a:t>
                      </a:r>
                      <a:r>
                        <a:rPr lang="en-US" sz="1000" b="0" i="0" u="none" strike="noStrike" dirty="0">
                          <a:solidFill>
                            <a:srgbClr val="006100"/>
                          </a:solidFill>
                          <a:effectLst/>
                          <a:latin typeface="Calibri" panose="020F0502020204030204" pitchFamily="34" charset="0"/>
                        </a:rPr>
                        <a:t>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LB230-MAC-CR-27.15.4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000" b="0" i="0" u="none" strike="noStrike">
                          <a:solidFill>
                            <a:srgbClr val="000000"/>
                          </a:solidFill>
                          <a:effectLst/>
                          <a:latin typeface="Calibri" panose="020F0502020204030204" pitchFamily="34" charset="0"/>
                        </a:rPr>
                        <a:t>15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LB230-MAC-CR-27.17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1000" b="0" i="0" u="none" strike="noStrike">
                          <a:solidFill>
                            <a:srgbClr val="9C0006"/>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1000" b="0" i="0" u="none" strike="noStrike">
                          <a:solidFill>
                            <a:srgbClr val="9C0006"/>
                          </a:solidFill>
                          <a:effectLst/>
                          <a:latin typeface="Calibri" panose="020F0502020204030204" pitchFamily="34" charset="0"/>
                        </a:rPr>
                        <a:t>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Ack related CIDs Section 27.4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George Cherian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reschedule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64401">
                <a:tc>
                  <a:txBody>
                    <a:bodyPr/>
                    <a:lstStyle/>
                    <a:p>
                      <a:pPr algn="r" fontAlgn="t"/>
                      <a:r>
                        <a:rPr lang="en-US" sz="1000" b="0" i="0" u="none" strike="noStrike">
                          <a:solidFill>
                            <a:srgbClr val="0061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OMI Comment Resolutions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Jarkko Kneckt (Apple)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14331, 14332, and 14347 are reassigned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en-US" sz="1000" b="0" i="0" u="none" strike="noStrike" dirty="0">
                          <a:solidFill>
                            <a:srgbClr val="000000"/>
                          </a:solidFill>
                          <a:effectLst/>
                          <a:latin typeface="Calibri" panose="020F0502020204030204" pitchFamily="34" charset="0"/>
                        </a:rPr>
                        <a:t>39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LB230-MAC-CR-10.22.2.5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000" b="0" i="0" u="none" strike="noStrike">
                          <a:solidFill>
                            <a:srgbClr val="000000"/>
                          </a:solidFill>
                          <a:effectLst/>
                          <a:latin typeface="Calibri" panose="020F0502020204030204" pitchFamily="34" charset="0"/>
                        </a:rPr>
                        <a:t>40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LB230-MAC-CR-10.22.2.6-9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t"/>
                      <a:r>
                        <a:rPr lang="en-US" sz="1000" b="0" i="0" u="none" strike="noStrike">
                          <a:solidFill>
                            <a:srgbClr val="000000"/>
                          </a:solidFill>
                          <a:effectLst/>
                          <a:latin typeface="Calibri" panose="020F0502020204030204" pitchFamily="34" charset="0"/>
                        </a:rPr>
                        <a:t>41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LB230-MAC-CR-11.24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000" b="0" i="0" u="none" strike="noStrike">
                          <a:solidFill>
                            <a:srgbClr val="000000"/>
                          </a:solidFill>
                          <a:effectLst/>
                          <a:latin typeface="Calibri" panose="020F0502020204030204" pitchFamily="34" charset="0"/>
                        </a:rPr>
                        <a:t>44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LB230-MAC-CR-27.7 and 27.7.1</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Alfred </a:t>
                      </a:r>
                      <a:r>
                        <a:rPr lang="en-US" sz="1000" b="0" i="0" u="none" strike="noStrike" dirty="0" err="1">
                          <a:solidFill>
                            <a:srgbClr val="000000"/>
                          </a:solidFill>
                          <a:effectLst/>
                          <a:latin typeface="Calibri" panose="020F0502020204030204" pitchFamily="34" charset="0"/>
                        </a:rPr>
                        <a:t>Asterjadhi</a:t>
                      </a:r>
                      <a:r>
                        <a:rPr lang="en-US" sz="1000" b="0" i="0" u="none" strike="noStrike" dirty="0">
                          <a:solidFill>
                            <a:srgbClr val="000000"/>
                          </a:solidFill>
                          <a:effectLst/>
                          <a:latin typeface="Calibri" panose="020F0502020204030204" pitchFamily="34" charset="0"/>
                        </a:rPr>
                        <a:t> (Qualcomm Inc.)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CR CID 14324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dirty="0">
                          <a:solidFill>
                            <a:srgbClr val="006100"/>
                          </a:solidFill>
                          <a:effectLst/>
                          <a:latin typeface="Calibri" panose="020F0502020204030204" pitchFamily="34" charset="0"/>
                        </a:rPr>
                        <a:t>66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Resolution for CIDs in 9.4.2.245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Abhishek </a:t>
                      </a:r>
                      <a:r>
                        <a:rPr lang="en-US" sz="1000" b="0" i="0" u="none" strike="noStrike" dirty="0" err="1">
                          <a:solidFill>
                            <a:srgbClr val="006100"/>
                          </a:solidFill>
                          <a:effectLst/>
                          <a:latin typeface="Calibri" panose="020F0502020204030204" pitchFamily="34" charset="0"/>
                        </a:rPr>
                        <a:t>Patil</a:t>
                      </a:r>
                      <a:r>
                        <a:rPr lang="en-US" sz="1000" b="0" i="0" u="none" strike="noStrike" dirty="0">
                          <a:solidFill>
                            <a:srgbClr val="006100"/>
                          </a:solidFill>
                          <a:effectLst/>
                          <a:latin typeface="Calibri" panose="020F0502020204030204" pitchFamily="34" charset="0"/>
                        </a:rPr>
                        <a:t>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68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Resolution for CID 11374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Abhishek </a:t>
                      </a:r>
                      <a:r>
                        <a:rPr lang="en-US" sz="1000" b="0" i="0" u="none" strike="noStrike" dirty="0" err="1">
                          <a:solidFill>
                            <a:srgbClr val="006100"/>
                          </a:solidFill>
                          <a:effectLst/>
                          <a:latin typeface="Calibri" panose="020F0502020204030204" pitchFamily="34" charset="0"/>
                        </a:rPr>
                        <a:t>Patil</a:t>
                      </a:r>
                      <a:r>
                        <a:rPr lang="en-US" sz="1000" b="0" i="0" u="none" strike="noStrike" dirty="0">
                          <a:solidFill>
                            <a:srgbClr val="006100"/>
                          </a:solidFill>
                          <a:effectLst/>
                          <a:latin typeface="Calibri" panose="020F0502020204030204" pitchFamily="34" charset="0"/>
                        </a:rPr>
                        <a:t>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74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fr-FR" sz="1000" b="0" i="0" u="none" strike="noStrike">
                          <a:solidFill>
                            <a:srgbClr val="006100"/>
                          </a:solidFill>
                          <a:effectLst/>
                          <a:latin typeface="Calibri" panose="020F0502020204030204" pitchFamily="34" charset="0"/>
                        </a:rPr>
                        <a:t>d2.0 comment resolution 27.5.3.2.4 10.22.2.7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D2.0 comment resolution 27.5.3.2.2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76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D2.0 comment resolution 27.5.3.2.3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77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D2.0 comment resolution 27.4.2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D2.0 comment resolution 27.6.4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Liwen Chu (Marvell)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LB230 CR for HE link adaptation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Frank Hsu (</a:t>
                      </a:r>
                      <a:r>
                        <a:rPr lang="en-US" sz="1000" b="0" i="0" u="none" strike="noStrike" kern="1200" dirty="0" err="1">
                          <a:solidFill>
                            <a:srgbClr val="006100"/>
                          </a:solidFill>
                          <a:effectLst/>
                          <a:latin typeface="Calibri" panose="020F0502020204030204" pitchFamily="34" charset="0"/>
                          <a:ea typeface="+mn-ea"/>
                          <a:cs typeface="+mn-cs"/>
                        </a:rPr>
                        <a:t>MediaTek</a:t>
                      </a:r>
                      <a:r>
                        <a:rPr lang="en-US" sz="1000" b="0" i="0" u="none" strike="noStrike" kern="1200" dirty="0">
                          <a:solidFill>
                            <a:srgbClr val="006100"/>
                          </a:solidFill>
                          <a:effectLst/>
                          <a:latin typeface="Calibri" panose="020F0502020204030204" pitchFamily="34" charset="0"/>
                          <a:ea typeface="+mn-ea"/>
                          <a:cs typeface="+mn-cs"/>
                        </a:rPr>
                        <a:t>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smtClean="0">
                          <a:solidFill>
                            <a:srgbClr val="006100"/>
                          </a:solidFill>
                          <a:effectLst/>
                          <a:latin typeface="Calibri" panose="020F0502020204030204" pitchFamily="34" charset="0"/>
                          <a:ea typeface="+mn-ea"/>
                          <a:cs typeface="+mn-cs"/>
                        </a:rPr>
                        <a:t>ready</a:t>
                      </a:r>
                      <a:r>
                        <a:rPr lang="en-US" sz="1000" b="0" i="0" u="none" strike="noStrike" kern="1200" baseline="0" dirty="0" smtClean="0">
                          <a:solidFill>
                            <a:srgbClr val="006100"/>
                          </a:solidFill>
                          <a:effectLst/>
                          <a:latin typeface="Calibri" panose="020F0502020204030204" pitchFamily="34" charset="0"/>
                          <a:ea typeface="+mn-ea"/>
                          <a:cs typeface="+mn-cs"/>
                        </a:rPr>
                        <a:t> for motion</a:t>
                      </a:r>
                      <a:endParaRPr lang="en-US" sz="1000" b="0" i="0" u="none" strike="noStrike" kern="1200" dirty="0">
                        <a:solidFill>
                          <a:srgbClr val="006100"/>
                        </a:solidFill>
                        <a:effectLst/>
                        <a:latin typeface="Calibri" panose="020F0502020204030204" pitchFamily="34" charset="0"/>
                        <a:ea typeface="+mn-ea"/>
                        <a:cs typeface="+mn-cs"/>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 CR for BSS Load Slides</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Frank Hsu (</a:t>
                      </a:r>
                      <a:r>
                        <a:rPr lang="en-US" sz="1000" b="0" i="0" u="none" strike="noStrike" dirty="0" err="1">
                          <a:solidFill>
                            <a:srgbClr val="000000"/>
                          </a:solidFill>
                          <a:effectLst/>
                          <a:latin typeface="Calibri" panose="020F0502020204030204" pitchFamily="34" charset="0"/>
                        </a:rPr>
                        <a:t>MediaTek</a:t>
                      </a:r>
                      <a:r>
                        <a:rPr lang="en-US" sz="1000" b="0" i="0" u="none" strike="noStrike" dirty="0">
                          <a:solidFill>
                            <a:srgbClr val="000000"/>
                          </a:solidFill>
                          <a:effectLst/>
                          <a:latin typeface="Calibri" panose="020F0502020204030204" pitchFamily="34" charset="0"/>
                        </a:rPr>
                        <a:t>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401">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83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LB230 CR for BSS Load Text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Frank Hsu (</a:t>
                      </a:r>
                      <a:r>
                        <a:rPr lang="en-US" sz="1000" b="0" i="0" u="none" strike="noStrike" dirty="0" err="1">
                          <a:solidFill>
                            <a:srgbClr val="000000"/>
                          </a:solidFill>
                          <a:effectLst/>
                          <a:latin typeface="Calibri" panose="020F0502020204030204" pitchFamily="34" charset="0"/>
                        </a:rPr>
                        <a:t>MediaTek</a:t>
                      </a:r>
                      <a:r>
                        <a:rPr lang="en-US" sz="1000" b="0" i="0" u="none" strike="noStrike" dirty="0">
                          <a:solidFill>
                            <a:srgbClr val="000000"/>
                          </a:solidFill>
                          <a:effectLst/>
                          <a:latin typeface="Calibri" panose="020F0502020204030204" pitchFamily="34" charset="0"/>
                        </a:rPr>
                        <a:t> Inc.)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4401">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88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CR CID 14349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graphicFrame>
        <p:nvGraphicFramePr>
          <p:cNvPr id="7" name="Table 6"/>
          <p:cNvGraphicFramePr>
            <a:graphicFrameLocks noGrp="1"/>
          </p:cNvGraphicFramePr>
          <p:nvPr>
            <p:extLst>
              <p:ext uri="{D42A27DB-BD31-4B8C-83A1-F6EECF244321}">
                <p14:modId xmlns:p14="http://schemas.microsoft.com/office/powerpoint/2010/main" val="2130919400"/>
              </p:ext>
            </p:extLst>
          </p:nvPr>
        </p:nvGraphicFramePr>
        <p:xfrm>
          <a:off x="459582" y="1447800"/>
          <a:ext cx="8227218" cy="4657122"/>
        </p:xfrm>
        <a:graphic>
          <a:graphicData uri="http://schemas.openxmlformats.org/drawingml/2006/table">
            <a:tbl>
              <a:tblPr/>
              <a:tblGrid>
                <a:gridCol w="414600"/>
                <a:gridCol w="466425"/>
                <a:gridCol w="2643075"/>
                <a:gridCol w="1781484"/>
                <a:gridCol w="511772"/>
                <a:gridCol w="2409862"/>
              </a:tblGrid>
              <a:tr h="192156">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90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CR for 27.14.3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laurent cariou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98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CR on CIDs 12757, 11149 and 13675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99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fr-FR" sz="1000" b="0" i="0" u="none" strike="noStrike">
                          <a:solidFill>
                            <a:srgbClr val="006100"/>
                          </a:solidFill>
                          <a:effectLst/>
                          <a:latin typeface="Calibri" panose="020F0502020204030204" pitchFamily="34" charset="0"/>
                        </a:rPr>
                        <a:t>LB230 CR on Fragmentation Part 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105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lb230-cr-multi-tid-capability-indication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Yongho Seok (MediaTek)</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Calibri" panose="020F0502020204030204" pitchFamily="34" charset="0"/>
                        </a:rPr>
                        <a:t>107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lb230-cr-20mhz-only-sta-on-secondary-channel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Yongho Seok (</a:t>
                      </a:r>
                      <a:r>
                        <a:rPr lang="en-US" sz="1000" b="0" i="0" u="none" strike="noStrike" dirty="0" err="1">
                          <a:solidFill>
                            <a:srgbClr val="000000"/>
                          </a:solidFill>
                          <a:effectLst/>
                          <a:latin typeface="Calibri" panose="020F0502020204030204" pitchFamily="34" charset="0"/>
                        </a:rPr>
                        <a:t>MediaTek</a:t>
                      </a:r>
                      <a:r>
                        <a:rPr lang="en-US" sz="1000" b="0" i="0" u="none" strike="noStrike" dirty="0">
                          <a:solidFill>
                            <a:srgbClr val="000000"/>
                          </a:solidFill>
                          <a:effectLst/>
                          <a:latin typeface="Calibri" panose="020F0502020204030204" pitchFamily="34" charset="0"/>
                        </a:rPr>
                        <a:t>)</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149</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CR for 27.5.6</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err="1">
                          <a:solidFill>
                            <a:srgbClr val="000000"/>
                          </a:solidFill>
                          <a:effectLst/>
                          <a:latin typeface="Calibri" panose="020F0502020204030204" pitchFamily="34" charset="0"/>
                        </a:rPr>
                        <a:t>laurent</a:t>
                      </a:r>
                      <a:r>
                        <a:rPr lang="en-US" sz="1000" b="0" i="0" u="none" strike="noStrike" dirty="0">
                          <a:solidFill>
                            <a:srgbClr val="000000"/>
                          </a:solidFill>
                          <a:effectLst/>
                          <a:latin typeface="Calibri" panose="020F0502020204030204" pitchFamily="34" charset="0"/>
                        </a:rPr>
                        <a:t> </a:t>
                      </a:r>
                      <a:r>
                        <a:rPr lang="en-US" sz="1000" b="0" i="0" u="none" strike="noStrike" dirty="0" err="1">
                          <a:solidFill>
                            <a:srgbClr val="000000"/>
                          </a:solidFill>
                          <a:effectLst/>
                          <a:latin typeface="Calibri" panose="020F0502020204030204" pitchFamily="34" charset="0"/>
                        </a:rPr>
                        <a:t>cariou</a:t>
                      </a:r>
                      <a:r>
                        <a:rPr lang="en-US" sz="1000" b="0" i="0" u="none" strike="noStrike" dirty="0">
                          <a:solidFill>
                            <a:srgbClr val="000000"/>
                          </a:solidFill>
                          <a:effectLst/>
                          <a:latin typeface="Calibri" panose="020F0502020204030204" pitchFamily="34" charset="0"/>
                        </a:rPr>
                        <a:t>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a:solidFill>
                            <a:srgbClr val="9C0006"/>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b"/>
                      <a:r>
                        <a:rPr lang="en-US" sz="1000" b="0" i="0" u="none" strike="noStrike">
                          <a:solidFill>
                            <a:srgbClr val="9C0006"/>
                          </a:solidFill>
                          <a:effectLst/>
                          <a:latin typeface="Calibri" panose="020F0502020204030204" pitchFamily="34" charset="0"/>
                        </a:rPr>
                        <a:t>153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a:solidFill>
                            <a:srgbClr val="9C0006"/>
                          </a:solidFill>
                          <a:effectLst/>
                          <a:latin typeface="Calibri" panose="020F0502020204030204" pitchFamily="34" charset="0"/>
                        </a:rPr>
                        <a:t>Resolution for CID 11742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b"/>
                      <a:r>
                        <a:rPr lang="en-US" sz="1000" b="0" i="0" u="none" strike="noStrike">
                          <a:solidFill>
                            <a:srgbClr val="9C0006"/>
                          </a:solidFill>
                          <a:effectLst/>
                          <a:latin typeface="Calibri" panose="020F0502020204030204" pitchFamily="34" charset="0"/>
                        </a:rPr>
                        <a:t>Po-Kai Huang (Intel)</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same CID as in 1859 - no agreement</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155</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Resolutions for CIDs related to GCR</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Yusuke Tanaka (Sony)</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dirty="0">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dirty="0">
                          <a:solidFill>
                            <a:srgbClr val="000000"/>
                          </a:solidFill>
                          <a:effectLst/>
                          <a:latin typeface="Calibri" panose="020F0502020204030204" pitchFamily="34" charset="0"/>
                        </a:rPr>
                        <a:t>161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CR CID 13754</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alibri" panose="020F0502020204030204" pitchFamily="34" charset="0"/>
                        </a:rPr>
                        <a:t>Zhou Lan (Broadcom Ltd.)</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dirty="0">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180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181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LB230 CR on BSS Load Information in subclause 9.4.2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Ming Gan (Huawei)</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182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CID related to the use of TSPEC for HE STAs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Guoqing Li (Apple)</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2156">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000" b="0" i="0" u="none" strike="noStrike">
                          <a:solidFill>
                            <a:srgbClr val="000000"/>
                          </a:solidFill>
                          <a:effectLst/>
                          <a:latin typeface="Calibri" panose="020F0502020204030204" pitchFamily="34" charset="0"/>
                        </a:rPr>
                        <a:t>200</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Decouple Channel Width Capabilities Between VHT and HE Modes</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alibri" panose="020F0502020204030204" pitchFamily="34" charset="0"/>
                        </a:rPr>
                        <a:t>Huizhao Wang </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84314">
                <a:tc>
                  <a:txBody>
                    <a:bodyPr/>
                    <a:lstStyle/>
                    <a:p>
                      <a:pPr algn="r" fontAlgn="t"/>
                      <a:r>
                        <a:rPr lang="en-US" sz="10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1000" b="0" i="0" u="none" strike="noStrike">
                          <a:solidFill>
                            <a:srgbClr val="9C0006"/>
                          </a:solidFill>
                          <a:effectLst/>
                          <a:latin typeface="Calibri" panose="020F0502020204030204" pitchFamily="34" charset="0"/>
                        </a:rPr>
                        <a:t>1837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comment resolution 27.5.3.5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Liwen Chu (Marvell)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Presented during 2017-12-07 telecon. It will be resceduled. (CIDs 11327 and CID 13725)</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l" fontAlgn="t"/>
                      <a:r>
                        <a:rPr lang="en-US" sz="1000" b="0" i="0" u="none" strike="noStrike">
                          <a:solidFill>
                            <a:srgbClr val="9C6500"/>
                          </a:solidFill>
                          <a:effectLst/>
                          <a:latin typeface="Calibri" panose="020F0502020204030204" pitchFamily="34" charset="0"/>
                        </a:rPr>
                        <a:t>3 CI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r" fontAlgn="t"/>
                      <a:r>
                        <a:rPr lang="en-US" sz="1000" b="0" i="0" u="none" strike="noStrike">
                          <a:solidFill>
                            <a:srgbClr val="9C6500"/>
                          </a:solidFill>
                          <a:effectLst/>
                          <a:latin typeface="Calibri" panose="020F0502020204030204" pitchFamily="34" charset="0"/>
                        </a:rPr>
                        <a:t>1847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CIDs related to Multiple BSSID topic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3 CIDs are pending</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r>
              <a:tr h="192156">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1850</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Resolution for CIDs in 9.4.2.37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1857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CIDs related to Multiple BSSID topic - Part 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1858</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Resolution for CID 13142</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r" fontAlgn="t"/>
                      <a:r>
                        <a:rPr lang="en-US" sz="1000" b="0" i="0" u="none" strike="noStrike">
                          <a:solidFill>
                            <a:srgbClr val="9C0006"/>
                          </a:solidFill>
                          <a:effectLst/>
                          <a:latin typeface="Calibri" panose="020F0502020204030204" pitchFamily="34" charset="0"/>
                        </a:rPr>
                        <a:t>1859</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Resolution for CID 11742</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Abhishek Patil (Qualcomm)</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no agreement. Same CID as 11-18/0153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192156">
                <a:tc>
                  <a:txBody>
                    <a:bodyPr/>
                    <a:lstStyle/>
                    <a:p>
                      <a:pPr algn="r" fontAlgn="b"/>
                      <a:r>
                        <a:rPr lang="en-US" sz="1000" b="0" i="0" u="none" strike="noStrike">
                          <a:solidFill>
                            <a:srgbClr val="006100"/>
                          </a:solidFill>
                          <a:effectLst/>
                          <a:latin typeface="Calibri" panose="020F0502020204030204" pitchFamily="34" charset="0"/>
                        </a:rPr>
                        <a:t>2017</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1861</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CIDs related to Multiple BSSID topic - Part 3</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Abhishek Patil (Qualcomm)</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MAC</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ready for motion</a:t>
                      </a:r>
                    </a:p>
                  </a:txBody>
                  <a:tcPr marL="6122" marR="6122" marT="61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a:solidFill>
                            <a:srgbClr val="0061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r" fontAlgn="t"/>
                      <a:r>
                        <a:rPr lang="en-US" sz="1000" b="0" i="0" u="none" strike="noStrike">
                          <a:solidFill>
                            <a:srgbClr val="006100"/>
                          </a:solidFill>
                          <a:effectLst/>
                          <a:latin typeface="Calibri" panose="020F0502020204030204" pitchFamily="34" charset="0"/>
                        </a:rPr>
                        <a:t>1874</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CR for NAV Part I</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Po-Kai Huang (Intel)</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r>
              <a:tr h="192156">
                <a:tc>
                  <a:txBody>
                    <a:bodyPr/>
                    <a:lstStyle/>
                    <a:p>
                      <a:pPr algn="r" fontAlgn="t"/>
                      <a:r>
                        <a:rPr lang="en-US" sz="1000" b="0" i="0" u="none" strike="noStrike" dirty="0">
                          <a:solidFill>
                            <a:srgbClr val="000000"/>
                          </a:solidFill>
                          <a:effectLst/>
                          <a:latin typeface="Calibri" panose="020F0502020204030204" pitchFamily="34" charset="0"/>
                        </a:rPr>
                        <a:t>2017</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000" b="0" i="0" u="none" strike="noStrike" dirty="0">
                          <a:solidFill>
                            <a:srgbClr val="000000"/>
                          </a:solidFill>
                          <a:effectLst/>
                          <a:latin typeface="Calibri" panose="020F0502020204030204" pitchFamily="34" charset="0"/>
                        </a:rPr>
                        <a:t>1893</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CR TWT IE</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Matthew Fischer (Broadcom LTD)</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MAC</a:t>
                      </a: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95356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(MU)</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13</a:t>
            </a:fld>
            <a:endParaRPr lang="en-US" altLang="en-US"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graphicFrame>
        <p:nvGraphicFramePr>
          <p:cNvPr id="6" name="Table 6"/>
          <p:cNvGraphicFramePr>
            <a:graphicFrameLocks noGrp="1"/>
          </p:cNvGraphicFramePr>
          <p:nvPr>
            <p:extLst>
              <p:ext uri="{D42A27DB-BD31-4B8C-83A1-F6EECF244321}">
                <p14:modId xmlns:p14="http://schemas.microsoft.com/office/powerpoint/2010/main" val="1445384732"/>
              </p:ext>
            </p:extLst>
          </p:nvPr>
        </p:nvGraphicFramePr>
        <p:xfrm>
          <a:off x="457200" y="1676400"/>
          <a:ext cx="8085138" cy="4113594"/>
        </p:xfrm>
        <a:graphic>
          <a:graphicData uri="http://schemas.openxmlformats.org/drawingml/2006/table">
            <a:tbl>
              <a:tblPr/>
              <a:tblGrid>
                <a:gridCol w="407440"/>
                <a:gridCol w="458370"/>
                <a:gridCol w="2597430"/>
                <a:gridCol w="1870760"/>
                <a:gridCol w="457200"/>
                <a:gridCol w="2293938"/>
              </a:tblGrid>
              <a:tr h="152606">
                <a:tc>
                  <a:txBody>
                    <a:bodyPr/>
                    <a:lstStyle/>
                    <a:p>
                      <a:pPr algn="ctr" fontAlgn="t"/>
                      <a:r>
                        <a:rPr lang="en-US" sz="1000" b="1" i="0" u="none" strike="noStrike" dirty="0">
                          <a:solidFill>
                            <a:srgbClr val="FFFFFF"/>
                          </a:solidFill>
                          <a:effectLst/>
                          <a:latin typeface="Calibri" panose="020F0502020204030204" pitchFamily="34" charset="0"/>
                        </a:rPr>
                        <a:t>Year</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DCN</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Title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Author</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Ad Hoc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c>
                  <a:txBody>
                    <a:bodyPr/>
                    <a:lstStyle/>
                    <a:p>
                      <a:pPr algn="ctr" fontAlgn="t"/>
                      <a:r>
                        <a:rPr lang="en-US" sz="1000" b="1" i="0" u="none" strike="noStrike">
                          <a:solidFill>
                            <a:srgbClr val="FFFFFF"/>
                          </a:solidFill>
                          <a:effectLst/>
                          <a:latin typeface="Calibri" panose="020F0502020204030204" pitchFamily="34" charset="0"/>
                        </a:rPr>
                        <a:t>Status</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ED7D31"/>
                    </a:solidFill>
                  </a:tcPr>
                </a:tc>
              </a:tr>
              <a:tr h="165643">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1000" b="0" i="0" u="none" strike="noStrike">
                          <a:solidFill>
                            <a:srgbClr val="000000"/>
                          </a:solidFill>
                          <a:effectLst/>
                          <a:latin typeface="Calibri" panose="020F0502020204030204" pitchFamily="34" charset="0"/>
                        </a:rPr>
                        <a:t>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LB230-MAC-CR-9.3.1.20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a:solidFill>
                            <a:srgbClr val="9C65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1000" b="0" i="0" u="none" strike="noStrike">
                          <a:solidFill>
                            <a:srgbClr val="9C6500"/>
                          </a:solidFill>
                          <a:effectLst/>
                          <a:latin typeface="Calibri" panose="020F0502020204030204" pitchFamily="34" charset="0"/>
                        </a:rPr>
                        <a:t>11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LB230-MAC-CR-27.5.3.4</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Alfred Asterjadhi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1000" b="0" i="0" u="none" strike="noStrike">
                          <a:solidFill>
                            <a:srgbClr val="000000"/>
                          </a:solidFill>
                          <a:effectLst/>
                          <a:latin typeface="Calibri" panose="020F0502020204030204" pitchFamily="34" charset="0"/>
                        </a:rPr>
                        <a:t>29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Default-UORA-Parameters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1000" b="0" i="0" u="none" strike="noStrike">
                          <a:solidFill>
                            <a:srgbClr val="000000"/>
                          </a:solidFill>
                          <a:effectLst/>
                          <a:latin typeface="Calibri" panose="020F0502020204030204" pitchFamily="34" charset="0"/>
                        </a:rPr>
                        <a:t>30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ER-DL-protection-sequence</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dirty="0">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r" fontAlgn="t"/>
                      <a:r>
                        <a:rPr lang="en-US" sz="1000" b="0" i="0" u="none" strike="noStrike" dirty="0">
                          <a:solidFill>
                            <a:srgbClr val="000000"/>
                          </a:solidFill>
                          <a:effectLst/>
                          <a:latin typeface="Calibri" panose="020F0502020204030204" pitchFamily="34" charset="0"/>
                        </a:rPr>
                        <a:t>31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a:solidFill>
                            <a:srgbClr val="000000"/>
                          </a:solidFill>
                          <a:effectLst/>
                          <a:latin typeface="Calibri" panose="020F0502020204030204" pitchFamily="34" charset="0"/>
                        </a:rPr>
                        <a:t>BQRP-BQR-LCTS-DLMU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a:solidFill>
                            <a:srgbClr val="000000"/>
                          </a:solidFill>
                          <a:effectLst/>
                          <a:latin typeface="Calibri" panose="020F0502020204030204" pitchFamily="34" charset="0"/>
                        </a:rPr>
                        <a:t>Matthew Fischer (Broadcom LTD)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c>
                  <a:txBody>
                    <a:bodyPr/>
                    <a:lstStyle/>
                    <a:p>
                      <a:pPr algn="l" fontAlgn="t"/>
                      <a:r>
                        <a:rPr lang="en-US" sz="1000" b="0" i="0" u="none" strike="noStrike" dirty="0" smtClean="0">
                          <a:solidFill>
                            <a:srgbClr val="000000"/>
                          </a:solidFill>
                          <a:effectLst/>
                          <a:latin typeface="Calibri" panose="020F0502020204030204" pitchFamily="34" charset="0"/>
                        </a:rPr>
                        <a:t>presented in the TG session</a:t>
                      </a:r>
                      <a:endParaRPr lang="en-US" sz="10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000"/>
                    </a:solidFill>
                  </a:tcPr>
                </a:tc>
              </a:tr>
              <a:tr h="165643">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1000" b="0" i="0" u="none" strike="noStrike" dirty="0">
                          <a:solidFill>
                            <a:srgbClr val="000000"/>
                          </a:solidFill>
                          <a:effectLst/>
                          <a:latin typeface="Calibri" panose="020F0502020204030204" pitchFamily="34" charset="0"/>
                        </a:rPr>
                        <a:t>42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LB230-MAC-CR-27.6.2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Alfred </a:t>
                      </a:r>
                      <a:r>
                        <a:rPr lang="en-US" sz="1000" b="0" i="0" u="none" strike="noStrike" dirty="0" err="1">
                          <a:solidFill>
                            <a:srgbClr val="000000"/>
                          </a:solidFill>
                          <a:effectLst/>
                          <a:latin typeface="Calibri" panose="020F0502020204030204" pitchFamily="34" charset="0"/>
                        </a:rPr>
                        <a:t>Asterjadhi</a:t>
                      </a:r>
                      <a:r>
                        <a:rPr lang="en-US" sz="1000" b="0" i="0" u="none" strike="noStrike" dirty="0">
                          <a:solidFill>
                            <a:srgbClr val="000000"/>
                          </a:solidFill>
                          <a:effectLst/>
                          <a:latin typeface="Calibri" panose="020F0502020204030204" pitchFamily="34" charset="0"/>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a:solidFill>
                            <a:srgbClr val="000000"/>
                          </a:solidFill>
                          <a:effectLst/>
                          <a:latin typeface="Calibri" panose="020F0502020204030204" pitchFamily="34" charset="0"/>
                        </a:rPr>
                        <a:t>2018</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t"/>
                      <a:r>
                        <a:rPr lang="en-US" sz="1000" b="0" i="0" u="none" strike="noStrike">
                          <a:solidFill>
                            <a:srgbClr val="000000"/>
                          </a:solidFill>
                          <a:effectLst/>
                          <a:latin typeface="Calibri" panose="020F0502020204030204" pitchFamily="34" charset="0"/>
                        </a:rPr>
                        <a:t>43</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LB230-MAC-CR-27.6</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Calibri" panose="020F0502020204030204" pitchFamily="34" charset="0"/>
                        </a:rPr>
                        <a:t>Alfred </a:t>
                      </a:r>
                      <a:r>
                        <a:rPr lang="en-US" sz="1000" b="0" i="0" u="none" strike="noStrike" dirty="0" err="1">
                          <a:solidFill>
                            <a:srgbClr val="000000"/>
                          </a:solidFill>
                          <a:effectLst/>
                          <a:latin typeface="Calibri" panose="020F0502020204030204" pitchFamily="34" charset="0"/>
                        </a:rPr>
                        <a:t>Asterjadhi</a:t>
                      </a:r>
                      <a:r>
                        <a:rPr lang="en-US" sz="1000" b="0" i="0" u="none" strike="noStrike" dirty="0">
                          <a:solidFill>
                            <a:srgbClr val="000000"/>
                          </a:solidFill>
                          <a:effectLst/>
                          <a:latin typeface="Calibri" panose="020F0502020204030204" pitchFamily="34" charset="0"/>
                        </a:rPr>
                        <a:t> (Qualcomm Inc.)</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53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CR on BQR</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54</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pl-PL" sz="1000" b="0" i="0" u="none" strike="noStrike">
                          <a:solidFill>
                            <a:srgbClr val="000000"/>
                          </a:solidFill>
                          <a:effectLst/>
                          <a:latin typeface="Calibri" panose="020F0502020204030204" pitchFamily="34" charset="0"/>
                        </a:rPr>
                        <a:t>CR on DL MU procedure</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56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CR CID 14328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63</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CR for UORA PS and UORA</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Jeongki Kim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1000" b="0" i="0" u="none" strike="noStrike" dirty="0">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1000" b="0" i="0" u="none" strike="noStrike" dirty="0">
                          <a:solidFill>
                            <a:srgbClr val="006100"/>
                          </a:solidFill>
                          <a:effectLst/>
                          <a:latin typeface="Calibri" panose="020F0502020204030204" pitchFamily="34" charset="0"/>
                        </a:rPr>
                        <a:t>65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Resolutions to CIDs in 9.2.1.23 (part 1)</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Abhishek Patil (Qualcomm)</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ready for motion</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79</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dirty="0">
                          <a:solidFill>
                            <a:srgbClr val="006100"/>
                          </a:solidFill>
                          <a:effectLst/>
                          <a:latin typeface="Calibri" panose="020F0502020204030204" pitchFamily="34" charset="0"/>
                        </a:rPr>
                        <a:t>Comment Resolutions on Clause 9.4.1.63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err="1">
                          <a:solidFill>
                            <a:srgbClr val="006100"/>
                          </a:solidFill>
                          <a:effectLst/>
                          <a:latin typeface="Calibri" panose="020F0502020204030204" pitchFamily="34" charset="0"/>
                        </a:rPr>
                        <a:t>Kome</a:t>
                      </a:r>
                      <a:r>
                        <a:rPr lang="en-US" sz="1000" b="0" i="0" u="none" strike="noStrike" dirty="0">
                          <a:solidFill>
                            <a:srgbClr val="006100"/>
                          </a:solidFill>
                          <a:effectLst/>
                          <a:latin typeface="Calibri" panose="020F0502020204030204" pitchFamily="34" charset="0"/>
                        </a:rPr>
                        <a:t> Oteri (</a:t>
                      </a:r>
                      <a:r>
                        <a:rPr lang="en-US" sz="1000" b="0" i="0" u="none" strike="noStrike" dirty="0" err="1">
                          <a:solidFill>
                            <a:srgbClr val="006100"/>
                          </a:solidFill>
                          <a:effectLst/>
                          <a:latin typeface="Calibri" panose="020F0502020204030204" pitchFamily="34" charset="0"/>
                        </a:rPr>
                        <a:t>InterDigital</a:t>
                      </a:r>
                      <a:r>
                        <a:rPr lang="en-US" sz="1000" b="0" i="0" u="none" strike="noStrike" dirty="0">
                          <a:solidFill>
                            <a:srgbClr val="006100"/>
                          </a:solidFill>
                          <a:effectLst/>
                          <a:latin typeface="Calibri" panose="020F0502020204030204" pitchFamily="34" charset="0"/>
                        </a:rPr>
                        <a:t>)</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331288">
                <a:tc>
                  <a:txBody>
                    <a:bodyPr/>
                    <a:lstStyle/>
                    <a:p>
                      <a:pPr algn="r" fontAlgn="b"/>
                      <a:r>
                        <a:rPr lang="en-US" sz="1000" b="0" i="0" u="none" strike="noStrike">
                          <a:solidFill>
                            <a:srgbClr val="0061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r" fontAlgn="b"/>
                      <a:r>
                        <a:rPr lang="en-US" sz="1000" b="0" i="0" u="none" strike="noStrike">
                          <a:solidFill>
                            <a:srgbClr val="006100"/>
                          </a:solidFill>
                          <a:effectLst/>
                          <a:latin typeface="Calibri" panose="020F0502020204030204" pitchFamily="34" charset="0"/>
                        </a:rPr>
                        <a:t>80</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t"/>
                      <a:r>
                        <a:rPr lang="en-US" sz="1000" b="0" i="0" u="none" strike="noStrike">
                          <a:solidFill>
                            <a:srgbClr val="006100"/>
                          </a:solidFill>
                          <a:effectLst/>
                          <a:latin typeface="Calibri" panose="020F0502020204030204" pitchFamily="34" charset="0"/>
                        </a:rPr>
                        <a:t>Comment Resolutions on Clause 9.4.1.63 D2.0 (HE Compressed Beamforming Report field)</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Kome Oteri (InterDigital)</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a:solidFill>
                            <a:srgbClr val="006100"/>
                          </a:solidFill>
                          <a:effectLst/>
                          <a:latin typeface="Calibri" panose="020F0502020204030204" pitchFamily="34" charset="0"/>
                        </a:rPr>
                        <a:t>MU</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sz="1000" b="0" i="0" u="none" strike="noStrike" dirty="0">
                          <a:solidFill>
                            <a:srgbClr val="006100"/>
                          </a:solidFill>
                          <a:effectLst/>
                          <a:latin typeface="Calibri" panose="020F0502020204030204" pitchFamily="34" charset="0"/>
                        </a:rPr>
                        <a:t>ready for motion</a:t>
                      </a:r>
                    </a:p>
                  </a:txBody>
                  <a:tcPr marL="6122" marR="6122" marT="6122" marB="0" anchor="b">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108</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CR for 27.5.3.6</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Kiseon Ryu (LG Electronics)</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b"/>
                      <a:r>
                        <a:rPr lang="en-US" sz="1000" b="0" i="0" u="none" strike="noStrike">
                          <a:solidFill>
                            <a:srgbClr val="000000"/>
                          </a:solidFill>
                          <a:effectLst/>
                          <a:latin typeface="Calibri" panose="020F0502020204030204" pitchFamily="34" charset="0"/>
                        </a:rPr>
                        <a:t>2018</a:t>
                      </a:r>
                    </a:p>
                  </a:txBody>
                  <a:tcPr marL="6122" marR="6122" marT="6122" marB="0" anchor="b">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185</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CR CID 11001</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Zhou Lan (Broadcom Ltd.)</a:t>
                      </a:r>
                    </a:p>
                  </a:txBody>
                  <a:tcPr marL="6122" marR="6122" marT="6122" marB="0" anchor="b">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c>
                  <a:txBody>
                    <a:bodyPr/>
                    <a:lstStyle/>
                    <a:p>
                      <a:pPr algn="l" fontAlgn="t"/>
                      <a:endParaRPr lang="en-US" sz="1000" b="0" i="0" u="none" strike="noStrike">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tcPr>
                </a:tc>
              </a:tr>
              <a:tr h="165643">
                <a:tc>
                  <a:txBody>
                    <a:bodyPr/>
                    <a:lstStyle/>
                    <a:p>
                      <a:pPr algn="r" fontAlgn="t"/>
                      <a:r>
                        <a:rPr lang="en-US" sz="10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1000" b="0" i="0" u="none" strike="noStrike">
                          <a:solidFill>
                            <a:srgbClr val="9C6500"/>
                          </a:solidFill>
                          <a:effectLst/>
                          <a:latin typeface="Calibri" panose="020F0502020204030204" pitchFamily="34" charset="0"/>
                        </a:rPr>
                        <a:t>1828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CR MU EDCA parameters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laurent cariou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one CID is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1000" b="0" i="0" u="none" strike="noStrike">
                          <a:solidFill>
                            <a:srgbClr val="9C65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r" fontAlgn="t"/>
                      <a:r>
                        <a:rPr lang="en-US" sz="1000" b="0" i="0" u="none" strike="noStrike">
                          <a:solidFill>
                            <a:srgbClr val="9C6500"/>
                          </a:solidFill>
                          <a:effectLst/>
                          <a:latin typeface="Calibri" panose="020F0502020204030204" pitchFamily="34" charset="0"/>
                        </a:rPr>
                        <a:t>1849</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CIDs related to Random Acccess</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Abhishek Patil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c>
                  <a:txBody>
                    <a:bodyPr/>
                    <a:lstStyle/>
                    <a:p>
                      <a:pPr algn="l" fontAlgn="t"/>
                      <a:r>
                        <a:rPr lang="en-US" sz="1000" b="0" i="0" u="none" strike="noStrike">
                          <a:solidFill>
                            <a:srgbClr val="9C6500"/>
                          </a:solidFill>
                          <a:effectLst/>
                          <a:latin typeface="Calibri" panose="020F0502020204030204" pitchFamily="34" charset="0"/>
                        </a:rPr>
                        <a:t>one CID is still pending</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EB9C"/>
                    </a:solidFill>
                  </a:tcPr>
                </a:tc>
              </a:tr>
              <a:tr h="165643">
                <a:tc>
                  <a:txBody>
                    <a:bodyPr/>
                    <a:lstStyle/>
                    <a:p>
                      <a:pPr algn="r" fontAlgn="t"/>
                      <a:r>
                        <a:rPr lang="en-US" sz="1000" b="0" i="0" u="none" strike="noStrike">
                          <a:solidFill>
                            <a:srgbClr val="9C0006"/>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r" fontAlgn="t"/>
                      <a:r>
                        <a:rPr lang="en-US" sz="1000" b="0" i="0" u="none" strike="noStrike">
                          <a:solidFill>
                            <a:srgbClr val="9C0006"/>
                          </a:solidFill>
                          <a:effectLst/>
                          <a:latin typeface="Calibri" panose="020F0502020204030204" pitchFamily="34" charset="0"/>
                        </a:rPr>
                        <a:t>1860</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Resolution for CID 11002</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Abhishek </a:t>
                      </a:r>
                      <a:r>
                        <a:rPr lang="en-US" sz="1000" b="0" i="0" u="none" strike="noStrike" dirty="0" err="1">
                          <a:solidFill>
                            <a:srgbClr val="9C0006"/>
                          </a:solidFill>
                          <a:effectLst/>
                          <a:latin typeface="Calibri" panose="020F0502020204030204" pitchFamily="34" charset="0"/>
                        </a:rPr>
                        <a:t>Patil</a:t>
                      </a:r>
                      <a:r>
                        <a:rPr lang="en-US" sz="1000" b="0" i="0" u="none" strike="noStrike" dirty="0">
                          <a:solidFill>
                            <a:srgbClr val="9C0006"/>
                          </a:solidFill>
                          <a:effectLst/>
                          <a:latin typeface="Calibri" panose="020F0502020204030204" pitchFamily="34" charset="0"/>
                        </a:rPr>
                        <a:t> (Qualcomm)</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a:solidFill>
                            <a:srgbClr val="9C0006"/>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c>
                  <a:txBody>
                    <a:bodyPr/>
                    <a:lstStyle/>
                    <a:p>
                      <a:pPr algn="l" fontAlgn="t"/>
                      <a:r>
                        <a:rPr lang="en-US" sz="1000" b="0" i="0" u="none" strike="noStrike" dirty="0">
                          <a:solidFill>
                            <a:srgbClr val="9C0006"/>
                          </a:solidFill>
                          <a:effectLst/>
                          <a:latin typeface="Calibri" panose="020F0502020204030204" pitchFamily="34" charset="0"/>
                        </a:rPr>
                        <a:t>reschedule</a:t>
                      </a: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FFC7CE"/>
                    </a:solidFill>
                  </a:tcPr>
                </a:tc>
              </a:tr>
              <a:tr h="165643">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r"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1878</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CR for NAV Part II</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Po-Kai Huang (Intel)</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marL="0" algn="l" defTabSz="914400" rtl="0" eaLnBrk="1" fontAlgn="t" latinLnBrk="0" hangingPunct="1"/>
                      <a:r>
                        <a:rPr lang="en-US" sz="1000" b="0" i="0" u="none" strike="noStrike" kern="1200" dirty="0">
                          <a:solidFill>
                            <a:srgbClr val="006100"/>
                          </a:solidFill>
                          <a:effectLst/>
                          <a:latin typeface="Calibri" panose="020F0502020204030204" pitchFamily="34" charset="0"/>
                          <a:ea typeface="+mn-ea"/>
                          <a:cs typeface="+mn-cs"/>
                        </a:rPr>
                        <a:t>MU</a:t>
                      </a:r>
                    </a:p>
                  </a:txBody>
                  <a:tcPr marL="6122" marR="6122" marT="6122" marB="0">
                    <a:lnL>
                      <a:noFill/>
                    </a:lnL>
                    <a:lnR>
                      <a:noFill/>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c>
                  <a:txBody>
                    <a:bodyPr/>
                    <a:lstStyle/>
                    <a:p>
                      <a:pPr algn="l" fontAlgn="b"/>
                      <a:r>
                        <a:rPr lang="en-US" altLang="ko-KR" sz="1000" b="0" i="0" u="none" strike="noStrike" dirty="0" smtClean="0">
                          <a:solidFill>
                            <a:srgbClr val="006100"/>
                          </a:solidFill>
                          <a:effectLst/>
                          <a:latin typeface="Calibri" panose="020F0502020204030204" pitchFamily="34" charset="0"/>
                        </a:rPr>
                        <a:t>ready for motion</a:t>
                      </a:r>
                      <a:endParaRPr lang="en-US" altLang="ko-KR" sz="1000" b="0" i="0" u="none" strike="noStrike" dirty="0">
                        <a:solidFill>
                          <a:srgbClr val="0061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w="6350" cap="flat" cmpd="sng" algn="ctr">
                      <a:solidFill>
                        <a:srgbClr val="ED7D31"/>
                      </a:solidFill>
                      <a:prstDash val="solid"/>
                      <a:round/>
                      <a:headEnd type="none" w="med" len="med"/>
                      <a:tailEnd type="none" w="med" len="med"/>
                    </a:lnB>
                    <a:solidFill>
                      <a:srgbClr val="C6EFCE"/>
                    </a:solidFill>
                  </a:tcPr>
                </a:tc>
              </a:tr>
              <a:tr h="165643">
                <a:tc>
                  <a:txBody>
                    <a:bodyPr/>
                    <a:lstStyle/>
                    <a:p>
                      <a:pPr algn="r" fontAlgn="t"/>
                      <a:r>
                        <a:rPr lang="en-US" sz="1000" b="0" i="0" u="none" strike="noStrike" dirty="0">
                          <a:solidFill>
                            <a:srgbClr val="000000"/>
                          </a:solidFill>
                          <a:effectLst/>
                          <a:latin typeface="Calibri" panose="020F0502020204030204" pitchFamily="34" charset="0"/>
                        </a:rPr>
                        <a:t>2017</a:t>
                      </a:r>
                    </a:p>
                  </a:txBody>
                  <a:tcPr marL="6122" marR="6122" marT="6122" marB="0">
                    <a:lnL w="6350" cap="flat" cmpd="sng" algn="ctr">
                      <a:solidFill>
                        <a:srgbClr val="ED7D31"/>
                      </a:solidFill>
                      <a:prstDash val="solid"/>
                      <a:round/>
                      <a:headEnd type="none" w="med" len="med"/>
                      <a:tailEnd type="none" w="med" len="med"/>
                    </a:lnL>
                    <a:lnR>
                      <a:noFill/>
                    </a:lnR>
                    <a:lnT w="6350" cap="flat" cmpd="sng" algn="ctr">
                      <a:solidFill>
                        <a:srgbClr val="ED7D31"/>
                      </a:solidFill>
                      <a:prstDash val="solid"/>
                      <a:round/>
                      <a:headEnd type="none" w="med" len="med"/>
                      <a:tailEnd type="none" w="med" len="med"/>
                    </a:lnT>
                    <a:lnB>
                      <a:noFill/>
                    </a:lnB>
                  </a:tcPr>
                </a:tc>
                <a:tc>
                  <a:txBody>
                    <a:bodyPr/>
                    <a:lstStyle/>
                    <a:p>
                      <a:pPr algn="r" fontAlgn="t"/>
                      <a:r>
                        <a:rPr lang="en-US" sz="1000" b="0" i="0" u="none" strike="noStrike" dirty="0">
                          <a:solidFill>
                            <a:srgbClr val="000000"/>
                          </a:solidFill>
                          <a:effectLst/>
                          <a:latin typeface="Calibri" panose="020F0502020204030204" pitchFamily="34" charset="0"/>
                        </a:rPr>
                        <a:t>1887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fr-FR" sz="1000" b="0" i="0" u="none" strike="noStrike" dirty="0">
                          <a:solidFill>
                            <a:srgbClr val="000000"/>
                          </a:solidFill>
                          <a:effectLst/>
                          <a:latin typeface="Calibri" panose="020F0502020204030204" pitchFamily="34" charset="0"/>
                        </a:rPr>
                        <a:t>11ax D2.0 Comment Resolution 27.5.3.2.4 10.22.2.7</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1000" b="0" i="0" u="none" strike="noStrike" dirty="0" err="1">
                          <a:solidFill>
                            <a:srgbClr val="000000"/>
                          </a:solidFill>
                          <a:effectLst/>
                          <a:latin typeface="Calibri" panose="020F0502020204030204" pitchFamily="34" charset="0"/>
                        </a:rPr>
                        <a:t>Liwen</a:t>
                      </a:r>
                      <a:r>
                        <a:rPr lang="en-US" sz="1000" b="0" i="0" u="none" strike="noStrike" dirty="0">
                          <a:solidFill>
                            <a:srgbClr val="000000"/>
                          </a:solidFill>
                          <a:effectLst/>
                          <a:latin typeface="Calibri" panose="020F0502020204030204" pitchFamily="34" charset="0"/>
                        </a:rPr>
                        <a:t> Chu (Marvell)</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r>
                        <a:rPr lang="en-US" sz="1000" b="0" i="0" u="none" strike="noStrike" dirty="0">
                          <a:solidFill>
                            <a:srgbClr val="000000"/>
                          </a:solidFill>
                          <a:effectLst/>
                          <a:latin typeface="Calibri" panose="020F0502020204030204" pitchFamily="34" charset="0"/>
                        </a:rPr>
                        <a:t>MU</a:t>
                      </a:r>
                    </a:p>
                  </a:txBody>
                  <a:tcPr marL="6122" marR="6122" marT="6122" marB="0">
                    <a:lnL>
                      <a:noFill/>
                    </a:lnL>
                    <a:lnR>
                      <a:noFill/>
                    </a:lnR>
                    <a:lnT w="6350" cap="flat" cmpd="sng" algn="ctr">
                      <a:solidFill>
                        <a:srgbClr val="ED7D31"/>
                      </a:solidFill>
                      <a:prstDash val="solid"/>
                      <a:round/>
                      <a:headEnd type="none" w="med" len="med"/>
                      <a:tailEnd type="none" w="med" len="med"/>
                    </a:lnT>
                    <a:lnB>
                      <a:noFill/>
                    </a:lnB>
                  </a:tcPr>
                </a:tc>
                <a:tc>
                  <a:txBody>
                    <a:bodyPr/>
                    <a:lstStyle/>
                    <a:p>
                      <a:pPr algn="l" fontAlgn="t"/>
                      <a:endParaRPr lang="en-US" sz="1000" b="0" i="0" u="none" strike="noStrike" dirty="0">
                        <a:solidFill>
                          <a:srgbClr val="000000"/>
                        </a:solidFill>
                        <a:effectLst/>
                        <a:latin typeface="Calibri" panose="020F0502020204030204" pitchFamily="34" charset="0"/>
                      </a:endParaRPr>
                    </a:p>
                  </a:txBody>
                  <a:tcPr marL="6122" marR="6122" marT="6122" marB="0">
                    <a:lnL>
                      <a:noFill/>
                    </a:lnL>
                    <a:lnR w="6350" cap="flat" cmpd="sng" algn="ctr">
                      <a:solidFill>
                        <a:srgbClr val="ED7D31"/>
                      </a:solidFill>
                      <a:prstDash val="solid"/>
                      <a:round/>
                      <a:headEnd type="none" w="med" len="med"/>
                      <a:tailEnd type="none" w="med" len="med"/>
                    </a:lnR>
                    <a:lnT w="6350" cap="flat" cmpd="sng" algn="ctr">
                      <a:solidFill>
                        <a:srgbClr val="ED7D31"/>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2513710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
        <p:nvSpPr>
          <p:cNvPr id="8" name="Footer Placeholder 4"/>
          <p:cNvSpPr>
            <a:spLocks noGrp="1"/>
          </p:cNvSpPr>
          <p:nvPr>
            <p:ph type="ftr" sz="quarter" idx="4294967295"/>
          </p:nvPr>
        </p:nvSpPr>
        <p:spPr>
          <a:xfrm>
            <a:off x="7391400" y="6469551"/>
            <a:ext cx="13049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Tree>
    <p:extLst>
      <p:ext uri="{BB962C8B-B14F-4D97-AF65-F5344CB8AC3E}">
        <p14:creationId xmlns:p14="http://schemas.microsoft.com/office/powerpoint/2010/main" val="3088057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11-18/xxx (xx CIDs)</a:t>
            </a:r>
          </a:p>
          <a:p>
            <a:pPr lvl="1"/>
            <a:r>
              <a:rPr lang="en-US" sz="2800" dirty="0" smtClean="0"/>
              <a:t>xxx</a:t>
            </a:r>
          </a:p>
          <a:p>
            <a:endParaRPr lang="en-US" sz="2800" dirty="0" smtClean="0"/>
          </a:p>
          <a:p>
            <a:r>
              <a:rPr lang="en-US" sz="3200" dirty="0" smtClean="0"/>
              <a:t>Results: </a:t>
            </a:r>
            <a:r>
              <a:rPr lang="en-US" sz="2800" dirty="0" smtClean="0"/>
              <a:t>Y/N/A</a:t>
            </a:r>
          </a:p>
          <a:p>
            <a:pPr lvl="1"/>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(11-18-xxxx-00-xx.docx</a:t>
            </a:r>
            <a:r>
              <a:rPr lang="en-US" sz="2000" dirty="0" smtClean="0"/>
              <a:t>)</a:t>
            </a:r>
            <a:endParaRPr lang="en-US" sz="2000" dirty="0"/>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r>
              <a:rPr lang="en-US" altLang="en-US" dirty="0"/>
              <a:t>January 2018</a:t>
            </a:r>
          </a:p>
        </p:txBody>
      </p:sp>
      <p:sp>
        <p:nvSpPr>
          <p:cNvPr id="5" name="Footer Placeholder 4"/>
          <p:cNvSpPr>
            <a:spLocks noGrp="1"/>
          </p:cNvSpPr>
          <p:nvPr>
            <p:ph type="ftr" sz="quarter" idx="11"/>
          </p:nvPr>
        </p:nvSpPr>
        <p:spPr>
          <a:xfrm>
            <a:off x="7472863" y="6475413"/>
            <a:ext cx="1071062" cy="184666"/>
          </a:xfrm>
        </p:spPr>
        <p:txBody>
          <a:bodyPr/>
          <a:lstStyle/>
          <a:p>
            <a:pPr>
              <a:defRPr/>
            </a:pPr>
            <a:r>
              <a:rPr lang="en-US" altLang="en-US" dirty="0"/>
              <a:t>Kiseon Ryu (LG</a:t>
            </a:r>
            <a:r>
              <a:rPr lang="en-US" altLang="en-US" dirty="0" smtClean="0"/>
              <a:t>)</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a:latin typeface="Arial" pitchFamily="34" charset="0"/>
              </a:rPr>
              <a:t>Kiseon Ryu (LG)</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David </a:t>
            </a:r>
            <a:r>
              <a:rPr lang="en-US" altLang="en-US" sz="2000" dirty="0" err="1" smtClean="0">
                <a:latin typeface="Arial" pitchFamily="34" charset="0"/>
              </a:rPr>
              <a:t>Xun</a:t>
            </a:r>
            <a:r>
              <a:rPr lang="en-US" altLang="en-US" sz="2000" dirty="0" smtClean="0">
                <a:latin typeface="Arial" pitchFamily="34" charset="0"/>
              </a:rPr>
              <a:t> Yang (Huawei)</a:t>
            </a:r>
          </a:p>
          <a:p>
            <a:pPr algn="ctr">
              <a:lnSpc>
                <a:spcPct val="90000"/>
              </a:lnSpc>
              <a:buFontTx/>
              <a:buNone/>
            </a:pPr>
            <a:r>
              <a:rPr lang="en-US" altLang="en-US" sz="2000" dirty="0" err="1">
                <a:latin typeface="Arial" pitchFamily="34" charset="0"/>
              </a:rPr>
              <a:t>Sigurd</a:t>
            </a:r>
            <a:r>
              <a:rPr lang="en-US" altLang="en-US" sz="2000" dirty="0">
                <a:latin typeface="Arial" pitchFamily="34" charset="0"/>
              </a:rPr>
              <a:t> </a:t>
            </a:r>
            <a:r>
              <a:rPr lang="en-US" altLang="en-US" sz="2000" dirty="0" err="1" smtClean="0">
                <a:latin typeface="Arial" pitchFamily="34" charset="0"/>
              </a:rPr>
              <a:t>Schelstraete</a:t>
            </a:r>
            <a:endParaRPr lang="en-US" altLang="en-US" sz="2000" dirty="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14-15</a:t>
            </a:r>
          </a:p>
          <a:p>
            <a:r>
              <a:rPr lang="en-US" altLang="en-US" sz="1800" dirty="0" smtClean="0"/>
              <a:t>Note total 5 MAC-MU ad hoc sessions this week</a:t>
            </a:r>
          </a:p>
          <a:p>
            <a:pPr lvl="1"/>
            <a:r>
              <a:rPr lang="en-US" altLang="en-US" sz="1600" dirty="0" smtClean="0"/>
              <a:t>Monday EVE</a:t>
            </a:r>
          </a:p>
          <a:p>
            <a:pPr lvl="1"/>
            <a:r>
              <a:rPr lang="en-US" altLang="en-US" sz="1600" dirty="0" smtClean="0"/>
              <a:t>Tuesday AM2, PM2, EVE</a:t>
            </a:r>
          </a:p>
          <a:p>
            <a:pPr lvl="1"/>
            <a:r>
              <a:rPr lang="en-US" altLang="en-US" sz="1600" dirty="0" smtClean="0"/>
              <a:t>Wednesday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r>
              <a:rPr lang="en-US" altLang="en-US" dirty="0" smtClean="0"/>
              <a:t>)</a:t>
            </a:r>
            <a:endParaRPr lang="en-US" altLang="en-US" dirty="0"/>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9"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1"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1"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7472863" y="6475413"/>
            <a:ext cx="1071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Kiseon Ryu (LG)</a:t>
            </a:r>
          </a:p>
        </p:txBody>
      </p:sp>
      <p:sp>
        <p:nvSpPr>
          <p:cNvPr id="10" name="Rectangle 4"/>
          <p:cNvSpPr>
            <a:spLocks noGrp="1" noChangeArrowheads="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January 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30157</TotalTime>
  <Words>2181</Words>
  <Application>Microsoft Office PowerPoint</Application>
  <PresentationFormat>화면 슬라이드 쇼(4:3)</PresentationFormat>
  <Paragraphs>595</Paragraphs>
  <Slides>17</Slides>
  <Notes>15</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17</vt:i4>
      </vt:variant>
    </vt:vector>
  </HeadingPairs>
  <TitlesOfParts>
    <vt:vector size="26" baseType="lpstr">
      <vt:lpstr>Monotype Sorts</vt:lpstr>
      <vt:lpstr>MS PGothic</vt:lpstr>
      <vt:lpstr>MS PGothic</vt:lpstr>
      <vt:lpstr>Arial</vt:lpstr>
      <vt:lpstr>Arial Black</vt:lpstr>
      <vt:lpstr>Calibri</vt:lpstr>
      <vt:lpstr>Helvetica</vt:lpstr>
      <vt:lpstr>Times New Roman</vt:lpstr>
      <vt:lpstr>802-11-Submission</vt:lpstr>
      <vt:lpstr>TGax MAC-MU Ad-hoc  January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Submissions (MU)</vt:lpstr>
      <vt:lpstr>Ad Hoc Groups Operation (1/2) Governing document is 15/075r0</vt:lpstr>
      <vt:lpstr>Ad Hoc Groups Operation (2/2) Governing document is 15/075r0</vt:lpstr>
      <vt:lpstr>Straw Poll #1 (11-18-xxxx-00-xx.docx)</vt:lpstr>
      <vt:lpstr>Back Up slides</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Kiseon Ryu</cp:lastModifiedBy>
  <cp:revision>2060</cp:revision>
  <cp:lastPrinted>1998-02-10T13:28:06Z</cp:lastPrinted>
  <dcterms:created xsi:type="dcterms:W3CDTF">2007-04-17T18:10:23Z</dcterms:created>
  <dcterms:modified xsi:type="dcterms:W3CDTF">2018-01-16T01:07:54Z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