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pn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322" r:id="rId3"/>
    <p:sldId id="343" r:id="rId4"/>
    <p:sldId id="371" r:id="rId5"/>
    <p:sldId id="372" r:id="rId6"/>
    <p:sldId id="365" r:id="rId7"/>
    <p:sldId id="344" r:id="rId8"/>
    <p:sldId id="366" r:id="rId9"/>
    <p:sldId id="367" r:id="rId10"/>
    <p:sldId id="337" r:id="rId11"/>
    <p:sldId id="356" r:id="rId12"/>
    <p:sldId id="368" r:id="rId13"/>
    <p:sldId id="369" r:id="rId14"/>
    <p:sldId id="321" r:id="rId15"/>
    <p:sldId id="373" r:id="rId16"/>
    <p:sldId id="374" r:id="rId17"/>
    <p:sldId id="375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6CBB4-39BB-854F-9DC5-33BF7D643B56}">
          <p14:sldIdLst>
            <p14:sldId id="269"/>
            <p14:sldId id="322"/>
            <p14:sldId id="343"/>
            <p14:sldId id="371"/>
            <p14:sldId id="372"/>
            <p14:sldId id="365"/>
            <p14:sldId id="344"/>
            <p14:sldId id="366"/>
            <p14:sldId id="367"/>
            <p14:sldId id="337"/>
            <p14:sldId id="356"/>
            <p14:sldId id="368"/>
            <p14:sldId id="369"/>
          </p14:sldIdLst>
        </p14:section>
        <p14:section name="Untitled Section" id="{D13174EE-DFF1-F244-99F6-072289F5F365}">
          <p14:sldIdLst>
            <p14:sldId id="321"/>
            <p14:sldId id="373"/>
            <p14:sldId id="374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7" name="Author" initials="A" lastIdx="0" clrIdx="2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3" autoAdjust="0"/>
    <p:restoredTop sz="95979" autoAdjust="0"/>
  </p:normalViewPr>
  <p:slideViewPr>
    <p:cSldViewPr>
      <p:cViewPr varScale="1">
        <p:scale>
          <a:sx n="89" d="100"/>
          <a:sy n="89" d="100"/>
        </p:scale>
        <p:origin x="161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6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1276" y="175750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2966" y="175750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20081" y="8997440"/>
            <a:ext cx="1067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8476" y="8997440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1362" y="388013"/>
            <a:ext cx="5607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362" y="8997440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1362" y="8986308"/>
            <a:ext cx="57633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4610" y="96239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37" y="96239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029"/>
            <a:ext cx="5142244" cy="41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6296" rIns="94187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18939" y="9000621"/>
            <a:ext cx="153183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9760" lvl="4" algn="r" defTabSz="938677">
              <a:defRPr smtClean="0"/>
            </a:lvl5pPr>
          </a:lstStyle>
          <a:p>
            <a:pPr lvl="4"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8668" y="9000621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1855" y="9000621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1855" y="8999030"/>
            <a:ext cx="55466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267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038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174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02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6" y="6475413"/>
            <a:ext cx="1860639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83287" y="6475413"/>
            <a:ext cx="18606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75583" y="332601"/>
            <a:ext cx="22699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</a:t>
            </a:r>
            <a:r>
              <a:rPr lang="en-US" altLang="en-US" sz="1800" b="1" dirty="0" smtClean="0"/>
              <a:t>11-18/0199r0</a:t>
            </a:r>
            <a:endParaRPr lang="en-US" alt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4815" y="6475413"/>
            <a:ext cx="1899110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Mohamed Abouelseoud, Sony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en-US" dirty="0" err="1"/>
              <a:t>MMWave</a:t>
            </a:r>
            <a:r>
              <a:rPr lang="en-US" altLang="en-US" dirty="0"/>
              <a:t> Distribution Network Discovery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6490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</a:t>
            </a:r>
            <a:r>
              <a:rPr lang="en-US" altLang="en-US" sz="2000" b="0" dirty="0" smtClean="0"/>
              <a:t>2018-01-13</a:t>
            </a:r>
            <a:endParaRPr lang="en-US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0423"/>
              </p:ext>
            </p:extLst>
          </p:nvPr>
        </p:nvGraphicFramePr>
        <p:xfrm>
          <a:off x="467544" y="3263623"/>
          <a:ext cx="8216751" cy="17678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784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1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9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14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 </a:t>
                      </a:r>
                      <a:r>
                        <a:rPr lang="en-US" sz="1400" b="0" dirty="0" err="1" smtClean="0"/>
                        <a:t>Abouelseoud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1730 N. First Street, San Jose CA 95112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+1-408-352-4027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Mohamed.Abouelseoud@sony.com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Kazuyuki Sakoda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1730 N. First Street, San Jose CA 95112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+1-408-352-4405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kazuyuki.Sakoda@sony.com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1485"/>
            <a:ext cx="8134672" cy="3680048"/>
          </a:xfrm>
        </p:spPr>
        <p:txBody>
          <a:bodyPr/>
          <a:lstStyle/>
          <a:p>
            <a:r>
              <a:rPr lang="en-US" sz="2000" dirty="0" smtClean="0"/>
              <a:t>Option 1:</a:t>
            </a:r>
          </a:p>
          <a:p>
            <a:pPr lvl="1"/>
            <a:r>
              <a:rPr lang="en-US" sz="1800" dirty="0" smtClean="0"/>
              <a:t>Define Public action frame exchange in sub-6GHz</a:t>
            </a:r>
          </a:p>
          <a:p>
            <a:pPr lvl="1"/>
            <a:r>
              <a:rPr lang="en-US" sz="1800" dirty="0" smtClean="0"/>
              <a:t>New STA transmits “Discovery Trigger Request Action” to neighboring STAs</a:t>
            </a:r>
          </a:p>
          <a:p>
            <a:pPr lvl="1"/>
            <a:r>
              <a:rPr lang="en-US" sz="1800" dirty="0" smtClean="0"/>
              <a:t>Neighboring STAs respond </a:t>
            </a:r>
            <a:r>
              <a:rPr lang="en-US" sz="1800" dirty="0"/>
              <a:t>with “Discovery Trigger </a:t>
            </a:r>
            <a:r>
              <a:rPr lang="en-US" sz="1800" dirty="0" smtClean="0"/>
              <a:t>Response </a:t>
            </a:r>
            <a:r>
              <a:rPr lang="en-US" sz="1800" dirty="0"/>
              <a:t>Action</a:t>
            </a:r>
            <a:r>
              <a:rPr lang="en-US" sz="1800" dirty="0" smtClean="0"/>
              <a:t>”, and kick the </a:t>
            </a:r>
            <a:r>
              <a:rPr lang="en-US" sz="1800" dirty="0"/>
              <a:t>TX SLS equivalent </a:t>
            </a:r>
            <a:r>
              <a:rPr lang="en-US" sz="1800" dirty="0" smtClean="0"/>
              <a:t>signaling on the 60GHz channel</a:t>
            </a:r>
          </a:p>
          <a:p>
            <a:r>
              <a:rPr lang="en-US" sz="2000" dirty="0" smtClean="0"/>
              <a:t>Option 2:</a:t>
            </a:r>
          </a:p>
          <a:p>
            <a:pPr lvl="1"/>
            <a:r>
              <a:rPr lang="en-US" sz="1800" dirty="0" smtClean="0"/>
              <a:t>Signal MB and 60GHz TDD capability via Beacon/Probe Response in sub-6GHz</a:t>
            </a:r>
          </a:p>
          <a:p>
            <a:pPr lvl="1"/>
            <a:r>
              <a:rPr lang="en-US" sz="1800" dirty="0" smtClean="0"/>
              <a:t>Use On-Channel Tunneling on the sub-6GHz channel to kick TX </a:t>
            </a:r>
            <a:r>
              <a:rPr lang="en-US" sz="1800" dirty="0"/>
              <a:t>SLS equivalent </a:t>
            </a:r>
            <a:r>
              <a:rPr lang="en-US" sz="1800" dirty="0" smtClean="0"/>
              <a:t>signaling on the 60GHz</a:t>
            </a:r>
          </a:p>
          <a:p>
            <a:r>
              <a:rPr lang="en-US" sz="2000" dirty="0" smtClean="0"/>
              <a:t>Option 3: </a:t>
            </a:r>
          </a:p>
          <a:p>
            <a:pPr lvl="1"/>
            <a:r>
              <a:rPr lang="en-US" sz="1800" dirty="0" smtClean="0"/>
              <a:t>Something else, there should be many other ways to make it happen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3777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iscovery trigger scheme for TDD mode distribution network should be defined in the standard</a:t>
            </a:r>
          </a:p>
          <a:p>
            <a:r>
              <a:rPr lang="en-US" dirty="0" smtClean="0"/>
              <a:t>Use of Multi-Band capability looks to be easy and feasible solution</a:t>
            </a:r>
          </a:p>
          <a:p>
            <a:r>
              <a:rPr lang="en-US" dirty="0" smtClean="0"/>
              <a:t>2 options to enable discovery triggering leveraging existing Multi-Band capability are presented</a:t>
            </a:r>
          </a:p>
          <a:p>
            <a:r>
              <a:rPr lang="en-US" dirty="0" smtClean="0"/>
              <a:t>A solution to this problem will solve CID1771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23452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 (1)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you think additional signaling for discovery triggering is needed for the TDD mode described in [*] to support consumer devices?</a:t>
            </a:r>
            <a:endParaRPr lang="en-US" dirty="0" smtClean="0"/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Don’t care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400" dirty="0" smtClean="0"/>
              <a:t>[*] </a:t>
            </a:r>
            <a:r>
              <a:rPr lang="en-US" sz="1400" b="0" dirty="0"/>
              <a:t>IEEE 802.11-17/1321r0 “Features for mmW Distribution Network Use Case”, </a:t>
            </a:r>
            <a:r>
              <a:rPr lang="en-US" sz="1400" b="0" dirty="0" err="1"/>
              <a:t>Djordje</a:t>
            </a:r>
            <a:r>
              <a:rPr lang="en-US" sz="1400" b="0" dirty="0"/>
              <a:t> </a:t>
            </a:r>
            <a:r>
              <a:rPr lang="en-US" sz="1400" b="0" dirty="0" err="1"/>
              <a:t>Tujkovic</a:t>
            </a:r>
            <a:r>
              <a:rPr lang="en-US" sz="1400" b="0" dirty="0"/>
              <a:t>, et.al</a:t>
            </a:r>
            <a:endParaRPr lang="en-US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499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 (2)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use of Multi-Band operation would be feasible approach for OOB discovery signaling?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Don’t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42792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[1] Draft P802.11ay D1.0</a:t>
            </a:r>
          </a:p>
          <a:p>
            <a:r>
              <a:rPr lang="en-US" sz="2000" b="0" dirty="0" smtClean="0"/>
              <a:t>[2] </a:t>
            </a:r>
            <a:r>
              <a:rPr lang="en-US" sz="2000" b="0" dirty="0"/>
              <a:t>IEEE 802.11-18/xxxr0, “Distribution network use case for </a:t>
            </a:r>
            <a:br>
              <a:rPr lang="en-US" sz="2000" b="0" dirty="0"/>
            </a:br>
            <a:r>
              <a:rPr lang="en-US" sz="2000" b="0" dirty="0"/>
              <a:t>consumer devices”, Kazuyuki Sakoda, et.al.</a:t>
            </a:r>
          </a:p>
          <a:p>
            <a:r>
              <a:rPr lang="en-US" sz="2000" b="0" dirty="0" smtClean="0"/>
              <a:t>[3] IEEE 802.11-17/1321r0 “Features for </a:t>
            </a:r>
            <a:r>
              <a:rPr lang="en-US" sz="2000" b="0" dirty="0" err="1" smtClean="0"/>
              <a:t>mmW</a:t>
            </a:r>
            <a:r>
              <a:rPr lang="en-US" sz="2000" b="0" dirty="0" smtClean="0"/>
              <a:t> Distribution Network Use Case”, </a:t>
            </a:r>
            <a:r>
              <a:rPr lang="en-US" sz="2000" b="0" dirty="0" err="1" smtClean="0"/>
              <a:t>Djordje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Tujkovic</a:t>
            </a:r>
            <a:r>
              <a:rPr lang="en-US" sz="2000" b="0" dirty="0" smtClean="0"/>
              <a:t>, et.al.</a:t>
            </a:r>
          </a:p>
          <a:p>
            <a:endParaRPr lang="en-US" sz="2000" b="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40848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br>
              <a:rPr lang="en-US" dirty="0" smtClean="0"/>
            </a:br>
            <a:r>
              <a:rPr lang="en-US" sz="2000" dirty="0"/>
              <a:t>Discovery Trigger </a:t>
            </a:r>
            <a:r>
              <a:rPr lang="en-US" sz="2000" dirty="0" smtClean="0"/>
              <a:t>Action Frames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85" y="2268890"/>
            <a:ext cx="4468201" cy="360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21290"/>
            <a:ext cx="4468201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br>
              <a:rPr lang="en-US" dirty="0" smtClean="0"/>
            </a:br>
            <a:r>
              <a:rPr lang="en-US" sz="2000" dirty="0" smtClean="0"/>
              <a:t>MB </a:t>
            </a:r>
            <a:r>
              <a:rPr lang="en-US" sz="2000" dirty="0"/>
              <a:t>and 60GHz TDD </a:t>
            </a:r>
            <a:r>
              <a:rPr lang="en-US" sz="2000" dirty="0" smtClean="0"/>
              <a:t>Capability Signaling via Probe </a:t>
            </a:r>
            <a:r>
              <a:rPr lang="en-US" sz="2000" dirty="0"/>
              <a:t>Response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99" y="2276872"/>
            <a:ext cx="4468201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br>
              <a:rPr lang="en-US" dirty="0" smtClean="0"/>
            </a:br>
            <a:r>
              <a:rPr lang="en-US" sz="2000" dirty="0" smtClean="0"/>
              <a:t>Sub-6GHz On-Channel Tunneling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09" y="1988840"/>
            <a:ext cx="7755181" cy="40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Problem description</a:t>
            </a:r>
          </a:p>
          <a:p>
            <a:r>
              <a:rPr lang="en-US" dirty="0" smtClean="0"/>
              <a:t>OOB discovery trigger: what is available in the spec?</a:t>
            </a:r>
          </a:p>
          <a:p>
            <a:r>
              <a:rPr lang="en-US" dirty="0" smtClean="0"/>
              <a:t>Potential solution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04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2" y="1556792"/>
            <a:ext cx="4175610" cy="3141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01085" y="1615018"/>
            <a:ext cx="4607419" cy="2382745"/>
            <a:chOff x="207099" y="1700808"/>
            <a:chExt cx="8860420" cy="4582202"/>
          </a:xfrm>
        </p:grpSpPr>
        <p:pic>
          <p:nvPicPr>
            <p:cNvPr id="8" name="Picture 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34" y="4287559"/>
              <a:ext cx="870299" cy="1158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142" y="5180471"/>
              <a:ext cx="832508" cy="1102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964" y="1983311"/>
              <a:ext cx="905257" cy="1126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4182691" y="5288395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sp>
          <p:nvSpPr>
            <p:cNvPr id="13" name="Rectangle 162"/>
            <p:cNvSpPr>
              <a:spLocks noChangeArrowheads="1"/>
            </p:cNvSpPr>
            <p:nvPr/>
          </p:nvSpPr>
          <p:spPr bwMode="auto">
            <a:xfrm>
              <a:off x="2349201" y="2118772"/>
              <a:ext cx="453080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/>
                <a:t>Small </a:t>
              </a:r>
              <a:r>
                <a:rPr lang="en-US" altLang="de-DE" sz="500" dirty="0" smtClean="0"/>
                <a:t>cell</a:t>
              </a:r>
              <a:endParaRPr lang="en-US" altLang="de-DE" sz="500" dirty="0"/>
            </a:p>
          </p:txBody>
        </p:sp>
        <p:sp>
          <p:nvSpPr>
            <p:cNvPr id="14" name="TextBox 94"/>
            <p:cNvSpPr txBox="1">
              <a:spLocks noChangeArrowheads="1"/>
            </p:cNvSpPr>
            <p:nvPr/>
          </p:nvSpPr>
          <p:spPr bwMode="auto">
            <a:xfrm>
              <a:off x="683569" y="2839348"/>
              <a:ext cx="416808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/>
                <a:t>Wi-Fi AP</a:t>
              </a:r>
              <a:endParaRPr lang="en-US" altLang="de-DE" sz="500" dirty="0"/>
            </a:p>
          </p:txBody>
        </p:sp>
        <p:sp>
          <p:nvSpPr>
            <p:cNvPr id="15" name="TextBox 94"/>
            <p:cNvSpPr txBox="1">
              <a:spLocks noChangeArrowheads="1"/>
            </p:cNvSpPr>
            <p:nvPr/>
          </p:nvSpPr>
          <p:spPr bwMode="auto">
            <a:xfrm>
              <a:off x="6903819" y="2955726"/>
              <a:ext cx="671762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/>
                <a:t>Fiber PoP</a:t>
              </a:r>
              <a:br>
                <a:rPr lang="en-US" altLang="de-DE" sz="500" dirty="0" smtClean="0"/>
              </a:br>
              <a:r>
                <a:rPr lang="en-US" altLang="de-DE" sz="500" dirty="0" smtClean="0"/>
                <a:t>(cabinet)</a:t>
              </a:r>
              <a:endParaRPr lang="en-US" altLang="de-DE" sz="500" dirty="0"/>
            </a:p>
          </p:txBody>
        </p:sp>
        <p:pic>
          <p:nvPicPr>
            <p:cNvPr id="16" name="Picture 163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C6817429-C8A8-4D84-93E4-C83949A02BD1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E5B0B5D3-4B33-4A51-8642-9E6B4B91DBBF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5024345" y="5799186"/>
              <a:ext cx="441880" cy="41428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7" name="Picture 162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8BF03AEC-7F6F-45DD-AE4A-B8DC82FAE81A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5195027-D50E-4181-8550-194CF58B1A8A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2862436" y="1700808"/>
              <a:ext cx="285158" cy="26744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8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1165714" y="1968903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9" name="Picture 162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8BF03AEC-7F6F-45DD-AE4A-B8DC82FAE81A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5195027-D50E-4181-8550-194CF58B1A8A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2013794" y="1824386"/>
              <a:ext cx="384857" cy="360944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20" name="Grafik 17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732" y="2072967"/>
              <a:ext cx="124905" cy="483326"/>
            </a:xfrm>
            <a:prstGeom prst="rect">
              <a:avLst/>
            </a:prstGeom>
          </p:spPr>
        </p:pic>
        <p:pic>
          <p:nvPicPr>
            <p:cNvPr id="21" name="Grafik 17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008" y="2707159"/>
              <a:ext cx="124905" cy="483326"/>
            </a:xfrm>
            <a:prstGeom prst="rect">
              <a:avLst/>
            </a:prstGeom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52034" y="2173808"/>
              <a:ext cx="618690" cy="20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23" name="Gleichschenkliges Dreieck 177"/>
            <p:cNvSpPr/>
            <p:nvPr/>
          </p:nvSpPr>
          <p:spPr>
            <a:xfrm rot="4800619">
              <a:off x="1467804" y="4255069"/>
              <a:ext cx="693944" cy="847916"/>
            </a:xfrm>
            <a:prstGeom prst="triangl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4" name="Ellipse 179"/>
            <p:cNvSpPr/>
            <p:nvPr/>
          </p:nvSpPr>
          <p:spPr>
            <a:xfrm rot="15613648">
              <a:off x="943634" y="4538054"/>
              <a:ext cx="753593" cy="432000"/>
            </a:xfrm>
            <a:prstGeom prst="ellips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5" name="Textfeld 6"/>
            <p:cNvSpPr txBox="1">
              <a:spLocks noChangeArrowheads="1"/>
            </p:cNvSpPr>
            <p:nvPr/>
          </p:nvSpPr>
          <p:spPr bwMode="auto">
            <a:xfrm>
              <a:off x="1352133" y="4654799"/>
              <a:ext cx="460673" cy="1390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678" lvl="1" defTabSz="456662">
                <a:defRPr/>
              </a:pPr>
              <a:r>
                <a:rPr lang="en-GB" altLang="en-US" sz="500" kern="0" dirty="0">
                  <a:latin typeface="Arial" panose="020B0604020202020204" pitchFamily="34" charset="0"/>
                  <a:cs typeface="Arial" panose="020B0604020202020204" pitchFamily="34" charset="0"/>
                </a:rPr>
                <a:t>WTTH</a:t>
              </a:r>
            </a:p>
          </p:txBody>
        </p:sp>
        <p:pic>
          <p:nvPicPr>
            <p:cNvPr id="26" name="Grafik 18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974" y="4415407"/>
              <a:ext cx="124905" cy="483326"/>
            </a:xfrm>
            <a:prstGeom prst="rect">
              <a:avLst/>
            </a:prstGeom>
          </p:spPr>
        </p:pic>
        <p:sp>
          <p:nvSpPr>
            <p:cNvPr id="27" name="Rechteck 185"/>
            <p:cNvSpPr/>
            <p:nvPr/>
          </p:nvSpPr>
          <p:spPr>
            <a:xfrm>
              <a:off x="3608751" y="457372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8" name="Grafik 18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877" y="4428770"/>
              <a:ext cx="124905" cy="483326"/>
            </a:xfrm>
            <a:prstGeom prst="rect">
              <a:avLst/>
            </a:prstGeom>
          </p:spPr>
        </p:pic>
        <p:sp>
          <p:nvSpPr>
            <p:cNvPr id="29" name="Textfeld 6"/>
            <p:cNvSpPr txBox="1">
              <a:spLocks noChangeArrowheads="1"/>
            </p:cNvSpPr>
            <p:nvPr/>
          </p:nvSpPr>
          <p:spPr bwMode="auto">
            <a:xfrm rot="3582353">
              <a:off x="3819974" y="5024765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82984" y="4506844"/>
              <a:ext cx="618690" cy="20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31" name="Rectangle 162"/>
            <p:cNvSpPr>
              <a:spLocks noChangeArrowheads="1"/>
            </p:cNvSpPr>
            <p:nvPr/>
          </p:nvSpPr>
          <p:spPr bwMode="auto">
            <a:xfrm>
              <a:off x="4643059" y="4731496"/>
              <a:ext cx="400678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/>
                <a:t>Small </a:t>
              </a:r>
              <a:r>
                <a:rPr lang="en-US" altLang="de-DE" sz="600" dirty="0" smtClean="0"/>
                <a:t>cell</a:t>
              </a:r>
              <a:endParaRPr lang="en-US" altLang="de-DE" sz="600" dirty="0"/>
            </a:p>
          </p:txBody>
        </p:sp>
        <p:pic>
          <p:nvPicPr>
            <p:cNvPr id="32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207099" y="2217673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33" name="Grafik 20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3008736"/>
              <a:ext cx="124905" cy="483326"/>
            </a:xfrm>
            <a:prstGeom prst="rect">
              <a:avLst/>
            </a:prstGeom>
          </p:spPr>
        </p:pic>
        <p:pic>
          <p:nvPicPr>
            <p:cNvPr id="34" name="Grafik 20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552" y="3011217"/>
              <a:ext cx="124905" cy="483326"/>
            </a:xfrm>
            <a:prstGeom prst="rect">
              <a:avLst/>
            </a:prstGeom>
          </p:spPr>
        </p:pic>
        <p:sp>
          <p:nvSpPr>
            <p:cNvPr id="35" name="Rechteck 315"/>
            <p:cNvSpPr/>
            <p:nvPr/>
          </p:nvSpPr>
          <p:spPr>
            <a:xfrm>
              <a:off x="4182691" y="565549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36" name="Grafik 31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426" y="2017338"/>
              <a:ext cx="124905" cy="483326"/>
            </a:xfrm>
            <a:prstGeom prst="rect">
              <a:avLst/>
            </a:prstGeom>
          </p:spPr>
        </p:pic>
        <p:cxnSp>
          <p:nvCxnSpPr>
            <p:cNvPr id="37" name="Gerade Verbindung 323"/>
            <p:cNvCxnSpPr/>
            <p:nvPr/>
          </p:nvCxnSpPr>
          <p:spPr>
            <a:xfrm>
              <a:off x="3694742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38" name="Gerade Verbindung 324"/>
            <p:cNvCxnSpPr/>
            <p:nvPr/>
          </p:nvCxnSpPr>
          <p:spPr>
            <a:xfrm>
              <a:off x="2211024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39" name="Gerade Verbindung 330"/>
            <p:cNvCxnSpPr/>
            <p:nvPr/>
          </p:nvCxnSpPr>
          <p:spPr>
            <a:xfrm>
              <a:off x="2979015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0" name="Gerade Verbindung 331"/>
            <p:cNvCxnSpPr/>
            <p:nvPr/>
          </p:nvCxnSpPr>
          <p:spPr>
            <a:xfrm>
              <a:off x="1552010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1" name="Gerade Verbindung 340"/>
            <p:cNvCxnSpPr/>
            <p:nvPr/>
          </p:nvCxnSpPr>
          <p:spPr>
            <a:xfrm>
              <a:off x="4369088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2" name="Gerade Verbindung 341"/>
            <p:cNvCxnSpPr/>
            <p:nvPr/>
          </p:nvCxnSpPr>
          <p:spPr>
            <a:xfrm>
              <a:off x="5087436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3" name="Gerade Verbindung 343"/>
            <p:cNvCxnSpPr/>
            <p:nvPr/>
          </p:nvCxnSpPr>
          <p:spPr>
            <a:xfrm>
              <a:off x="843529" y="3872984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4" name="Gerade Verbindung 345"/>
            <p:cNvCxnSpPr/>
            <p:nvPr/>
          </p:nvCxnSpPr>
          <p:spPr>
            <a:xfrm>
              <a:off x="6440140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5" name="Gerade Verbindung 346"/>
            <p:cNvCxnSpPr/>
            <p:nvPr/>
          </p:nvCxnSpPr>
          <p:spPr>
            <a:xfrm>
              <a:off x="7208131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6" name="Gerade Verbindung 347"/>
            <p:cNvCxnSpPr/>
            <p:nvPr/>
          </p:nvCxnSpPr>
          <p:spPr>
            <a:xfrm>
              <a:off x="5781126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7" name="Gerade Verbindung 348"/>
            <p:cNvCxnSpPr/>
            <p:nvPr/>
          </p:nvCxnSpPr>
          <p:spPr>
            <a:xfrm>
              <a:off x="4118475" y="3623319"/>
              <a:ext cx="3654493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8" name="Gerade Verbindung 349"/>
            <p:cNvCxnSpPr/>
            <p:nvPr/>
          </p:nvCxnSpPr>
          <p:spPr>
            <a:xfrm>
              <a:off x="3457923" y="1700808"/>
              <a:ext cx="2057" cy="192780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9" name="Gerade Verbindung 350"/>
            <p:cNvCxnSpPr/>
            <p:nvPr/>
          </p:nvCxnSpPr>
          <p:spPr>
            <a:xfrm>
              <a:off x="4132130" y="1700808"/>
              <a:ext cx="203" cy="192065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50" name="Gerade Verbindung 351"/>
            <p:cNvCxnSpPr/>
            <p:nvPr/>
          </p:nvCxnSpPr>
          <p:spPr>
            <a:xfrm>
              <a:off x="3803924" y="2051154"/>
              <a:ext cx="0" cy="34802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51" name="Gerade Verbindung 352"/>
            <p:cNvCxnSpPr/>
            <p:nvPr/>
          </p:nvCxnSpPr>
          <p:spPr>
            <a:xfrm>
              <a:off x="3812142" y="2759223"/>
              <a:ext cx="0" cy="34802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pic>
          <p:nvPicPr>
            <p:cNvPr id="52" name="Grafik 35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95" y="5199896"/>
              <a:ext cx="124905" cy="483326"/>
            </a:xfrm>
            <a:prstGeom prst="rect">
              <a:avLst/>
            </a:prstGeom>
          </p:spPr>
        </p:pic>
        <p:pic>
          <p:nvPicPr>
            <p:cNvPr id="53" name="Grafik 35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468" y="2369738"/>
              <a:ext cx="124905" cy="483326"/>
            </a:xfrm>
            <a:prstGeom prst="rect">
              <a:avLst/>
            </a:prstGeom>
          </p:spPr>
        </p:pic>
        <p:sp>
          <p:nvSpPr>
            <p:cNvPr id="54" name="Textfeld 6"/>
            <p:cNvSpPr txBox="1">
              <a:spLocks noChangeArrowheads="1"/>
            </p:cNvSpPr>
            <p:nvPr/>
          </p:nvSpPr>
          <p:spPr bwMode="auto">
            <a:xfrm rot="18575795">
              <a:off x="4419084" y="2668823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leichschenkliges Dreieck 371"/>
            <p:cNvSpPr/>
            <p:nvPr/>
          </p:nvSpPr>
          <p:spPr>
            <a:xfrm rot="2134019">
              <a:off x="1551845" y="4443345"/>
              <a:ext cx="493098" cy="1450261"/>
            </a:xfrm>
            <a:prstGeom prst="triangl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56" name="Grafik 37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481" y="4411919"/>
              <a:ext cx="124905" cy="483326"/>
            </a:xfrm>
            <a:prstGeom prst="rect">
              <a:avLst/>
            </a:prstGeom>
          </p:spPr>
        </p:pic>
        <p:pic>
          <p:nvPicPr>
            <p:cNvPr id="57" name="Picture 163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C6817429-C8A8-4D84-93E4-C83949A02BD1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E5B0B5D3-4B33-4A51-8642-9E6B4B91DBBF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997606" y="5597025"/>
              <a:ext cx="584864" cy="54834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sp>
          <p:nvSpPr>
            <p:cNvPr id="58" name="Textfeld 6"/>
            <p:cNvSpPr txBox="1">
              <a:spLocks noChangeArrowheads="1"/>
            </p:cNvSpPr>
            <p:nvPr/>
          </p:nvSpPr>
          <p:spPr bwMode="auto">
            <a:xfrm>
              <a:off x="1335488" y="5438759"/>
              <a:ext cx="460673" cy="1390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678" lvl="1" defTabSz="456662">
                <a:defRPr/>
              </a:pPr>
              <a:r>
                <a:rPr lang="en-GB" altLang="en-US" sz="500" kern="0" dirty="0">
                  <a:latin typeface="Arial" panose="020B0604020202020204" pitchFamily="34" charset="0"/>
                  <a:cs typeface="Arial" panose="020B0604020202020204" pitchFamily="34" charset="0"/>
                </a:rPr>
                <a:t>WTTH</a:t>
              </a:r>
            </a:p>
          </p:txBody>
        </p:sp>
        <p:cxnSp>
          <p:nvCxnSpPr>
            <p:cNvPr id="59" name="Line 35"/>
            <p:cNvCxnSpPr>
              <a:endCxn id="318" idx="2"/>
            </p:cNvCxnSpPr>
            <p:nvPr/>
          </p:nvCxnSpPr>
          <p:spPr>
            <a:xfrm flipH="1" flipV="1">
              <a:off x="6290637" y="3515341"/>
              <a:ext cx="1809755" cy="710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</a:ln>
          </p:spPr>
        </p:cxnSp>
        <p:grpSp>
          <p:nvGrpSpPr>
            <p:cNvPr id="60" name="Group 5"/>
            <p:cNvGrpSpPr>
              <a:grpSpLocks/>
            </p:cNvGrpSpPr>
            <p:nvPr/>
          </p:nvGrpSpPr>
          <p:grpSpPr bwMode="auto">
            <a:xfrm>
              <a:off x="7127907" y="3286198"/>
              <a:ext cx="201612" cy="265113"/>
              <a:chOff x="632" y="1958"/>
              <a:chExt cx="220" cy="389"/>
            </a:xfrm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778" y="1958"/>
                <a:ext cx="74" cy="389"/>
              </a:xfrm>
              <a:custGeom>
                <a:avLst/>
                <a:gdLst>
                  <a:gd name="T0" fmla="*/ 0 w 74"/>
                  <a:gd name="T1" fmla="*/ 17 h 388"/>
                  <a:gd name="T2" fmla="*/ 74 w 74"/>
                  <a:gd name="T3" fmla="*/ 0 h 388"/>
                  <a:gd name="T4" fmla="*/ 74 w 74"/>
                  <a:gd name="T5" fmla="*/ 351 h 388"/>
                  <a:gd name="T6" fmla="*/ 0 w 74"/>
                  <a:gd name="T7" fmla="*/ 422 h 388"/>
                  <a:gd name="T8" fmla="*/ 0 w 74"/>
                  <a:gd name="T9" fmla="*/ 17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388"/>
                  <a:gd name="T17" fmla="*/ 74 w 74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388">
                    <a:moveTo>
                      <a:pt x="0" y="17"/>
                    </a:moveTo>
                    <a:lnTo>
                      <a:pt x="74" y="0"/>
                    </a:lnTo>
                    <a:lnTo>
                      <a:pt x="74" y="317"/>
                    </a:lnTo>
                    <a:lnTo>
                      <a:pt x="0" y="38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/>
            </p:nvSpPr>
            <p:spPr bwMode="auto">
              <a:xfrm>
                <a:off x="634" y="2263"/>
                <a:ext cx="144" cy="84"/>
              </a:xfrm>
              <a:custGeom>
                <a:avLst/>
                <a:gdLst>
                  <a:gd name="T0" fmla="*/ 0 w 145"/>
                  <a:gd name="T1" fmla="*/ 0 h 83"/>
                  <a:gd name="T2" fmla="*/ 0 w 145"/>
                  <a:gd name="T3" fmla="*/ 19 h 83"/>
                  <a:gd name="T4" fmla="*/ 111 w 145"/>
                  <a:gd name="T5" fmla="*/ 117 h 83"/>
                  <a:gd name="T6" fmla="*/ 111 w 145"/>
                  <a:gd name="T7" fmla="*/ 92 h 83"/>
                  <a:gd name="T8" fmla="*/ 0 w 14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83"/>
                  <a:gd name="T17" fmla="*/ 145 w 14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83">
                    <a:moveTo>
                      <a:pt x="0" y="0"/>
                    </a:moveTo>
                    <a:lnTo>
                      <a:pt x="0" y="19"/>
                    </a:lnTo>
                    <a:lnTo>
                      <a:pt x="145" y="83"/>
                    </a:lnTo>
                    <a:lnTo>
                      <a:pt x="14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auto">
              <a:xfrm>
                <a:off x="632" y="1977"/>
                <a:ext cx="146" cy="345"/>
              </a:xfrm>
              <a:custGeom>
                <a:avLst/>
                <a:gdLst>
                  <a:gd name="T0" fmla="*/ 0 w 146"/>
                  <a:gd name="T1" fmla="*/ 2 h 345"/>
                  <a:gd name="T2" fmla="*/ 0 w 146"/>
                  <a:gd name="T3" fmla="*/ 285 h 345"/>
                  <a:gd name="T4" fmla="*/ 146 w 146"/>
                  <a:gd name="T5" fmla="*/ 345 h 345"/>
                  <a:gd name="T6" fmla="*/ 146 w 146"/>
                  <a:gd name="T7" fmla="*/ 0 h 345"/>
                  <a:gd name="T8" fmla="*/ 0 w 146"/>
                  <a:gd name="T9" fmla="*/ 2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345"/>
                  <a:gd name="T17" fmla="*/ 146 w 1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345">
                    <a:moveTo>
                      <a:pt x="0" y="2"/>
                    </a:moveTo>
                    <a:lnTo>
                      <a:pt x="0" y="285"/>
                    </a:lnTo>
                    <a:lnTo>
                      <a:pt x="146" y="345"/>
                    </a:lnTo>
                    <a:lnTo>
                      <a:pt x="14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4" name="Group 9"/>
              <p:cNvGrpSpPr>
                <a:grpSpLocks/>
              </p:cNvGrpSpPr>
              <p:nvPr/>
            </p:nvGrpSpPr>
            <p:grpSpPr bwMode="auto">
              <a:xfrm>
                <a:off x="637" y="1991"/>
                <a:ext cx="135" cy="144"/>
                <a:chOff x="637" y="1991"/>
                <a:chExt cx="135" cy="144"/>
              </a:xfrm>
            </p:grpSpPr>
            <p:sp>
              <p:nvSpPr>
                <p:cNvPr id="149" name="Freeform 10"/>
                <p:cNvSpPr>
                  <a:spLocks/>
                </p:cNvSpPr>
                <p:nvPr/>
              </p:nvSpPr>
              <p:spPr bwMode="auto">
                <a:xfrm>
                  <a:off x="637" y="1991"/>
                  <a:ext cx="135" cy="144"/>
                </a:xfrm>
                <a:custGeom>
                  <a:avLst/>
                  <a:gdLst>
                    <a:gd name="T0" fmla="*/ 0 w 135"/>
                    <a:gd name="T1" fmla="*/ 0 h 143"/>
                    <a:gd name="T2" fmla="*/ 135 w 135"/>
                    <a:gd name="T3" fmla="*/ 0 h 143"/>
                    <a:gd name="T4" fmla="*/ 135 w 135"/>
                    <a:gd name="T5" fmla="*/ 177 h 143"/>
                    <a:gd name="T6" fmla="*/ 0 w 135"/>
                    <a:gd name="T7" fmla="*/ 152 h 143"/>
                    <a:gd name="T8" fmla="*/ 0 w 135"/>
                    <a:gd name="T9" fmla="*/ 0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43"/>
                    <a:gd name="T17" fmla="*/ 135 w 135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43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135" y="143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150" name="Group 11"/>
                <p:cNvGrpSpPr>
                  <a:grpSpLocks/>
                </p:cNvGrpSpPr>
                <p:nvPr/>
              </p:nvGrpSpPr>
              <p:grpSpPr bwMode="auto">
                <a:xfrm>
                  <a:off x="641" y="1995"/>
                  <a:ext cx="127" cy="136"/>
                  <a:chOff x="641" y="1995"/>
                  <a:chExt cx="127" cy="136"/>
                </a:xfrm>
              </p:grpSpPr>
              <p:sp>
                <p:nvSpPr>
                  <p:cNvPr id="151" name="Freeform 12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7"/>
                      <a:gd name="T2" fmla="*/ 0 w 122"/>
                      <a:gd name="T3" fmla="*/ 504 h 127"/>
                      <a:gd name="T4" fmla="*/ 277 w 122"/>
                      <a:gd name="T5" fmla="*/ 611 h 127"/>
                      <a:gd name="T6" fmla="*/ 277 w 122"/>
                      <a:gd name="T7" fmla="*/ 3 h 127"/>
                      <a:gd name="T8" fmla="*/ 0 w 122"/>
                      <a:gd name="T9" fmla="*/ 0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7"/>
                      <a:gd name="T17" fmla="*/ 122 w 122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7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7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2" name="Freeform 13"/>
                  <p:cNvSpPr>
                    <a:spLocks/>
                  </p:cNvSpPr>
                  <p:nvPr/>
                </p:nvSpPr>
                <p:spPr bwMode="auto">
                  <a:xfrm>
                    <a:off x="641" y="1998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8"/>
                      <a:gd name="T2" fmla="*/ 0 w 122"/>
                      <a:gd name="T3" fmla="*/ 383 h 128"/>
                      <a:gd name="T4" fmla="*/ 277 w 122"/>
                      <a:gd name="T5" fmla="*/ 473 h 128"/>
                      <a:gd name="T6" fmla="*/ 277 w 122"/>
                      <a:gd name="T7" fmla="*/ 458 h 128"/>
                      <a:gd name="T8" fmla="*/ 277 w 122"/>
                      <a:gd name="T9" fmla="*/ 5 h 128"/>
                      <a:gd name="T10" fmla="*/ 0 w 122"/>
                      <a:gd name="T11" fmla="*/ 0 h 1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2"/>
                      <a:gd name="T19" fmla="*/ 0 h 128"/>
                      <a:gd name="T20" fmla="*/ 122 w 122"/>
                      <a:gd name="T21" fmla="*/ 128 h 1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2" h="12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8"/>
                        </a:lnTo>
                        <a:lnTo>
                          <a:pt x="122" y="125"/>
                        </a:lnTo>
                        <a:lnTo>
                          <a:pt x="12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3" name="Freeform 14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6"/>
                      <a:gd name="T2" fmla="*/ 0 w 122"/>
                      <a:gd name="T3" fmla="*/ 667 h 126"/>
                      <a:gd name="T4" fmla="*/ 277 w 122"/>
                      <a:gd name="T5" fmla="*/ 797 h 126"/>
                      <a:gd name="T6" fmla="*/ 277 w 122"/>
                      <a:gd name="T7" fmla="*/ 3 h 126"/>
                      <a:gd name="T8" fmla="*/ 0 w 122"/>
                      <a:gd name="T9" fmla="*/ 0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6"/>
                      <a:gd name="T17" fmla="*/ 122 w 122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6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154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42" y="1998"/>
                    <a:ext cx="125" cy="123"/>
                    <a:chOff x="642" y="1998"/>
                    <a:chExt cx="125" cy="123"/>
                  </a:xfrm>
                </p:grpSpPr>
                <p:sp>
                  <p:nvSpPr>
                    <p:cNvPr id="20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642" y="1998"/>
                      <a:ext cx="9" cy="102"/>
                    </a:xfrm>
                    <a:custGeom>
                      <a:avLst/>
                      <a:gdLst>
                        <a:gd name="T0" fmla="*/ 0 w 7"/>
                        <a:gd name="T1" fmla="*/ 0 h 102"/>
                        <a:gd name="T2" fmla="*/ 0 w 7"/>
                        <a:gd name="T3" fmla="*/ 101 h 102"/>
                        <a:gd name="T4" fmla="*/ 35178 w 7"/>
                        <a:gd name="T5" fmla="*/ 102 h 102"/>
                        <a:gd name="T6" fmla="*/ 35178 w 7"/>
                        <a:gd name="T7" fmla="*/ 0 h 102"/>
                        <a:gd name="T8" fmla="*/ 0 w 7"/>
                        <a:gd name="T9" fmla="*/ 0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2"/>
                        <a:gd name="T17" fmla="*/ 7 w 7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2">
                          <a:moveTo>
                            <a:pt x="0" y="0"/>
                          </a:moveTo>
                          <a:lnTo>
                            <a:pt x="0" y="101"/>
                          </a:lnTo>
                          <a:lnTo>
                            <a:pt x="7" y="102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53" y="1998"/>
                      <a:ext cx="7" cy="107"/>
                    </a:xfrm>
                    <a:custGeom>
                      <a:avLst/>
                      <a:gdLst>
                        <a:gd name="T0" fmla="*/ 0 w 6"/>
                        <a:gd name="T1" fmla="*/ 0 h 103"/>
                        <a:gd name="T2" fmla="*/ 0 w 6"/>
                        <a:gd name="T3" fmla="*/ 370 h 103"/>
                        <a:gd name="T4" fmla="*/ 1210 w 6"/>
                        <a:gd name="T5" fmla="*/ 377 h 103"/>
                        <a:gd name="T6" fmla="*/ 1210 w 6"/>
                        <a:gd name="T7" fmla="*/ 0 h 103"/>
                        <a:gd name="T8" fmla="*/ 0 w 6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3"/>
                        <a:gd name="T17" fmla="*/ 6 w 6"/>
                        <a:gd name="T18" fmla="*/ 103 h 1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3">
                          <a:moveTo>
                            <a:pt x="0" y="0"/>
                          </a:moveTo>
                          <a:lnTo>
                            <a:pt x="0" y="102"/>
                          </a:lnTo>
                          <a:lnTo>
                            <a:pt x="6" y="103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60" y="1998"/>
                      <a:ext cx="10" cy="107"/>
                    </a:xfrm>
                    <a:custGeom>
                      <a:avLst/>
                      <a:gdLst>
                        <a:gd name="T0" fmla="*/ 0 w 7"/>
                        <a:gd name="T1" fmla="*/ 0 h 104"/>
                        <a:gd name="T2" fmla="*/ 0 w 7"/>
                        <a:gd name="T3" fmla="*/ 270 h 104"/>
                        <a:gd name="T4" fmla="*/ 35178 w 7"/>
                        <a:gd name="T5" fmla="*/ 272 h 104"/>
                        <a:gd name="T6" fmla="*/ 35178 w 7"/>
                        <a:gd name="T7" fmla="*/ 0 h 104"/>
                        <a:gd name="T8" fmla="*/ 0 w 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4"/>
                        <a:gd name="T17" fmla="*/ 7 w 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4">
                          <a:moveTo>
                            <a:pt x="0" y="0"/>
                          </a:moveTo>
                          <a:lnTo>
                            <a:pt x="0" y="103"/>
                          </a:lnTo>
                          <a:lnTo>
                            <a:pt x="7" y="10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70" y="1998"/>
                      <a:ext cx="7" cy="107"/>
                    </a:xfrm>
                    <a:custGeom>
                      <a:avLst/>
                      <a:gdLst>
                        <a:gd name="T0" fmla="*/ 0 w 7"/>
                        <a:gd name="T1" fmla="*/ 0 h 105"/>
                        <a:gd name="T2" fmla="*/ 0 w 7"/>
                        <a:gd name="T3" fmla="*/ 194 h 105"/>
                        <a:gd name="T4" fmla="*/ 7 w 7"/>
                        <a:gd name="T5" fmla="*/ 196 h 105"/>
                        <a:gd name="T6" fmla="*/ 7 w 7"/>
                        <a:gd name="T7" fmla="*/ 0 h 105"/>
                        <a:gd name="T8" fmla="*/ 0 w 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5"/>
                        <a:gd name="T17" fmla="*/ 7 w 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5">
                          <a:moveTo>
                            <a:pt x="0" y="0"/>
                          </a:moveTo>
                          <a:lnTo>
                            <a:pt x="0" y="104"/>
                          </a:lnTo>
                          <a:lnTo>
                            <a:pt x="7" y="10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81" y="1998"/>
                      <a:ext cx="5" cy="109"/>
                    </a:xfrm>
                    <a:custGeom>
                      <a:avLst/>
                      <a:gdLst>
                        <a:gd name="T0" fmla="*/ 0 w 6"/>
                        <a:gd name="T1" fmla="*/ 0 h 108"/>
                        <a:gd name="T2" fmla="*/ 0 w 6"/>
                        <a:gd name="T3" fmla="*/ 139 h 108"/>
                        <a:gd name="T4" fmla="*/ 3 w 6"/>
                        <a:gd name="T5" fmla="*/ 142 h 108"/>
                        <a:gd name="T6" fmla="*/ 3 w 6"/>
                        <a:gd name="T7" fmla="*/ 0 h 108"/>
                        <a:gd name="T8" fmla="*/ 0 w 6"/>
                        <a:gd name="T9" fmla="*/ 0 h 1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8"/>
                        <a:gd name="T17" fmla="*/ 6 w 6"/>
                        <a:gd name="T18" fmla="*/ 108 h 1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8">
                          <a:moveTo>
                            <a:pt x="0" y="0"/>
                          </a:moveTo>
                          <a:lnTo>
                            <a:pt x="0" y="105"/>
                          </a:lnTo>
                          <a:lnTo>
                            <a:pt x="6" y="108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687" y="1998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495 h 109"/>
                        <a:gd name="T4" fmla="*/ 6 w 7"/>
                        <a:gd name="T5" fmla="*/ 500 h 109"/>
                        <a:gd name="T6" fmla="*/ 7 w 7"/>
                        <a:gd name="T7" fmla="*/ 1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6" y="109"/>
                          </a:lnTo>
                          <a:lnTo>
                            <a:pt x="7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96" y="2000"/>
                      <a:ext cx="7" cy="109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108 h 109"/>
                        <a:gd name="T4" fmla="*/ 7 w 7"/>
                        <a:gd name="T5" fmla="*/ 109 h 109"/>
                        <a:gd name="T6" fmla="*/ 7 w 7"/>
                        <a:gd name="T7" fmla="*/ 0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7" y="109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706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2"/>
                        <a:gd name="T2" fmla="*/ 0 w 6"/>
                        <a:gd name="T3" fmla="*/ 195 h 112"/>
                        <a:gd name="T4" fmla="*/ 3 w 6"/>
                        <a:gd name="T5" fmla="*/ 201 h 112"/>
                        <a:gd name="T6" fmla="*/ 3 w 6"/>
                        <a:gd name="T7" fmla="*/ 0 h 112"/>
                        <a:gd name="T8" fmla="*/ 0 w 6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2"/>
                        <a:gd name="T17" fmla="*/ 6 w 6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2">
                          <a:moveTo>
                            <a:pt x="0" y="0"/>
                          </a:moveTo>
                          <a:lnTo>
                            <a:pt x="0" y="109"/>
                          </a:lnTo>
                          <a:lnTo>
                            <a:pt x="6" y="11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715" y="2000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3"/>
                        <a:gd name="T2" fmla="*/ 0 w 7"/>
                        <a:gd name="T3" fmla="*/ 146 h 113"/>
                        <a:gd name="T4" fmla="*/ 7 w 7"/>
                        <a:gd name="T5" fmla="*/ 147 h 113"/>
                        <a:gd name="T6" fmla="*/ 7 w 7"/>
                        <a:gd name="T7" fmla="*/ 0 h 113"/>
                        <a:gd name="T8" fmla="*/ 0 w 7"/>
                        <a:gd name="T9" fmla="*/ 0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3"/>
                        <a:gd name="T17" fmla="*/ 7 w 7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3">
                          <a:moveTo>
                            <a:pt x="0" y="0"/>
                          </a:moveTo>
                          <a:lnTo>
                            <a:pt x="0" y="112"/>
                          </a:lnTo>
                          <a:lnTo>
                            <a:pt x="7" y="113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724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4"/>
                        <a:gd name="T2" fmla="*/ 0 w 6"/>
                        <a:gd name="T3" fmla="*/ 113 h 114"/>
                        <a:gd name="T4" fmla="*/ 3 w 6"/>
                        <a:gd name="T5" fmla="*/ 114 h 114"/>
                        <a:gd name="T6" fmla="*/ 3 w 6"/>
                        <a:gd name="T7" fmla="*/ 0 h 114"/>
                        <a:gd name="T8" fmla="*/ 0 w 6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4"/>
                        <a:gd name="T17" fmla="*/ 6 w 6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6" y="114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732" y="2002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4"/>
                        <a:gd name="T2" fmla="*/ 0 w 7"/>
                        <a:gd name="T3" fmla="*/ 113 h 114"/>
                        <a:gd name="T4" fmla="*/ 7 w 7"/>
                        <a:gd name="T5" fmla="*/ 114 h 114"/>
                        <a:gd name="T6" fmla="*/ 7 w 7"/>
                        <a:gd name="T7" fmla="*/ 0 h 114"/>
                        <a:gd name="T8" fmla="*/ 0 w 7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4"/>
                        <a:gd name="T17" fmla="*/ 7 w 7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7" y="11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741" y="2002"/>
                      <a:ext cx="9" cy="116"/>
                    </a:xfrm>
                    <a:custGeom>
                      <a:avLst/>
                      <a:gdLst>
                        <a:gd name="T0" fmla="*/ 0 w 7"/>
                        <a:gd name="T1" fmla="*/ 0 h 115"/>
                        <a:gd name="T2" fmla="*/ 0 w 7"/>
                        <a:gd name="T3" fmla="*/ 148 h 115"/>
                        <a:gd name="T4" fmla="*/ 35178 w 7"/>
                        <a:gd name="T5" fmla="*/ 149 h 115"/>
                        <a:gd name="T6" fmla="*/ 35178 w 7"/>
                        <a:gd name="T7" fmla="*/ 0 h 115"/>
                        <a:gd name="T8" fmla="*/ 0 w 7"/>
                        <a:gd name="T9" fmla="*/ 0 h 1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5"/>
                        <a:gd name="T17" fmla="*/ 7 w 7"/>
                        <a:gd name="T18" fmla="*/ 115 h 1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5">
                          <a:moveTo>
                            <a:pt x="0" y="0"/>
                          </a:moveTo>
                          <a:lnTo>
                            <a:pt x="0" y="114"/>
                          </a:lnTo>
                          <a:lnTo>
                            <a:pt x="7" y="11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752" y="2002"/>
                      <a:ext cx="7" cy="119"/>
                    </a:xfrm>
                    <a:custGeom>
                      <a:avLst/>
                      <a:gdLst>
                        <a:gd name="T0" fmla="*/ 0 w 7"/>
                        <a:gd name="T1" fmla="*/ 0 h 117"/>
                        <a:gd name="T2" fmla="*/ 0 w 7"/>
                        <a:gd name="T3" fmla="*/ 201 h 117"/>
                        <a:gd name="T4" fmla="*/ 7 w 7"/>
                        <a:gd name="T5" fmla="*/ 204 h 117"/>
                        <a:gd name="T6" fmla="*/ 7 w 7"/>
                        <a:gd name="T7" fmla="*/ 0 h 117"/>
                        <a:gd name="T8" fmla="*/ 0 w 7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7"/>
                        <a:gd name="T17" fmla="*/ 7 w 7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7">
                          <a:moveTo>
                            <a:pt x="0" y="0"/>
                          </a:moveTo>
                          <a:lnTo>
                            <a:pt x="0" y="115"/>
                          </a:lnTo>
                          <a:lnTo>
                            <a:pt x="7" y="117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758" y="2002"/>
                      <a:ext cx="9" cy="119"/>
                    </a:xfrm>
                    <a:custGeom>
                      <a:avLst/>
                      <a:gdLst>
                        <a:gd name="T0" fmla="*/ 0 w 7"/>
                        <a:gd name="T1" fmla="*/ 0 h 118"/>
                        <a:gd name="T2" fmla="*/ 0 w 7"/>
                        <a:gd name="T3" fmla="*/ 151 h 118"/>
                        <a:gd name="T4" fmla="*/ 35178 w 7"/>
                        <a:gd name="T5" fmla="*/ 152 h 118"/>
                        <a:gd name="T6" fmla="*/ 35178 w 7"/>
                        <a:gd name="T7" fmla="*/ 0 h 118"/>
                        <a:gd name="T8" fmla="*/ 0 w 7"/>
                        <a:gd name="T9" fmla="*/ 0 h 1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8"/>
                        <a:gd name="T17" fmla="*/ 7 w 7"/>
                        <a:gd name="T18" fmla="*/ 118 h 1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8">
                          <a:moveTo>
                            <a:pt x="0" y="0"/>
                          </a:moveTo>
                          <a:lnTo>
                            <a:pt x="0" y="117"/>
                          </a:lnTo>
                          <a:lnTo>
                            <a:pt x="7" y="118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55" name="Freeform 30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4 w 8"/>
                      <a:gd name="T3" fmla="*/ 0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6" name="Freeform 31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2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1"/>
                      <a:gd name="T14" fmla="*/ 7 w 7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7" name="Freeform 32"/>
                  <p:cNvSpPr>
                    <a:spLocks/>
                  </p:cNvSpPr>
                  <p:nvPr/>
                </p:nvSpPr>
                <p:spPr bwMode="auto">
                  <a:xfrm>
                    <a:off x="661" y="1998"/>
                    <a:ext cx="7" cy="2"/>
                  </a:xfrm>
                  <a:custGeom>
                    <a:avLst/>
                    <a:gdLst>
                      <a:gd name="T0" fmla="*/ 0 w 8"/>
                      <a:gd name="T1" fmla="*/ 2147483647 h 1"/>
                      <a:gd name="T2" fmla="*/ 4 w 8"/>
                      <a:gd name="T3" fmla="*/ 2147483647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8" name="Freeform 33"/>
                  <p:cNvSpPr>
                    <a:spLocks/>
                  </p:cNvSpPr>
                  <p:nvPr/>
                </p:nvSpPr>
                <p:spPr bwMode="auto">
                  <a:xfrm>
                    <a:off x="668" y="1998"/>
                    <a:ext cx="9" cy="2"/>
                  </a:xfrm>
                  <a:custGeom>
                    <a:avLst/>
                    <a:gdLst>
                      <a:gd name="T0" fmla="*/ 0 w 9"/>
                      <a:gd name="T1" fmla="*/ 2147483647 h 1"/>
                      <a:gd name="T2" fmla="*/ 7 w 9"/>
                      <a:gd name="T3" fmla="*/ 2147483647 h 1"/>
                      <a:gd name="T4" fmla="*/ 9 w 9"/>
                      <a:gd name="T5" fmla="*/ 0 h 1"/>
                      <a:gd name="T6" fmla="*/ 2 w 9"/>
                      <a:gd name="T7" fmla="*/ 0 h 1"/>
                      <a:gd name="T8" fmla="*/ 0 w 9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1"/>
                      <a:gd name="T17" fmla="*/ 9 w 9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9" name="Freeform 34"/>
                  <p:cNvSpPr>
                    <a:spLocks/>
                  </p:cNvSpPr>
                  <p:nvPr/>
                </p:nvSpPr>
                <p:spPr bwMode="auto">
                  <a:xfrm>
                    <a:off x="679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0" name="Freeform 35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7 w 7"/>
                      <a:gd name="T3" fmla="*/ 2147483647 h 1"/>
                      <a:gd name="T4" fmla="*/ 7 w 7"/>
                      <a:gd name="T5" fmla="*/ 0 h 1"/>
                      <a:gd name="T6" fmla="*/ 1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1" name="Freeform 36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6 w 7"/>
                      <a:gd name="T3" fmla="*/ 2 h 2"/>
                      <a:gd name="T4" fmla="*/ 7 w 7"/>
                      <a:gd name="T5" fmla="*/ 0 h 2"/>
                      <a:gd name="T6" fmla="*/ 0 w 7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2"/>
                      <a:gd name="T14" fmla="*/ 7 w 7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2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2" name="Freeform 37"/>
                  <p:cNvSpPr>
                    <a:spLocks/>
                  </p:cNvSpPr>
                  <p:nvPr/>
                </p:nvSpPr>
                <p:spPr bwMode="auto">
                  <a:xfrm>
                    <a:off x="705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7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3" name="Freeform 38"/>
                  <p:cNvSpPr>
                    <a:spLocks/>
                  </p:cNvSpPr>
                  <p:nvPr/>
                </p:nvSpPr>
                <p:spPr bwMode="auto">
                  <a:xfrm>
                    <a:off x="713" y="2000"/>
                    <a:ext cx="9" cy="2"/>
                  </a:xfrm>
                  <a:custGeom>
                    <a:avLst/>
                    <a:gdLst>
                      <a:gd name="T0" fmla="*/ 0 w 8"/>
                      <a:gd name="T1" fmla="*/ 2 h 2"/>
                      <a:gd name="T2" fmla="*/ 362 w 8"/>
                      <a:gd name="T3" fmla="*/ 2 h 2"/>
                      <a:gd name="T4" fmla="*/ 407 w 8"/>
                      <a:gd name="T5" fmla="*/ 0 h 2"/>
                      <a:gd name="T6" fmla="*/ 1 w 8"/>
                      <a:gd name="T7" fmla="*/ 0 h 2"/>
                      <a:gd name="T8" fmla="*/ 0 w 8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"/>
                      <a:gd name="T17" fmla="*/ 8 w 8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4" name="Freeform 39"/>
                  <p:cNvSpPr>
                    <a:spLocks/>
                  </p:cNvSpPr>
                  <p:nvPr/>
                </p:nvSpPr>
                <p:spPr bwMode="auto">
                  <a:xfrm>
                    <a:off x="722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5" name="Freeform 40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0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6" name="Freeform 41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7" cy="0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5 w 7"/>
                      <a:gd name="T3" fmla="*/ 0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002"/>
                    <a:ext cx="10" cy="0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68" name="Freeform 43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169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44" y="2098"/>
                    <a:ext cx="123" cy="28"/>
                    <a:chOff x="644" y="2098"/>
                    <a:chExt cx="123" cy="28"/>
                  </a:xfrm>
                </p:grpSpPr>
                <p:sp>
                  <p:nvSpPr>
                    <p:cNvPr id="19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44" y="2098"/>
                      <a:ext cx="9" cy="7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1 w 8"/>
                        <a:gd name="T3" fmla="*/ 417438595 h 4"/>
                        <a:gd name="T4" fmla="*/ 407 w 8"/>
                        <a:gd name="T5" fmla="*/ 730517541 h 4"/>
                        <a:gd name="T6" fmla="*/ 407 w 8"/>
                        <a:gd name="T7" fmla="*/ 417438595 h 4"/>
                        <a:gd name="T8" fmla="*/ 361 w 8"/>
                        <a:gd name="T9" fmla="*/ 0 h 4"/>
                        <a:gd name="T10" fmla="*/ 0 w 8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4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53" y="2100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1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5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61" y="2102"/>
                      <a:ext cx="9" cy="2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1 h 3"/>
                        <a:gd name="T4" fmla="*/ 407 w 8"/>
                        <a:gd name="T5" fmla="*/ 1 h 3"/>
                        <a:gd name="T6" fmla="*/ 407 w 8"/>
                        <a:gd name="T7" fmla="*/ 1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70" y="2102"/>
                      <a:ext cx="9" cy="7"/>
                    </a:xfrm>
                    <a:custGeom>
                      <a:avLst/>
                      <a:gdLst>
                        <a:gd name="T0" fmla="*/ 0 w 9"/>
                        <a:gd name="T1" fmla="*/ 0 h 4"/>
                        <a:gd name="T2" fmla="*/ 2 w 9"/>
                        <a:gd name="T3" fmla="*/ 238536340 h 4"/>
                        <a:gd name="T4" fmla="*/ 9 w 9"/>
                        <a:gd name="T5" fmla="*/ 730517541 h 4"/>
                        <a:gd name="T6" fmla="*/ 9 w 9"/>
                        <a:gd name="T7" fmla="*/ 238536340 h 4"/>
                        <a:gd name="T8" fmla="*/ 6 w 9"/>
                        <a:gd name="T9" fmla="*/ 0 h 4"/>
                        <a:gd name="T10" fmla="*/ 0 w 9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4"/>
                        <a:gd name="T20" fmla="*/ 9 w 9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4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9" y="4"/>
                          </a:lnTo>
                          <a:lnTo>
                            <a:pt x="9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79" y="2107"/>
                      <a:ext cx="10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6161 h 4"/>
                        <a:gd name="T4" fmla="*/ 1277047 w 7"/>
                        <a:gd name="T5" fmla="*/ 7701 h 4"/>
                        <a:gd name="T6" fmla="*/ 1277047 w 7"/>
                        <a:gd name="T7" fmla="*/ 1 h 4"/>
                        <a:gd name="T8" fmla="*/ 1216580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687" y="2107"/>
                      <a:ext cx="7" cy="7"/>
                    </a:xfrm>
                    <a:custGeom>
                      <a:avLst/>
                      <a:gdLst>
                        <a:gd name="T0" fmla="*/ 0 w 7"/>
                        <a:gd name="T1" fmla="*/ 183946 h 5"/>
                        <a:gd name="T2" fmla="*/ 1 w 7"/>
                        <a:gd name="T3" fmla="*/ 257524 h 5"/>
                        <a:gd name="T4" fmla="*/ 7 w 7"/>
                        <a:gd name="T5" fmla="*/ 483426 h 5"/>
                        <a:gd name="T6" fmla="*/ 7 w 7"/>
                        <a:gd name="T7" fmla="*/ 257524 h 5"/>
                        <a:gd name="T8" fmla="*/ 6 w 7"/>
                        <a:gd name="T9" fmla="*/ 0 h 5"/>
                        <a:gd name="T10" fmla="*/ 0 w 7"/>
                        <a:gd name="T11" fmla="*/ 183946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6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696" y="2112"/>
                      <a:ext cx="7" cy="0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0 h 3"/>
                        <a:gd name="T4" fmla="*/ 4 w 8"/>
                        <a:gd name="T5" fmla="*/ 0 h 3"/>
                        <a:gd name="T6" fmla="*/ 4 w 8"/>
                        <a:gd name="T7" fmla="*/ 0 h 3"/>
                        <a:gd name="T8" fmla="*/ 4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0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706" y="2112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4929 h 4"/>
                        <a:gd name="T4" fmla="*/ 7 w 7"/>
                        <a:gd name="T5" fmla="*/ 7701 h 4"/>
                        <a:gd name="T6" fmla="*/ 7 w 7"/>
                        <a:gd name="T7" fmla="*/ 1 h 4"/>
                        <a:gd name="T8" fmla="*/ 5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713" y="2114"/>
                      <a:ext cx="10" cy="2"/>
                    </a:xfrm>
                    <a:custGeom>
                      <a:avLst/>
                      <a:gdLst>
                        <a:gd name="T0" fmla="*/ 0 w 8"/>
                        <a:gd name="T1" fmla="*/ 1 h 4"/>
                        <a:gd name="T2" fmla="*/ 1 w 8"/>
                        <a:gd name="T3" fmla="*/ 1 h 4"/>
                        <a:gd name="T4" fmla="*/ 16024 w 8"/>
                        <a:gd name="T5" fmla="*/ 1 h 4"/>
                        <a:gd name="T6" fmla="*/ 16024 w 8"/>
                        <a:gd name="T7" fmla="*/ 1 h 4"/>
                        <a:gd name="T8" fmla="*/ 10838 w 8"/>
                        <a:gd name="T9" fmla="*/ 0 h 4"/>
                        <a:gd name="T10" fmla="*/ 0 w 8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8" y="4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726" y="2114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2 h 5"/>
                        <a:gd name="T2" fmla="*/ 1 w 7"/>
                        <a:gd name="T3" fmla="*/ 3 h 5"/>
                        <a:gd name="T4" fmla="*/ 7 w 7"/>
                        <a:gd name="T5" fmla="*/ 5 h 5"/>
                        <a:gd name="T6" fmla="*/ 7 w 7"/>
                        <a:gd name="T7" fmla="*/ 3 h 5"/>
                        <a:gd name="T8" fmla="*/ 5 w 7"/>
                        <a:gd name="T9" fmla="*/ 0 h 5"/>
                        <a:gd name="T10" fmla="*/ 0 w 7"/>
                        <a:gd name="T11" fmla="*/ 2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5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732" y="2116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60525013 h 3"/>
                        <a:gd name="T4" fmla="*/ 407 w 8"/>
                        <a:gd name="T5" fmla="*/ 100875022 h 3"/>
                        <a:gd name="T6" fmla="*/ 407 w 8"/>
                        <a:gd name="T7" fmla="*/ 36315008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743" y="2119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0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4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0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4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752" y="2119"/>
                      <a:ext cx="7" cy="7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183946 h 5"/>
                        <a:gd name="T4" fmla="*/ 4 w 8"/>
                        <a:gd name="T5" fmla="*/ 483426 h 5"/>
                        <a:gd name="T6" fmla="*/ 4 w 8"/>
                        <a:gd name="T7" fmla="*/ 183946 h 5"/>
                        <a:gd name="T8" fmla="*/ 4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8" y="5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758" y="2121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4 h 5"/>
                        <a:gd name="T4" fmla="*/ 407 w 8"/>
                        <a:gd name="T5" fmla="*/ 5 h 5"/>
                        <a:gd name="T6" fmla="*/ 407 w 8"/>
                        <a:gd name="T7" fmla="*/ 3 h 5"/>
                        <a:gd name="T8" fmla="*/ 361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4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70" name="Freeform 59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105"/>
                  </a:xfrm>
                  <a:custGeom>
                    <a:avLst/>
                    <a:gdLst>
                      <a:gd name="T0" fmla="*/ 0 w 7"/>
                      <a:gd name="T1" fmla="*/ 0 h 100"/>
                      <a:gd name="T2" fmla="*/ 0 w 7"/>
                      <a:gd name="T3" fmla="*/ 513 h 100"/>
                      <a:gd name="T4" fmla="*/ 7 w 7"/>
                      <a:gd name="T5" fmla="*/ 526 h 100"/>
                      <a:gd name="T6" fmla="*/ 7 w 7"/>
                      <a:gd name="T7" fmla="*/ 0 h 100"/>
                      <a:gd name="T8" fmla="*/ 0 w 7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0"/>
                      <a:gd name="T17" fmla="*/ 7 w 7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0">
                        <a:moveTo>
                          <a:pt x="0" y="0"/>
                        </a:moveTo>
                        <a:lnTo>
                          <a:pt x="0" y="98"/>
                        </a:lnTo>
                        <a:lnTo>
                          <a:pt x="7" y="10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1" name="Freeform 60"/>
                  <p:cNvSpPr>
                    <a:spLocks/>
                  </p:cNvSpPr>
                  <p:nvPr/>
                </p:nvSpPr>
                <p:spPr bwMode="auto">
                  <a:xfrm>
                    <a:off x="653" y="2088"/>
                    <a:ext cx="5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3 h 14"/>
                      <a:gd name="T4" fmla="*/ 3 w 6"/>
                      <a:gd name="T5" fmla="*/ 14 h 14"/>
                      <a:gd name="T6" fmla="*/ 3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2" name="Freeform 61"/>
                  <p:cNvSpPr>
                    <a:spLocks/>
                  </p:cNvSpPr>
                  <p:nvPr/>
                </p:nvSpPr>
                <p:spPr bwMode="auto">
                  <a:xfrm>
                    <a:off x="661" y="2000"/>
                    <a:ext cx="7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7 w 7"/>
                      <a:gd name="T5" fmla="*/ 102 h 102"/>
                      <a:gd name="T6" fmla="*/ 7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3" name="Freeform 62"/>
                  <p:cNvSpPr>
                    <a:spLocks/>
                  </p:cNvSpPr>
                  <p:nvPr/>
                </p:nvSpPr>
                <p:spPr bwMode="auto">
                  <a:xfrm>
                    <a:off x="668" y="2000"/>
                    <a:ext cx="7" cy="107"/>
                  </a:xfrm>
                  <a:custGeom>
                    <a:avLst/>
                    <a:gdLst>
                      <a:gd name="T0" fmla="*/ 0 w 7"/>
                      <a:gd name="T1" fmla="*/ 0 h 103"/>
                      <a:gd name="T2" fmla="*/ 0 w 7"/>
                      <a:gd name="T3" fmla="*/ 370 h 103"/>
                      <a:gd name="T4" fmla="*/ 7 w 7"/>
                      <a:gd name="T5" fmla="*/ 377 h 103"/>
                      <a:gd name="T6" fmla="*/ 7 w 7"/>
                      <a:gd name="T7" fmla="*/ 0 h 103"/>
                      <a:gd name="T8" fmla="*/ 0 w 7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3"/>
                      <a:gd name="T17" fmla="*/ 7 w 7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7" y="10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4" name="Freeform 63"/>
                  <p:cNvSpPr>
                    <a:spLocks/>
                  </p:cNvSpPr>
                  <p:nvPr/>
                </p:nvSpPr>
                <p:spPr bwMode="auto">
                  <a:xfrm>
                    <a:off x="679" y="2000"/>
                    <a:ext cx="7" cy="109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6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5" name="Freeform 64"/>
                  <p:cNvSpPr>
                    <a:spLocks/>
                  </p:cNvSpPr>
                  <p:nvPr/>
                </p:nvSpPr>
                <p:spPr bwMode="auto">
                  <a:xfrm>
                    <a:off x="687" y="2000"/>
                    <a:ext cx="7" cy="112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497 h 107"/>
                      <a:gd name="T4" fmla="*/ 7 w 7"/>
                      <a:gd name="T5" fmla="*/ 506 h 107"/>
                      <a:gd name="T6" fmla="*/ 7 w 7"/>
                      <a:gd name="T7" fmla="*/ 2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6" name="Freeform 65"/>
                  <p:cNvSpPr>
                    <a:spLocks/>
                  </p:cNvSpPr>
                  <p:nvPr/>
                </p:nvSpPr>
                <p:spPr bwMode="auto">
                  <a:xfrm>
                    <a:off x="696" y="2002"/>
                    <a:ext cx="7" cy="107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8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7" name="Freeform 66"/>
                  <p:cNvSpPr>
                    <a:spLocks/>
                  </p:cNvSpPr>
                  <p:nvPr/>
                </p:nvSpPr>
                <p:spPr bwMode="auto">
                  <a:xfrm>
                    <a:off x="705" y="2002"/>
                    <a:ext cx="7" cy="107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196 h 107"/>
                      <a:gd name="T4" fmla="*/ 7 w 7"/>
                      <a:gd name="T5" fmla="*/ 197 h 107"/>
                      <a:gd name="T6" fmla="*/ 7 w 7"/>
                      <a:gd name="T7" fmla="*/ 0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Freeform 67"/>
                  <p:cNvSpPr>
                    <a:spLocks/>
                  </p:cNvSpPr>
                  <p:nvPr/>
                </p:nvSpPr>
                <p:spPr bwMode="auto">
                  <a:xfrm>
                    <a:off x="713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0"/>
                      <a:gd name="T2" fmla="*/ 0 w 7"/>
                      <a:gd name="T3" fmla="*/ 363 h 110"/>
                      <a:gd name="T4" fmla="*/ 7 w 7"/>
                      <a:gd name="T5" fmla="*/ 368 h 110"/>
                      <a:gd name="T6" fmla="*/ 7 w 7"/>
                      <a:gd name="T7" fmla="*/ 0 h 110"/>
                      <a:gd name="T8" fmla="*/ 0 w 7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0"/>
                      <a:gd name="T17" fmla="*/ 7 w 7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0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1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Freeform 68"/>
                  <p:cNvSpPr>
                    <a:spLocks/>
                  </p:cNvSpPr>
                  <p:nvPr/>
                </p:nvSpPr>
                <p:spPr bwMode="auto">
                  <a:xfrm>
                    <a:off x="722" y="2002"/>
                    <a:ext cx="7" cy="114"/>
                  </a:xfrm>
                  <a:custGeom>
                    <a:avLst/>
                    <a:gdLst>
                      <a:gd name="T0" fmla="*/ 0 w 6"/>
                      <a:gd name="T1" fmla="*/ 0 h 111"/>
                      <a:gd name="T2" fmla="*/ 0 w 6"/>
                      <a:gd name="T3" fmla="*/ 271 h 111"/>
                      <a:gd name="T4" fmla="*/ 1210 w 6"/>
                      <a:gd name="T5" fmla="*/ 272 h 111"/>
                      <a:gd name="T6" fmla="*/ 1210 w 6"/>
                      <a:gd name="T7" fmla="*/ 0 h 111"/>
                      <a:gd name="T8" fmla="*/ 0 w 6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1"/>
                      <a:gd name="T17" fmla="*/ 6 w 6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6" y="11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Freeform 69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1"/>
                      <a:gd name="T2" fmla="*/ 0 w 7"/>
                      <a:gd name="T3" fmla="*/ 488 h 111"/>
                      <a:gd name="T4" fmla="*/ 7 w 7"/>
                      <a:gd name="T5" fmla="*/ 491 h 111"/>
                      <a:gd name="T6" fmla="*/ 7 w 7"/>
                      <a:gd name="T7" fmla="*/ 0 h 111"/>
                      <a:gd name="T8" fmla="*/ 0 w 7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1"/>
                      <a:gd name="T17" fmla="*/ 7 w 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7" y="1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002"/>
                    <a:ext cx="5" cy="114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Freeform 71"/>
                  <p:cNvSpPr>
                    <a:spLocks/>
                  </p:cNvSpPr>
                  <p:nvPr/>
                </p:nvSpPr>
                <p:spPr bwMode="auto">
                  <a:xfrm>
                    <a:off x="748" y="2002"/>
                    <a:ext cx="10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200 h 114"/>
                      <a:gd name="T4" fmla="*/ 1277047 w 7"/>
                      <a:gd name="T5" fmla="*/ 201 h 114"/>
                      <a:gd name="T6" fmla="*/ 127704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Freeform 72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7" cy="121"/>
                  </a:xfrm>
                  <a:custGeom>
                    <a:avLst/>
                    <a:gdLst>
                      <a:gd name="T0" fmla="*/ 0 w 7"/>
                      <a:gd name="T1" fmla="*/ 0 h 116"/>
                      <a:gd name="T2" fmla="*/ 0 w 7"/>
                      <a:gd name="T3" fmla="*/ 484 h 116"/>
                      <a:gd name="T4" fmla="*/ 7 w 7"/>
                      <a:gd name="T5" fmla="*/ 486 h 116"/>
                      <a:gd name="T6" fmla="*/ 7 w 7"/>
                      <a:gd name="T7" fmla="*/ 0 h 116"/>
                      <a:gd name="T8" fmla="*/ 0 w 7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6"/>
                      <a:gd name="T17" fmla="*/ 7 w 7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6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53" y="2000"/>
                    <a:ext cx="5" cy="77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85" name="Freeform 74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1 h 2"/>
                      <a:gd name="T6" fmla="*/ 0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6" name="Freeform 75"/>
                  <p:cNvSpPr>
                    <a:spLocks/>
                  </p:cNvSpPr>
                  <p:nvPr/>
                </p:nvSpPr>
                <p:spPr bwMode="auto">
                  <a:xfrm>
                    <a:off x="653" y="2074"/>
                    <a:ext cx="7" cy="2"/>
                  </a:xfrm>
                  <a:custGeom>
                    <a:avLst/>
                    <a:gdLst>
                      <a:gd name="T0" fmla="*/ 6 w 7"/>
                      <a:gd name="T1" fmla="*/ 0 h 2"/>
                      <a:gd name="T2" fmla="*/ 0 w 7"/>
                      <a:gd name="T3" fmla="*/ 0 h 2"/>
                      <a:gd name="T4" fmla="*/ 1 w 7"/>
                      <a:gd name="T5" fmla="*/ 1 h 2"/>
                      <a:gd name="T6" fmla="*/ 7 w 7"/>
                      <a:gd name="T7" fmla="*/ 2 h 2"/>
                      <a:gd name="T8" fmla="*/ 6 w 7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7" name="Freeform 76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5" cy="0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5 w 5"/>
                      <a:gd name="T5" fmla="*/ 0 h 3"/>
                      <a:gd name="T6" fmla="*/ 5 w 5"/>
                      <a:gd name="T7" fmla="*/ 0 h 3"/>
                      <a:gd name="T8" fmla="*/ 0 w 5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3"/>
                      <a:gd name="T17" fmla="*/ 5 w 5"/>
                      <a:gd name="T18" fmla="*/ 0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8" name="Freeform 77"/>
                  <p:cNvSpPr>
                    <a:spLocks/>
                  </p:cNvSpPr>
                  <p:nvPr/>
                </p:nvSpPr>
                <p:spPr bwMode="auto">
                  <a:xfrm>
                    <a:off x="765" y="1998"/>
                    <a:ext cx="3" cy="133"/>
                  </a:xfrm>
                  <a:custGeom>
                    <a:avLst/>
                    <a:gdLst>
                      <a:gd name="T0" fmla="*/ 0 w 1"/>
                      <a:gd name="T1" fmla="*/ 611 h 127"/>
                      <a:gd name="T2" fmla="*/ 0 w 1"/>
                      <a:gd name="T3" fmla="*/ 593 h 127"/>
                      <a:gd name="T4" fmla="*/ 0 w 1"/>
                      <a:gd name="T5" fmla="*/ 0 h 127"/>
                      <a:gd name="T6" fmla="*/ 0 w 1"/>
                      <a:gd name="T7" fmla="*/ 0 h 127"/>
                      <a:gd name="T8" fmla="*/ 0 w 1"/>
                      <a:gd name="T9" fmla="*/ 611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7"/>
                      <a:gd name="T17" fmla="*/ 1 w 1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7">
                        <a:moveTo>
                          <a:pt x="0" y="127"/>
                        </a:moveTo>
                        <a:lnTo>
                          <a:pt x="0" y="124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9" name="Freeform 78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3" cy="107"/>
                  </a:xfrm>
                  <a:custGeom>
                    <a:avLst/>
                    <a:gdLst>
                      <a:gd name="T0" fmla="*/ 0 w 1"/>
                      <a:gd name="T1" fmla="*/ 0 h 107"/>
                      <a:gd name="T2" fmla="*/ 0 w 1"/>
                      <a:gd name="T3" fmla="*/ 197 h 107"/>
                      <a:gd name="T4" fmla="*/ 0 w 1"/>
                      <a:gd name="T5" fmla="*/ 196 h 107"/>
                      <a:gd name="T6" fmla="*/ 0 w 1"/>
                      <a:gd name="T7" fmla="*/ 1 h 107"/>
                      <a:gd name="T8" fmla="*/ 0 w 1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07"/>
                      <a:gd name="T17" fmla="*/ 1 w 1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07">
                        <a:moveTo>
                          <a:pt x="0" y="0"/>
                        </a:moveTo>
                        <a:lnTo>
                          <a:pt x="0" y="107"/>
                        </a:lnTo>
                        <a:lnTo>
                          <a:pt x="0" y="10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5" name="Freeform 79"/>
              <p:cNvSpPr>
                <a:spLocks/>
              </p:cNvSpPr>
              <p:nvPr/>
            </p:nvSpPr>
            <p:spPr bwMode="auto">
              <a:xfrm>
                <a:off x="637" y="2109"/>
                <a:ext cx="135" cy="186"/>
              </a:xfrm>
              <a:custGeom>
                <a:avLst/>
                <a:gdLst>
                  <a:gd name="T0" fmla="*/ 0 w 135"/>
                  <a:gd name="T1" fmla="*/ 0 h 186"/>
                  <a:gd name="T2" fmla="*/ 135 w 135"/>
                  <a:gd name="T3" fmla="*/ 25 h 186"/>
                  <a:gd name="T4" fmla="*/ 135 w 135"/>
                  <a:gd name="T5" fmla="*/ 186 h 186"/>
                  <a:gd name="T6" fmla="*/ 0 w 135"/>
                  <a:gd name="T7" fmla="*/ 136 h 186"/>
                  <a:gd name="T8" fmla="*/ 0 w 135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86"/>
                  <a:gd name="T17" fmla="*/ 135 w 135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86">
                    <a:moveTo>
                      <a:pt x="0" y="0"/>
                    </a:moveTo>
                    <a:lnTo>
                      <a:pt x="135" y="25"/>
                    </a:lnTo>
                    <a:lnTo>
                      <a:pt x="135" y="18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6" name="Group 80"/>
              <p:cNvGrpSpPr>
                <a:grpSpLocks/>
              </p:cNvGrpSpPr>
              <p:nvPr/>
            </p:nvGrpSpPr>
            <p:grpSpPr bwMode="auto">
              <a:xfrm>
                <a:off x="641" y="2116"/>
                <a:ext cx="125" cy="149"/>
                <a:chOff x="641" y="2116"/>
                <a:chExt cx="125" cy="149"/>
              </a:xfrm>
            </p:grpSpPr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49 h 145"/>
                    <a:gd name="T4" fmla="*/ 88 w 122"/>
                    <a:gd name="T5" fmla="*/ 228 h 145"/>
                    <a:gd name="T6" fmla="*/ 88 w 122"/>
                    <a:gd name="T7" fmla="*/ 21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22" y="145"/>
                      </a:lnTo>
                      <a:lnTo>
                        <a:pt x="12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641" y="2137"/>
                  <a:ext cx="121" cy="128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121 h 127"/>
                    <a:gd name="T4" fmla="*/ 88 w 122"/>
                    <a:gd name="T5" fmla="*/ 161 h 127"/>
                    <a:gd name="T6" fmla="*/ 88 w 122"/>
                    <a:gd name="T7" fmla="*/ 158 h 127"/>
                    <a:gd name="T8" fmla="*/ 88 w 122"/>
                    <a:gd name="T9" fmla="*/ 4 h 127"/>
                    <a:gd name="T10" fmla="*/ 0 w 122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7"/>
                    <a:gd name="T20" fmla="*/ 122 w 122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7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122" y="127"/>
                      </a:lnTo>
                      <a:lnTo>
                        <a:pt x="122" y="124"/>
                      </a:lnTo>
                      <a:lnTo>
                        <a:pt x="12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73 h 145"/>
                    <a:gd name="T4" fmla="*/ 88 w 122"/>
                    <a:gd name="T5" fmla="*/ 228 h 145"/>
                    <a:gd name="T6" fmla="*/ 88 w 122"/>
                    <a:gd name="T7" fmla="*/ 23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122" y="145"/>
                      </a:lnTo>
                      <a:lnTo>
                        <a:pt x="1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/>
                </p:cNvSpPr>
                <p:nvPr/>
              </p:nvSpPr>
              <p:spPr bwMode="auto">
                <a:xfrm>
                  <a:off x="679" y="2231"/>
                  <a:ext cx="7" cy="7"/>
                </a:xfrm>
                <a:custGeom>
                  <a:avLst/>
                  <a:gdLst>
                    <a:gd name="T0" fmla="*/ 0 w 7"/>
                    <a:gd name="T1" fmla="*/ 36315008 h 3"/>
                    <a:gd name="T2" fmla="*/ 1 w 7"/>
                    <a:gd name="T3" fmla="*/ 60525013 h 3"/>
                    <a:gd name="T4" fmla="*/ 7 w 7"/>
                    <a:gd name="T5" fmla="*/ 100875022 h 3"/>
                    <a:gd name="T6" fmla="*/ 7 w 7"/>
                    <a:gd name="T7" fmla="*/ 36315008 h 3"/>
                    <a:gd name="T8" fmla="*/ 6 w 7"/>
                    <a:gd name="T9" fmla="*/ 0 h 3"/>
                    <a:gd name="T10" fmla="*/ 0 w 7"/>
                    <a:gd name="T11" fmla="*/ 36315008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102"/>
                </a:xfrm>
                <a:custGeom>
                  <a:avLst/>
                  <a:gdLst>
                    <a:gd name="T0" fmla="*/ 0 w 7"/>
                    <a:gd name="T1" fmla="*/ 0 h 101"/>
                    <a:gd name="T2" fmla="*/ 0 w 7"/>
                    <a:gd name="T3" fmla="*/ 134 h 101"/>
                    <a:gd name="T4" fmla="*/ 7 w 7"/>
                    <a:gd name="T5" fmla="*/ 135 h 101"/>
                    <a:gd name="T6" fmla="*/ 7 w 7"/>
                    <a:gd name="T7" fmla="*/ 1 h 101"/>
                    <a:gd name="T8" fmla="*/ 0 w 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1"/>
                    <a:gd name="T17" fmla="*/ 7 w 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1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7" y="101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2"/>
                </a:xfrm>
                <a:custGeom>
                  <a:avLst/>
                  <a:gdLst>
                    <a:gd name="T0" fmla="*/ 0 w 8"/>
                    <a:gd name="T1" fmla="*/ 1 h 2"/>
                    <a:gd name="T2" fmla="*/ 4 w 8"/>
                    <a:gd name="T3" fmla="*/ 2 h 2"/>
                    <a:gd name="T4" fmla="*/ 4 w 8"/>
                    <a:gd name="T5" fmla="*/ 1 h 2"/>
                    <a:gd name="T6" fmla="*/ 1 w 8"/>
                    <a:gd name="T7" fmla="*/ 0 h 2"/>
                    <a:gd name="T8" fmla="*/ 0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>
                  <a:off x="644" y="2219"/>
                  <a:ext cx="7" cy="5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 w 8"/>
                    <a:gd name="T5" fmla="*/ 7701 h 4"/>
                    <a:gd name="T6" fmla="*/ 4 w 8"/>
                    <a:gd name="T7" fmla="*/ 1 h 4"/>
                    <a:gd name="T8" fmla="*/ 4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4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644" y="2121"/>
                  <a:ext cx="7" cy="100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98 h 100"/>
                    <a:gd name="T4" fmla="*/ 7 w 7"/>
                    <a:gd name="T5" fmla="*/ 100 h 100"/>
                    <a:gd name="T6" fmla="*/ 7 w 7"/>
                    <a:gd name="T7" fmla="*/ 1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4"/>
                    <a:gd name="T2" fmla="*/ 0 w 7"/>
                    <a:gd name="T3" fmla="*/ 137 h 104"/>
                    <a:gd name="T4" fmla="*/ 7 w 7"/>
                    <a:gd name="T5" fmla="*/ 138 h 104"/>
                    <a:gd name="T6" fmla="*/ 7 w 7"/>
                    <a:gd name="T7" fmla="*/ 0 h 104"/>
                    <a:gd name="T8" fmla="*/ 0 w 7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4"/>
                    <a:gd name="T17" fmla="*/ 7 w 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4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7" y="10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660" y="2123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1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660" y="2226"/>
                  <a:ext cx="9" cy="2"/>
                </a:xfrm>
                <a:custGeom>
                  <a:avLst/>
                  <a:gdLst>
                    <a:gd name="T0" fmla="*/ 0 w 8"/>
                    <a:gd name="T1" fmla="*/ 1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1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193 h 103"/>
                    <a:gd name="T4" fmla="*/ 7 w 7"/>
                    <a:gd name="T5" fmla="*/ 195 h 103"/>
                    <a:gd name="T6" fmla="*/ 7 w 7"/>
                    <a:gd name="T7" fmla="*/ 2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670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4 h 105"/>
                    <a:gd name="T4" fmla="*/ 7 w 7"/>
                    <a:gd name="T5" fmla="*/ 105 h 105"/>
                    <a:gd name="T6" fmla="*/ 7 w 7"/>
                    <a:gd name="T7" fmla="*/ 0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7" y="10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667" y="2123"/>
                  <a:ext cx="10" cy="0"/>
                </a:xfrm>
                <a:custGeom>
                  <a:avLst/>
                  <a:gdLst>
                    <a:gd name="T0" fmla="*/ 0 w 9"/>
                    <a:gd name="T1" fmla="*/ 0 h 3"/>
                    <a:gd name="T2" fmla="*/ 249 w 9"/>
                    <a:gd name="T3" fmla="*/ 0 h 3"/>
                    <a:gd name="T4" fmla="*/ 308 w 9"/>
                    <a:gd name="T5" fmla="*/ 0 h 3"/>
                    <a:gd name="T6" fmla="*/ 2 w 9"/>
                    <a:gd name="T7" fmla="*/ 0 h 3"/>
                    <a:gd name="T8" fmla="*/ 0 w 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667" y="2228"/>
                  <a:ext cx="10" cy="5"/>
                </a:xfrm>
                <a:custGeom>
                  <a:avLst/>
                  <a:gdLst>
                    <a:gd name="T0" fmla="*/ 0 w 9"/>
                    <a:gd name="T1" fmla="*/ 0 h 4"/>
                    <a:gd name="T2" fmla="*/ 2 w 9"/>
                    <a:gd name="T3" fmla="*/ 4929 h 4"/>
                    <a:gd name="T4" fmla="*/ 308 w 9"/>
                    <a:gd name="T5" fmla="*/ 7701 h 4"/>
                    <a:gd name="T6" fmla="*/ 308 w 9"/>
                    <a:gd name="T7" fmla="*/ 4929 h 4"/>
                    <a:gd name="T8" fmla="*/ 224 w 9"/>
                    <a:gd name="T9" fmla="*/ 0 h 4"/>
                    <a:gd name="T10" fmla="*/ 0 w 9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667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2 h 105"/>
                    <a:gd name="T4" fmla="*/ 7 w 7"/>
                    <a:gd name="T5" fmla="*/ 105 h 105"/>
                    <a:gd name="T6" fmla="*/ 7 w 7"/>
                    <a:gd name="T7" fmla="*/ 1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109"/>
                </a:xfrm>
                <a:custGeom>
                  <a:avLst/>
                  <a:gdLst>
                    <a:gd name="T0" fmla="*/ 0 w 6"/>
                    <a:gd name="T1" fmla="*/ 0 h 107"/>
                    <a:gd name="T2" fmla="*/ 0 w 6"/>
                    <a:gd name="T3" fmla="*/ 193 h 107"/>
                    <a:gd name="T4" fmla="*/ 1210 w 6"/>
                    <a:gd name="T5" fmla="*/ 197 h 107"/>
                    <a:gd name="T6" fmla="*/ 1210 w 6"/>
                    <a:gd name="T7" fmla="*/ 0 h 107"/>
                    <a:gd name="T8" fmla="*/ 0 w 6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7"/>
                    <a:gd name="T17" fmla="*/ 6 w 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679" y="2128"/>
                  <a:ext cx="5" cy="105"/>
                </a:xfrm>
                <a:custGeom>
                  <a:avLst/>
                  <a:gdLst>
                    <a:gd name="T0" fmla="*/ 0 w 6"/>
                    <a:gd name="T1" fmla="*/ 0 h 105"/>
                    <a:gd name="T2" fmla="*/ 0 w 6"/>
                    <a:gd name="T3" fmla="*/ 103 h 105"/>
                    <a:gd name="T4" fmla="*/ 3 w 6"/>
                    <a:gd name="T5" fmla="*/ 105 h 105"/>
                    <a:gd name="T6" fmla="*/ 3 w 6"/>
                    <a:gd name="T7" fmla="*/ 0 h 105"/>
                    <a:gd name="T8" fmla="*/ 0 w 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5"/>
                    <a:gd name="T17" fmla="*/ 6 w 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5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5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9"/>
                </a:xfrm>
                <a:custGeom>
                  <a:avLst/>
                  <a:gdLst>
                    <a:gd name="T0" fmla="*/ 0 w 7"/>
                    <a:gd name="T1" fmla="*/ 0 h 108"/>
                    <a:gd name="T2" fmla="*/ 0 w 7"/>
                    <a:gd name="T3" fmla="*/ 140 h 108"/>
                    <a:gd name="T4" fmla="*/ 6 w 7"/>
                    <a:gd name="T5" fmla="*/ 142 h 108"/>
                    <a:gd name="T6" fmla="*/ 7 w 7"/>
                    <a:gd name="T7" fmla="*/ 0 h 108"/>
                    <a:gd name="T8" fmla="*/ 0 w 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8"/>
                    <a:gd name="T17" fmla="*/ 7 w 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8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6" y="10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686" y="2235"/>
                  <a:ext cx="7" cy="2"/>
                </a:xfrm>
                <a:custGeom>
                  <a:avLst/>
                  <a:gdLst>
                    <a:gd name="T0" fmla="*/ 0 w 7"/>
                    <a:gd name="T1" fmla="*/ 0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6 w 7"/>
                    <a:gd name="T9" fmla="*/ 0 h 4"/>
                    <a:gd name="T10" fmla="*/ 0 w 7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7"/>
                </a:xfrm>
                <a:custGeom>
                  <a:avLst/>
                  <a:gdLst>
                    <a:gd name="T0" fmla="*/ 0 w 7"/>
                    <a:gd name="T1" fmla="*/ 0 h 106"/>
                    <a:gd name="T2" fmla="*/ 0 w 7"/>
                    <a:gd name="T3" fmla="*/ 139 h 106"/>
                    <a:gd name="T4" fmla="*/ 7 w 7"/>
                    <a:gd name="T5" fmla="*/ 140 h 106"/>
                    <a:gd name="T6" fmla="*/ 7 w 7"/>
                    <a:gd name="T7" fmla="*/ 1 h 106"/>
                    <a:gd name="T8" fmla="*/ 0 w 7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6"/>
                    <a:gd name="T17" fmla="*/ 7 w 7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7" y="106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696" y="2130"/>
                  <a:ext cx="7" cy="109"/>
                </a:xfrm>
                <a:custGeom>
                  <a:avLst/>
                  <a:gdLst>
                    <a:gd name="T0" fmla="*/ 0 w 7"/>
                    <a:gd name="T1" fmla="*/ 0 h 109"/>
                    <a:gd name="T2" fmla="*/ 0 w 7"/>
                    <a:gd name="T3" fmla="*/ 108 h 109"/>
                    <a:gd name="T4" fmla="*/ 7 w 7"/>
                    <a:gd name="T5" fmla="*/ 109 h 109"/>
                    <a:gd name="T6" fmla="*/ 7 w 7"/>
                    <a:gd name="T7" fmla="*/ 0 h 109"/>
                    <a:gd name="T8" fmla="*/ 0 w 7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9"/>
                    <a:gd name="T17" fmla="*/ 7 w 7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09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8" name="Freeform 107"/>
                <p:cNvSpPr>
                  <a:spLocks/>
                </p:cNvSpPr>
                <p:nvPr/>
              </p:nvSpPr>
              <p:spPr bwMode="auto">
                <a:xfrm>
                  <a:off x="69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9" name="Freeform 108"/>
                <p:cNvSpPr>
                  <a:spLocks/>
                </p:cNvSpPr>
                <p:nvPr/>
              </p:nvSpPr>
              <p:spPr bwMode="auto">
                <a:xfrm>
                  <a:off x="693" y="2238"/>
                  <a:ext cx="10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16024 w 8"/>
                    <a:gd name="T5" fmla="*/ 1 h 3"/>
                    <a:gd name="T6" fmla="*/ 16024 w 8"/>
                    <a:gd name="T7" fmla="*/ 1 h 3"/>
                    <a:gd name="T8" fmla="*/ 10838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0" name="Freeform 109"/>
                <p:cNvSpPr>
                  <a:spLocks/>
                </p:cNvSpPr>
                <p:nvPr/>
              </p:nvSpPr>
              <p:spPr bwMode="auto">
                <a:xfrm>
                  <a:off x="696" y="2130"/>
                  <a:ext cx="2" cy="109"/>
                </a:xfrm>
                <a:custGeom>
                  <a:avLst/>
                  <a:gdLst>
                    <a:gd name="T0" fmla="*/ 0 w 6"/>
                    <a:gd name="T1" fmla="*/ 0 h 109"/>
                    <a:gd name="T2" fmla="*/ 0 w 6"/>
                    <a:gd name="T3" fmla="*/ 107 h 109"/>
                    <a:gd name="T4" fmla="*/ 1 w 6"/>
                    <a:gd name="T5" fmla="*/ 109 h 109"/>
                    <a:gd name="T6" fmla="*/ 1 w 6"/>
                    <a:gd name="T7" fmla="*/ 1 h 109"/>
                    <a:gd name="T8" fmla="*/ 0 w 6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9"/>
                    <a:gd name="T17" fmla="*/ 6 w 6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9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6" y="109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1" name="Freeform 110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0 h 112"/>
                    <a:gd name="T4" fmla="*/ 1210 w 6"/>
                    <a:gd name="T5" fmla="*/ 112 h 112"/>
                    <a:gd name="T6" fmla="*/ 1210 w 6"/>
                    <a:gd name="T7" fmla="*/ 0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2" name="Freeform 111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0"/>
                </a:xfrm>
                <a:custGeom>
                  <a:avLst/>
                  <a:gdLst>
                    <a:gd name="T0" fmla="*/ 0 w 7"/>
                    <a:gd name="T1" fmla="*/ 0 h 2"/>
                    <a:gd name="T2" fmla="*/ 7 w 7"/>
                    <a:gd name="T3" fmla="*/ 0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3" name="Freeform 112"/>
                <p:cNvSpPr>
                  <a:spLocks/>
                </p:cNvSpPr>
                <p:nvPr/>
              </p:nvSpPr>
              <p:spPr bwMode="auto">
                <a:xfrm>
                  <a:off x="705" y="2240"/>
                  <a:ext cx="7" cy="2"/>
                </a:xfrm>
                <a:custGeom>
                  <a:avLst/>
                  <a:gdLst>
                    <a:gd name="T0" fmla="*/ 0 w 7"/>
                    <a:gd name="T1" fmla="*/ 1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5 w 7"/>
                    <a:gd name="T9" fmla="*/ 0 h 4"/>
                    <a:gd name="T10" fmla="*/ 0 w 7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4" name="Freeform 113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5 h 110"/>
                    <a:gd name="T4" fmla="*/ 7 w 7"/>
                    <a:gd name="T5" fmla="*/ 199 h 110"/>
                    <a:gd name="T6" fmla="*/ 7 w 7"/>
                    <a:gd name="T7" fmla="*/ 2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5" name="Freeform 114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2"/>
                    <a:gd name="T2" fmla="*/ 0 w 7"/>
                    <a:gd name="T3" fmla="*/ 111 h 112"/>
                    <a:gd name="T4" fmla="*/ 7 w 7"/>
                    <a:gd name="T5" fmla="*/ 112 h 112"/>
                    <a:gd name="T6" fmla="*/ 7 w 7"/>
                    <a:gd name="T7" fmla="*/ 0 h 112"/>
                    <a:gd name="T8" fmla="*/ 0 w 7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2"/>
                    <a:gd name="T17" fmla="*/ 7 w 7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6" name="Freeform 115"/>
                <p:cNvSpPr>
                  <a:spLocks/>
                </p:cNvSpPr>
                <p:nvPr/>
              </p:nvSpPr>
              <p:spPr bwMode="auto">
                <a:xfrm>
                  <a:off x="712" y="2130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7" name="Freeform 116"/>
                <p:cNvSpPr>
                  <a:spLocks/>
                </p:cNvSpPr>
                <p:nvPr/>
              </p:nvSpPr>
              <p:spPr bwMode="auto">
                <a:xfrm>
                  <a:off x="712" y="2242"/>
                  <a:ext cx="9" cy="2"/>
                </a:xfrm>
                <a:custGeom>
                  <a:avLst/>
                  <a:gdLst>
                    <a:gd name="T0" fmla="*/ 0 w 8"/>
                    <a:gd name="T1" fmla="*/ 1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8" name="Freeform 117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7 h 110"/>
                    <a:gd name="T4" fmla="*/ 7 w 7"/>
                    <a:gd name="T5" fmla="*/ 199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9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722" y="2135"/>
                  <a:ext cx="7" cy="114"/>
                </a:xfrm>
                <a:custGeom>
                  <a:avLst/>
                  <a:gdLst>
                    <a:gd name="T0" fmla="*/ 0 w 6"/>
                    <a:gd name="T1" fmla="*/ 0 h 113"/>
                    <a:gd name="T2" fmla="*/ 0 w 6"/>
                    <a:gd name="T3" fmla="*/ 146 h 113"/>
                    <a:gd name="T4" fmla="*/ 1210 w 6"/>
                    <a:gd name="T5" fmla="*/ 147 h 113"/>
                    <a:gd name="T6" fmla="*/ 1210 w 6"/>
                    <a:gd name="T7" fmla="*/ 0 h 113"/>
                    <a:gd name="T8" fmla="*/ 0 w 6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3"/>
                    <a:gd name="T17" fmla="*/ 6 w 6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3">
                      <a:moveTo>
                        <a:pt x="0" y="0"/>
                      </a:moveTo>
                      <a:lnTo>
                        <a:pt x="0" y="112"/>
                      </a:lnTo>
                      <a:lnTo>
                        <a:pt x="6" y="11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722" y="2133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722" y="2245"/>
                  <a:ext cx="7" cy="7"/>
                </a:xfrm>
                <a:custGeom>
                  <a:avLst/>
                  <a:gdLst>
                    <a:gd name="T0" fmla="*/ 0 w 7"/>
                    <a:gd name="T1" fmla="*/ 2147483647 h 3"/>
                    <a:gd name="T2" fmla="*/ 1 w 7"/>
                    <a:gd name="T3" fmla="*/ 2147483647 h 3"/>
                    <a:gd name="T4" fmla="*/ 7 w 7"/>
                    <a:gd name="T5" fmla="*/ 2147483647 h 3"/>
                    <a:gd name="T6" fmla="*/ 7 w 7"/>
                    <a:gd name="T7" fmla="*/ 2147483647 h 3"/>
                    <a:gd name="T8" fmla="*/ 5 w 7"/>
                    <a:gd name="T9" fmla="*/ 0 h 3"/>
                    <a:gd name="T10" fmla="*/ 0 w 7"/>
                    <a:gd name="T11" fmla="*/ 214748364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722" y="2135"/>
                  <a:ext cx="2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1 h 112"/>
                    <a:gd name="T4" fmla="*/ 1 w 6"/>
                    <a:gd name="T5" fmla="*/ 112 h 112"/>
                    <a:gd name="T6" fmla="*/ 1 w 6"/>
                    <a:gd name="T7" fmla="*/ 1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6" y="112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3" name="Freeform 122"/>
                <p:cNvSpPr>
                  <a:spLocks/>
                </p:cNvSpPr>
                <p:nvPr/>
              </p:nvSpPr>
              <p:spPr bwMode="auto">
                <a:xfrm>
                  <a:off x="731" y="2137"/>
                  <a:ext cx="7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113 h 114"/>
                    <a:gd name="T4" fmla="*/ 7 w 7"/>
                    <a:gd name="T5" fmla="*/ 114 h 114"/>
                    <a:gd name="T6" fmla="*/ 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4" name="Freeform 123"/>
                <p:cNvSpPr>
                  <a:spLocks/>
                </p:cNvSpPr>
                <p:nvPr/>
              </p:nvSpPr>
              <p:spPr bwMode="auto">
                <a:xfrm>
                  <a:off x="729" y="2135"/>
                  <a:ext cx="9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362 w 8"/>
                    <a:gd name="T3" fmla="*/ 2147483647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5" name="Freeform 124"/>
                <p:cNvSpPr>
                  <a:spLocks/>
                </p:cNvSpPr>
                <p:nvPr/>
              </p:nvSpPr>
              <p:spPr bwMode="auto">
                <a:xfrm>
                  <a:off x="729" y="2249"/>
                  <a:ext cx="9" cy="2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6" name="Freeform 125"/>
                <p:cNvSpPr>
                  <a:spLocks/>
                </p:cNvSpPr>
                <p:nvPr/>
              </p:nvSpPr>
              <p:spPr bwMode="auto">
                <a:xfrm>
                  <a:off x="729" y="2137"/>
                  <a:ext cx="7" cy="114"/>
                </a:xfrm>
                <a:custGeom>
                  <a:avLst/>
                  <a:gdLst>
                    <a:gd name="T0" fmla="*/ 0 w 7"/>
                    <a:gd name="T1" fmla="*/ 0 h 113"/>
                    <a:gd name="T2" fmla="*/ 0 w 7"/>
                    <a:gd name="T3" fmla="*/ 145 h 113"/>
                    <a:gd name="T4" fmla="*/ 7 w 7"/>
                    <a:gd name="T5" fmla="*/ 147 h 113"/>
                    <a:gd name="T6" fmla="*/ 7 w 7"/>
                    <a:gd name="T7" fmla="*/ 1 h 113"/>
                    <a:gd name="T8" fmla="*/ 0 w 7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3"/>
                    <a:gd name="T17" fmla="*/ 7 w 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3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3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7" name="Freeform 126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8" name="Freeform 127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9" name="Freeform 128"/>
                <p:cNvSpPr>
                  <a:spLocks/>
                </p:cNvSpPr>
                <p:nvPr/>
              </p:nvSpPr>
              <p:spPr bwMode="auto">
                <a:xfrm>
                  <a:off x="738" y="2251"/>
                  <a:ext cx="7" cy="2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1 h 3"/>
                    <a:gd name="T4" fmla="*/ 7 w 7"/>
                    <a:gd name="T5" fmla="*/ 1 h 3"/>
                    <a:gd name="T6" fmla="*/ 7 w 7"/>
                    <a:gd name="T7" fmla="*/ 1 h 3"/>
                    <a:gd name="T8" fmla="*/ 4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0" name="Freeform 129"/>
                <p:cNvSpPr>
                  <a:spLocks/>
                </p:cNvSpPr>
                <p:nvPr/>
              </p:nvSpPr>
              <p:spPr bwMode="auto">
                <a:xfrm>
                  <a:off x="738" y="2137"/>
                  <a:ext cx="5" cy="114"/>
                </a:xfrm>
                <a:custGeom>
                  <a:avLst/>
                  <a:gdLst>
                    <a:gd name="T0" fmla="*/ 0 w 5"/>
                    <a:gd name="T1" fmla="*/ 0 h 114"/>
                    <a:gd name="T2" fmla="*/ 0 w 5"/>
                    <a:gd name="T3" fmla="*/ 113 h 114"/>
                    <a:gd name="T4" fmla="*/ 5 w 5"/>
                    <a:gd name="T5" fmla="*/ 114 h 114"/>
                    <a:gd name="T6" fmla="*/ 5 w 5"/>
                    <a:gd name="T7" fmla="*/ 0 h 114"/>
                    <a:gd name="T8" fmla="*/ 0 w 5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14"/>
                    <a:gd name="T17" fmla="*/ 5 w 5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5" y="114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1" name="Freeform 130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9"/>
                </a:xfrm>
                <a:custGeom>
                  <a:avLst/>
                  <a:gdLst>
                    <a:gd name="T0" fmla="*/ 0 w 7"/>
                    <a:gd name="T1" fmla="*/ 0 h 117"/>
                    <a:gd name="T2" fmla="*/ 0 w 7"/>
                    <a:gd name="T3" fmla="*/ 201 h 117"/>
                    <a:gd name="T4" fmla="*/ 7 w 7"/>
                    <a:gd name="T5" fmla="*/ 204 h 117"/>
                    <a:gd name="T6" fmla="*/ 7 w 7"/>
                    <a:gd name="T7" fmla="*/ 0 h 117"/>
                    <a:gd name="T8" fmla="*/ 0 w 7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7"/>
                    <a:gd name="T17" fmla="*/ 7 w 7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7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2" name="Freeform 131"/>
                <p:cNvSpPr>
                  <a:spLocks/>
                </p:cNvSpPr>
                <p:nvPr/>
              </p:nvSpPr>
              <p:spPr bwMode="auto">
                <a:xfrm>
                  <a:off x="748" y="2137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7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3" name="Freeform 132"/>
                <p:cNvSpPr>
                  <a:spLocks/>
                </p:cNvSpPr>
                <p:nvPr/>
              </p:nvSpPr>
              <p:spPr bwMode="auto">
                <a:xfrm>
                  <a:off x="748" y="2254"/>
                  <a:ext cx="7" cy="5"/>
                </a:xfrm>
                <a:custGeom>
                  <a:avLst/>
                  <a:gdLst>
                    <a:gd name="T0" fmla="*/ 0 w 8"/>
                    <a:gd name="T1" fmla="*/ 1 h 5"/>
                    <a:gd name="T2" fmla="*/ 1 w 8"/>
                    <a:gd name="T3" fmla="*/ 2 h 5"/>
                    <a:gd name="T4" fmla="*/ 4 w 8"/>
                    <a:gd name="T5" fmla="*/ 5 h 5"/>
                    <a:gd name="T6" fmla="*/ 4 w 8"/>
                    <a:gd name="T7" fmla="*/ 2 h 5"/>
                    <a:gd name="T8" fmla="*/ 4 w 8"/>
                    <a:gd name="T9" fmla="*/ 0 h 5"/>
                    <a:gd name="T10" fmla="*/ 0 w 8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5"/>
                    <a:gd name="T20" fmla="*/ 8 w 8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5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4" name="Freeform 133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6"/>
                </a:xfrm>
                <a:custGeom>
                  <a:avLst/>
                  <a:gdLst>
                    <a:gd name="T0" fmla="*/ 0 w 7"/>
                    <a:gd name="T1" fmla="*/ 0 h 115"/>
                    <a:gd name="T2" fmla="*/ 0 w 7"/>
                    <a:gd name="T3" fmla="*/ 148 h 115"/>
                    <a:gd name="T4" fmla="*/ 7 w 7"/>
                    <a:gd name="T5" fmla="*/ 149 h 115"/>
                    <a:gd name="T6" fmla="*/ 7 w 7"/>
                    <a:gd name="T7" fmla="*/ 1 h 115"/>
                    <a:gd name="T8" fmla="*/ 0 w 7"/>
                    <a:gd name="T9" fmla="*/ 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5"/>
                    <a:gd name="T17" fmla="*/ 7 w 7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5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5" name="Freeform 134"/>
                <p:cNvSpPr>
                  <a:spLocks/>
                </p:cNvSpPr>
                <p:nvPr/>
              </p:nvSpPr>
              <p:spPr bwMode="auto">
                <a:xfrm>
                  <a:off x="757" y="2140"/>
                  <a:ext cx="7" cy="119"/>
                </a:xfrm>
                <a:custGeom>
                  <a:avLst/>
                  <a:gdLst>
                    <a:gd name="T0" fmla="*/ 0 w 7"/>
                    <a:gd name="T1" fmla="*/ 0 h 118"/>
                    <a:gd name="T2" fmla="*/ 0 w 7"/>
                    <a:gd name="T3" fmla="*/ 151 h 118"/>
                    <a:gd name="T4" fmla="*/ 7 w 7"/>
                    <a:gd name="T5" fmla="*/ 152 h 118"/>
                    <a:gd name="T6" fmla="*/ 7 w 7"/>
                    <a:gd name="T7" fmla="*/ 0 h 118"/>
                    <a:gd name="T8" fmla="*/ 0 w 7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8"/>
                    <a:gd name="T17" fmla="*/ 7 w 7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8">
                      <a:moveTo>
                        <a:pt x="0" y="0"/>
                      </a:moveTo>
                      <a:lnTo>
                        <a:pt x="0" y="117"/>
                      </a:lnTo>
                      <a:lnTo>
                        <a:pt x="7" y="11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>
                  <a:off x="755" y="214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1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7" name="Freeform 136"/>
                <p:cNvSpPr>
                  <a:spLocks/>
                </p:cNvSpPr>
                <p:nvPr/>
              </p:nvSpPr>
              <p:spPr bwMode="auto">
                <a:xfrm>
                  <a:off x="755" y="2258"/>
                  <a:ext cx="9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8" name="Freeform 137"/>
                <p:cNvSpPr>
                  <a:spLocks/>
                </p:cNvSpPr>
                <p:nvPr/>
              </p:nvSpPr>
              <p:spPr bwMode="auto">
                <a:xfrm>
                  <a:off x="755" y="2142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9" name="Freeform 138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105"/>
                </a:xfrm>
                <a:custGeom>
                  <a:avLst/>
                  <a:gdLst>
                    <a:gd name="T0" fmla="*/ 0 w 6"/>
                    <a:gd name="T1" fmla="*/ 0 h 103"/>
                    <a:gd name="T2" fmla="*/ 0 w 6"/>
                    <a:gd name="T3" fmla="*/ 193 h 103"/>
                    <a:gd name="T4" fmla="*/ 1210 w 6"/>
                    <a:gd name="T5" fmla="*/ 195 h 103"/>
                    <a:gd name="T6" fmla="*/ 1210 w 6"/>
                    <a:gd name="T7" fmla="*/ 0 h 103"/>
                    <a:gd name="T8" fmla="*/ 0 w 6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3"/>
                    <a:gd name="T17" fmla="*/ 6 w 6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6" y="10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0" name="Freeform 139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1" name="Freeform 140"/>
                <p:cNvSpPr>
                  <a:spLocks/>
                </p:cNvSpPr>
                <p:nvPr/>
              </p:nvSpPr>
              <p:spPr bwMode="auto">
                <a:xfrm>
                  <a:off x="653" y="2221"/>
                  <a:ext cx="7" cy="5"/>
                </a:xfrm>
                <a:custGeom>
                  <a:avLst/>
                  <a:gdLst>
                    <a:gd name="T0" fmla="*/ 0 w 7"/>
                    <a:gd name="T1" fmla="*/ 4929 h 4"/>
                    <a:gd name="T2" fmla="*/ 1 w 7"/>
                    <a:gd name="T3" fmla="*/ 6161 h 4"/>
                    <a:gd name="T4" fmla="*/ 7 w 7"/>
                    <a:gd name="T5" fmla="*/ 7701 h 4"/>
                    <a:gd name="T6" fmla="*/ 7 w 7"/>
                    <a:gd name="T7" fmla="*/ 6161 h 4"/>
                    <a:gd name="T8" fmla="*/ 5 w 7"/>
                    <a:gd name="T9" fmla="*/ 0 h 4"/>
                    <a:gd name="T10" fmla="*/ 0 w 7"/>
                    <a:gd name="T11" fmla="*/ 49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>
                  <a:off x="653" y="2212"/>
                  <a:ext cx="5" cy="12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6 h 13"/>
                    <a:gd name="T4" fmla="*/ 3 w 6"/>
                    <a:gd name="T5" fmla="*/ 6 h 13"/>
                    <a:gd name="T6" fmla="*/ 3 w 6"/>
                    <a:gd name="T7" fmla="*/ 1 h 13"/>
                    <a:gd name="T8" fmla="*/ 0 w 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3"/>
                    <a:gd name="T17" fmla="*/ 6 w 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653" y="2123"/>
                  <a:ext cx="5" cy="75"/>
                </a:xfrm>
                <a:custGeom>
                  <a:avLst/>
                  <a:gdLst>
                    <a:gd name="T0" fmla="*/ 0 w 6"/>
                    <a:gd name="T1" fmla="*/ 0 h 75"/>
                    <a:gd name="T2" fmla="*/ 0 w 6"/>
                    <a:gd name="T3" fmla="*/ 74 h 75"/>
                    <a:gd name="T4" fmla="*/ 3 w 6"/>
                    <a:gd name="T5" fmla="*/ 75 h 75"/>
                    <a:gd name="T6" fmla="*/ 3 w 6"/>
                    <a:gd name="T7" fmla="*/ 1 h 75"/>
                    <a:gd name="T8" fmla="*/ 0 w 6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5"/>
                    <a:gd name="T17" fmla="*/ 6 w 6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5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6" y="75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>
                  <a:off x="653" y="2210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6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653" y="2198"/>
                  <a:ext cx="7" cy="0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0 h 2"/>
                    <a:gd name="T6" fmla="*/ 7 w 7"/>
                    <a:gd name="T7" fmla="*/ 0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1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653" y="2205"/>
                  <a:ext cx="5" cy="5"/>
                </a:xfrm>
                <a:prstGeom prst="rect">
                  <a:avLst/>
                </a:pr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147" name="Freeform 146"/>
                <p:cNvSpPr>
                  <a:spLocks/>
                </p:cNvSpPr>
                <p:nvPr/>
              </p:nvSpPr>
              <p:spPr bwMode="auto">
                <a:xfrm>
                  <a:off x="764" y="2137"/>
                  <a:ext cx="2" cy="128"/>
                </a:xfrm>
                <a:custGeom>
                  <a:avLst/>
                  <a:gdLst>
                    <a:gd name="T0" fmla="*/ 0 w 1"/>
                    <a:gd name="T1" fmla="*/ 161 h 127"/>
                    <a:gd name="T2" fmla="*/ 0 w 1"/>
                    <a:gd name="T3" fmla="*/ 158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16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8" name="Freeform 147"/>
                <p:cNvSpPr>
                  <a:spLocks/>
                </p:cNvSpPr>
                <p:nvPr/>
              </p:nvSpPr>
              <p:spPr bwMode="auto">
                <a:xfrm>
                  <a:off x="641" y="2116"/>
                  <a:ext cx="3" cy="109"/>
                </a:xfrm>
                <a:custGeom>
                  <a:avLst/>
                  <a:gdLst>
                    <a:gd name="T0" fmla="*/ 0 w 1"/>
                    <a:gd name="T1" fmla="*/ 0 h 108"/>
                    <a:gd name="T2" fmla="*/ 0 w 1"/>
                    <a:gd name="T3" fmla="*/ 142 h 108"/>
                    <a:gd name="T4" fmla="*/ 0 w 1"/>
                    <a:gd name="T5" fmla="*/ 141 h 108"/>
                    <a:gd name="T6" fmla="*/ 0 w 1"/>
                    <a:gd name="T7" fmla="*/ 0 h 1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8"/>
                    <a:gd name="T14" fmla="*/ 1 w 1"/>
                    <a:gd name="T15" fmla="*/ 108 h 1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8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67" name="Freeform 146"/>
              <p:cNvSpPr>
                <a:spLocks/>
              </p:cNvSpPr>
              <p:nvPr/>
            </p:nvSpPr>
            <p:spPr bwMode="auto">
              <a:xfrm>
                <a:off x="778" y="1974"/>
                <a:ext cx="7" cy="370"/>
              </a:xfrm>
              <a:custGeom>
                <a:avLst/>
                <a:gdLst>
                  <a:gd name="T0" fmla="*/ 0 w 7"/>
                  <a:gd name="T1" fmla="*/ 2 h 370"/>
                  <a:gd name="T2" fmla="*/ 0 w 7"/>
                  <a:gd name="T3" fmla="*/ 370 h 370"/>
                  <a:gd name="T4" fmla="*/ 7 w 7"/>
                  <a:gd name="T5" fmla="*/ 363 h 370"/>
                  <a:gd name="T6" fmla="*/ 7 w 7"/>
                  <a:gd name="T7" fmla="*/ 0 h 370"/>
                  <a:gd name="T8" fmla="*/ 0 w 7"/>
                  <a:gd name="T9" fmla="*/ 2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0"/>
                  <a:gd name="T17" fmla="*/ 7 w 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0">
                    <a:moveTo>
                      <a:pt x="0" y="2"/>
                    </a:moveTo>
                    <a:lnTo>
                      <a:pt x="0" y="370"/>
                    </a:lnTo>
                    <a:lnTo>
                      <a:pt x="7" y="363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8" name="Freeform 147"/>
              <p:cNvSpPr>
                <a:spLocks/>
              </p:cNvSpPr>
              <p:nvPr/>
            </p:nvSpPr>
            <p:spPr bwMode="auto">
              <a:xfrm>
                <a:off x="632" y="1958"/>
                <a:ext cx="220" cy="21"/>
              </a:xfrm>
              <a:custGeom>
                <a:avLst/>
                <a:gdLst>
                  <a:gd name="T0" fmla="*/ 0 w 220"/>
                  <a:gd name="T1" fmla="*/ 101 h 20"/>
                  <a:gd name="T2" fmla="*/ 147 w 220"/>
                  <a:gd name="T3" fmla="*/ 96 h 20"/>
                  <a:gd name="T4" fmla="*/ 220 w 220"/>
                  <a:gd name="T5" fmla="*/ 0 h 20"/>
                  <a:gd name="T6" fmla="*/ 96 w 220"/>
                  <a:gd name="T7" fmla="*/ 3 h 20"/>
                  <a:gd name="T8" fmla="*/ 0 w 220"/>
                  <a:gd name="T9" fmla="*/ 10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0"/>
                  <a:gd name="T17" fmla="*/ 220 w 2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0">
                    <a:moveTo>
                      <a:pt x="0" y="20"/>
                    </a:moveTo>
                    <a:lnTo>
                      <a:pt x="147" y="19"/>
                    </a:lnTo>
                    <a:lnTo>
                      <a:pt x="220" y="0"/>
                    </a:lnTo>
                    <a:lnTo>
                      <a:pt x="96" y="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9" name="Freeform 148"/>
              <p:cNvSpPr>
                <a:spLocks/>
              </p:cNvSpPr>
              <p:nvPr/>
            </p:nvSpPr>
            <p:spPr bwMode="auto">
              <a:xfrm>
                <a:off x="752" y="2279"/>
                <a:ext cx="9" cy="23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83 h 22"/>
                  <a:gd name="T4" fmla="*/ 5 w 10"/>
                  <a:gd name="T5" fmla="*/ 95 h 22"/>
                  <a:gd name="T6" fmla="*/ 5 w 10"/>
                  <a:gd name="T7" fmla="*/ 3 h 22"/>
                  <a:gd name="T8" fmla="*/ 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0" y="0"/>
                    </a:moveTo>
                    <a:lnTo>
                      <a:pt x="0" y="19"/>
                    </a:lnTo>
                    <a:lnTo>
                      <a:pt x="10" y="22"/>
                    </a:ln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70" name="Group 149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grpSp>
              <p:nvGrpSpPr>
                <p:cNvPr id="72" name="Group 150"/>
                <p:cNvGrpSpPr>
                  <a:grpSpLocks/>
                </p:cNvGrpSpPr>
                <p:nvPr/>
              </p:nvGrpSpPr>
              <p:grpSpPr bwMode="auto">
                <a:xfrm>
                  <a:off x="791" y="1972"/>
                  <a:ext cx="13" cy="28"/>
                  <a:chOff x="791" y="1972"/>
                  <a:chExt cx="13" cy="28"/>
                </a:xfrm>
              </p:grpSpPr>
              <p:sp>
                <p:nvSpPr>
                  <p:cNvPr id="75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1" y="1977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6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974"/>
                    <a:ext cx="0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7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795" y="1974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9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2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1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1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3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791" y="1974"/>
                  <a:ext cx="9" cy="5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4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791" y="1993"/>
                  <a:ext cx="9" cy="7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71" name="Freeform 162"/>
              <p:cNvSpPr>
                <a:spLocks/>
              </p:cNvSpPr>
              <p:nvPr/>
            </p:nvSpPr>
            <p:spPr bwMode="auto">
              <a:xfrm>
                <a:off x="752" y="2279"/>
                <a:ext cx="9" cy="14"/>
              </a:xfrm>
              <a:custGeom>
                <a:avLst/>
                <a:gdLst>
                  <a:gd name="T0" fmla="*/ 5 w 10"/>
                  <a:gd name="T1" fmla="*/ 3 h 13"/>
                  <a:gd name="T2" fmla="*/ 0 w 10"/>
                  <a:gd name="T3" fmla="*/ 0 h 13"/>
                  <a:gd name="T4" fmla="*/ 0 w 10"/>
                  <a:gd name="T5" fmla="*/ 112 h 13"/>
                  <a:gd name="T6" fmla="*/ 5 w 10"/>
                  <a:gd name="T7" fmla="*/ 151 h 13"/>
                  <a:gd name="T8" fmla="*/ 5 w 1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10" y="3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0" y="1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0000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18" name="TextBox 94"/>
            <p:cNvSpPr txBox="1">
              <a:spLocks noChangeArrowheads="1"/>
            </p:cNvSpPr>
            <p:nvPr/>
          </p:nvSpPr>
          <p:spPr bwMode="auto">
            <a:xfrm>
              <a:off x="5387591" y="5559778"/>
              <a:ext cx="452630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/>
                <a:t>Wi-Fi-AP</a:t>
              </a:r>
            </a:p>
          </p:txBody>
        </p:sp>
        <p:cxnSp>
          <p:nvCxnSpPr>
            <p:cNvPr id="219" name="Gerade Verbindung 536"/>
            <p:cNvCxnSpPr/>
            <p:nvPr/>
          </p:nvCxnSpPr>
          <p:spPr bwMode="auto">
            <a:xfrm flipH="1">
              <a:off x="5098769" y="3271539"/>
              <a:ext cx="1191867" cy="144053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Gerade Verbindung 537"/>
            <p:cNvCxnSpPr/>
            <p:nvPr/>
          </p:nvCxnSpPr>
          <p:spPr bwMode="auto">
            <a:xfrm flipH="1" flipV="1">
              <a:off x="4532618" y="3228649"/>
              <a:ext cx="1716343" cy="121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Gerade Verbindung 538"/>
            <p:cNvCxnSpPr/>
            <p:nvPr/>
          </p:nvCxnSpPr>
          <p:spPr bwMode="auto">
            <a:xfrm flipV="1">
              <a:off x="5891778" y="3271539"/>
              <a:ext cx="398858" cy="218668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" name="Rechteck 539"/>
            <p:cNvSpPr/>
            <p:nvPr/>
          </p:nvSpPr>
          <p:spPr>
            <a:xfrm>
              <a:off x="5850103" y="5374877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223" name="Gerade Verbindung 540"/>
            <p:cNvCxnSpPr/>
            <p:nvPr/>
          </p:nvCxnSpPr>
          <p:spPr bwMode="auto">
            <a:xfrm flipH="1" flipV="1">
              <a:off x="3065635" y="2409726"/>
              <a:ext cx="1383633" cy="81892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4" name="Rechteck 541"/>
            <p:cNvSpPr/>
            <p:nvPr/>
          </p:nvSpPr>
          <p:spPr>
            <a:xfrm>
              <a:off x="1318703" y="291586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25" name="Rechteck 542"/>
            <p:cNvSpPr/>
            <p:nvPr/>
          </p:nvSpPr>
          <p:spPr>
            <a:xfrm>
              <a:off x="3023960" y="2326376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26" name="Picture 15" descr="C:\Users\master\Desktop\last\untitled.447.ti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86492" y="2153717"/>
              <a:ext cx="146643" cy="19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7" name="Gerade Verbindung 544"/>
            <p:cNvCxnSpPr/>
            <p:nvPr/>
          </p:nvCxnSpPr>
          <p:spPr bwMode="auto">
            <a:xfrm flipV="1">
              <a:off x="1402053" y="2409726"/>
              <a:ext cx="1663582" cy="54780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Gerade Verbindung 545"/>
            <p:cNvCxnSpPr/>
            <p:nvPr/>
          </p:nvCxnSpPr>
          <p:spPr bwMode="auto">
            <a:xfrm flipV="1">
              <a:off x="2225608" y="2409726"/>
              <a:ext cx="840027" cy="220218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Gerade Verbindung 546"/>
            <p:cNvCxnSpPr/>
            <p:nvPr/>
          </p:nvCxnSpPr>
          <p:spPr bwMode="auto">
            <a:xfrm>
              <a:off x="1402053" y="2957535"/>
              <a:ext cx="781880" cy="169604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0" name="Rechteck 547"/>
            <p:cNvSpPr/>
            <p:nvPr/>
          </p:nvSpPr>
          <p:spPr>
            <a:xfrm>
              <a:off x="2142258" y="4570232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231" name="Gerade Verbindung 548"/>
            <p:cNvCxnSpPr>
              <a:endCxn id="188" idx="1"/>
            </p:cNvCxnSpPr>
            <p:nvPr/>
          </p:nvCxnSpPr>
          <p:spPr bwMode="auto">
            <a:xfrm>
              <a:off x="2225608" y="4611907"/>
              <a:ext cx="1383143" cy="348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Gerade Verbindung 549"/>
            <p:cNvCxnSpPr>
              <a:stCxn id="188" idx="3"/>
            </p:cNvCxnSpPr>
            <p:nvPr/>
          </p:nvCxnSpPr>
          <p:spPr bwMode="auto">
            <a:xfrm flipV="1">
              <a:off x="3692101" y="3228649"/>
              <a:ext cx="757167" cy="138674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Gerade Verbindung 550"/>
            <p:cNvCxnSpPr>
              <a:stCxn id="193" idx="0"/>
            </p:cNvCxnSpPr>
            <p:nvPr/>
          </p:nvCxnSpPr>
          <p:spPr bwMode="auto">
            <a:xfrm flipH="1" flipV="1">
              <a:off x="4532618" y="3228649"/>
              <a:ext cx="559711" cy="148700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4" name="Rechteck 551"/>
            <p:cNvSpPr/>
            <p:nvPr/>
          </p:nvSpPr>
          <p:spPr>
            <a:xfrm>
              <a:off x="5057094" y="462872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35" name="Picture 15" descr="C:\Users\master\Desktop\last\untitled.447.ti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21132" y="4487415"/>
              <a:ext cx="146643" cy="19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6" name="Gerade Verbindung 553"/>
            <p:cNvCxnSpPr>
              <a:endCxn id="193" idx="0"/>
            </p:cNvCxnSpPr>
            <p:nvPr/>
          </p:nvCxnSpPr>
          <p:spPr bwMode="auto">
            <a:xfrm flipH="1" flipV="1">
              <a:off x="5092329" y="4715657"/>
              <a:ext cx="757774" cy="70089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Gerade Verbindung 554"/>
            <p:cNvCxnSpPr>
              <a:endCxn id="188" idx="3"/>
            </p:cNvCxnSpPr>
            <p:nvPr/>
          </p:nvCxnSpPr>
          <p:spPr bwMode="auto">
            <a:xfrm flipH="1" flipV="1">
              <a:off x="3692101" y="4615395"/>
              <a:ext cx="1364993" cy="5500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8" name="Grafik 555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5891085" y="5178556"/>
              <a:ext cx="320043" cy="323743"/>
            </a:xfrm>
            <a:prstGeom prst="rect">
              <a:avLst/>
            </a:prstGeom>
          </p:spPr>
        </p:pic>
        <p:pic>
          <p:nvPicPr>
            <p:cNvPr id="239" name="Grafik 556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5571207" y="5186698"/>
              <a:ext cx="320043" cy="323743"/>
            </a:xfrm>
            <a:prstGeom prst="rect">
              <a:avLst/>
            </a:prstGeom>
          </p:spPr>
        </p:pic>
        <p:pic>
          <p:nvPicPr>
            <p:cNvPr id="240" name="Grafik 55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364776" y="2721426"/>
              <a:ext cx="320043" cy="323743"/>
            </a:xfrm>
            <a:prstGeom prst="rect">
              <a:avLst/>
            </a:prstGeom>
          </p:spPr>
        </p:pic>
        <p:pic>
          <p:nvPicPr>
            <p:cNvPr id="241" name="Grafik 558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044898" y="2729568"/>
              <a:ext cx="320043" cy="323743"/>
            </a:xfrm>
            <a:prstGeom prst="rect">
              <a:avLst/>
            </a:prstGeom>
          </p:spPr>
        </p:pic>
        <p:sp>
          <p:nvSpPr>
            <p:cNvPr id="242" name="Abgerundete rechteckige Legende 559"/>
            <p:cNvSpPr/>
            <p:nvPr/>
          </p:nvSpPr>
          <p:spPr>
            <a:xfrm>
              <a:off x="2774995" y="5777706"/>
              <a:ext cx="694547" cy="413739"/>
            </a:xfrm>
            <a:prstGeom prst="wedgeRoundRectCallout">
              <a:avLst>
                <a:gd name="adj1" fmla="val -70692"/>
                <a:gd name="adj2" fmla="val -67664"/>
                <a:gd name="adj3" fmla="val 16667"/>
              </a:avLst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" tIns="18000" rIns="0" bIns="18000" rtlCol="0" anchor="t"/>
            <a:lstStyle/>
            <a:p>
              <a:pPr algn="ctr">
                <a:lnSpc>
                  <a:spcPct val="80000"/>
                </a:lnSpc>
              </a:pPr>
              <a:r>
                <a:rPr lang="en-GB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Alternative: Wireless </a:t>
              </a:r>
              <a:r>
                <a:rPr lang="en-GB" sz="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inhouse</a:t>
              </a:r>
              <a:endParaRPr lang="en-GB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Textfeld 6"/>
            <p:cNvSpPr txBox="1">
              <a:spLocks noChangeArrowheads="1"/>
            </p:cNvSpPr>
            <p:nvPr/>
          </p:nvSpPr>
          <p:spPr bwMode="auto">
            <a:xfrm rot="18901557">
              <a:off x="2916146" y="4898926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Abgerundetes Rechteck 1049"/>
            <p:cNvSpPr/>
            <p:nvPr/>
          </p:nvSpPr>
          <p:spPr>
            <a:xfrm>
              <a:off x="4283968" y="5727176"/>
              <a:ext cx="321245" cy="144020"/>
            </a:xfrm>
            <a:prstGeom prst="round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</a:ln>
          </p:spPr>
          <p:txBody>
            <a:bodyPr vert="horz" wrap="none" lIns="0" tIns="0" rIns="0" bIns="0" rtlCol="0" anchor="ctr" upright="1">
              <a:noAutofit/>
            </a:bodyPr>
            <a:lstStyle/>
            <a:p>
              <a:pPr algn="ctr" defTabSz="912644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</a:pPr>
              <a:r>
                <a:rPr lang="de-DE" sz="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RGW</a:t>
              </a:r>
            </a:p>
          </p:txBody>
        </p:sp>
        <p:sp>
          <p:nvSpPr>
            <p:cNvPr id="245" name="Rechteck 563"/>
            <p:cNvSpPr/>
            <p:nvPr/>
          </p:nvSpPr>
          <p:spPr>
            <a:xfrm>
              <a:off x="4449268" y="3186974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46" name="Rectangle 162"/>
            <p:cNvSpPr>
              <a:spLocks noChangeArrowheads="1"/>
            </p:cNvSpPr>
            <p:nvPr/>
          </p:nvSpPr>
          <p:spPr bwMode="auto">
            <a:xfrm>
              <a:off x="5292083" y="4742258"/>
              <a:ext cx="993522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/>
            <a:p>
              <a:pPr algn="ctr" eaLnBrk="1" hangingPunct="1">
                <a:lnSpc>
                  <a:spcPct val="90000"/>
                </a:lnSpc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Use case c) </a:t>
              </a:r>
              <a:r>
                <a:rPr lang="en-US" altLang="de-DE" sz="600" b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WiFi</a:t>
              </a:r>
              <a:r>
                <a:rPr lang="en-US" altLang="de-DE" sz="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 AP / SC</a:t>
              </a:r>
              <a:endParaRPr lang="en-US" altLang="de-DE" sz="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48" name="Textfeld 6"/>
            <p:cNvSpPr txBox="1">
              <a:spLocks noChangeArrowheads="1"/>
            </p:cNvSpPr>
            <p:nvPr/>
          </p:nvSpPr>
          <p:spPr bwMode="auto">
            <a:xfrm rot="17540008">
              <a:off x="2306866" y="3032572"/>
              <a:ext cx="815202" cy="1698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Mesh WBH</a:t>
              </a:r>
              <a:endParaRPr lang="en-GB" altLang="en-US" sz="5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TextBox 94"/>
            <p:cNvSpPr txBox="1">
              <a:spLocks noChangeArrowheads="1"/>
            </p:cNvSpPr>
            <p:nvPr/>
          </p:nvSpPr>
          <p:spPr bwMode="auto">
            <a:xfrm>
              <a:off x="6378983" y="3352968"/>
              <a:ext cx="637168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solidFill>
                    <a:srgbClr val="FF0000"/>
                  </a:solidFill>
                </a:rPr>
                <a:t>fiber</a:t>
              </a:r>
              <a:endParaRPr lang="en-US" altLang="de-DE" sz="500" dirty="0">
                <a:solidFill>
                  <a:srgbClr val="FF0000"/>
                </a:solidFill>
              </a:endParaRPr>
            </a:p>
          </p:txBody>
        </p:sp>
        <p:sp>
          <p:nvSpPr>
            <p:cNvPr id="250" name="Freeform 11"/>
            <p:cNvSpPr>
              <a:spLocks/>
            </p:cNvSpPr>
            <p:nvPr/>
          </p:nvSpPr>
          <p:spPr bwMode="auto">
            <a:xfrm>
              <a:off x="7956376" y="1954932"/>
              <a:ext cx="815187" cy="1916200"/>
            </a:xfrm>
            <a:custGeom>
              <a:avLst/>
              <a:gdLst>
                <a:gd name="T0" fmla="*/ 596 w 6580"/>
                <a:gd name="T1" fmla="*/ 1330 h 4000"/>
                <a:gd name="T2" fmla="*/ 0 w 6580"/>
                <a:gd name="T3" fmla="*/ 1877 h 4000"/>
                <a:gd name="T4" fmla="*/ 328 w 6580"/>
                <a:gd name="T5" fmla="*/ 2353 h 4000"/>
                <a:gd name="T6" fmla="*/ 325 w 6580"/>
                <a:gd name="T7" fmla="*/ 2346 h 4000"/>
                <a:gd name="T8" fmla="*/ 146 w 6580"/>
                <a:gd name="T9" fmla="*/ 2721 h 4000"/>
                <a:gd name="T10" fmla="*/ 811 w 6580"/>
                <a:gd name="T11" fmla="*/ 3269 h 4000"/>
                <a:gd name="T12" fmla="*/ 888 w 6580"/>
                <a:gd name="T13" fmla="*/ 3265 h 4000"/>
                <a:gd name="T14" fmla="*/ 884 w 6580"/>
                <a:gd name="T15" fmla="*/ 3269 h 4000"/>
                <a:gd name="T16" fmla="*/ 1905 w 6580"/>
                <a:gd name="T17" fmla="*/ 3759 h 4000"/>
                <a:gd name="T18" fmla="*/ 2510 w 6580"/>
                <a:gd name="T19" fmla="*/ 3620 h 4000"/>
                <a:gd name="T20" fmla="*/ 2508 w 6580"/>
                <a:gd name="T21" fmla="*/ 3621 h 4000"/>
                <a:gd name="T22" fmla="*/ 3363 w 6580"/>
                <a:gd name="T23" fmla="*/ 4000 h 4000"/>
                <a:gd name="T24" fmla="*/ 4347 w 6580"/>
                <a:gd name="T25" fmla="*/ 3393 h 4000"/>
                <a:gd name="T26" fmla="*/ 4349 w 6580"/>
                <a:gd name="T27" fmla="*/ 3398 h 4000"/>
                <a:gd name="T28" fmla="*/ 4815 w 6580"/>
                <a:gd name="T29" fmla="*/ 3508 h 4000"/>
                <a:gd name="T30" fmla="*/ 5696 w 6580"/>
                <a:gd name="T31" fmla="*/ 2786 h 4000"/>
                <a:gd name="T32" fmla="*/ 5695 w 6580"/>
                <a:gd name="T33" fmla="*/ 2785 h 4000"/>
                <a:gd name="T34" fmla="*/ 6580 w 6580"/>
                <a:gd name="T35" fmla="*/ 1940 h 4000"/>
                <a:gd name="T36" fmla="*/ 6367 w 6580"/>
                <a:gd name="T37" fmla="*/ 1419 h 4000"/>
                <a:gd name="T38" fmla="*/ 6364 w 6580"/>
                <a:gd name="T39" fmla="*/ 1419 h 4000"/>
                <a:gd name="T40" fmla="*/ 6431 w 6580"/>
                <a:gd name="T41" fmla="*/ 1154 h 4000"/>
                <a:gd name="T42" fmla="*/ 5832 w 6580"/>
                <a:gd name="T43" fmla="*/ 504 h 4000"/>
                <a:gd name="T44" fmla="*/ 5835 w 6580"/>
                <a:gd name="T45" fmla="*/ 503 h 4000"/>
                <a:gd name="T46" fmla="*/ 5107 w 6580"/>
                <a:gd name="T47" fmla="*/ 0 h 4000"/>
                <a:gd name="T48" fmla="*/ 4541 w 6580"/>
                <a:gd name="T49" fmla="*/ 216 h 4000"/>
                <a:gd name="T50" fmla="*/ 4542 w 6580"/>
                <a:gd name="T51" fmla="*/ 217 h 4000"/>
                <a:gd name="T52" fmla="*/ 4015 w 6580"/>
                <a:gd name="T53" fmla="*/ 0 h 4000"/>
                <a:gd name="T54" fmla="*/ 3419 w 6580"/>
                <a:gd name="T55" fmla="*/ 305 h 4000"/>
                <a:gd name="T56" fmla="*/ 3422 w 6580"/>
                <a:gd name="T57" fmla="*/ 314 h 4000"/>
                <a:gd name="T58" fmla="*/ 2853 w 6580"/>
                <a:gd name="T59" fmla="*/ 121 h 4000"/>
                <a:gd name="T60" fmla="*/ 2135 w 6580"/>
                <a:gd name="T61" fmla="*/ 478 h 4000"/>
                <a:gd name="T62" fmla="*/ 2132 w 6580"/>
                <a:gd name="T63" fmla="*/ 483 h 4000"/>
                <a:gd name="T64" fmla="*/ 1612 w 6580"/>
                <a:gd name="T65" fmla="*/ 367 h 4000"/>
                <a:gd name="T66" fmla="*/ 583 w 6580"/>
                <a:gd name="T67" fmla="*/ 1217 h 4000"/>
                <a:gd name="T68" fmla="*/ 593 w 6580"/>
                <a:gd name="T69" fmla="*/ 1330 h 4000"/>
                <a:gd name="T70" fmla="*/ 596 w 6580"/>
                <a:gd name="T71" fmla="*/ 1330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80" h="4000">
                  <a:moveTo>
                    <a:pt x="596" y="1330"/>
                  </a:moveTo>
                  <a:cubicBezTo>
                    <a:pt x="257" y="1359"/>
                    <a:pt x="0" y="1596"/>
                    <a:pt x="0" y="1877"/>
                  </a:cubicBezTo>
                  <a:cubicBezTo>
                    <a:pt x="0" y="2072"/>
                    <a:pt x="125" y="2254"/>
                    <a:pt x="328" y="2353"/>
                  </a:cubicBezTo>
                  <a:lnTo>
                    <a:pt x="325" y="2346"/>
                  </a:lnTo>
                  <a:cubicBezTo>
                    <a:pt x="209" y="2448"/>
                    <a:pt x="146" y="2582"/>
                    <a:pt x="146" y="2721"/>
                  </a:cubicBezTo>
                  <a:cubicBezTo>
                    <a:pt x="146" y="3024"/>
                    <a:pt x="443" y="3269"/>
                    <a:pt x="811" y="3269"/>
                  </a:cubicBezTo>
                  <a:cubicBezTo>
                    <a:pt x="835" y="3269"/>
                    <a:pt x="862" y="3267"/>
                    <a:pt x="888" y="3265"/>
                  </a:cubicBezTo>
                  <a:lnTo>
                    <a:pt x="884" y="3269"/>
                  </a:lnTo>
                  <a:cubicBezTo>
                    <a:pt x="1094" y="3571"/>
                    <a:pt x="1482" y="3759"/>
                    <a:pt x="1905" y="3759"/>
                  </a:cubicBezTo>
                  <a:cubicBezTo>
                    <a:pt x="2118" y="3759"/>
                    <a:pt x="2327" y="3711"/>
                    <a:pt x="2510" y="3620"/>
                  </a:cubicBezTo>
                  <a:lnTo>
                    <a:pt x="2508" y="3621"/>
                  </a:lnTo>
                  <a:cubicBezTo>
                    <a:pt x="2698" y="3857"/>
                    <a:pt x="3019" y="4000"/>
                    <a:pt x="3363" y="4000"/>
                  </a:cubicBezTo>
                  <a:cubicBezTo>
                    <a:pt x="3816" y="4000"/>
                    <a:pt x="4216" y="3754"/>
                    <a:pt x="4347" y="3393"/>
                  </a:cubicBezTo>
                  <a:lnTo>
                    <a:pt x="4349" y="3398"/>
                  </a:lnTo>
                  <a:cubicBezTo>
                    <a:pt x="4488" y="3471"/>
                    <a:pt x="4650" y="3508"/>
                    <a:pt x="4815" y="3508"/>
                  </a:cubicBezTo>
                  <a:cubicBezTo>
                    <a:pt x="5299" y="3508"/>
                    <a:pt x="5692" y="3186"/>
                    <a:pt x="5696" y="2786"/>
                  </a:cubicBezTo>
                  <a:lnTo>
                    <a:pt x="5695" y="2785"/>
                  </a:lnTo>
                  <a:cubicBezTo>
                    <a:pt x="6202" y="2725"/>
                    <a:pt x="6580" y="2365"/>
                    <a:pt x="6580" y="1940"/>
                  </a:cubicBezTo>
                  <a:cubicBezTo>
                    <a:pt x="6580" y="1751"/>
                    <a:pt x="6505" y="1569"/>
                    <a:pt x="6367" y="1419"/>
                  </a:cubicBezTo>
                  <a:lnTo>
                    <a:pt x="6364" y="1419"/>
                  </a:lnTo>
                  <a:cubicBezTo>
                    <a:pt x="6408" y="1334"/>
                    <a:pt x="6431" y="1245"/>
                    <a:pt x="6431" y="1154"/>
                  </a:cubicBezTo>
                  <a:cubicBezTo>
                    <a:pt x="6431" y="849"/>
                    <a:pt x="6185" y="583"/>
                    <a:pt x="5832" y="504"/>
                  </a:cubicBezTo>
                  <a:lnTo>
                    <a:pt x="5835" y="503"/>
                  </a:lnTo>
                  <a:cubicBezTo>
                    <a:pt x="5771" y="212"/>
                    <a:pt x="5464" y="0"/>
                    <a:pt x="5107" y="0"/>
                  </a:cubicBezTo>
                  <a:cubicBezTo>
                    <a:pt x="4889" y="0"/>
                    <a:pt x="4683" y="79"/>
                    <a:pt x="4541" y="216"/>
                  </a:cubicBezTo>
                  <a:lnTo>
                    <a:pt x="4542" y="217"/>
                  </a:lnTo>
                  <a:cubicBezTo>
                    <a:pt x="4417" y="81"/>
                    <a:pt x="4222" y="0"/>
                    <a:pt x="4015" y="0"/>
                  </a:cubicBezTo>
                  <a:cubicBezTo>
                    <a:pt x="3763" y="0"/>
                    <a:pt x="3532" y="118"/>
                    <a:pt x="3419" y="305"/>
                  </a:cubicBezTo>
                  <a:lnTo>
                    <a:pt x="3422" y="314"/>
                  </a:lnTo>
                  <a:cubicBezTo>
                    <a:pt x="3269" y="190"/>
                    <a:pt x="3066" y="121"/>
                    <a:pt x="2853" y="121"/>
                  </a:cubicBezTo>
                  <a:cubicBezTo>
                    <a:pt x="2552" y="121"/>
                    <a:pt x="2275" y="258"/>
                    <a:pt x="2135" y="478"/>
                  </a:cubicBezTo>
                  <a:lnTo>
                    <a:pt x="2132" y="483"/>
                  </a:lnTo>
                  <a:cubicBezTo>
                    <a:pt x="1974" y="407"/>
                    <a:pt x="1796" y="367"/>
                    <a:pt x="1612" y="367"/>
                  </a:cubicBezTo>
                  <a:cubicBezTo>
                    <a:pt x="1044" y="367"/>
                    <a:pt x="583" y="746"/>
                    <a:pt x="583" y="1217"/>
                  </a:cubicBezTo>
                  <a:cubicBezTo>
                    <a:pt x="583" y="1254"/>
                    <a:pt x="586" y="1293"/>
                    <a:pt x="593" y="1330"/>
                  </a:cubicBezTo>
                  <a:lnTo>
                    <a:pt x="596" y="13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lIns="36000" tIns="36000" rIns="36000" bIns="36000" anchor="ctr"/>
            <a:lstStyle/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7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</a:t>
              </a:r>
            </a:p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7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en-US" sz="7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Rechteck 320"/>
            <p:cNvSpPr/>
            <p:nvPr/>
          </p:nvSpPr>
          <p:spPr>
            <a:xfrm>
              <a:off x="8001879" y="3997841"/>
              <a:ext cx="106679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52" name="TextBox 94"/>
            <p:cNvSpPr txBox="1">
              <a:spLocks noChangeArrowheads="1"/>
            </p:cNvSpPr>
            <p:nvPr/>
          </p:nvSpPr>
          <p:spPr bwMode="auto">
            <a:xfrm>
              <a:off x="8145897" y="3933058"/>
              <a:ext cx="92162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latin typeface="Tele-GroteskNor" pitchFamily="2" charset="0"/>
                </a:rPr>
                <a:t>mmWave DN</a:t>
              </a:r>
            </a:p>
            <a:p>
              <a:pPr eaLnBrk="1" hangingPunct="1"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latin typeface="Tele-GroteskNor" pitchFamily="2" charset="0"/>
                </a:rPr>
                <a:t>mmWave link</a:t>
              </a:r>
              <a:endParaRPr lang="en-US" altLang="de-DE" sz="500" dirty="0">
                <a:latin typeface="Tele-GroteskNor" pitchFamily="2" charset="0"/>
              </a:endParaRPr>
            </a:p>
          </p:txBody>
        </p:sp>
        <p:cxnSp>
          <p:nvCxnSpPr>
            <p:cNvPr id="253" name="Gerade Verbindung 325"/>
            <p:cNvCxnSpPr/>
            <p:nvPr/>
          </p:nvCxnSpPr>
          <p:spPr bwMode="auto">
            <a:xfrm>
              <a:off x="7949176" y="4191832"/>
              <a:ext cx="180772" cy="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Gewinkelte Verbindung 2"/>
            <p:cNvCxnSpPr>
              <a:stCxn id="334" idx="1"/>
              <a:endCxn id="177" idx="2"/>
            </p:cNvCxnSpPr>
            <p:nvPr/>
          </p:nvCxnSpPr>
          <p:spPr bwMode="auto">
            <a:xfrm flipV="1">
              <a:off x="927256" y="3190485"/>
              <a:ext cx="435205" cy="309914"/>
            </a:xfrm>
            <a:prstGeom prst="bentConnector2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5" name="Group 5"/>
            <p:cNvGrpSpPr>
              <a:grpSpLocks/>
            </p:cNvGrpSpPr>
            <p:nvPr/>
          </p:nvGrpSpPr>
          <p:grpSpPr bwMode="auto">
            <a:xfrm>
              <a:off x="927256" y="3293215"/>
              <a:ext cx="201612" cy="265113"/>
              <a:chOff x="632" y="1958"/>
              <a:chExt cx="220" cy="389"/>
            </a:xfrm>
          </p:grpSpPr>
          <p:sp>
            <p:nvSpPr>
              <p:cNvPr id="256" name="Freeform 6"/>
              <p:cNvSpPr>
                <a:spLocks/>
              </p:cNvSpPr>
              <p:nvPr/>
            </p:nvSpPr>
            <p:spPr bwMode="auto">
              <a:xfrm>
                <a:off x="778" y="1958"/>
                <a:ext cx="74" cy="389"/>
              </a:xfrm>
              <a:custGeom>
                <a:avLst/>
                <a:gdLst>
                  <a:gd name="T0" fmla="*/ 0 w 74"/>
                  <a:gd name="T1" fmla="*/ 17 h 388"/>
                  <a:gd name="T2" fmla="*/ 74 w 74"/>
                  <a:gd name="T3" fmla="*/ 0 h 388"/>
                  <a:gd name="T4" fmla="*/ 74 w 74"/>
                  <a:gd name="T5" fmla="*/ 351 h 388"/>
                  <a:gd name="T6" fmla="*/ 0 w 74"/>
                  <a:gd name="T7" fmla="*/ 422 h 388"/>
                  <a:gd name="T8" fmla="*/ 0 w 74"/>
                  <a:gd name="T9" fmla="*/ 17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388"/>
                  <a:gd name="T17" fmla="*/ 74 w 74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388">
                    <a:moveTo>
                      <a:pt x="0" y="17"/>
                    </a:moveTo>
                    <a:lnTo>
                      <a:pt x="74" y="0"/>
                    </a:lnTo>
                    <a:lnTo>
                      <a:pt x="74" y="317"/>
                    </a:lnTo>
                    <a:lnTo>
                      <a:pt x="0" y="38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7" name="Freeform 7"/>
              <p:cNvSpPr>
                <a:spLocks/>
              </p:cNvSpPr>
              <p:nvPr/>
            </p:nvSpPr>
            <p:spPr bwMode="auto">
              <a:xfrm>
                <a:off x="634" y="2263"/>
                <a:ext cx="144" cy="84"/>
              </a:xfrm>
              <a:custGeom>
                <a:avLst/>
                <a:gdLst>
                  <a:gd name="T0" fmla="*/ 0 w 145"/>
                  <a:gd name="T1" fmla="*/ 0 h 83"/>
                  <a:gd name="T2" fmla="*/ 0 w 145"/>
                  <a:gd name="T3" fmla="*/ 19 h 83"/>
                  <a:gd name="T4" fmla="*/ 111 w 145"/>
                  <a:gd name="T5" fmla="*/ 117 h 83"/>
                  <a:gd name="T6" fmla="*/ 111 w 145"/>
                  <a:gd name="T7" fmla="*/ 92 h 83"/>
                  <a:gd name="T8" fmla="*/ 0 w 14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83"/>
                  <a:gd name="T17" fmla="*/ 145 w 14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83">
                    <a:moveTo>
                      <a:pt x="0" y="0"/>
                    </a:moveTo>
                    <a:lnTo>
                      <a:pt x="0" y="19"/>
                    </a:lnTo>
                    <a:lnTo>
                      <a:pt x="145" y="83"/>
                    </a:lnTo>
                    <a:lnTo>
                      <a:pt x="14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8" name="Freeform 8"/>
              <p:cNvSpPr>
                <a:spLocks/>
              </p:cNvSpPr>
              <p:nvPr/>
            </p:nvSpPr>
            <p:spPr bwMode="auto">
              <a:xfrm>
                <a:off x="632" y="1977"/>
                <a:ext cx="146" cy="345"/>
              </a:xfrm>
              <a:custGeom>
                <a:avLst/>
                <a:gdLst>
                  <a:gd name="T0" fmla="*/ 0 w 146"/>
                  <a:gd name="T1" fmla="*/ 2 h 345"/>
                  <a:gd name="T2" fmla="*/ 0 w 146"/>
                  <a:gd name="T3" fmla="*/ 285 h 345"/>
                  <a:gd name="T4" fmla="*/ 146 w 146"/>
                  <a:gd name="T5" fmla="*/ 345 h 345"/>
                  <a:gd name="T6" fmla="*/ 146 w 146"/>
                  <a:gd name="T7" fmla="*/ 0 h 345"/>
                  <a:gd name="T8" fmla="*/ 0 w 146"/>
                  <a:gd name="T9" fmla="*/ 2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345"/>
                  <a:gd name="T17" fmla="*/ 146 w 1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345">
                    <a:moveTo>
                      <a:pt x="0" y="2"/>
                    </a:moveTo>
                    <a:lnTo>
                      <a:pt x="0" y="285"/>
                    </a:lnTo>
                    <a:lnTo>
                      <a:pt x="146" y="345"/>
                    </a:lnTo>
                    <a:lnTo>
                      <a:pt x="14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59" name="Group 9"/>
              <p:cNvGrpSpPr>
                <a:grpSpLocks/>
              </p:cNvGrpSpPr>
              <p:nvPr/>
            </p:nvGrpSpPr>
            <p:grpSpPr bwMode="auto">
              <a:xfrm>
                <a:off x="637" y="1991"/>
                <a:ext cx="135" cy="144"/>
                <a:chOff x="637" y="1991"/>
                <a:chExt cx="135" cy="144"/>
              </a:xfrm>
            </p:grpSpPr>
            <p:sp>
              <p:nvSpPr>
                <p:cNvPr id="344" name="Freeform 10"/>
                <p:cNvSpPr>
                  <a:spLocks/>
                </p:cNvSpPr>
                <p:nvPr/>
              </p:nvSpPr>
              <p:spPr bwMode="auto">
                <a:xfrm>
                  <a:off x="637" y="1991"/>
                  <a:ext cx="135" cy="144"/>
                </a:xfrm>
                <a:custGeom>
                  <a:avLst/>
                  <a:gdLst>
                    <a:gd name="T0" fmla="*/ 0 w 135"/>
                    <a:gd name="T1" fmla="*/ 0 h 143"/>
                    <a:gd name="T2" fmla="*/ 135 w 135"/>
                    <a:gd name="T3" fmla="*/ 0 h 143"/>
                    <a:gd name="T4" fmla="*/ 135 w 135"/>
                    <a:gd name="T5" fmla="*/ 177 h 143"/>
                    <a:gd name="T6" fmla="*/ 0 w 135"/>
                    <a:gd name="T7" fmla="*/ 152 h 143"/>
                    <a:gd name="T8" fmla="*/ 0 w 135"/>
                    <a:gd name="T9" fmla="*/ 0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43"/>
                    <a:gd name="T17" fmla="*/ 135 w 135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43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135" y="143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45" name="Group 11"/>
                <p:cNvGrpSpPr>
                  <a:grpSpLocks/>
                </p:cNvGrpSpPr>
                <p:nvPr/>
              </p:nvGrpSpPr>
              <p:grpSpPr bwMode="auto">
                <a:xfrm>
                  <a:off x="641" y="1995"/>
                  <a:ext cx="127" cy="136"/>
                  <a:chOff x="641" y="1995"/>
                  <a:chExt cx="127" cy="136"/>
                </a:xfrm>
              </p:grpSpPr>
              <p:sp>
                <p:nvSpPr>
                  <p:cNvPr id="346" name="Freeform 12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7"/>
                      <a:gd name="T2" fmla="*/ 0 w 122"/>
                      <a:gd name="T3" fmla="*/ 504 h 127"/>
                      <a:gd name="T4" fmla="*/ 277 w 122"/>
                      <a:gd name="T5" fmla="*/ 611 h 127"/>
                      <a:gd name="T6" fmla="*/ 277 w 122"/>
                      <a:gd name="T7" fmla="*/ 3 h 127"/>
                      <a:gd name="T8" fmla="*/ 0 w 122"/>
                      <a:gd name="T9" fmla="*/ 0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7"/>
                      <a:gd name="T17" fmla="*/ 122 w 122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7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7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7" name="Freeform 13"/>
                  <p:cNvSpPr>
                    <a:spLocks/>
                  </p:cNvSpPr>
                  <p:nvPr/>
                </p:nvSpPr>
                <p:spPr bwMode="auto">
                  <a:xfrm>
                    <a:off x="641" y="1998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8"/>
                      <a:gd name="T2" fmla="*/ 0 w 122"/>
                      <a:gd name="T3" fmla="*/ 383 h 128"/>
                      <a:gd name="T4" fmla="*/ 277 w 122"/>
                      <a:gd name="T5" fmla="*/ 473 h 128"/>
                      <a:gd name="T6" fmla="*/ 277 w 122"/>
                      <a:gd name="T7" fmla="*/ 458 h 128"/>
                      <a:gd name="T8" fmla="*/ 277 w 122"/>
                      <a:gd name="T9" fmla="*/ 5 h 128"/>
                      <a:gd name="T10" fmla="*/ 0 w 122"/>
                      <a:gd name="T11" fmla="*/ 0 h 1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2"/>
                      <a:gd name="T19" fmla="*/ 0 h 128"/>
                      <a:gd name="T20" fmla="*/ 122 w 122"/>
                      <a:gd name="T21" fmla="*/ 128 h 1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2" h="12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8"/>
                        </a:lnTo>
                        <a:lnTo>
                          <a:pt x="122" y="125"/>
                        </a:lnTo>
                        <a:lnTo>
                          <a:pt x="12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8" name="Freeform 14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6"/>
                      <a:gd name="T2" fmla="*/ 0 w 122"/>
                      <a:gd name="T3" fmla="*/ 667 h 126"/>
                      <a:gd name="T4" fmla="*/ 277 w 122"/>
                      <a:gd name="T5" fmla="*/ 797 h 126"/>
                      <a:gd name="T6" fmla="*/ 277 w 122"/>
                      <a:gd name="T7" fmla="*/ 3 h 126"/>
                      <a:gd name="T8" fmla="*/ 0 w 122"/>
                      <a:gd name="T9" fmla="*/ 0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6"/>
                      <a:gd name="T17" fmla="*/ 122 w 122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6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34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42" y="1998"/>
                    <a:ext cx="125" cy="123"/>
                    <a:chOff x="642" y="1998"/>
                    <a:chExt cx="125" cy="123"/>
                  </a:xfrm>
                </p:grpSpPr>
                <p:sp>
                  <p:nvSpPr>
                    <p:cNvPr id="39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642" y="1998"/>
                      <a:ext cx="9" cy="102"/>
                    </a:xfrm>
                    <a:custGeom>
                      <a:avLst/>
                      <a:gdLst>
                        <a:gd name="T0" fmla="*/ 0 w 7"/>
                        <a:gd name="T1" fmla="*/ 0 h 102"/>
                        <a:gd name="T2" fmla="*/ 0 w 7"/>
                        <a:gd name="T3" fmla="*/ 101 h 102"/>
                        <a:gd name="T4" fmla="*/ 35178 w 7"/>
                        <a:gd name="T5" fmla="*/ 102 h 102"/>
                        <a:gd name="T6" fmla="*/ 35178 w 7"/>
                        <a:gd name="T7" fmla="*/ 0 h 102"/>
                        <a:gd name="T8" fmla="*/ 0 w 7"/>
                        <a:gd name="T9" fmla="*/ 0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2"/>
                        <a:gd name="T17" fmla="*/ 7 w 7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2">
                          <a:moveTo>
                            <a:pt x="0" y="0"/>
                          </a:moveTo>
                          <a:lnTo>
                            <a:pt x="0" y="101"/>
                          </a:lnTo>
                          <a:lnTo>
                            <a:pt x="7" y="102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53" y="1998"/>
                      <a:ext cx="7" cy="107"/>
                    </a:xfrm>
                    <a:custGeom>
                      <a:avLst/>
                      <a:gdLst>
                        <a:gd name="T0" fmla="*/ 0 w 6"/>
                        <a:gd name="T1" fmla="*/ 0 h 103"/>
                        <a:gd name="T2" fmla="*/ 0 w 6"/>
                        <a:gd name="T3" fmla="*/ 370 h 103"/>
                        <a:gd name="T4" fmla="*/ 1210 w 6"/>
                        <a:gd name="T5" fmla="*/ 377 h 103"/>
                        <a:gd name="T6" fmla="*/ 1210 w 6"/>
                        <a:gd name="T7" fmla="*/ 0 h 103"/>
                        <a:gd name="T8" fmla="*/ 0 w 6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3"/>
                        <a:gd name="T17" fmla="*/ 6 w 6"/>
                        <a:gd name="T18" fmla="*/ 103 h 1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3">
                          <a:moveTo>
                            <a:pt x="0" y="0"/>
                          </a:moveTo>
                          <a:lnTo>
                            <a:pt x="0" y="102"/>
                          </a:lnTo>
                          <a:lnTo>
                            <a:pt x="6" y="103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1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60" y="1998"/>
                      <a:ext cx="10" cy="107"/>
                    </a:xfrm>
                    <a:custGeom>
                      <a:avLst/>
                      <a:gdLst>
                        <a:gd name="T0" fmla="*/ 0 w 7"/>
                        <a:gd name="T1" fmla="*/ 0 h 104"/>
                        <a:gd name="T2" fmla="*/ 0 w 7"/>
                        <a:gd name="T3" fmla="*/ 270 h 104"/>
                        <a:gd name="T4" fmla="*/ 35178 w 7"/>
                        <a:gd name="T5" fmla="*/ 272 h 104"/>
                        <a:gd name="T6" fmla="*/ 35178 w 7"/>
                        <a:gd name="T7" fmla="*/ 0 h 104"/>
                        <a:gd name="T8" fmla="*/ 0 w 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4"/>
                        <a:gd name="T17" fmla="*/ 7 w 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4">
                          <a:moveTo>
                            <a:pt x="0" y="0"/>
                          </a:moveTo>
                          <a:lnTo>
                            <a:pt x="0" y="103"/>
                          </a:lnTo>
                          <a:lnTo>
                            <a:pt x="7" y="10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70" y="1998"/>
                      <a:ext cx="7" cy="107"/>
                    </a:xfrm>
                    <a:custGeom>
                      <a:avLst/>
                      <a:gdLst>
                        <a:gd name="T0" fmla="*/ 0 w 7"/>
                        <a:gd name="T1" fmla="*/ 0 h 105"/>
                        <a:gd name="T2" fmla="*/ 0 w 7"/>
                        <a:gd name="T3" fmla="*/ 194 h 105"/>
                        <a:gd name="T4" fmla="*/ 7 w 7"/>
                        <a:gd name="T5" fmla="*/ 196 h 105"/>
                        <a:gd name="T6" fmla="*/ 7 w 7"/>
                        <a:gd name="T7" fmla="*/ 0 h 105"/>
                        <a:gd name="T8" fmla="*/ 0 w 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5"/>
                        <a:gd name="T17" fmla="*/ 7 w 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5">
                          <a:moveTo>
                            <a:pt x="0" y="0"/>
                          </a:moveTo>
                          <a:lnTo>
                            <a:pt x="0" y="104"/>
                          </a:lnTo>
                          <a:lnTo>
                            <a:pt x="7" y="10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3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81" y="1998"/>
                      <a:ext cx="5" cy="109"/>
                    </a:xfrm>
                    <a:custGeom>
                      <a:avLst/>
                      <a:gdLst>
                        <a:gd name="T0" fmla="*/ 0 w 6"/>
                        <a:gd name="T1" fmla="*/ 0 h 108"/>
                        <a:gd name="T2" fmla="*/ 0 w 6"/>
                        <a:gd name="T3" fmla="*/ 139 h 108"/>
                        <a:gd name="T4" fmla="*/ 3 w 6"/>
                        <a:gd name="T5" fmla="*/ 142 h 108"/>
                        <a:gd name="T6" fmla="*/ 3 w 6"/>
                        <a:gd name="T7" fmla="*/ 0 h 108"/>
                        <a:gd name="T8" fmla="*/ 0 w 6"/>
                        <a:gd name="T9" fmla="*/ 0 h 1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8"/>
                        <a:gd name="T17" fmla="*/ 6 w 6"/>
                        <a:gd name="T18" fmla="*/ 108 h 1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8">
                          <a:moveTo>
                            <a:pt x="0" y="0"/>
                          </a:moveTo>
                          <a:lnTo>
                            <a:pt x="0" y="105"/>
                          </a:lnTo>
                          <a:lnTo>
                            <a:pt x="6" y="108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687" y="1998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495 h 109"/>
                        <a:gd name="T4" fmla="*/ 6 w 7"/>
                        <a:gd name="T5" fmla="*/ 500 h 109"/>
                        <a:gd name="T6" fmla="*/ 7 w 7"/>
                        <a:gd name="T7" fmla="*/ 1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6" y="109"/>
                          </a:lnTo>
                          <a:lnTo>
                            <a:pt x="7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96" y="2000"/>
                      <a:ext cx="7" cy="109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108 h 109"/>
                        <a:gd name="T4" fmla="*/ 7 w 7"/>
                        <a:gd name="T5" fmla="*/ 109 h 109"/>
                        <a:gd name="T6" fmla="*/ 7 w 7"/>
                        <a:gd name="T7" fmla="*/ 0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7" y="109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6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706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2"/>
                        <a:gd name="T2" fmla="*/ 0 w 6"/>
                        <a:gd name="T3" fmla="*/ 195 h 112"/>
                        <a:gd name="T4" fmla="*/ 3 w 6"/>
                        <a:gd name="T5" fmla="*/ 201 h 112"/>
                        <a:gd name="T6" fmla="*/ 3 w 6"/>
                        <a:gd name="T7" fmla="*/ 0 h 112"/>
                        <a:gd name="T8" fmla="*/ 0 w 6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2"/>
                        <a:gd name="T17" fmla="*/ 6 w 6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2">
                          <a:moveTo>
                            <a:pt x="0" y="0"/>
                          </a:moveTo>
                          <a:lnTo>
                            <a:pt x="0" y="109"/>
                          </a:lnTo>
                          <a:lnTo>
                            <a:pt x="6" y="11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7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715" y="2000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3"/>
                        <a:gd name="T2" fmla="*/ 0 w 7"/>
                        <a:gd name="T3" fmla="*/ 146 h 113"/>
                        <a:gd name="T4" fmla="*/ 7 w 7"/>
                        <a:gd name="T5" fmla="*/ 147 h 113"/>
                        <a:gd name="T6" fmla="*/ 7 w 7"/>
                        <a:gd name="T7" fmla="*/ 0 h 113"/>
                        <a:gd name="T8" fmla="*/ 0 w 7"/>
                        <a:gd name="T9" fmla="*/ 0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3"/>
                        <a:gd name="T17" fmla="*/ 7 w 7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3">
                          <a:moveTo>
                            <a:pt x="0" y="0"/>
                          </a:moveTo>
                          <a:lnTo>
                            <a:pt x="0" y="112"/>
                          </a:lnTo>
                          <a:lnTo>
                            <a:pt x="7" y="113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8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724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4"/>
                        <a:gd name="T2" fmla="*/ 0 w 6"/>
                        <a:gd name="T3" fmla="*/ 113 h 114"/>
                        <a:gd name="T4" fmla="*/ 3 w 6"/>
                        <a:gd name="T5" fmla="*/ 114 h 114"/>
                        <a:gd name="T6" fmla="*/ 3 w 6"/>
                        <a:gd name="T7" fmla="*/ 0 h 114"/>
                        <a:gd name="T8" fmla="*/ 0 w 6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4"/>
                        <a:gd name="T17" fmla="*/ 6 w 6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6" y="114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9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732" y="2002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4"/>
                        <a:gd name="T2" fmla="*/ 0 w 7"/>
                        <a:gd name="T3" fmla="*/ 113 h 114"/>
                        <a:gd name="T4" fmla="*/ 7 w 7"/>
                        <a:gd name="T5" fmla="*/ 114 h 114"/>
                        <a:gd name="T6" fmla="*/ 7 w 7"/>
                        <a:gd name="T7" fmla="*/ 0 h 114"/>
                        <a:gd name="T8" fmla="*/ 0 w 7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4"/>
                        <a:gd name="T17" fmla="*/ 7 w 7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7" y="11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741" y="2002"/>
                      <a:ext cx="9" cy="116"/>
                    </a:xfrm>
                    <a:custGeom>
                      <a:avLst/>
                      <a:gdLst>
                        <a:gd name="T0" fmla="*/ 0 w 7"/>
                        <a:gd name="T1" fmla="*/ 0 h 115"/>
                        <a:gd name="T2" fmla="*/ 0 w 7"/>
                        <a:gd name="T3" fmla="*/ 148 h 115"/>
                        <a:gd name="T4" fmla="*/ 35178 w 7"/>
                        <a:gd name="T5" fmla="*/ 149 h 115"/>
                        <a:gd name="T6" fmla="*/ 35178 w 7"/>
                        <a:gd name="T7" fmla="*/ 0 h 115"/>
                        <a:gd name="T8" fmla="*/ 0 w 7"/>
                        <a:gd name="T9" fmla="*/ 0 h 1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5"/>
                        <a:gd name="T17" fmla="*/ 7 w 7"/>
                        <a:gd name="T18" fmla="*/ 115 h 1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5">
                          <a:moveTo>
                            <a:pt x="0" y="0"/>
                          </a:moveTo>
                          <a:lnTo>
                            <a:pt x="0" y="114"/>
                          </a:lnTo>
                          <a:lnTo>
                            <a:pt x="7" y="11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752" y="2002"/>
                      <a:ext cx="7" cy="119"/>
                    </a:xfrm>
                    <a:custGeom>
                      <a:avLst/>
                      <a:gdLst>
                        <a:gd name="T0" fmla="*/ 0 w 7"/>
                        <a:gd name="T1" fmla="*/ 0 h 117"/>
                        <a:gd name="T2" fmla="*/ 0 w 7"/>
                        <a:gd name="T3" fmla="*/ 201 h 117"/>
                        <a:gd name="T4" fmla="*/ 7 w 7"/>
                        <a:gd name="T5" fmla="*/ 204 h 117"/>
                        <a:gd name="T6" fmla="*/ 7 w 7"/>
                        <a:gd name="T7" fmla="*/ 0 h 117"/>
                        <a:gd name="T8" fmla="*/ 0 w 7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7"/>
                        <a:gd name="T17" fmla="*/ 7 w 7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7">
                          <a:moveTo>
                            <a:pt x="0" y="0"/>
                          </a:moveTo>
                          <a:lnTo>
                            <a:pt x="0" y="115"/>
                          </a:lnTo>
                          <a:lnTo>
                            <a:pt x="7" y="117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758" y="2002"/>
                      <a:ext cx="9" cy="119"/>
                    </a:xfrm>
                    <a:custGeom>
                      <a:avLst/>
                      <a:gdLst>
                        <a:gd name="T0" fmla="*/ 0 w 7"/>
                        <a:gd name="T1" fmla="*/ 0 h 118"/>
                        <a:gd name="T2" fmla="*/ 0 w 7"/>
                        <a:gd name="T3" fmla="*/ 151 h 118"/>
                        <a:gd name="T4" fmla="*/ 35178 w 7"/>
                        <a:gd name="T5" fmla="*/ 152 h 118"/>
                        <a:gd name="T6" fmla="*/ 35178 w 7"/>
                        <a:gd name="T7" fmla="*/ 0 h 118"/>
                        <a:gd name="T8" fmla="*/ 0 w 7"/>
                        <a:gd name="T9" fmla="*/ 0 h 1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8"/>
                        <a:gd name="T17" fmla="*/ 7 w 7"/>
                        <a:gd name="T18" fmla="*/ 118 h 1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8">
                          <a:moveTo>
                            <a:pt x="0" y="0"/>
                          </a:moveTo>
                          <a:lnTo>
                            <a:pt x="0" y="117"/>
                          </a:lnTo>
                          <a:lnTo>
                            <a:pt x="7" y="118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50" name="Freeform 30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4 w 8"/>
                      <a:gd name="T3" fmla="*/ 0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1" name="Freeform 31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2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1"/>
                      <a:gd name="T14" fmla="*/ 7 w 7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2" name="Freeform 32"/>
                  <p:cNvSpPr>
                    <a:spLocks/>
                  </p:cNvSpPr>
                  <p:nvPr/>
                </p:nvSpPr>
                <p:spPr bwMode="auto">
                  <a:xfrm>
                    <a:off x="661" y="1998"/>
                    <a:ext cx="7" cy="2"/>
                  </a:xfrm>
                  <a:custGeom>
                    <a:avLst/>
                    <a:gdLst>
                      <a:gd name="T0" fmla="*/ 0 w 8"/>
                      <a:gd name="T1" fmla="*/ 2147483647 h 1"/>
                      <a:gd name="T2" fmla="*/ 4 w 8"/>
                      <a:gd name="T3" fmla="*/ 2147483647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3" name="Freeform 33"/>
                  <p:cNvSpPr>
                    <a:spLocks/>
                  </p:cNvSpPr>
                  <p:nvPr/>
                </p:nvSpPr>
                <p:spPr bwMode="auto">
                  <a:xfrm>
                    <a:off x="668" y="1998"/>
                    <a:ext cx="9" cy="2"/>
                  </a:xfrm>
                  <a:custGeom>
                    <a:avLst/>
                    <a:gdLst>
                      <a:gd name="T0" fmla="*/ 0 w 9"/>
                      <a:gd name="T1" fmla="*/ 2147483647 h 1"/>
                      <a:gd name="T2" fmla="*/ 7 w 9"/>
                      <a:gd name="T3" fmla="*/ 2147483647 h 1"/>
                      <a:gd name="T4" fmla="*/ 9 w 9"/>
                      <a:gd name="T5" fmla="*/ 0 h 1"/>
                      <a:gd name="T6" fmla="*/ 2 w 9"/>
                      <a:gd name="T7" fmla="*/ 0 h 1"/>
                      <a:gd name="T8" fmla="*/ 0 w 9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1"/>
                      <a:gd name="T17" fmla="*/ 9 w 9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4" name="Freeform 34"/>
                  <p:cNvSpPr>
                    <a:spLocks/>
                  </p:cNvSpPr>
                  <p:nvPr/>
                </p:nvSpPr>
                <p:spPr bwMode="auto">
                  <a:xfrm>
                    <a:off x="679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5" name="Freeform 35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7 w 7"/>
                      <a:gd name="T3" fmla="*/ 2147483647 h 1"/>
                      <a:gd name="T4" fmla="*/ 7 w 7"/>
                      <a:gd name="T5" fmla="*/ 0 h 1"/>
                      <a:gd name="T6" fmla="*/ 1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6" name="Freeform 36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6 w 7"/>
                      <a:gd name="T3" fmla="*/ 2 h 2"/>
                      <a:gd name="T4" fmla="*/ 7 w 7"/>
                      <a:gd name="T5" fmla="*/ 0 h 2"/>
                      <a:gd name="T6" fmla="*/ 0 w 7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2"/>
                      <a:gd name="T14" fmla="*/ 7 w 7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2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7" name="Freeform 37"/>
                  <p:cNvSpPr>
                    <a:spLocks/>
                  </p:cNvSpPr>
                  <p:nvPr/>
                </p:nvSpPr>
                <p:spPr bwMode="auto">
                  <a:xfrm>
                    <a:off x="705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7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8" name="Freeform 38"/>
                  <p:cNvSpPr>
                    <a:spLocks/>
                  </p:cNvSpPr>
                  <p:nvPr/>
                </p:nvSpPr>
                <p:spPr bwMode="auto">
                  <a:xfrm>
                    <a:off x="713" y="2000"/>
                    <a:ext cx="9" cy="2"/>
                  </a:xfrm>
                  <a:custGeom>
                    <a:avLst/>
                    <a:gdLst>
                      <a:gd name="T0" fmla="*/ 0 w 8"/>
                      <a:gd name="T1" fmla="*/ 2 h 2"/>
                      <a:gd name="T2" fmla="*/ 362 w 8"/>
                      <a:gd name="T3" fmla="*/ 2 h 2"/>
                      <a:gd name="T4" fmla="*/ 407 w 8"/>
                      <a:gd name="T5" fmla="*/ 0 h 2"/>
                      <a:gd name="T6" fmla="*/ 1 w 8"/>
                      <a:gd name="T7" fmla="*/ 0 h 2"/>
                      <a:gd name="T8" fmla="*/ 0 w 8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"/>
                      <a:gd name="T17" fmla="*/ 8 w 8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9" name="Freeform 39"/>
                  <p:cNvSpPr>
                    <a:spLocks/>
                  </p:cNvSpPr>
                  <p:nvPr/>
                </p:nvSpPr>
                <p:spPr bwMode="auto">
                  <a:xfrm>
                    <a:off x="722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0" name="Freeform 40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0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1" name="Freeform 41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7" cy="0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5 w 7"/>
                      <a:gd name="T3" fmla="*/ 0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002"/>
                    <a:ext cx="10" cy="0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63" name="Freeform 43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36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44" y="2098"/>
                    <a:ext cx="123" cy="28"/>
                    <a:chOff x="644" y="2098"/>
                    <a:chExt cx="123" cy="28"/>
                  </a:xfrm>
                </p:grpSpPr>
                <p:sp>
                  <p:nvSpPr>
                    <p:cNvPr id="38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44" y="2098"/>
                      <a:ext cx="9" cy="7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1 w 8"/>
                        <a:gd name="T3" fmla="*/ 417438595 h 4"/>
                        <a:gd name="T4" fmla="*/ 407 w 8"/>
                        <a:gd name="T5" fmla="*/ 730517541 h 4"/>
                        <a:gd name="T6" fmla="*/ 407 w 8"/>
                        <a:gd name="T7" fmla="*/ 417438595 h 4"/>
                        <a:gd name="T8" fmla="*/ 361 w 8"/>
                        <a:gd name="T9" fmla="*/ 0 h 4"/>
                        <a:gd name="T10" fmla="*/ 0 w 8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4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53" y="2100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1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5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61" y="2102"/>
                      <a:ext cx="9" cy="2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1 h 3"/>
                        <a:gd name="T4" fmla="*/ 407 w 8"/>
                        <a:gd name="T5" fmla="*/ 1 h 3"/>
                        <a:gd name="T6" fmla="*/ 407 w 8"/>
                        <a:gd name="T7" fmla="*/ 1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70" y="2102"/>
                      <a:ext cx="9" cy="7"/>
                    </a:xfrm>
                    <a:custGeom>
                      <a:avLst/>
                      <a:gdLst>
                        <a:gd name="T0" fmla="*/ 0 w 9"/>
                        <a:gd name="T1" fmla="*/ 0 h 4"/>
                        <a:gd name="T2" fmla="*/ 2 w 9"/>
                        <a:gd name="T3" fmla="*/ 238536340 h 4"/>
                        <a:gd name="T4" fmla="*/ 9 w 9"/>
                        <a:gd name="T5" fmla="*/ 730517541 h 4"/>
                        <a:gd name="T6" fmla="*/ 9 w 9"/>
                        <a:gd name="T7" fmla="*/ 238536340 h 4"/>
                        <a:gd name="T8" fmla="*/ 6 w 9"/>
                        <a:gd name="T9" fmla="*/ 0 h 4"/>
                        <a:gd name="T10" fmla="*/ 0 w 9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4"/>
                        <a:gd name="T20" fmla="*/ 9 w 9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4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9" y="4"/>
                          </a:lnTo>
                          <a:lnTo>
                            <a:pt x="9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79" y="2107"/>
                      <a:ext cx="10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6161 h 4"/>
                        <a:gd name="T4" fmla="*/ 1277047 w 7"/>
                        <a:gd name="T5" fmla="*/ 7701 h 4"/>
                        <a:gd name="T6" fmla="*/ 1277047 w 7"/>
                        <a:gd name="T7" fmla="*/ 1 h 4"/>
                        <a:gd name="T8" fmla="*/ 1216580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687" y="2107"/>
                      <a:ext cx="7" cy="7"/>
                    </a:xfrm>
                    <a:custGeom>
                      <a:avLst/>
                      <a:gdLst>
                        <a:gd name="T0" fmla="*/ 0 w 7"/>
                        <a:gd name="T1" fmla="*/ 183946 h 5"/>
                        <a:gd name="T2" fmla="*/ 1 w 7"/>
                        <a:gd name="T3" fmla="*/ 257524 h 5"/>
                        <a:gd name="T4" fmla="*/ 7 w 7"/>
                        <a:gd name="T5" fmla="*/ 483426 h 5"/>
                        <a:gd name="T6" fmla="*/ 7 w 7"/>
                        <a:gd name="T7" fmla="*/ 257524 h 5"/>
                        <a:gd name="T8" fmla="*/ 6 w 7"/>
                        <a:gd name="T9" fmla="*/ 0 h 5"/>
                        <a:gd name="T10" fmla="*/ 0 w 7"/>
                        <a:gd name="T11" fmla="*/ 183946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6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1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696" y="2112"/>
                      <a:ext cx="7" cy="0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0 h 3"/>
                        <a:gd name="T4" fmla="*/ 4 w 8"/>
                        <a:gd name="T5" fmla="*/ 0 h 3"/>
                        <a:gd name="T6" fmla="*/ 4 w 8"/>
                        <a:gd name="T7" fmla="*/ 0 h 3"/>
                        <a:gd name="T8" fmla="*/ 4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0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2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706" y="2112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4929 h 4"/>
                        <a:gd name="T4" fmla="*/ 7 w 7"/>
                        <a:gd name="T5" fmla="*/ 7701 h 4"/>
                        <a:gd name="T6" fmla="*/ 7 w 7"/>
                        <a:gd name="T7" fmla="*/ 1 h 4"/>
                        <a:gd name="T8" fmla="*/ 5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3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713" y="2114"/>
                      <a:ext cx="10" cy="2"/>
                    </a:xfrm>
                    <a:custGeom>
                      <a:avLst/>
                      <a:gdLst>
                        <a:gd name="T0" fmla="*/ 0 w 8"/>
                        <a:gd name="T1" fmla="*/ 1 h 4"/>
                        <a:gd name="T2" fmla="*/ 1 w 8"/>
                        <a:gd name="T3" fmla="*/ 1 h 4"/>
                        <a:gd name="T4" fmla="*/ 16024 w 8"/>
                        <a:gd name="T5" fmla="*/ 1 h 4"/>
                        <a:gd name="T6" fmla="*/ 16024 w 8"/>
                        <a:gd name="T7" fmla="*/ 1 h 4"/>
                        <a:gd name="T8" fmla="*/ 10838 w 8"/>
                        <a:gd name="T9" fmla="*/ 0 h 4"/>
                        <a:gd name="T10" fmla="*/ 0 w 8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8" y="4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726" y="2114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2 h 5"/>
                        <a:gd name="T2" fmla="*/ 1 w 7"/>
                        <a:gd name="T3" fmla="*/ 3 h 5"/>
                        <a:gd name="T4" fmla="*/ 7 w 7"/>
                        <a:gd name="T5" fmla="*/ 5 h 5"/>
                        <a:gd name="T6" fmla="*/ 7 w 7"/>
                        <a:gd name="T7" fmla="*/ 3 h 5"/>
                        <a:gd name="T8" fmla="*/ 5 w 7"/>
                        <a:gd name="T9" fmla="*/ 0 h 5"/>
                        <a:gd name="T10" fmla="*/ 0 w 7"/>
                        <a:gd name="T11" fmla="*/ 2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5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732" y="2116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60525013 h 3"/>
                        <a:gd name="T4" fmla="*/ 407 w 8"/>
                        <a:gd name="T5" fmla="*/ 100875022 h 3"/>
                        <a:gd name="T6" fmla="*/ 407 w 8"/>
                        <a:gd name="T7" fmla="*/ 36315008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6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743" y="2119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0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4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0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4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7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752" y="2119"/>
                      <a:ext cx="7" cy="7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183946 h 5"/>
                        <a:gd name="T4" fmla="*/ 4 w 8"/>
                        <a:gd name="T5" fmla="*/ 483426 h 5"/>
                        <a:gd name="T6" fmla="*/ 4 w 8"/>
                        <a:gd name="T7" fmla="*/ 183946 h 5"/>
                        <a:gd name="T8" fmla="*/ 4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8" y="5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8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758" y="2121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4 h 5"/>
                        <a:gd name="T4" fmla="*/ 407 w 8"/>
                        <a:gd name="T5" fmla="*/ 5 h 5"/>
                        <a:gd name="T6" fmla="*/ 407 w 8"/>
                        <a:gd name="T7" fmla="*/ 3 h 5"/>
                        <a:gd name="T8" fmla="*/ 361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4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65" name="Freeform 59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105"/>
                  </a:xfrm>
                  <a:custGeom>
                    <a:avLst/>
                    <a:gdLst>
                      <a:gd name="T0" fmla="*/ 0 w 7"/>
                      <a:gd name="T1" fmla="*/ 0 h 100"/>
                      <a:gd name="T2" fmla="*/ 0 w 7"/>
                      <a:gd name="T3" fmla="*/ 513 h 100"/>
                      <a:gd name="T4" fmla="*/ 7 w 7"/>
                      <a:gd name="T5" fmla="*/ 526 h 100"/>
                      <a:gd name="T6" fmla="*/ 7 w 7"/>
                      <a:gd name="T7" fmla="*/ 0 h 100"/>
                      <a:gd name="T8" fmla="*/ 0 w 7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0"/>
                      <a:gd name="T17" fmla="*/ 7 w 7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0">
                        <a:moveTo>
                          <a:pt x="0" y="0"/>
                        </a:moveTo>
                        <a:lnTo>
                          <a:pt x="0" y="98"/>
                        </a:lnTo>
                        <a:lnTo>
                          <a:pt x="7" y="10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Freeform 60"/>
                  <p:cNvSpPr>
                    <a:spLocks/>
                  </p:cNvSpPr>
                  <p:nvPr/>
                </p:nvSpPr>
                <p:spPr bwMode="auto">
                  <a:xfrm>
                    <a:off x="653" y="2088"/>
                    <a:ext cx="5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3 h 14"/>
                      <a:gd name="T4" fmla="*/ 3 w 6"/>
                      <a:gd name="T5" fmla="*/ 14 h 14"/>
                      <a:gd name="T6" fmla="*/ 3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Freeform 61"/>
                  <p:cNvSpPr>
                    <a:spLocks/>
                  </p:cNvSpPr>
                  <p:nvPr/>
                </p:nvSpPr>
                <p:spPr bwMode="auto">
                  <a:xfrm>
                    <a:off x="661" y="2000"/>
                    <a:ext cx="7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7 w 7"/>
                      <a:gd name="T5" fmla="*/ 102 h 102"/>
                      <a:gd name="T6" fmla="*/ 7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Freeform 62"/>
                  <p:cNvSpPr>
                    <a:spLocks/>
                  </p:cNvSpPr>
                  <p:nvPr/>
                </p:nvSpPr>
                <p:spPr bwMode="auto">
                  <a:xfrm>
                    <a:off x="668" y="2000"/>
                    <a:ext cx="7" cy="107"/>
                  </a:xfrm>
                  <a:custGeom>
                    <a:avLst/>
                    <a:gdLst>
                      <a:gd name="T0" fmla="*/ 0 w 7"/>
                      <a:gd name="T1" fmla="*/ 0 h 103"/>
                      <a:gd name="T2" fmla="*/ 0 w 7"/>
                      <a:gd name="T3" fmla="*/ 370 h 103"/>
                      <a:gd name="T4" fmla="*/ 7 w 7"/>
                      <a:gd name="T5" fmla="*/ 377 h 103"/>
                      <a:gd name="T6" fmla="*/ 7 w 7"/>
                      <a:gd name="T7" fmla="*/ 0 h 103"/>
                      <a:gd name="T8" fmla="*/ 0 w 7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3"/>
                      <a:gd name="T17" fmla="*/ 7 w 7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7" y="10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Freeform 63"/>
                  <p:cNvSpPr>
                    <a:spLocks/>
                  </p:cNvSpPr>
                  <p:nvPr/>
                </p:nvSpPr>
                <p:spPr bwMode="auto">
                  <a:xfrm>
                    <a:off x="679" y="2000"/>
                    <a:ext cx="7" cy="109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6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0" name="Freeform 64"/>
                  <p:cNvSpPr>
                    <a:spLocks/>
                  </p:cNvSpPr>
                  <p:nvPr/>
                </p:nvSpPr>
                <p:spPr bwMode="auto">
                  <a:xfrm>
                    <a:off x="687" y="2000"/>
                    <a:ext cx="7" cy="112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497 h 107"/>
                      <a:gd name="T4" fmla="*/ 7 w 7"/>
                      <a:gd name="T5" fmla="*/ 506 h 107"/>
                      <a:gd name="T6" fmla="*/ 7 w 7"/>
                      <a:gd name="T7" fmla="*/ 2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1" name="Freeform 65"/>
                  <p:cNvSpPr>
                    <a:spLocks/>
                  </p:cNvSpPr>
                  <p:nvPr/>
                </p:nvSpPr>
                <p:spPr bwMode="auto">
                  <a:xfrm>
                    <a:off x="696" y="2002"/>
                    <a:ext cx="7" cy="107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8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2" name="Freeform 66"/>
                  <p:cNvSpPr>
                    <a:spLocks/>
                  </p:cNvSpPr>
                  <p:nvPr/>
                </p:nvSpPr>
                <p:spPr bwMode="auto">
                  <a:xfrm>
                    <a:off x="705" y="2002"/>
                    <a:ext cx="7" cy="107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196 h 107"/>
                      <a:gd name="T4" fmla="*/ 7 w 7"/>
                      <a:gd name="T5" fmla="*/ 197 h 107"/>
                      <a:gd name="T6" fmla="*/ 7 w 7"/>
                      <a:gd name="T7" fmla="*/ 0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3" name="Freeform 67"/>
                  <p:cNvSpPr>
                    <a:spLocks/>
                  </p:cNvSpPr>
                  <p:nvPr/>
                </p:nvSpPr>
                <p:spPr bwMode="auto">
                  <a:xfrm>
                    <a:off x="713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0"/>
                      <a:gd name="T2" fmla="*/ 0 w 7"/>
                      <a:gd name="T3" fmla="*/ 363 h 110"/>
                      <a:gd name="T4" fmla="*/ 7 w 7"/>
                      <a:gd name="T5" fmla="*/ 368 h 110"/>
                      <a:gd name="T6" fmla="*/ 7 w 7"/>
                      <a:gd name="T7" fmla="*/ 0 h 110"/>
                      <a:gd name="T8" fmla="*/ 0 w 7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0"/>
                      <a:gd name="T17" fmla="*/ 7 w 7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0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1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4" name="Freeform 68"/>
                  <p:cNvSpPr>
                    <a:spLocks/>
                  </p:cNvSpPr>
                  <p:nvPr/>
                </p:nvSpPr>
                <p:spPr bwMode="auto">
                  <a:xfrm>
                    <a:off x="722" y="2002"/>
                    <a:ext cx="7" cy="114"/>
                  </a:xfrm>
                  <a:custGeom>
                    <a:avLst/>
                    <a:gdLst>
                      <a:gd name="T0" fmla="*/ 0 w 6"/>
                      <a:gd name="T1" fmla="*/ 0 h 111"/>
                      <a:gd name="T2" fmla="*/ 0 w 6"/>
                      <a:gd name="T3" fmla="*/ 271 h 111"/>
                      <a:gd name="T4" fmla="*/ 1210 w 6"/>
                      <a:gd name="T5" fmla="*/ 272 h 111"/>
                      <a:gd name="T6" fmla="*/ 1210 w 6"/>
                      <a:gd name="T7" fmla="*/ 0 h 111"/>
                      <a:gd name="T8" fmla="*/ 0 w 6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1"/>
                      <a:gd name="T17" fmla="*/ 6 w 6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6" y="11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5" name="Freeform 69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1"/>
                      <a:gd name="T2" fmla="*/ 0 w 7"/>
                      <a:gd name="T3" fmla="*/ 488 h 111"/>
                      <a:gd name="T4" fmla="*/ 7 w 7"/>
                      <a:gd name="T5" fmla="*/ 491 h 111"/>
                      <a:gd name="T6" fmla="*/ 7 w 7"/>
                      <a:gd name="T7" fmla="*/ 0 h 111"/>
                      <a:gd name="T8" fmla="*/ 0 w 7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1"/>
                      <a:gd name="T17" fmla="*/ 7 w 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7" y="1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002"/>
                    <a:ext cx="5" cy="114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77" name="Freeform 71"/>
                  <p:cNvSpPr>
                    <a:spLocks/>
                  </p:cNvSpPr>
                  <p:nvPr/>
                </p:nvSpPr>
                <p:spPr bwMode="auto">
                  <a:xfrm>
                    <a:off x="748" y="2002"/>
                    <a:ext cx="10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200 h 114"/>
                      <a:gd name="T4" fmla="*/ 1277047 w 7"/>
                      <a:gd name="T5" fmla="*/ 201 h 114"/>
                      <a:gd name="T6" fmla="*/ 127704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8" name="Freeform 72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7" cy="121"/>
                  </a:xfrm>
                  <a:custGeom>
                    <a:avLst/>
                    <a:gdLst>
                      <a:gd name="T0" fmla="*/ 0 w 7"/>
                      <a:gd name="T1" fmla="*/ 0 h 116"/>
                      <a:gd name="T2" fmla="*/ 0 w 7"/>
                      <a:gd name="T3" fmla="*/ 484 h 116"/>
                      <a:gd name="T4" fmla="*/ 7 w 7"/>
                      <a:gd name="T5" fmla="*/ 486 h 116"/>
                      <a:gd name="T6" fmla="*/ 7 w 7"/>
                      <a:gd name="T7" fmla="*/ 0 h 116"/>
                      <a:gd name="T8" fmla="*/ 0 w 7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6"/>
                      <a:gd name="T17" fmla="*/ 7 w 7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6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53" y="2000"/>
                    <a:ext cx="5" cy="77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80" name="Freeform 74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1 h 2"/>
                      <a:gd name="T6" fmla="*/ 0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1" name="Freeform 75"/>
                  <p:cNvSpPr>
                    <a:spLocks/>
                  </p:cNvSpPr>
                  <p:nvPr/>
                </p:nvSpPr>
                <p:spPr bwMode="auto">
                  <a:xfrm>
                    <a:off x="653" y="2074"/>
                    <a:ext cx="7" cy="2"/>
                  </a:xfrm>
                  <a:custGeom>
                    <a:avLst/>
                    <a:gdLst>
                      <a:gd name="T0" fmla="*/ 6 w 7"/>
                      <a:gd name="T1" fmla="*/ 0 h 2"/>
                      <a:gd name="T2" fmla="*/ 0 w 7"/>
                      <a:gd name="T3" fmla="*/ 0 h 2"/>
                      <a:gd name="T4" fmla="*/ 1 w 7"/>
                      <a:gd name="T5" fmla="*/ 1 h 2"/>
                      <a:gd name="T6" fmla="*/ 7 w 7"/>
                      <a:gd name="T7" fmla="*/ 2 h 2"/>
                      <a:gd name="T8" fmla="*/ 6 w 7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2" name="Freeform 76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5" cy="0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5 w 5"/>
                      <a:gd name="T5" fmla="*/ 0 h 3"/>
                      <a:gd name="T6" fmla="*/ 5 w 5"/>
                      <a:gd name="T7" fmla="*/ 0 h 3"/>
                      <a:gd name="T8" fmla="*/ 0 w 5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3"/>
                      <a:gd name="T17" fmla="*/ 5 w 5"/>
                      <a:gd name="T18" fmla="*/ 0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3" name="Freeform 77"/>
                  <p:cNvSpPr>
                    <a:spLocks/>
                  </p:cNvSpPr>
                  <p:nvPr/>
                </p:nvSpPr>
                <p:spPr bwMode="auto">
                  <a:xfrm>
                    <a:off x="765" y="1998"/>
                    <a:ext cx="3" cy="133"/>
                  </a:xfrm>
                  <a:custGeom>
                    <a:avLst/>
                    <a:gdLst>
                      <a:gd name="T0" fmla="*/ 0 w 1"/>
                      <a:gd name="T1" fmla="*/ 611 h 127"/>
                      <a:gd name="T2" fmla="*/ 0 w 1"/>
                      <a:gd name="T3" fmla="*/ 593 h 127"/>
                      <a:gd name="T4" fmla="*/ 0 w 1"/>
                      <a:gd name="T5" fmla="*/ 0 h 127"/>
                      <a:gd name="T6" fmla="*/ 0 w 1"/>
                      <a:gd name="T7" fmla="*/ 0 h 127"/>
                      <a:gd name="T8" fmla="*/ 0 w 1"/>
                      <a:gd name="T9" fmla="*/ 611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7"/>
                      <a:gd name="T17" fmla="*/ 1 w 1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7">
                        <a:moveTo>
                          <a:pt x="0" y="127"/>
                        </a:moveTo>
                        <a:lnTo>
                          <a:pt x="0" y="124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4" name="Freeform 78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3" cy="107"/>
                  </a:xfrm>
                  <a:custGeom>
                    <a:avLst/>
                    <a:gdLst>
                      <a:gd name="T0" fmla="*/ 0 w 1"/>
                      <a:gd name="T1" fmla="*/ 0 h 107"/>
                      <a:gd name="T2" fmla="*/ 0 w 1"/>
                      <a:gd name="T3" fmla="*/ 197 h 107"/>
                      <a:gd name="T4" fmla="*/ 0 w 1"/>
                      <a:gd name="T5" fmla="*/ 196 h 107"/>
                      <a:gd name="T6" fmla="*/ 0 w 1"/>
                      <a:gd name="T7" fmla="*/ 1 h 107"/>
                      <a:gd name="T8" fmla="*/ 0 w 1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07"/>
                      <a:gd name="T17" fmla="*/ 1 w 1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07">
                        <a:moveTo>
                          <a:pt x="0" y="0"/>
                        </a:moveTo>
                        <a:lnTo>
                          <a:pt x="0" y="107"/>
                        </a:lnTo>
                        <a:lnTo>
                          <a:pt x="0" y="10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60" name="Freeform 79"/>
              <p:cNvSpPr>
                <a:spLocks/>
              </p:cNvSpPr>
              <p:nvPr/>
            </p:nvSpPr>
            <p:spPr bwMode="auto">
              <a:xfrm>
                <a:off x="637" y="2109"/>
                <a:ext cx="135" cy="186"/>
              </a:xfrm>
              <a:custGeom>
                <a:avLst/>
                <a:gdLst>
                  <a:gd name="T0" fmla="*/ 0 w 135"/>
                  <a:gd name="T1" fmla="*/ 0 h 186"/>
                  <a:gd name="T2" fmla="*/ 135 w 135"/>
                  <a:gd name="T3" fmla="*/ 25 h 186"/>
                  <a:gd name="T4" fmla="*/ 135 w 135"/>
                  <a:gd name="T5" fmla="*/ 186 h 186"/>
                  <a:gd name="T6" fmla="*/ 0 w 135"/>
                  <a:gd name="T7" fmla="*/ 136 h 186"/>
                  <a:gd name="T8" fmla="*/ 0 w 135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86"/>
                  <a:gd name="T17" fmla="*/ 135 w 135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86">
                    <a:moveTo>
                      <a:pt x="0" y="0"/>
                    </a:moveTo>
                    <a:lnTo>
                      <a:pt x="135" y="25"/>
                    </a:lnTo>
                    <a:lnTo>
                      <a:pt x="135" y="18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61" name="Group 80"/>
              <p:cNvGrpSpPr>
                <a:grpSpLocks/>
              </p:cNvGrpSpPr>
              <p:nvPr/>
            </p:nvGrpSpPr>
            <p:grpSpPr bwMode="auto">
              <a:xfrm>
                <a:off x="641" y="2116"/>
                <a:ext cx="125" cy="149"/>
                <a:chOff x="641" y="2116"/>
                <a:chExt cx="125" cy="149"/>
              </a:xfrm>
            </p:grpSpPr>
            <p:sp>
              <p:nvSpPr>
                <p:cNvPr id="279" name="Freeform 81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49 h 145"/>
                    <a:gd name="T4" fmla="*/ 88 w 122"/>
                    <a:gd name="T5" fmla="*/ 228 h 145"/>
                    <a:gd name="T6" fmla="*/ 88 w 122"/>
                    <a:gd name="T7" fmla="*/ 21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22" y="145"/>
                      </a:lnTo>
                      <a:lnTo>
                        <a:pt x="12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0" name="Freeform 82"/>
                <p:cNvSpPr>
                  <a:spLocks/>
                </p:cNvSpPr>
                <p:nvPr/>
              </p:nvSpPr>
              <p:spPr bwMode="auto">
                <a:xfrm>
                  <a:off x="641" y="2137"/>
                  <a:ext cx="121" cy="128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121 h 127"/>
                    <a:gd name="T4" fmla="*/ 88 w 122"/>
                    <a:gd name="T5" fmla="*/ 161 h 127"/>
                    <a:gd name="T6" fmla="*/ 88 w 122"/>
                    <a:gd name="T7" fmla="*/ 158 h 127"/>
                    <a:gd name="T8" fmla="*/ 88 w 122"/>
                    <a:gd name="T9" fmla="*/ 4 h 127"/>
                    <a:gd name="T10" fmla="*/ 0 w 122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7"/>
                    <a:gd name="T20" fmla="*/ 122 w 122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7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122" y="127"/>
                      </a:lnTo>
                      <a:lnTo>
                        <a:pt x="122" y="124"/>
                      </a:lnTo>
                      <a:lnTo>
                        <a:pt x="12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1" name="Freeform 83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73 h 145"/>
                    <a:gd name="T4" fmla="*/ 88 w 122"/>
                    <a:gd name="T5" fmla="*/ 228 h 145"/>
                    <a:gd name="T6" fmla="*/ 88 w 122"/>
                    <a:gd name="T7" fmla="*/ 23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122" y="145"/>
                      </a:lnTo>
                      <a:lnTo>
                        <a:pt x="1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2" name="Freeform 84"/>
                <p:cNvSpPr>
                  <a:spLocks/>
                </p:cNvSpPr>
                <p:nvPr/>
              </p:nvSpPr>
              <p:spPr bwMode="auto">
                <a:xfrm>
                  <a:off x="679" y="2231"/>
                  <a:ext cx="7" cy="7"/>
                </a:xfrm>
                <a:custGeom>
                  <a:avLst/>
                  <a:gdLst>
                    <a:gd name="T0" fmla="*/ 0 w 7"/>
                    <a:gd name="T1" fmla="*/ 36315008 h 3"/>
                    <a:gd name="T2" fmla="*/ 1 w 7"/>
                    <a:gd name="T3" fmla="*/ 60525013 h 3"/>
                    <a:gd name="T4" fmla="*/ 7 w 7"/>
                    <a:gd name="T5" fmla="*/ 100875022 h 3"/>
                    <a:gd name="T6" fmla="*/ 7 w 7"/>
                    <a:gd name="T7" fmla="*/ 36315008 h 3"/>
                    <a:gd name="T8" fmla="*/ 6 w 7"/>
                    <a:gd name="T9" fmla="*/ 0 h 3"/>
                    <a:gd name="T10" fmla="*/ 0 w 7"/>
                    <a:gd name="T11" fmla="*/ 36315008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3" name="Freeform 85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102"/>
                </a:xfrm>
                <a:custGeom>
                  <a:avLst/>
                  <a:gdLst>
                    <a:gd name="T0" fmla="*/ 0 w 7"/>
                    <a:gd name="T1" fmla="*/ 0 h 101"/>
                    <a:gd name="T2" fmla="*/ 0 w 7"/>
                    <a:gd name="T3" fmla="*/ 134 h 101"/>
                    <a:gd name="T4" fmla="*/ 7 w 7"/>
                    <a:gd name="T5" fmla="*/ 135 h 101"/>
                    <a:gd name="T6" fmla="*/ 7 w 7"/>
                    <a:gd name="T7" fmla="*/ 1 h 101"/>
                    <a:gd name="T8" fmla="*/ 0 w 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1"/>
                    <a:gd name="T17" fmla="*/ 7 w 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1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7" y="101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4" name="Freeform 86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2"/>
                </a:xfrm>
                <a:custGeom>
                  <a:avLst/>
                  <a:gdLst>
                    <a:gd name="T0" fmla="*/ 0 w 8"/>
                    <a:gd name="T1" fmla="*/ 1 h 2"/>
                    <a:gd name="T2" fmla="*/ 4 w 8"/>
                    <a:gd name="T3" fmla="*/ 2 h 2"/>
                    <a:gd name="T4" fmla="*/ 4 w 8"/>
                    <a:gd name="T5" fmla="*/ 1 h 2"/>
                    <a:gd name="T6" fmla="*/ 1 w 8"/>
                    <a:gd name="T7" fmla="*/ 0 h 2"/>
                    <a:gd name="T8" fmla="*/ 0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5" name="Freeform 87"/>
                <p:cNvSpPr>
                  <a:spLocks/>
                </p:cNvSpPr>
                <p:nvPr/>
              </p:nvSpPr>
              <p:spPr bwMode="auto">
                <a:xfrm>
                  <a:off x="644" y="2219"/>
                  <a:ext cx="7" cy="5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 w 8"/>
                    <a:gd name="T5" fmla="*/ 7701 h 4"/>
                    <a:gd name="T6" fmla="*/ 4 w 8"/>
                    <a:gd name="T7" fmla="*/ 1 h 4"/>
                    <a:gd name="T8" fmla="*/ 4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4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6" name="Freeform 88"/>
                <p:cNvSpPr>
                  <a:spLocks/>
                </p:cNvSpPr>
                <p:nvPr/>
              </p:nvSpPr>
              <p:spPr bwMode="auto">
                <a:xfrm>
                  <a:off x="644" y="2121"/>
                  <a:ext cx="7" cy="100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98 h 100"/>
                    <a:gd name="T4" fmla="*/ 7 w 7"/>
                    <a:gd name="T5" fmla="*/ 100 h 100"/>
                    <a:gd name="T6" fmla="*/ 7 w 7"/>
                    <a:gd name="T7" fmla="*/ 1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7" name="Freeform 89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4"/>
                    <a:gd name="T2" fmla="*/ 0 w 7"/>
                    <a:gd name="T3" fmla="*/ 137 h 104"/>
                    <a:gd name="T4" fmla="*/ 7 w 7"/>
                    <a:gd name="T5" fmla="*/ 138 h 104"/>
                    <a:gd name="T6" fmla="*/ 7 w 7"/>
                    <a:gd name="T7" fmla="*/ 0 h 104"/>
                    <a:gd name="T8" fmla="*/ 0 w 7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4"/>
                    <a:gd name="T17" fmla="*/ 7 w 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4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7" y="10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8" name="Freeform 90"/>
                <p:cNvSpPr>
                  <a:spLocks/>
                </p:cNvSpPr>
                <p:nvPr/>
              </p:nvSpPr>
              <p:spPr bwMode="auto">
                <a:xfrm>
                  <a:off x="660" y="2123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1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9" name="Freeform 91"/>
                <p:cNvSpPr>
                  <a:spLocks/>
                </p:cNvSpPr>
                <p:nvPr/>
              </p:nvSpPr>
              <p:spPr bwMode="auto">
                <a:xfrm>
                  <a:off x="660" y="2226"/>
                  <a:ext cx="9" cy="2"/>
                </a:xfrm>
                <a:custGeom>
                  <a:avLst/>
                  <a:gdLst>
                    <a:gd name="T0" fmla="*/ 0 w 8"/>
                    <a:gd name="T1" fmla="*/ 1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1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0" name="Freeform 92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193 h 103"/>
                    <a:gd name="T4" fmla="*/ 7 w 7"/>
                    <a:gd name="T5" fmla="*/ 195 h 103"/>
                    <a:gd name="T6" fmla="*/ 7 w 7"/>
                    <a:gd name="T7" fmla="*/ 2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1" name="Freeform 93"/>
                <p:cNvSpPr>
                  <a:spLocks/>
                </p:cNvSpPr>
                <p:nvPr/>
              </p:nvSpPr>
              <p:spPr bwMode="auto">
                <a:xfrm>
                  <a:off x="670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4 h 105"/>
                    <a:gd name="T4" fmla="*/ 7 w 7"/>
                    <a:gd name="T5" fmla="*/ 105 h 105"/>
                    <a:gd name="T6" fmla="*/ 7 w 7"/>
                    <a:gd name="T7" fmla="*/ 0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7" y="10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2" name="Freeform 94"/>
                <p:cNvSpPr>
                  <a:spLocks/>
                </p:cNvSpPr>
                <p:nvPr/>
              </p:nvSpPr>
              <p:spPr bwMode="auto">
                <a:xfrm>
                  <a:off x="667" y="2123"/>
                  <a:ext cx="10" cy="0"/>
                </a:xfrm>
                <a:custGeom>
                  <a:avLst/>
                  <a:gdLst>
                    <a:gd name="T0" fmla="*/ 0 w 9"/>
                    <a:gd name="T1" fmla="*/ 0 h 3"/>
                    <a:gd name="T2" fmla="*/ 249 w 9"/>
                    <a:gd name="T3" fmla="*/ 0 h 3"/>
                    <a:gd name="T4" fmla="*/ 308 w 9"/>
                    <a:gd name="T5" fmla="*/ 0 h 3"/>
                    <a:gd name="T6" fmla="*/ 2 w 9"/>
                    <a:gd name="T7" fmla="*/ 0 h 3"/>
                    <a:gd name="T8" fmla="*/ 0 w 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3" name="Freeform 95"/>
                <p:cNvSpPr>
                  <a:spLocks/>
                </p:cNvSpPr>
                <p:nvPr/>
              </p:nvSpPr>
              <p:spPr bwMode="auto">
                <a:xfrm>
                  <a:off x="667" y="2228"/>
                  <a:ext cx="10" cy="5"/>
                </a:xfrm>
                <a:custGeom>
                  <a:avLst/>
                  <a:gdLst>
                    <a:gd name="T0" fmla="*/ 0 w 9"/>
                    <a:gd name="T1" fmla="*/ 0 h 4"/>
                    <a:gd name="T2" fmla="*/ 2 w 9"/>
                    <a:gd name="T3" fmla="*/ 4929 h 4"/>
                    <a:gd name="T4" fmla="*/ 308 w 9"/>
                    <a:gd name="T5" fmla="*/ 7701 h 4"/>
                    <a:gd name="T6" fmla="*/ 308 w 9"/>
                    <a:gd name="T7" fmla="*/ 4929 h 4"/>
                    <a:gd name="T8" fmla="*/ 224 w 9"/>
                    <a:gd name="T9" fmla="*/ 0 h 4"/>
                    <a:gd name="T10" fmla="*/ 0 w 9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4" name="Freeform 96"/>
                <p:cNvSpPr>
                  <a:spLocks/>
                </p:cNvSpPr>
                <p:nvPr/>
              </p:nvSpPr>
              <p:spPr bwMode="auto">
                <a:xfrm>
                  <a:off x="667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2 h 105"/>
                    <a:gd name="T4" fmla="*/ 7 w 7"/>
                    <a:gd name="T5" fmla="*/ 105 h 105"/>
                    <a:gd name="T6" fmla="*/ 7 w 7"/>
                    <a:gd name="T7" fmla="*/ 1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5" name="Freeform 97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109"/>
                </a:xfrm>
                <a:custGeom>
                  <a:avLst/>
                  <a:gdLst>
                    <a:gd name="T0" fmla="*/ 0 w 6"/>
                    <a:gd name="T1" fmla="*/ 0 h 107"/>
                    <a:gd name="T2" fmla="*/ 0 w 6"/>
                    <a:gd name="T3" fmla="*/ 193 h 107"/>
                    <a:gd name="T4" fmla="*/ 1210 w 6"/>
                    <a:gd name="T5" fmla="*/ 197 h 107"/>
                    <a:gd name="T6" fmla="*/ 1210 w 6"/>
                    <a:gd name="T7" fmla="*/ 0 h 107"/>
                    <a:gd name="T8" fmla="*/ 0 w 6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7"/>
                    <a:gd name="T17" fmla="*/ 6 w 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6" name="Freeform 98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7" name="Freeform 99"/>
                <p:cNvSpPr>
                  <a:spLocks/>
                </p:cNvSpPr>
                <p:nvPr/>
              </p:nvSpPr>
              <p:spPr bwMode="auto">
                <a:xfrm>
                  <a:off x="679" y="2128"/>
                  <a:ext cx="5" cy="105"/>
                </a:xfrm>
                <a:custGeom>
                  <a:avLst/>
                  <a:gdLst>
                    <a:gd name="T0" fmla="*/ 0 w 6"/>
                    <a:gd name="T1" fmla="*/ 0 h 105"/>
                    <a:gd name="T2" fmla="*/ 0 w 6"/>
                    <a:gd name="T3" fmla="*/ 103 h 105"/>
                    <a:gd name="T4" fmla="*/ 3 w 6"/>
                    <a:gd name="T5" fmla="*/ 105 h 105"/>
                    <a:gd name="T6" fmla="*/ 3 w 6"/>
                    <a:gd name="T7" fmla="*/ 0 h 105"/>
                    <a:gd name="T8" fmla="*/ 0 w 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5"/>
                    <a:gd name="T17" fmla="*/ 6 w 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5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5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8" name="Freeform 100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9"/>
                </a:xfrm>
                <a:custGeom>
                  <a:avLst/>
                  <a:gdLst>
                    <a:gd name="T0" fmla="*/ 0 w 7"/>
                    <a:gd name="T1" fmla="*/ 0 h 108"/>
                    <a:gd name="T2" fmla="*/ 0 w 7"/>
                    <a:gd name="T3" fmla="*/ 140 h 108"/>
                    <a:gd name="T4" fmla="*/ 6 w 7"/>
                    <a:gd name="T5" fmla="*/ 142 h 108"/>
                    <a:gd name="T6" fmla="*/ 7 w 7"/>
                    <a:gd name="T7" fmla="*/ 0 h 108"/>
                    <a:gd name="T8" fmla="*/ 0 w 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8"/>
                    <a:gd name="T17" fmla="*/ 7 w 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8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6" y="10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9" name="Freeform 101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0" name="Freeform 102"/>
                <p:cNvSpPr>
                  <a:spLocks/>
                </p:cNvSpPr>
                <p:nvPr/>
              </p:nvSpPr>
              <p:spPr bwMode="auto">
                <a:xfrm>
                  <a:off x="686" y="2235"/>
                  <a:ext cx="7" cy="2"/>
                </a:xfrm>
                <a:custGeom>
                  <a:avLst/>
                  <a:gdLst>
                    <a:gd name="T0" fmla="*/ 0 w 7"/>
                    <a:gd name="T1" fmla="*/ 0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6 w 7"/>
                    <a:gd name="T9" fmla="*/ 0 h 4"/>
                    <a:gd name="T10" fmla="*/ 0 w 7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1" name="Freeform 103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7"/>
                </a:xfrm>
                <a:custGeom>
                  <a:avLst/>
                  <a:gdLst>
                    <a:gd name="T0" fmla="*/ 0 w 7"/>
                    <a:gd name="T1" fmla="*/ 0 h 106"/>
                    <a:gd name="T2" fmla="*/ 0 w 7"/>
                    <a:gd name="T3" fmla="*/ 139 h 106"/>
                    <a:gd name="T4" fmla="*/ 7 w 7"/>
                    <a:gd name="T5" fmla="*/ 140 h 106"/>
                    <a:gd name="T6" fmla="*/ 7 w 7"/>
                    <a:gd name="T7" fmla="*/ 1 h 106"/>
                    <a:gd name="T8" fmla="*/ 0 w 7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6"/>
                    <a:gd name="T17" fmla="*/ 7 w 7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7" y="106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2" name="Freeform 104"/>
                <p:cNvSpPr>
                  <a:spLocks/>
                </p:cNvSpPr>
                <p:nvPr/>
              </p:nvSpPr>
              <p:spPr bwMode="auto">
                <a:xfrm>
                  <a:off x="696" y="2130"/>
                  <a:ext cx="7" cy="109"/>
                </a:xfrm>
                <a:custGeom>
                  <a:avLst/>
                  <a:gdLst>
                    <a:gd name="T0" fmla="*/ 0 w 7"/>
                    <a:gd name="T1" fmla="*/ 0 h 109"/>
                    <a:gd name="T2" fmla="*/ 0 w 7"/>
                    <a:gd name="T3" fmla="*/ 108 h 109"/>
                    <a:gd name="T4" fmla="*/ 7 w 7"/>
                    <a:gd name="T5" fmla="*/ 109 h 109"/>
                    <a:gd name="T6" fmla="*/ 7 w 7"/>
                    <a:gd name="T7" fmla="*/ 0 h 109"/>
                    <a:gd name="T8" fmla="*/ 0 w 7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9"/>
                    <a:gd name="T17" fmla="*/ 7 w 7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09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3" name="Freeform 105"/>
                <p:cNvSpPr>
                  <a:spLocks/>
                </p:cNvSpPr>
                <p:nvPr/>
              </p:nvSpPr>
              <p:spPr bwMode="auto">
                <a:xfrm>
                  <a:off x="69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4" name="Freeform 106"/>
                <p:cNvSpPr>
                  <a:spLocks/>
                </p:cNvSpPr>
                <p:nvPr/>
              </p:nvSpPr>
              <p:spPr bwMode="auto">
                <a:xfrm>
                  <a:off x="693" y="2238"/>
                  <a:ext cx="10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16024 w 8"/>
                    <a:gd name="T5" fmla="*/ 1 h 3"/>
                    <a:gd name="T6" fmla="*/ 16024 w 8"/>
                    <a:gd name="T7" fmla="*/ 1 h 3"/>
                    <a:gd name="T8" fmla="*/ 10838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5" name="Freeform 107"/>
                <p:cNvSpPr>
                  <a:spLocks/>
                </p:cNvSpPr>
                <p:nvPr/>
              </p:nvSpPr>
              <p:spPr bwMode="auto">
                <a:xfrm>
                  <a:off x="696" y="2130"/>
                  <a:ext cx="2" cy="109"/>
                </a:xfrm>
                <a:custGeom>
                  <a:avLst/>
                  <a:gdLst>
                    <a:gd name="T0" fmla="*/ 0 w 6"/>
                    <a:gd name="T1" fmla="*/ 0 h 109"/>
                    <a:gd name="T2" fmla="*/ 0 w 6"/>
                    <a:gd name="T3" fmla="*/ 107 h 109"/>
                    <a:gd name="T4" fmla="*/ 1 w 6"/>
                    <a:gd name="T5" fmla="*/ 109 h 109"/>
                    <a:gd name="T6" fmla="*/ 1 w 6"/>
                    <a:gd name="T7" fmla="*/ 1 h 109"/>
                    <a:gd name="T8" fmla="*/ 0 w 6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9"/>
                    <a:gd name="T17" fmla="*/ 6 w 6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9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6" y="109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6" name="Freeform 108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0 h 112"/>
                    <a:gd name="T4" fmla="*/ 1210 w 6"/>
                    <a:gd name="T5" fmla="*/ 112 h 112"/>
                    <a:gd name="T6" fmla="*/ 1210 w 6"/>
                    <a:gd name="T7" fmla="*/ 0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7" name="Freeform 109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0"/>
                </a:xfrm>
                <a:custGeom>
                  <a:avLst/>
                  <a:gdLst>
                    <a:gd name="T0" fmla="*/ 0 w 7"/>
                    <a:gd name="T1" fmla="*/ 0 h 2"/>
                    <a:gd name="T2" fmla="*/ 7 w 7"/>
                    <a:gd name="T3" fmla="*/ 0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8" name="Freeform 110"/>
                <p:cNvSpPr>
                  <a:spLocks/>
                </p:cNvSpPr>
                <p:nvPr/>
              </p:nvSpPr>
              <p:spPr bwMode="auto">
                <a:xfrm>
                  <a:off x="705" y="2240"/>
                  <a:ext cx="7" cy="2"/>
                </a:xfrm>
                <a:custGeom>
                  <a:avLst/>
                  <a:gdLst>
                    <a:gd name="T0" fmla="*/ 0 w 7"/>
                    <a:gd name="T1" fmla="*/ 1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5 w 7"/>
                    <a:gd name="T9" fmla="*/ 0 h 4"/>
                    <a:gd name="T10" fmla="*/ 0 w 7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9" name="Freeform 111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5 h 110"/>
                    <a:gd name="T4" fmla="*/ 7 w 7"/>
                    <a:gd name="T5" fmla="*/ 199 h 110"/>
                    <a:gd name="T6" fmla="*/ 7 w 7"/>
                    <a:gd name="T7" fmla="*/ 2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0" name="Freeform 112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2"/>
                    <a:gd name="T2" fmla="*/ 0 w 7"/>
                    <a:gd name="T3" fmla="*/ 111 h 112"/>
                    <a:gd name="T4" fmla="*/ 7 w 7"/>
                    <a:gd name="T5" fmla="*/ 112 h 112"/>
                    <a:gd name="T6" fmla="*/ 7 w 7"/>
                    <a:gd name="T7" fmla="*/ 0 h 112"/>
                    <a:gd name="T8" fmla="*/ 0 w 7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2"/>
                    <a:gd name="T17" fmla="*/ 7 w 7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1" name="Freeform 113"/>
                <p:cNvSpPr>
                  <a:spLocks/>
                </p:cNvSpPr>
                <p:nvPr/>
              </p:nvSpPr>
              <p:spPr bwMode="auto">
                <a:xfrm>
                  <a:off x="712" y="2130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2" name="Freeform 114"/>
                <p:cNvSpPr>
                  <a:spLocks/>
                </p:cNvSpPr>
                <p:nvPr/>
              </p:nvSpPr>
              <p:spPr bwMode="auto">
                <a:xfrm>
                  <a:off x="712" y="2242"/>
                  <a:ext cx="9" cy="2"/>
                </a:xfrm>
                <a:custGeom>
                  <a:avLst/>
                  <a:gdLst>
                    <a:gd name="T0" fmla="*/ 0 w 8"/>
                    <a:gd name="T1" fmla="*/ 1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3" name="Freeform 115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7 h 110"/>
                    <a:gd name="T4" fmla="*/ 7 w 7"/>
                    <a:gd name="T5" fmla="*/ 199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9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4" name="Freeform 116"/>
                <p:cNvSpPr>
                  <a:spLocks/>
                </p:cNvSpPr>
                <p:nvPr/>
              </p:nvSpPr>
              <p:spPr bwMode="auto">
                <a:xfrm>
                  <a:off x="722" y="2135"/>
                  <a:ext cx="7" cy="114"/>
                </a:xfrm>
                <a:custGeom>
                  <a:avLst/>
                  <a:gdLst>
                    <a:gd name="T0" fmla="*/ 0 w 6"/>
                    <a:gd name="T1" fmla="*/ 0 h 113"/>
                    <a:gd name="T2" fmla="*/ 0 w 6"/>
                    <a:gd name="T3" fmla="*/ 146 h 113"/>
                    <a:gd name="T4" fmla="*/ 1210 w 6"/>
                    <a:gd name="T5" fmla="*/ 147 h 113"/>
                    <a:gd name="T6" fmla="*/ 1210 w 6"/>
                    <a:gd name="T7" fmla="*/ 0 h 113"/>
                    <a:gd name="T8" fmla="*/ 0 w 6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3"/>
                    <a:gd name="T17" fmla="*/ 6 w 6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3">
                      <a:moveTo>
                        <a:pt x="0" y="0"/>
                      </a:moveTo>
                      <a:lnTo>
                        <a:pt x="0" y="112"/>
                      </a:lnTo>
                      <a:lnTo>
                        <a:pt x="6" y="11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5" name="Freeform 117"/>
                <p:cNvSpPr>
                  <a:spLocks/>
                </p:cNvSpPr>
                <p:nvPr/>
              </p:nvSpPr>
              <p:spPr bwMode="auto">
                <a:xfrm>
                  <a:off x="722" y="2133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6" name="Freeform 118"/>
                <p:cNvSpPr>
                  <a:spLocks/>
                </p:cNvSpPr>
                <p:nvPr/>
              </p:nvSpPr>
              <p:spPr bwMode="auto">
                <a:xfrm>
                  <a:off x="722" y="2245"/>
                  <a:ext cx="7" cy="7"/>
                </a:xfrm>
                <a:custGeom>
                  <a:avLst/>
                  <a:gdLst>
                    <a:gd name="T0" fmla="*/ 0 w 7"/>
                    <a:gd name="T1" fmla="*/ 2147483647 h 3"/>
                    <a:gd name="T2" fmla="*/ 1 w 7"/>
                    <a:gd name="T3" fmla="*/ 2147483647 h 3"/>
                    <a:gd name="T4" fmla="*/ 7 w 7"/>
                    <a:gd name="T5" fmla="*/ 2147483647 h 3"/>
                    <a:gd name="T6" fmla="*/ 7 w 7"/>
                    <a:gd name="T7" fmla="*/ 2147483647 h 3"/>
                    <a:gd name="T8" fmla="*/ 5 w 7"/>
                    <a:gd name="T9" fmla="*/ 0 h 3"/>
                    <a:gd name="T10" fmla="*/ 0 w 7"/>
                    <a:gd name="T11" fmla="*/ 214748364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7" name="Freeform 119"/>
                <p:cNvSpPr>
                  <a:spLocks/>
                </p:cNvSpPr>
                <p:nvPr/>
              </p:nvSpPr>
              <p:spPr bwMode="auto">
                <a:xfrm>
                  <a:off x="722" y="2135"/>
                  <a:ext cx="2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1 h 112"/>
                    <a:gd name="T4" fmla="*/ 1 w 6"/>
                    <a:gd name="T5" fmla="*/ 112 h 112"/>
                    <a:gd name="T6" fmla="*/ 1 w 6"/>
                    <a:gd name="T7" fmla="*/ 1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6" y="112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8" name="Freeform 120"/>
                <p:cNvSpPr>
                  <a:spLocks/>
                </p:cNvSpPr>
                <p:nvPr/>
              </p:nvSpPr>
              <p:spPr bwMode="auto">
                <a:xfrm>
                  <a:off x="731" y="2137"/>
                  <a:ext cx="7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113 h 114"/>
                    <a:gd name="T4" fmla="*/ 7 w 7"/>
                    <a:gd name="T5" fmla="*/ 114 h 114"/>
                    <a:gd name="T6" fmla="*/ 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9" name="Freeform 121"/>
                <p:cNvSpPr>
                  <a:spLocks/>
                </p:cNvSpPr>
                <p:nvPr/>
              </p:nvSpPr>
              <p:spPr bwMode="auto">
                <a:xfrm>
                  <a:off x="729" y="2135"/>
                  <a:ext cx="9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362 w 8"/>
                    <a:gd name="T3" fmla="*/ 2147483647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0" name="Freeform 122"/>
                <p:cNvSpPr>
                  <a:spLocks/>
                </p:cNvSpPr>
                <p:nvPr/>
              </p:nvSpPr>
              <p:spPr bwMode="auto">
                <a:xfrm>
                  <a:off x="729" y="2249"/>
                  <a:ext cx="9" cy="2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1" name="Freeform 123"/>
                <p:cNvSpPr>
                  <a:spLocks/>
                </p:cNvSpPr>
                <p:nvPr/>
              </p:nvSpPr>
              <p:spPr bwMode="auto">
                <a:xfrm>
                  <a:off x="729" y="2137"/>
                  <a:ext cx="7" cy="114"/>
                </a:xfrm>
                <a:custGeom>
                  <a:avLst/>
                  <a:gdLst>
                    <a:gd name="T0" fmla="*/ 0 w 7"/>
                    <a:gd name="T1" fmla="*/ 0 h 113"/>
                    <a:gd name="T2" fmla="*/ 0 w 7"/>
                    <a:gd name="T3" fmla="*/ 145 h 113"/>
                    <a:gd name="T4" fmla="*/ 7 w 7"/>
                    <a:gd name="T5" fmla="*/ 147 h 113"/>
                    <a:gd name="T6" fmla="*/ 7 w 7"/>
                    <a:gd name="T7" fmla="*/ 1 h 113"/>
                    <a:gd name="T8" fmla="*/ 0 w 7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3"/>
                    <a:gd name="T17" fmla="*/ 7 w 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3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3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2" name="Freeform 124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3" name="Freeform 125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4" name="Freeform 126"/>
                <p:cNvSpPr>
                  <a:spLocks/>
                </p:cNvSpPr>
                <p:nvPr/>
              </p:nvSpPr>
              <p:spPr bwMode="auto">
                <a:xfrm>
                  <a:off x="738" y="2251"/>
                  <a:ext cx="7" cy="2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1 h 3"/>
                    <a:gd name="T4" fmla="*/ 7 w 7"/>
                    <a:gd name="T5" fmla="*/ 1 h 3"/>
                    <a:gd name="T6" fmla="*/ 7 w 7"/>
                    <a:gd name="T7" fmla="*/ 1 h 3"/>
                    <a:gd name="T8" fmla="*/ 4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5" name="Freeform 127"/>
                <p:cNvSpPr>
                  <a:spLocks/>
                </p:cNvSpPr>
                <p:nvPr/>
              </p:nvSpPr>
              <p:spPr bwMode="auto">
                <a:xfrm>
                  <a:off x="738" y="2137"/>
                  <a:ext cx="5" cy="114"/>
                </a:xfrm>
                <a:custGeom>
                  <a:avLst/>
                  <a:gdLst>
                    <a:gd name="T0" fmla="*/ 0 w 5"/>
                    <a:gd name="T1" fmla="*/ 0 h 114"/>
                    <a:gd name="T2" fmla="*/ 0 w 5"/>
                    <a:gd name="T3" fmla="*/ 113 h 114"/>
                    <a:gd name="T4" fmla="*/ 5 w 5"/>
                    <a:gd name="T5" fmla="*/ 114 h 114"/>
                    <a:gd name="T6" fmla="*/ 5 w 5"/>
                    <a:gd name="T7" fmla="*/ 0 h 114"/>
                    <a:gd name="T8" fmla="*/ 0 w 5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14"/>
                    <a:gd name="T17" fmla="*/ 5 w 5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5" y="114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6" name="Freeform 128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9"/>
                </a:xfrm>
                <a:custGeom>
                  <a:avLst/>
                  <a:gdLst>
                    <a:gd name="T0" fmla="*/ 0 w 7"/>
                    <a:gd name="T1" fmla="*/ 0 h 117"/>
                    <a:gd name="T2" fmla="*/ 0 w 7"/>
                    <a:gd name="T3" fmla="*/ 201 h 117"/>
                    <a:gd name="T4" fmla="*/ 7 w 7"/>
                    <a:gd name="T5" fmla="*/ 204 h 117"/>
                    <a:gd name="T6" fmla="*/ 7 w 7"/>
                    <a:gd name="T7" fmla="*/ 0 h 117"/>
                    <a:gd name="T8" fmla="*/ 0 w 7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7"/>
                    <a:gd name="T17" fmla="*/ 7 w 7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7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7" name="Freeform 129"/>
                <p:cNvSpPr>
                  <a:spLocks/>
                </p:cNvSpPr>
                <p:nvPr/>
              </p:nvSpPr>
              <p:spPr bwMode="auto">
                <a:xfrm>
                  <a:off x="748" y="2137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7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8" name="Freeform 130"/>
                <p:cNvSpPr>
                  <a:spLocks/>
                </p:cNvSpPr>
                <p:nvPr/>
              </p:nvSpPr>
              <p:spPr bwMode="auto">
                <a:xfrm>
                  <a:off x="748" y="2254"/>
                  <a:ext cx="7" cy="5"/>
                </a:xfrm>
                <a:custGeom>
                  <a:avLst/>
                  <a:gdLst>
                    <a:gd name="T0" fmla="*/ 0 w 8"/>
                    <a:gd name="T1" fmla="*/ 1 h 5"/>
                    <a:gd name="T2" fmla="*/ 1 w 8"/>
                    <a:gd name="T3" fmla="*/ 2 h 5"/>
                    <a:gd name="T4" fmla="*/ 4 w 8"/>
                    <a:gd name="T5" fmla="*/ 5 h 5"/>
                    <a:gd name="T6" fmla="*/ 4 w 8"/>
                    <a:gd name="T7" fmla="*/ 2 h 5"/>
                    <a:gd name="T8" fmla="*/ 4 w 8"/>
                    <a:gd name="T9" fmla="*/ 0 h 5"/>
                    <a:gd name="T10" fmla="*/ 0 w 8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5"/>
                    <a:gd name="T20" fmla="*/ 8 w 8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5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9" name="Freeform 131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6"/>
                </a:xfrm>
                <a:custGeom>
                  <a:avLst/>
                  <a:gdLst>
                    <a:gd name="T0" fmla="*/ 0 w 7"/>
                    <a:gd name="T1" fmla="*/ 0 h 115"/>
                    <a:gd name="T2" fmla="*/ 0 w 7"/>
                    <a:gd name="T3" fmla="*/ 148 h 115"/>
                    <a:gd name="T4" fmla="*/ 7 w 7"/>
                    <a:gd name="T5" fmla="*/ 149 h 115"/>
                    <a:gd name="T6" fmla="*/ 7 w 7"/>
                    <a:gd name="T7" fmla="*/ 1 h 115"/>
                    <a:gd name="T8" fmla="*/ 0 w 7"/>
                    <a:gd name="T9" fmla="*/ 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5"/>
                    <a:gd name="T17" fmla="*/ 7 w 7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5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0" name="Freeform 132"/>
                <p:cNvSpPr>
                  <a:spLocks/>
                </p:cNvSpPr>
                <p:nvPr/>
              </p:nvSpPr>
              <p:spPr bwMode="auto">
                <a:xfrm>
                  <a:off x="757" y="2140"/>
                  <a:ext cx="7" cy="119"/>
                </a:xfrm>
                <a:custGeom>
                  <a:avLst/>
                  <a:gdLst>
                    <a:gd name="T0" fmla="*/ 0 w 7"/>
                    <a:gd name="T1" fmla="*/ 0 h 118"/>
                    <a:gd name="T2" fmla="*/ 0 w 7"/>
                    <a:gd name="T3" fmla="*/ 151 h 118"/>
                    <a:gd name="T4" fmla="*/ 7 w 7"/>
                    <a:gd name="T5" fmla="*/ 152 h 118"/>
                    <a:gd name="T6" fmla="*/ 7 w 7"/>
                    <a:gd name="T7" fmla="*/ 0 h 118"/>
                    <a:gd name="T8" fmla="*/ 0 w 7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8"/>
                    <a:gd name="T17" fmla="*/ 7 w 7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8">
                      <a:moveTo>
                        <a:pt x="0" y="0"/>
                      </a:moveTo>
                      <a:lnTo>
                        <a:pt x="0" y="117"/>
                      </a:lnTo>
                      <a:lnTo>
                        <a:pt x="7" y="11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1" name="Freeform 133"/>
                <p:cNvSpPr>
                  <a:spLocks/>
                </p:cNvSpPr>
                <p:nvPr/>
              </p:nvSpPr>
              <p:spPr bwMode="auto">
                <a:xfrm>
                  <a:off x="755" y="214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1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2" name="Freeform 134"/>
                <p:cNvSpPr>
                  <a:spLocks/>
                </p:cNvSpPr>
                <p:nvPr/>
              </p:nvSpPr>
              <p:spPr bwMode="auto">
                <a:xfrm>
                  <a:off x="755" y="2258"/>
                  <a:ext cx="9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3" name="Freeform 135"/>
                <p:cNvSpPr>
                  <a:spLocks/>
                </p:cNvSpPr>
                <p:nvPr/>
              </p:nvSpPr>
              <p:spPr bwMode="auto">
                <a:xfrm>
                  <a:off x="755" y="2142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4" name="Freeform 136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105"/>
                </a:xfrm>
                <a:custGeom>
                  <a:avLst/>
                  <a:gdLst>
                    <a:gd name="T0" fmla="*/ 0 w 6"/>
                    <a:gd name="T1" fmla="*/ 0 h 103"/>
                    <a:gd name="T2" fmla="*/ 0 w 6"/>
                    <a:gd name="T3" fmla="*/ 193 h 103"/>
                    <a:gd name="T4" fmla="*/ 1210 w 6"/>
                    <a:gd name="T5" fmla="*/ 195 h 103"/>
                    <a:gd name="T6" fmla="*/ 1210 w 6"/>
                    <a:gd name="T7" fmla="*/ 0 h 103"/>
                    <a:gd name="T8" fmla="*/ 0 w 6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3"/>
                    <a:gd name="T17" fmla="*/ 6 w 6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6" y="10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5" name="Freeform 137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6" name="Freeform 138"/>
                <p:cNvSpPr>
                  <a:spLocks/>
                </p:cNvSpPr>
                <p:nvPr/>
              </p:nvSpPr>
              <p:spPr bwMode="auto">
                <a:xfrm>
                  <a:off x="653" y="2221"/>
                  <a:ext cx="7" cy="5"/>
                </a:xfrm>
                <a:custGeom>
                  <a:avLst/>
                  <a:gdLst>
                    <a:gd name="T0" fmla="*/ 0 w 7"/>
                    <a:gd name="T1" fmla="*/ 4929 h 4"/>
                    <a:gd name="T2" fmla="*/ 1 w 7"/>
                    <a:gd name="T3" fmla="*/ 6161 h 4"/>
                    <a:gd name="T4" fmla="*/ 7 w 7"/>
                    <a:gd name="T5" fmla="*/ 7701 h 4"/>
                    <a:gd name="T6" fmla="*/ 7 w 7"/>
                    <a:gd name="T7" fmla="*/ 6161 h 4"/>
                    <a:gd name="T8" fmla="*/ 5 w 7"/>
                    <a:gd name="T9" fmla="*/ 0 h 4"/>
                    <a:gd name="T10" fmla="*/ 0 w 7"/>
                    <a:gd name="T11" fmla="*/ 49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7" name="Freeform 139"/>
                <p:cNvSpPr>
                  <a:spLocks/>
                </p:cNvSpPr>
                <p:nvPr/>
              </p:nvSpPr>
              <p:spPr bwMode="auto">
                <a:xfrm>
                  <a:off x="653" y="2212"/>
                  <a:ext cx="5" cy="12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6 h 13"/>
                    <a:gd name="T4" fmla="*/ 3 w 6"/>
                    <a:gd name="T5" fmla="*/ 6 h 13"/>
                    <a:gd name="T6" fmla="*/ 3 w 6"/>
                    <a:gd name="T7" fmla="*/ 1 h 13"/>
                    <a:gd name="T8" fmla="*/ 0 w 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3"/>
                    <a:gd name="T17" fmla="*/ 6 w 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8" name="Freeform 140"/>
                <p:cNvSpPr>
                  <a:spLocks/>
                </p:cNvSpPr>
                <p:nvPr/>
              </p:nvSpPr>
              <p:spPr bwMode="auto">
                <a:xfrm>
                  <a:off x="653" y="2123"/>
                  <a:ext cx="5" cy="75"/>
                </a:xfrm>
                <a:custGeom>
                  <a:avLst/>
                  <a:gdLst>
                    <a:gd name="T0" fmla="*/ 0 w 6"/>
                    <a:gd name="T1" fmla="*/ 0 h 75"/>
                    <a:gd name="T2" fmla="*/ 0 w 6"/>
                    <a:gd name="T3" fmla="*/ 74 h 75"/>
                    <a:gd name="T4" fmla="*/ 3 w 6"/>
                    <a:gd name="T5" fmla="*/ 75 h 75"/>
                    <a:gd name="T6" fmla="*/ 3 w 6"/>
                    <a:gd name="T7" fmla="*/ 1 h 75"/>
                    <a:gd name="T8" fmla="*/ 0 w 6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5"/>
                    <a:gd name="T17" fmla="*/ 6 w 6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5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6" y="75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9" name="Freeform 141"/>
                <p:cNvSpPr>
                  <a:spLocks/>
                </p:cNvSpPr>
                <p:nvPr/>
              </p:nvSpPr>
              <p:spPr bwMode="auto">
                <a:xfrm>
                  <a:off x="653" y="2210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6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0" name="Freeform 142"/>
                <p:cNvSpPr>
                  <a:spLocks/>
                </p:cNvSpPr>
                <p:nvPr/>
              </p:nvSpPr>
              <p:spPr bwMode="auto">
                <a:xfrm>
                  <a:off x="653" y="2198"/>
                  <a:ext cx="7" cy="0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0 h 2"/>
                    <a:gd name="T6" fmla="*/ 7 w 7"/>
                    <a:gd name="T7" fmla="*/ 0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1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1" name="Rectangle 143"/>
                <p:cNvSpPr>
                  <a:spLocks noChangeArrowheads="1"/>
                </p:cNvSpPr>
                <p:nvPr/>
              </p:nvSpPr>
              <p:spPr bwMode="auto">
                <a:xfrm>
                  <a:off x="653" y="2205"/>
                  <a:ext cx="5" cy="5"/>
                </a:xfrm>
                <a:prstGeom prst="rect">
                  <a:avLst/>
                </a:pr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42" name="Freeform 144"/>
                <p:cNvSpPr>
                  <a:spLocks/>
                </p:cNvSpPr>
                <p:nvPr/>
              </p:nvSpPr>
              <p:spPr bwMode="auto">
                <a:xfrm>
                  <a:off x="764" y="2137"/>
                  <a:ext cx="2" cy="128"/>
                </a:xfrm>
                <a:custGeom>
                  <a:avLst/>
                  <a:gdLst>
                    <a:gd name="T0" fmla="*/ 0 w 1"/>
                    <a:gd name="T1" fmla="*/ 161 h 127"/>
                    <a:gd name="T2" fmla="*/ 0 w 1"/>
                    <a:gd name="T3" fmla="*/ 158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16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3" name="Freeform 145"/>
                <p:cNvSpPr>
                  <a:spLocks/>
                </p:cNvSpPr>
                <p:nvPr/>
              </p:nvSpPr>
              <p:spPr bwMode="auto">
                <a:xfrm>
                  <a:off x="641" y="2116"/>
                  <a:ext cx="3" cy="109"/>
                </a:xfrm>
                <a:custGeom>
                  <a:avLst/>
                  <a:gdLst>
                    <a:gd name="T0" fmla="*/ 0 w 1"/>
                    <a:gd name="T1" fmla="*/ 0 h 108"/>
                    <a:gd name="T2" fmla="*/ 0 w 1"/>
                    <a:gd name="T3" fmla="*/ 142 h 108"/>
                    <a:gd name="T4" fmla="*/ 0 w 1"/>
                    <a:gd name="T5" fmla="*/ 141 h 108"/>
                    <a:gd name="T6" fmla="*/ 0 w 1"/>
                    <a:gd name="T7" fmla="*/ 0 h 1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8"/>
                    <a:gd name="T14" fmla="*/ 1 w 1"/>
                    <a:gd name="T15" fmla="*/ 108 h 1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8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62" name="Freeform 146"/>
              <p:cNvSpPr>
                <a:spLocks/>
              </p:cNvSpPr>
              <p:nvPr/>
            </p:nvSpPr>
            <p:spPr bwMode="auto">
              <a:xfrm>
                <a:off x="778" y="1974"/>
                <a:ext cx="7" cy="370"/>
              </a:xfrm>
              <a:custGeom>
                <a:avLst/>
                <a:gdLst>
                  <a:gd name="T0" fmla="*/ 0 w 7"/>
                  <a:gd name="T1" fmla="*/ 2 h 370"/>
                  <a:gd name="T2" fmla="*/ 0 w 7"/>
                  <a:gd name="T3" fmla="*/ 370 h 370"/>
                  <a:gd name="T4" fmla="*/ 7 w 7"/>
                  <a:gd name="T5" fmla="*/ 363 h 370"/>
                  <a:gd name="T6" fmla="*/ 7 w 7"/>
                  <a:gd name="T7" fmla="*/ 0 h 370"/>
                  <a:gd name="T8" fmla="*/ 0 w 7"/>
                  <a:gd name="T9" fmla="*/ 2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0"/>
                  <a:gd name="T17" fmla="*/ 7 w 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0">
                    <a:moveTo>
                      <a:pt x="0" y="2"/>
                    </a:moveTo>
                    <a:lnTo>
                      <a:pt x="0" y="370"/>
                    </a:lnTo>
                    <a:lnTo>
                      <a:pt x="7" y="363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3" name="Freeform 147"/>
              <p:cNvSpPr>
                <a:spLocks/>
              </p:cNvSpPr>
              <p:nvPr/>
            </p:nvSpPr>
            <p:spPr bwMode="auto">
              <a:xfrm>
                <a:off x="632" y="1958"/>
                <a:ext cx="220" cy="21"/>
              </a:xfrm>
              <a:custGeom>
                <a:avLst/>
                <a:gdLst>
                  <a:gd name="T0" fmla="*/ 0 w 220"/>
                  <a:gd name="T1" fmla="*/ 101 h 20"/>
                  <a:gd name="T2" fmla="*/ 147 w 220"/>
                  <a:gd name="T3" fmla="*/ 96 h 20"/>
                  <a:gd name="T4" fmla="*/ 220 w 220"/>
                  <a:gd name="T5" fmla="*/ 0 h 20"/>
                  <a:gd name="T6" fmla="*/ 96 w 220"/>
                  <a:gd name="T7" fmla="*/ 3 h 20"/>
                  <a:gd name="T8" fmla="*/ 0 w 220"/>
                  <a:gd name="T9" fmla="*/ 10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0"/>
                  <a:gd name="T17" fmla="*/ 220 w 2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0">
                    <a:moveTo>
                      <a:pt x="0" y="20"/>
                    </a:moveTo>
                    <a:lnTo>
                      <a:pt x="147" y="19"/>
                    </a:lnTo>
                    <a:lnTo>
                      <a:pt x="220" y="0"/>
                    </a:lnTo>
                    <a:lnTo>
                      <a:pt x="96" y="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4" name="Freeform 148"/>
              <p:cNvSpPr>
                <a:spLocks/>
              </p:cNvSpPr>
              <p:nvPr/>
            </p:nvSpPr>
            <p:spPr bwMode="auto">
              <a:xfrm>
                <a:off x="752" y="2279"/>
                <a:ext cx="9" cy="23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83 h 22"/>
                  <a:gd name="T4" fmla="*/ 5 w 10"/>
                  <a:gd name="T5" fmla="*/ 95 h 22"/>
                  <a:gd name="T6" fmla="*/ 5 w 10"/>
                  <a:gd name="T7" fmla="*/ 3 h 22"/>
                  <a:gd name="T8" fmla="*/ 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0" y="0"/>
                    </a:moveTo>
                    <a:lnTo>
                      <a:pt x="0" y="19"/>
                    </a:lnTo>
                    <a:lnTo>
                      <a:pt x="10" y="22"/>
                    </a:ln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65" name="Group 149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grpSp>
              <p:nvGrpSpPr>
                <p:cNvPr id="267" name="Group 150"/>
                <p:cNvGrpSpPr>
                  <a:grpSpLocks/>
                </p:cNvGrpSpPr>
                <p:nvPr/>
              </p:nvGrpSpPr>
              <p:grpSpPr bwMode="auto">
                <a:xfrm>
                  <a:off x="791" y="1972"/>
                  <a:ext cx="13" cy="28"/>
                  <a:chOff x="791" y="1972"/>
                  <a:chExt cx="13" cy="28"/>
                </a:xfrm>
              </p:grpSpPr>
              <p:sp>
                <p:nvSpPr>
                  <p:cNvPr id="270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1" y="1977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1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974"/>
                    <a:ext cx="0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2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795" y="1974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3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4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5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2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6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7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8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1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6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791" y="1974"/>
                  <a:ext cx="9" cy="5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69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791" y="1993"/>
                  <a:ext cx="9" cy="7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66" name="Freeform 162"/>
              <p:cNvSpPr>
                <a:spLocks/>
              </p:cNvSpPr>
              <p:nvPr/>
            </p:nvSpPr>
            <p:spPr bwMode="auto">
              <a:xfrm>
                <a:off x="752" y="2279"/>
                <a:ext cx="9" cy="14"/>
              </a:xfrm>
              <a:custGeom>
                <a:avLst/>
                <a:gdLst>
                  <a:gd name="T0" fmla="*/ 5 w 10"/>
                  <a:gd name="T1" fmla="*/ 3 h 13"/>
                  <a:gd name="T2" fmla="*/ 0 w 10"/>
                  <a:gd name="T3" fmla="*/ 0 h 13"/>
                  <a:gd name="T4" fmla="*/ 0 w 10"/>
                  <a:gd name="T5" fmla="*/ 112 h 13"/>
                  <a:gd name="T6" fmla="*/ 5 w 10"/>
                  <a:gd name="T7" fmla="*/ 151 h 13"/>
                  <a:gd name="T8" fmla="*/ 5 w 1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10" y="3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0" y="1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0000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pic>
          <p:nvPicPr>
            <p:cNvPr id="413" name="Grafik 31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032015"/>
              <a:ext cx="124905" cy="483326"/>
            </a:xfrm>
            <a:prstGeom prst="rect">
              <a:avLst/>
            </a:prstGeom>
          </p:spPr>
        </p:pic>
        <p:sp>
          <p:nvSpPr>
            <p:cNvPr id="414" name="Rechteck 534"/>
            <p:cNvSpPr/>
            <p:nvPr/>
          </p:nvSpPr>
          <p:spPr>
            <a:xfrm>
              <a:off x="6248961" y="3188189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415" name="Gerade Verbindung 537"/>
            <p:cNvCxnSpPr/>
            <p:nvPr/>
          </p:nvCxnSpPr>
          <p:spPr bwMode="auto">
            <a:xfrm flipH="1">
              <a:off x="4502287" y="2546643"/>
              <a:ext cx="432677" cy="61535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Gerade Verbindung 550"/>
            <p:cNvCxnSpPr>
              <a:stCxn id="316" idx="0"/>
            </p:cNvCxnSpPr>
            <p:nvPr/>
          </p:nvCxnSpPr>
          <p:spPr bwMode="auto">
            <a:xfrm flipH="1" flipV="1">
              <a:off x="3668493" y="4615821"/>
              <a:ext cx="555873" cy="103966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7" name="Gerade Verbindung 549"/>
            <p:cNvCxnSpPr/>
            <p:nvPr/>
          </p:nvCxnSpPr>
          <p:spPr bwMode="auto">
            <a:xfrm flipV="1">
              <a:off x="2752034" y="4656854"/>
              <a:ext cx="865451" cy="99863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Gerade Verbindung 548"/>
            <p:cNvCxnSpPr/>
            <p:nvPr/>
          </p:nvCxnSpPr>
          <p:spPr bwMode="auto">
            <a:xfrm>
              <a:off x="1028583" y="4609360"/>
              <a:ext cx="1155350" cy="223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Gerade Verbindung 548"/>
            <p:cNvCxnSpPr>
              <a:endCxn id="373" idx="1"/>
            </p:cNvCxnSpPr>
            <p:nvPr/>
          </p:nvCxnSpPr>
          <p:spPr bwMode="auto">
            <a:xfrm flipV="1">
              <a:off x="1449883" y="4653582"/>
              <a:ext cx="671598" cy="100863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Rectangle 162"/>
            <p:cNvSpPr>
              <a:spLocks noChangeArrowheads="1"/>
            </p:cNvSpPr>
            <p:nvPr/>
          </p:nvSpPr>
          <p:spPr bwMode="auto">
            <a:xfrm>
              <a:off x="1215537" y="4849226"/>
              <a:ext cx="798260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/>
                <a:t>Use case</a:t>
              </a:r>
              <a:br>
                <a:rPr lang="en-US" altLang="de-DE" sz="600" dirty="0" smtClean="0"/>
              </a:br>
              <a:r>
                <a:rPr lang="en-US" altLang="de-DE" sz="600" dirty="0" smtClean="0"/>
                <a:t>a) </a:t>
              </a:r>
              <a:r>
                <a:rPr lang="en-US" altLang="de-DE" sz="600" b="1" dirty="0" smtClean="0"/>
                <a:t>WTTH</a:t>
              </a:r>
              <a:endParaRPr lang="en-US" altLang="de-DE" sz="600" b="1" dirty="0"/>
            </a:p>
          </p:txBody>
        </p:sp>
        <p:sp>
          <p:nvSpPr>
            <p:cNvPr id="421" name="Rectangle 162"/>
            <p:cNvSpPr>
              <a:spLocks noChangeArrowheads="1"/>
            </p:cNvSpPr>
            <p:nvPr/>
          </p:nvSpPr>
          <p:spPr bwMode="auto">
            <a:xfrm>
              <a:off x="3172215" y="5141184"/>
              <a:ext cx="798260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/>
            <a:p>
              <a:pPr algn="ctr" eaLnBrk="1" hangingPunct="1">
                <a:lnSpc>
                  <a:spcPct val="90000"/>
                </a:lnSpc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Use case</a:t>
              </a:r>
              <a:b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</a:b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b) </a:t>
              </a:r>
              <a:r>
                <a:rPr lang="en-US" altLang="de-DE" sz="6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WTTB</a:t>
              </a:r>
            </a:p>
          </p:txBody>
        </p:sp>
      </p:grpSp>
      <p:sp>
        <p:nvSpPr>
          <p:cNvPr id="422" name="Content Placeholder 2"/>
          <p:cNvSpPr txBox="1">
            <a:spLocks/>
          </p:cNvSpPr>
          <p:nvPr/>
        </p:nvSpPr>
        <p:spPr bwMode="auto">
          <a:xfrm>
            <a:off x="523934" y="4653136"/>
            <a:ext cx="810532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802.11ay D1.0 introduces TDD mode to accommodate Distribution Network, and they look to be attractive even for consumer devices [2] </a:t>
            </a:r>
          </a:p>
          <a:p>
            <a:r>
              <a:rPr lang="en-US" sz="2000" dirty="0"/>
              <a:t>New STA onboarding to a Distribution Network is triggered by OOB </a:t>
            </a:r>
            <a:r>
              <a:rPr lang="en-US" sz="2000" dirty="0" smtClean="0"/>
              <a:t>signaling [3]</a:t>
            </a:r>
          </a:p>
          <a:p>
            <a:endParaRPr lang="en-US" sz="2000" dirty="0"/>
          </a:p>
          <a:p>
            <a:endParaRPr lang="en-US" sz="2000" kern="0" dirty="0" smtClean="0"/>
          </a:p>
        </p:txBody>
      </p:sp>
      <p:pic>
        <p:nvPicPr>
          <p:cNvPr id="1026" name="Picture 2" descr="Image result for sitting 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25" y="2549574"/>
            <a:ext cx="331317" cy="4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itting chair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94" y="2613154"/>
            <a:ext cx="361354" cy="3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08" y="3815383"/>
            <a:ext cx="428881" cy="3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2" y="1556792"/>
            <a:ext cx="4175610" cy="3141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01085" y="1615018"/>
            <a:ext cx="4607419" cy="2382745"/>
            <a:chOff x="207099" y="1700808"/>
            <a:chExt cx="8860420" cy="4582202"/>
          </a:xfrm>
        </p:grpSpPr>
        <p:pic>
          <p:nvPicPr>
            <p:cNvPr id="8" name="Picture 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34" y="4287559"/>
              <a:ext cx="870299" cy="1158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142" y="5180471"/>
              <a:ext cx="832508" cy="1102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964" y="1983311"/>
              <a:ext cx="905257" cy="1126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4182691" y="5288395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sp>
          <p:nvSpPr>
            <p:cNvPr id="13" name="Rectangle 162"/>
            <p:cNvSpPr>
              <a:spLocks noChangeArrowheads="1"/>
            </p:cNvSpPr>
            <p:nvPr/>
          </p:nvSpPr>
          <p:spPr bwMode="auto">
            <a:xfrm>
              <a:off x="2349201" y="2118772"/>
              <a:ext cx="453080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/>
                <a:t>Small </a:t>
              </a:r>
              <a:r>
                <a:rPr lang="en-US" altLang="de-DE" sz="500" dirty="0" smtClean="0"/>
                <a:t>cell</a:t>
              </a:r>
              <a:endParaRPr lang="en-US" altLang="de-DE" sz="500" dirty="0"/>
            </a:p>
          </p:txBody>
        </p:sp>
        <p:sp>
          <p:nvSpPr>
            <p:cNvPr id="14" name="TextBox 94"/>
            <p:cNvSpPr txBox="1">
              <a:spLocks noChangeArrowheads="1"/>
            </p:cNvSpPr>
            <p:nvPr/>
          </p:nvSpPr>
          <p:spPr bwMode="auto">
            <a:xfrm>
              <a:off x="683569" y="2839348"/>
              <a:ext cx="416808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/>
                <a:t>Wi-Fi AP</a:t>
              </a:r>
              <a:endParaRPr lang="en-US" altLang="de-DE" sz="500" dirty="0"/>
            </a:p>
          </p:txBody>
        </p:sp>
        <p:sp>
          <p:nvSpPr>
            <p:cNvPr id="15" name="TextBox 94"/>
            <p:cNvSpPr txBox="1">
              <a:spLocks noChangeArrowheads="1"/>
            </p:cNvSpPr>
            <p:nvPr/>
          </p:nvSpPr>
          <p:spPr bwMode="auto">
            <a:xfrm>
              <a:off x="6903819" y="2955726"/>
              <a:ext cx="671762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/>
                <a:t>Fiber PoP</a:t>
              </a:r>
              <a:br>
                <a:rPr lang="en-US" altLang="de-DE" sz="500" dirty="0" smtClean="0"/>
              </a:br>
              <a:r>
                <a:rPr lang="en-US" altLang="de-DE" sz="500" dirty="0" smtClean="0"/>
                <a:t>(cabinet)</a:t>
              </a:r>
              <a:endParaRPr lang="en-US" altLang="de-DE" sz="500" dirty="0"/>
            </a:p>
          </p:txBody>
        </p:sp>
        <p:pic>
          <p:nvPicPr>
            <p:cNvPr id="16" name="Picture 163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C6817429-C8A8-4D84-93E4-C83949A02BD1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E5B0B5D3-4B33-4A51-8642-9E6B4B91DBBF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5024345" y="5799186"/>
              <a:ext cx="441880" cy="41428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7" name="Picture 162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8BF03AEC-7F6F-45DD-AE4A-B8DC82FAE81A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5195027-D50E-4181-8550-194CF58B1A8A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2862436" y="1700808"/>
              <a:ext cx="285158" cy="26744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8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1165714" y="1968903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9" name="Picture 162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8BF03AEC-7F6F-45DD-AE4A-B8DC82FAE81A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5195027-D50E-4181-8550-194CF58B1A8A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2013794" y="1824386"/>
              <a:ext cx="384857" cy="360944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20" name="Grafik 17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732" y="2072967"/>
              <a:ext cx="124905" cy="483326"/>
            </a:xfrm>
            <a:prstGeom prst="rect">
              <a:avLst/>
            </a:prstGeom>
          </p:spPr>
        </p:pic>
        <p:pic>
          <p:nvPicPr>
            <p:cNvPr id="21" name="Grafik 17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008" y="2707159"/>
              <a:ext cx="124905" cy="483326"/>
            </a:xfrm>
            <a:prstGeom prst="rect">
              <a:avLst/>
            </a:prstGeom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52034" y="2173808"/>
              <a:ext cx="618690" cy="20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23" name="Gleichschenkliges Dreieck 177"/>
            <p:cNvSpPr/>
            <p:nvPr/>
          </p:nvSpPr>
          <p:spPr>
            <a:xfrm rot="4800619">
              <a:off x="1467804" y="4255069"/>
              <a:ext cx="693944" cy="847916"/>
            </a:xfrm>
            <a:prstGeom prst="triangl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4" name="Ellipse 179"/>
            <p:cNvSpPr/>
            <p:nvPr/>
          </p:nvSpPr>
          <p:spPr>
            <a:xfrm rot="15613648">
              <a:off x="943634" y="4538054"/>
              <a:ext cx="753593" cy="432000"/>
            </a:xfrm>
            <a:prstGeom prst="ellips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5" name="Textfeld 6"/>
            <p:cNvSpPr txBox="1">
              <a:spLocks noChangeArrowheads="1"/>
            </p:cNvSpPr>
            <p:nvPr/>
          </p:nvSpPr>
          <p:spPr bwMode="auto">
            <a:xfrm>
              <a:off x="1352133" y="4654799"/>
              <a:ext cx="460673" cy="1390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678" lvl="1" defTabSz="456662">
                <a:defRPr/>
              </a:pPr>
              <a:r>
                <a:rPr lang="en-GB" altLang="en-US" sz="500" kern="0" dirty="0">
                  <a:latin typeface="Arial" panose="020B0604020202020204" pitchFamily="34" charset="0"/>
                  <a:cs typeface="Arial" panose="020B0604020202020204" pitchFamily="34" charset="0"/>
                </a:rPr>
                <a:t>WTTH</a:t>
              </a:r>
            </a:p>
          </p:txBody>
        </p:sp>
        <p:pic>
          <p:nvPicPr>
            <p:cNvPr id="26" name="Grafik 18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974" y="4415407"/>
              <a:ext cx="124905" cy="483326"/>
            </a:xfrm>
            <a:prstGeom prst="rect">
              <a:avLst/>
            </a:prstGeom>
          </p:spPr>
        </p:pic>
        <p:sp>
          <p:nvSpPr>
            <p:cNvPr id="27" name="Rechteck 185"/>
            <p:cNvSpPr/>
            <p:nvPr/>
          </p:nvSpPr>
          <p:spPr>
            <a:xfrm>
              <a:off x="3608751" y="457372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8" name="Grafik 18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877" y="4428770"/>
              <a:ext cx="124905" cy="483326"/>
            </a:xfrm>
            <a:prstGeom prst="rect">
              <a:avLst/>
            </a:prstGeom>
          </p:spPr>
        </p:pic>
        <p:sp>
          <p:nvSpPr>
            <p:cNvPr id="29" name="Textfeld 6"/>
            <p:cNvSpPr txBox="1">
              <a:spLocks noChangeArrowheads="1"/>
            </p:cNvSpPr>
            <p:nvPr/>
          </p:nvSpPr>
          <p:spPr bwMode="auto">
            <a:xfrm rot="3582353">
              <a:off x="3819974" y="5024765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82984" y="4506844"/>
              <a:ext cx="618690" cy="20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31" name="Rectangle 162"/>
            <p:cNvSpPr>
              <a:spLocks noChangeArrowheads="1"/>
            </p:cNvSpPr>
            <p:nvPr/>
          </p:nvSpPr>
          <p:spPr bwMode="auto">
            <a:xfrm>
              <a:off x="4643059" y="4731496"/>
              <a:ext cx="400678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/>
                <a:t>Small </a:t>
              </a:r>
              <a:r>
                <a:rPr lang="en-US" altLang="de-DE" sz="600" dirty="0" smtClean="0"/>
                <a:t>cell</a:t>
              </a:r>
              <a:endParaRPr lang="en-US" altLang="de-DE" sz="600" dirty="0"/>
            </a:p>
          </p:txBody>
        </p:sp>
        <p:pic>
          <p:nvPicPr>
            <p:cNvPr id="32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207099" y="2217673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33" name="Grafik 20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3008736"/>
              <a:ext cx="124905" cy="483326"/>
            </a:xfrm>
            <a:prstGeom prst="rect">
              <a:avLst/>
            </a:prstGeom>
          </p:spPr>
        </p:pic>
        <p:pic>
          <p:nvPicPr>
            <p:cNvPr id="34" name="Grafik 20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552" y="3011217"/>
              <a:ext cx="124905" cy="483326"/>
            </a:xfrm>
            <a:prstGeom prst="rect">
              <a:avLst/>
            </a:prstGeom>
          </p:spPr>
        </p:pic>
        <p:sp>
          <p:nvSpPr>
            <p:cNvPr id="35" name="Rechteck 315"/>
            <p:cNvSpPr/>
            <p:nvPr/>
          </p:nvSpPr>
          <p:spPr>
            <a:xfrm>
              <a:off x="4182691" y="565549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36" name="Grafik 31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426" y="2017338"/>
              <a:ext cx="124905" cy="483326"/>
            </a:xfrm>
            <a:prstGeom prst="rect">
              <a:avLst/>
            </a:prstGeom>
          </p:spPr>
        </p:pic>
        <p:cxnSp>
          <p:nvCxnSpPr>
            <p:cNvPr id="37" name="Gerade Verbindung 323"/>
            <p:cNvCxnSpPr/>
            <p:nvPr/>
          </p:nvCxnSpPr>
          <p:spPr>
            <a:xfrm>
              <a:off x="3694742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38" name="Gerade Verbindung 324"/>
            <p:cNvCxnSpPr/>
            <p:nvPr/>
          </p:nvCxnSpPr>
          <p:spPr>
            <a:xfrm>
              <a:off x="2211024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39" name="Gerade Verbindung 330"/>
            <p:cNvCxnSpPr/>
            <p:nvPr/>
          </p:nvCxnSpPr>
          <p:spPr>
            <a:xfrm>
              <a:off x="2979015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0" name="Gerade Verbindung 331"/>
            <p:cNvCxnSpPr/>
            <p:nvPr/>
          </p:nvCxnSpPr>
          <p:spPr>
            <a:xfrm>
              <a:off x="1552010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1" name="Gerade Verbindung 340"/>
            <p:cNvCxnSpPr/>
            <p:nvPr/>
          </p:nvCxnSpPr>
          <p:spPr>
            <a:xfrm>
              <a:off x="4369088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2" name="Gerade Verbindung 341"/>
            <p:cNvCxnSpPr/>
            <p:nvPr/>
          </p:nvCxnSpPr>
          <p:spPr>
            <a:xfrm>
              <a:off x="5087436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3" name="Gerade Verbindung 343"/>
            <p:cNvCxnSpPr/>
            <p:nvPr/>
          </p:nvCxnSpPr>
          <p:spPr>
            <a:xfrm>
              <a:off x="843529" y="3872984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4" name="Gerade Verbindung 345"/>
            <p:cNvCxnSpPr/>
            <p:nvPr/>
          </p:nvCxnSpPr>
          <p:spPr>
            <a:xfrm>
              <a:off x="6440140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5" name="Gerade Verbindung 346"/>
            <p:cNvCxnSpPr/>
            <p:nvPr/>
          </p:nvCxnSpPr>
          <p:spPr>
            <a:xfrm>
              <a:off x="7208131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6" name="Gerade Verbindung 347"/>
            <p:cNvCxnSpPr/>
            <p:nvPr/>
          </p:nvCxnSpPr>
          <p:spPr>
            <a:xfrm>
              <a:off x="5781126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7" name="Gerade Verbindung 348"/>
            <p:cNvCxnSpPr/>
            <p:nvPr/>
          </p:nvCxnSpPr>
          <p:spPr>
            <a:xfrm>
              <a:off x="4118475" y="3623319"/>
              <a:ext cx="3654493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8" name="Gerade Verbindung 349"/>
            <p:cNvCxnSpPr/>
            <p:nvPr/>
          </p:nvCxnSpPr>
          <p:spPr>
            <a:xfrm>
              <a:off x="3457923" y="1700808"/>
              <a:ext cx="2057" cy="192780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9" name="Gerade Verbindung 350"/>
            <p:cNvCxnSpPr/>
            <p:nvPr/>
          </p:nvCxnSpPr>
          <p:spPr>
            <a:xfrm>
              <a:off x="4132130" y="1700808"/>
              <a:ext cx="203" cy="192065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50" name="Gerade Verbindung 351"/>
            <p:cNvCxnSpPr/>
            <p:nvPr/>
          </p:nvCxnSpPr>
          <p:spPr>
            <a:xfrm>
              <a:off x="3803924" y="2051154"/>
              <a:ext cx="0" cy="34802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51" name="Gerade Verbindung 352"/>
            <p:cNvCxnSpPr/>
            <p:nvPr/>
          </p:nvCxnSpPr>
          <p:spPr>
            <a:xfrm>
              <a:off x="3812142" y="2759223"/>
              <a:ext cx="0" cy="34802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pic>
          <p:nvPicPr>
            <p:cNvPr id="52" name="Grafik 35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95" y="5199896"/>
              <a:ext cx="124905" cy="483326"/>
            </a:xfrm>
            <a:prstGeom prst="rect">
              <a:avLst/>
            </a:prstGeom>
          </p:spPr>
        </p:pic>
        <p:pic>
          <p:nvPicPr>
            <p:cNvPr id="53" name="Grafik 35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468" y="2369738"/>
              <a:ext cx="124905" cy="483326"/>
            </a:xfrm>
            <a:prstGeom prst="rect">
              <a:avLst/>
            </a:prstGeom>
          </p:spPr>
        </p:pic>
        <p:sp>
          <p:nvSpPr>
            <p:cNvPr id="54" name="Textfeld 6"/>
            <p:cNvSpPr txBox="1">
              <a:spLocks noChangeArrowheads="1"/>
            </p:cNvSpPr>
            <p:nvPr/>
          </p:nvSpPr>
          <p:spPr bwMode="auto">
            <a:xfrm rot="18575795">
              <a:off x="4419084" y="2668823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leichschenkliges Dreieck 371"/>
            <p:cNvSpPr/>
            <p:nvPr/>
          </p:nvSpPr>
          <p:spPr>
            <a:xfrm rot="2134019">
              <a:off x="1551845" y="4443345"/>
              <a:ext cx="493098" cy="1450261"/>
            </a:xfrm>
            <a:prstGeom prst="triangl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56" name="Grafik 37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481" y="4411919"/>
              <a:ext cx="124905" cy="483326"/>
            </a:xfrm>
            <a:prstGeom prst="rect">
              <a:avLst/>
            </a:prstGeom>
          </p:spPr>
        </p:pic>
        <p:pic>
          <p:nvPicPr>
            <p:cNvPr id="57" name="Picture 163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C6817429-C8A8-4D84-93E4-C83949A02BD1}">
                  <a14:imgProps xmlns:a14="http://schemas.microsoft.com/office/drawing/2010/main" xmlns:vt="http://schemas.openxmlformats.org/officeDocument/2006/docPropsVTypes" xmlns:ns1="http://schemas.openxmlformats.org/officeDocument/2006/extended-properties" xmlns="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E5B0B5D3-4B33-4A51-8642-9E6B4B91DBBF}">
                  <a14:useLocalDpi xmlns:a14="http://schemas.microsoft.com/office/drawing/2010/main" xmlns:vt="http://schemas.openxmlformats.org/officeDocument/2006/docPropsVTypes" xmlns:ns1="http://schemas.openxmlformats.org/officeDocument/2006/extended-properties" xmlns="" val="0"/>
                </a:ext>
              </a:extLst>
            </a:blip>
            <a:stretch>
              <a:fillRect/>
            </a:stretch>
          </p:blipFill>
          <p:spPr>
            <a:xfrm>
              <a:off x="997606" y="5597025"/>
              <a:ext cx="584864" cy="54834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sp>
          <p:nvSpPr>
            <p:cNvPr id="58" name="Textfeld 6"/>
            <p:cNvSpPr txBox="1">
              <a:spLocks noChangeArrowheads="1"/>
            </p:cNvSpPr>
            <p:nvPr/>
          </p:nvSpPr>
          <p:spPr bwMode="auto">
            <a:xfrm>
              <a:off x="1335488" y="5438759"/>
              <a:ext cx="460673" cy="1390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678" lvl="1" defTabSz="456662">
                <a:defRPr/>
              </a:pPr>
              <a:r>
                <a:rPr lang="en-GB" altLang="en-US" sz="500" kern="0" dirty="0">
                  <a:latin typeface="Arial" panose="020B0604020202020204" pitchFamily="34" charset="0"/>
                  <a:cs typeface="Arial" panose="020B0604020202020204" pitchFamily="34" charset="0"/>
                </a:rPr>
                <a:t>WTTH</a:t>
              </a:r>
            </a:p>
          </p:txBody>
        </p:sp>
        <p:cxnSp>
          <p:nvCxnSpPr>
            <p:cNvPr id="59" name="Line 35"/>
            <p:cNvCxnSpPr>
              <a:endCxn id="318" idx="2"/>
            </p:cNvCxnSpPr>
            <p:nvPr/>
          </p:nvCxnSpPr>
          <p:spPr>
            <a:xfrm flipH="1" flipV="1">
              <a:off x="6290637" y="3515341"/>
              <a:ext cx="1809755" cy="710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</a:ln>
          </p:spPr>
        </p:cxnSp>
        <p:grpSp>
          <p:nvGrpSpPr>
            <p:cNvPr id="60" name="Group 5"/>
            <p:cNvGrpSpPr>
              <a:grpSpLocks/>
            </p:cNvGrpSpPr>
            <p:nvPr/>
          </p:nvGrpSpPr>
          <p:grpSpPr bwMode="auto">
            <a:xfrm>
              <a:off x="7127907" y="3286198"/>
              <a:ext cx="201612" cy="265113"/>
              <a:chOff x="632" y="1958"/>
              <a:chExt cx="220" cy="389"/>
            </a:xfrm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778" y="1958"/>
                <a:ext cx="74" cy="389"/>
              </a:xfrm>
              <a:custGeom>
                <a:avLst/>
                <a:gdLst>
                  <a:gd name="T0" fmla="*/ 0 w 74"/>
                  <a:gd name="T1" fmla="*/ 17 h 388"/>
                  <a:gd name="T2" fmla="*/ 74 w 74"/>
                  <a:gd name="T3" fmla="*/ 0 h 388"/>
                  <a:gd name="T4" fmla="*/ 74 w 74"/>
                  <a:gd name="T5" fmla="*/ 351 h 388"/>
                  <a:gd name="T6" fmla="*/ 0 w 74"/>
                  <a:gd name="T7" fmla="*/ 422 h 388"/>
                  <a:gd name="T8" fmla="*/ 0 w 74"/>
                  <a:gd name="T9" fmla="*/ 17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388"/>
                  <a:gd name="T17" fmla="*/ 74 w 74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388">
                    <a:moveTo>
                      <a:pt x="0" y="17"/>
                    </a:moveTo>
                    <a:lnTo>
                      <a:pt x="74" y="0"/>
                    </a:lnTo>
                    <a:lnTo>
                      <a:pt x="74" y="317"/>
                    </a:lnTo>
                    <a:lnTo>
                      <a:pt x="0" y="38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/>
            </p:nvSpPr>
            <p:spPr bwMode="auto">
              <a:xfrm>
                <a:off x="634" y="2263"/>
                <a:ext cx="144" cy="84"/>
              </a:xfrm>
              <a:custGeom>
                <a:avLst/>
                <a:gdLst>
                  <a:gd name="T0" fmla="*/ 0 w 145"/>
                  <a:gd name="T1" fmla="*/ 0 h 83"/>
                  <a:gd name="T2" fmla="*/ 0 w 145"/>
                  <a:gd name="T3" fmla="*/ 19 h 83"/>
                  <a:gd name="T4" fmla="*/ 111 w 145"/>
                  <a:gd name="T5" fmla="*/ 117 h 83"/>
                  <a:gd name="T6" fmla="*/ 111 w 145"/>
                  <a:gd name="T7" fmla="*/ 92 h 83"/>
                  <a:gd name="T8" fmla="*/ 0 w 14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83"/>
                  <a:gd name="T17" fmla="*/ 145 w 14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83">
                    <a:moveTo>
                      <a:pt x="0" y="0"/>
                    </a:moveTo>
                    <a:lnTo>
                      <a:pt x="0" y="19"/>
                    </a:lnTo>
                    <a:lnTo>
                      <a:pt x="145" y="83"/>
                    </a:lnTo>
                    <a:lnTo>
                      <a:pt x="14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auto">
              <a:xfrm>
                <a:off x="632" y="1977"/>
                <a:ext cx="146" cy="345"/>
              </a:xfrm>
              <a:custGeom>
                <a:avLst/>
                <a:gdLst>
                  <a:gd name="T0" fmla="*/ 0 w 146"/>
                  <a:gd name="T1" fmla="*/ 2 h 345"/>
                  <a:gd name="T2" fmla="*/ 0 w 146"/>
                  <a:gd name="T3" fmla="*/ 285 h 345"/>
                  <a:gd name="T4" fmla="*/ 146 w 146"/>
                  <a:gd name="T5" fmla="*/ 345 h 345"/>
                  <a:gd name="T6" fmla="*/ 146 w 146"/>
                  <a:gd name="T7" fmla="*/ 0 h 345"/>
                  <a:gd name="T8" fmla="*/ 0 w 146"/>
                  <a:gd name="T9" fmla="*/ 2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345"/>
                  <a:gd name="T17" fmla="*/ 146 w 1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345">
                    <a:moveTo>
                      <a:pt x="0" y="2"/>
                    </a:moveTo>
                    <a:lnTo>
                      <a:pt x="0" y="285"/>
                    </a:lnTo>
                    <a:lnTo>
                      <a:pt x="146" y="345"/>
                    </a:lnTo>
                    <a:lnTo>
                      <a:pt x="14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4" name="Group 9"/>
              <p:cNvGrpSpPr>
                <a:grpSpLocks/>
              </p:cNvGrpSpPr>
              <p:nvPr/>
            </p:nvGrpSpPr>
            <p:grpSpPr bwMode="auto">
              <a:xfrm>
                <a:off x="637" y="1991"/>
                <a:ext cx="135" cy="144"/>
                <a:chOff x="637" y="1991"/>
                <a:chExt cx="135" cy="144"/>
              </a:xfrm>
            </p:grpSpPr>
            <p:sp>
              <p:nvSpPr>
                <p:cNvPr id="149" name="Freeform 10"/>
                <p:cNvSpPr>
                  <a:spLocks/>
                </p:cNvSpPr>
                <p:nvPr/>
              </p:nvSpPr>
              <p:spPr bwMode="auto">
                <a:xfrm>
                  <a:off x="637" y="1991"/>
                  <a:ext cx="135" cy="144"/>
                </a:xfrm>
                <a:custGeom>
                  <a:avLst/>
                  <a:gdLst>
                    <a:gd name="T0" fmla="*/ 0 w 135"/>
                    <a:gd name="T1" fmla="*/ 0 h 143"/>
                    <a:gd name="T2" fmla="*/ 135 w 135"/>
                    <a:gd name="T3" fmla="*/ 0 h 143"/>
                    <a:gd name="T4" fmla="*/ 135 w 135"/>
                    <a:gd name="T5" fmla="*/ 177 h 143"/>
                    <a:gd name="T6" fmla="*/ 0 w 135"/>
                    <a:gd name="T7" fmla="*/ 152 h 143"/>
                    <a:gd name="T8" fmla="*/ 0 w 135"/>
                    <a:gd name="T9" fmla="*/ 0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43"/>
                    <a:gd name="T17" fmla="*/ 135 w 135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43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135" y="143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150" name="Group 11"/>
                <p:cNvGrpSpPr>
                  <a:grpSpLocks/>
                </p:cNvGrpSpPr>
                <p:nvPr/>
              </p:nvGrpSpPr>
              <p:grpSpPr bwMode="auto">
                <a:xfrm>
                  <a:off x="641" y="1995"/>
                  <a:ext cx="127" cy="136"/>
                  <a:chOff x="641" y="1995"/>
                  <a:chExt cx="127" cy="136"/>
                </a:xfrm>
              </p:grpSpPr>
              <p:sp>
                <p:nvSpPr>
                  <p:cNvPr id="151" name="Freeform 12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7"/>
                      <a:gd name="T2" fmla="*/ 0 w 122"/>
                      <a:gd name="T3" fmla="*/ 504 h 127"/>
                      <a:gd name="T4" fmla="*/ 277 w 122"/>
                      <a:gd name="T5" fmla="*/ 611 h 127"/>
                      <a:gd name="T6" fmla="*/ 277 w 122"/>
                      <a:gd name="T7" fmla="*/ 3 h 127"/>
                      <a:gd name="T8" fmla="*/ 0 w 122"/>
                      <a:gd name="T9" fmla="*/ 0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7"/>
                      <a:gd name="T17" fmla="*/ 122 w 122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7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7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2" name="Freeform 13"/>
                  <p:cNvSpPr>
                    <a:spLocks/>
                  </p:cNvSpPr>
                  <p:nvPr/>
                </p:nvSpPr>
                <p:spPr bwMode="auto">
                  <a:xfrm>
                    <a:off x="641" y="1998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8"/>
                      <a:gd name="T2" fmla="*/ 0 w 122"/>
                      <a:gd name="T3" fmla="*/ 383 h 128"/>
                      <a:gd name="T4" fmla="*/ 277 w 122"/>
                      <a:gd name="T5" fmla="*/ 473 h 128"/>
                      <a:gd name="T6" fmla="*/ 277 w 122"/>
                      <a:gd name="T7" fmla="*/ 458 h 128"/>
                      <a:gd name="T8" fmla="*/ 277 w 122"/>
                      <a:gd name="T9" fmla="*/ 5 h 128"/>
                      <a:gd name="T10" fmla="*/ 0 w 122"/>
                      <a:gd name="T11" fmla="*/ 0 h 1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2"/>
                      <a:gd name="T19" fmla="*/ 0 h 128"/>
                      <a:gd name="T20" fmla="*/ 122 w 122"/>
                      <a:gd name="T21" fmla="*/ 128 h 1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2" h="12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8"/>
                        </a:lnTo>
                        <a:lnTo>
                          <a:pt x="122" y="125"/>
                        </a:lnTo>
                        <a:lnTo>
                          <a:pt x="12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3" name="Freeform 14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6"/>
                      <a:gd name="T2" fmla="*/ 0 w 122"/>
                      <a:gd name="T3" fmla="*/ 667 h 126"/>
                      <a:gd name="T4" fmla="*/ 277 w 122"/>
                      <a:gd name="T5" fmla="*/ 797 h 126"/>
                      <a:gd name="T6" fmla="*/ 277 w 122"/>
                      <a:gd name="T7" fmla="*/ 3 h 126"/>
                      <a:gd name="T8" fmla="*/ 0 w 122"/>
                      <a:gd name="T9" fmla="*/ 0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6"/>
                      <a:gd name="T17" fmla="*/ 122 w 122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6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154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42" y="1998"/>
                    <a:ext cx="125" cy="123"/>
                    <a:chOff x="642" y="1998"/>
                    <a:chExt cx="125" cy="123"/>
                  </a:xfrm>
                </p:grpSpPr>
                <p:sp>
                  <p:nvSpPr>
                    <p:cNvPr id="20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642" y="1998"/>
                      <a:ext cx="9" cy="102"/>
                    </a:xfrm>
                    <a:custGeom>
                      <a:avLst/>
                      <a:gdLst>
                        <a:gd name="T0" fmla="*/ 0 w 7"/>
                        <a:gd name="T1" fmla="*/ 0 h 102"/>
                        <a:gd name="T2" fmla="*/ 0 w 7"/>
                        <a:gd name="T3" fmla="*/ 101 h 102"/>
                        <a:gd name="T4" fmla="*/ 35178 w 7"/>
                        <a:gd name="T5" fmla="*/ 102 h 102"/>
                        <a:gd name="T6" fmla="*/ 35178 w 7"/>
                        <a:gd name="T7" fmla="*/ 0 h 102"/>
                        <a:gd name="T8" fmla="*/ 0 w 7"/>
                        <a:gd name="T9" fmla="*/ 0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2"/>
                        <a:gd name="T17" fmla="*/ 7 w 7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2">
                          <a:moveTo>
                            <a:pt x="0" y="0"/>
                          </a:moveTo>
                          <a:lnTo>
                            <a:pt x="0" y="101"/>
                          </a:lnTo>
                          <a:lnTo>
                            <a:pt x="7" y="102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53" y="1998"/>
                      <a:ext cx="7" cy="107"/>
                    </a:xfrm>
                    <a:custGeom>
                      <a:avLst/>
                      <a:gdLst>
                        <a:gd name="T0" fmla="*/ 0 w 6"/>
                        <a:gd name="T1" fmla="*/ 0 h 103"/>
                        <a:gd name="T2" fmla="*/ 0 w 6"/>
                        <a:gd name="T3" fmla="*/ 370 h 103"/>
                        <a:gd name="T4" fmla="*/ 1210 w 6"/>
                        <a:gd name="T5" fmla="*/ 377 h 103"/>
                        <a:gd name="T6" fmla="*/ 1210 w 6"/>
                        <a:gd name="T7" fmla="*/ 0 h 103"/>
                        <a:gd name="T8" fmla="*/ 0 w 6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3"/>
                        <a:gd name="T17" fmla="*/ 6 w 6"/>
                        <a:gd name="T18" fmla="*/ 103 h 1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3">
                          <a:moveTo>
                            <a:pt x="0" y="0"/>
                          </a:moveTo>
                          <a:lnTo>
                            <a:pt x="0" y="102"/>
                          </a:lnTo>
                          <a:lnTo>
                            <a:pt x="6" y="103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60" y="1998"/>
                      <a:ext cx="10" cy="107"/>
                    </a:xfrm>
                    <a:custGeom>
                      <a:avLst/>
                      <a:gdLst>
                        <a:gd name="T0" fmla="*/ 0 w 7"/>
                        <a:gd name="T1" fmla="*/ 0 h 104"/>
                        <a:gd name="T2" fmla="*/ 0 w 7"/>
                        <a:gd name="T3" fmla="*/ 270 h 104"/>
                        <a:gd name="T4" fmla="*/ 35178 w 7"/>
                        <a:gd name="T5" fmla="*/ 272 h 104"/>
                        <a:gd name="T6" fmla="*/ 35178 w 7"/>
                        <a:gd name="T7" fmla="*/ 0 h 104"/>
                        <a:gd name="T8" fmla="*/ 0 w 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4"/>
                        <a:gd name="T17" fmla="*/ 7 w 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4">
                          <a:moveTo>
                            <a:pt x="0" y="0"/>
                          </a:moveTo>
                          <a:lnTo>
                            <a:pt x="0" y="103"/>
                          </a:lnTo>
                          <a:lnTo>
                            <a:pt x="7" y="10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70" y="1998"/>
                      <a:ext cx="7" cy="107"/>
                    </a:xfrm>
                    <a:custGeom>
                      <a:avLst/>
                      <a:gdLst>
                        <a:gd name="T0" fmla="*/ 0 w 7"/>
                        <a:gd name="T1" fmla="*/ 0 h 105"/>
                        <a:gd name="T2" fmla="*/ 0 w 7"/>
                        <a:gd name="T3" fmla="*/ 194 h 105"/>
                        <a:gd name="T4" fmla="*/ 7 w 7"/>
                        <a:gd name="T5" fmla="*/ 196 h 105"/>
                        <a:gd name="T6" fmla="*/ 7 w 7"/>
                        <a:gd name="T7" fmla="*/ 0 h 105"/>
                        <a:gd name="T8" fmla="*/ 0 w 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5"/>
                        <a:gd name="T17" fmla="*/ 7 w 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5">
                          <a:moveTo>
                            <a:pt x="0" y="0"/>
                          </a:moveTo>
                          <a:lnTo>
                            <a:pt x="0" y="104"/>
                          </a:lnTo>
                          <a:lnTo>
                            <a:pt x="7" y="10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81" y="1998"/>
                      <a:ext cx="5" cy="109"/>
                    </a:xfrm>
                    <a:custGeom>
                      <a:avLst/>
                      <a:gdLst>
                        <a:gd name="T0" fmla="*/ 0 w 6"/>
                        <a:gd name="T1" fmla="*/ 0 h 108"/>
                        <a:gd name="T2" fmla="*/ 0 w 6"/>
                        <a:gd name="T3" fmla="*/ 139 h 108"/>
                        <a:gd name="T4" fmla="*/ 3 w 6"/>
                        <a:gd name="T5" fmla="*/ 142 h 108"/>
                        <a:gd name="T6" fmla="*/ 3 w 6"/>
                        <a:gd name="T7" fmla="*/ 0 h 108"/>
                        <a:gd name="T8" fmla="*/ 0 w 6"/>
                        <a:gd name="T9" fmla="*/ 0 h 1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8"/>
                        <a:gd name="T17" fmla="*/ 6 w 6"/>
                        <a:gd name="T18" fmla="*/ 108 h 1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8">
                          <a:moveTo>
                            <a:pt x="0" y="0"/>
                          </a:moveTo>
                          <a:lnTo>
                            <a:pt x="0" y="105"/>
                          </a:lnTo>
                          <a:lnTo>
                            <a:pt x="6" y="108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687" y="1998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495 h 109"/>
                        <a:gd name="T4" fmla="*/ 6 w 7"/>
                        <a:gd name="T5" fmla="*/ 500 h 109"/>
                        <a:gd name="T6" fmla="*/ 7 w 7"/>
                        <a:gd name="T7" fmla="*/ 1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6" y="109"/>
                          </a:lnTo>
                          <a:lnTo>
                            <a:pt x="7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96" y="2000"/>
                      <a:ext cx="7" cy="109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108 h 109"/>
                        <a:gd name="T4" fmla="*/ 7 w 7"/>
                        <a:gd name="T5" fmla="*/ 109 h 109"/>
                        <a:gd name="T6" fmla="*/ 7 w 7"/>
                        <a:gd name="T7" fmla="*/ 0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7" y="109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706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2"/>
                        <a:gd name="T2" fmla="*/ 0 w 6"/>
                        <a:gd name="T3" fmla="*/ 195 h 112"/>
                        <a:gd name="T4" fmla="*/ 3 w 6"/>
                        <a:gd name="T5" fmla="*/ 201 h 112"/>
                        <a:gd name="T6" fmla="*/ 3 w 6"/>
                        <a:gd name="T7" fmla="*/ 0 h 112"/>
                        <a:gd name="T8" fmla="*/ 0 w 6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2"/>
                        <a:gd name="T17" fmla="*/ 6 w 6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2">
                          <a:moveTo>
                            <a:pt x="0" y="0"/>
                          </a:moveTo>
                          <a:lnTo>
                            <a:pt x="0" y="109"/>
                          </a:lnTo>
                          <a:lnTo>
                            <a:pt x="6" y="11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715" y="2000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3"/>
                        <a:gd name="T2" fmla="*/ 0 w 7"/>
                        <a:gd name="T3" fmla="*/ 146 h 113"/>
                        <a:gd name="T4" fmla="*/ 7 w 7"/>
                        <a:gd name="T5" fmla="*/ 147 h 113"/>
                        <a:gd name="T6" fmla="*/ 7 w 7"/>
                        <a:gd name="T7" fmla="*/ 0 h 113"/>
                        <a:gd name="T8" fmla="*/ 0 w 7"/>
                        <a:gd name="T9" fmla="*/ 0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3"/>
                        <a:gd name="T17" fmla="*/ 7 w 7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3">
                          <a:moveTo>
                            <a:pt x="0" y="0"/>
                          </a:moveTo>
                          <a:lnTo>
                            <a:pt x="0" y="112"/>
                          </a:lnTo>
                          <a:lnTo>
                            <a:pt x="7" y="113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724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4"/>
                        <a:gd name="T2" fmla="*/ 0 w 6"/>
                        <a:gd name="T3" fmla="*/ 113 h 114"/>
                        <a:gd name="T4" fmla="*/ 3 w 6"/>
                        <a:gd name="T5" fmla="*/ 114 h 114"/>
                        <a:gd name="T6" fmla="*/ 3 w 6"/>
                        <a:gd name="T7" fmla="*/ 0 h 114"/>
                        <a:gd name="T8" fmla="*/ 0 w 6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4"/>
                        <a:gd name="T17" fmla="*/ 6 w 6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6" y="114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732" y="2002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4"/>
                        <a:gd name="T2" fmla="*/ 0 w 7"/>
                        <a:gd name="T3" fmla="*/ 113 h 114"/>
                        <a:gd name="T4" fmla="*/ 7 w 7"/>
                        <a:gd name="T5" fmla="*/ 114 h 114"/>
                        <a:gd name="T6" fmla="*/ 7 w 7"/>
                        <a:gd name="T7" fmla="*/ 0 h 114"/>
                        <a:gd name="T8" fmla="*/ 0 w 7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4"/>
                        <a:gd name="T17" fmla="*/ 7 w 7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7" y="11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741" y="2002"/>
                      <a:ext cx="9" cy="116"/>
                    </a:xfrm>
                    <a:custGeom>
                      <a:avLst/>
                      <a:gdLst>
                        <a:gd name="T0" fmla="*/ 0 w 7"/>
                        <a:gd name="T1" fmla="*/ 0 h 115"/>
                        <a:gd name="T2" fmla="*/ 0 w 7"/>
                        <a:gd name="T3" fmla="*/ 148 h 115"/>
                        <a:gd name="T4" fmla="*/ 35178 w 7"/>
                        <a:gd name="T5" fmla="*/ 149 h 115"/>
                        <a:gd name="T6" fmla="*/ 35178 w 7"/>
                        <a:gd name="T7" fmla="*/ 0 h 115"/>
                        <a:gd name="T8" fmla="*/ 0 w 7"/>
                        <a:gd name="T9" fmla="*/ 0 h 1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5"/>
                        <a:gd name="T17" fmla="*/ 7 w 7"/>
                        <a:gd name="T18" fmla="*/ 115 h 1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5">
                          <a:moveTo>
                            <a:pt x="0" y="0"/>
                          </a:moveTo>
                          <a:lnTo>
                            <a:pt x="0" y="114"/>
                          </a:lnTo>
                          <a:lnTo>
                            <a:pt x="7" y="11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752" y="2002"/>
                      <a:ext cx="7" cy="119"/>
                    </a:xfrm>
                    <a:custGeom>
                      <a:avLst/>
                      <a:gdLst>
                        <a:gd name="T0" fmla="*/ 0 w 7"/>
                        <a:gd name="T1" fmla="*/ 0 h 117"/>
                        <a:gd name="T2" fmla="*/ 0 w 7"/>
                        <a:gd name="T3" fmla="*/ 201 h 117"/>
                        <a:gd name="T4" fmla="*/ 7 w 7"/>
                        <a:gd name="T5" fmla="*/ 204 h 117"/>
                        <a:gd name="T6" fmla="*/ 7 w 7"/>
                        <a:gd name="T7" fmla="*/ 0 h 117"/>
                        <a:gd name="T8" fmla="*/ 0 w 7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7"/>
                        <a:gd name="T17" fmla="*/ 7 w 7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7">
                          <a:moveTo>
                            <a:pt x="0" y="0"/>
                          </a:moveTo>
                          <a:lnTo>
                            <a:pt x="0" y="115"/>
                          </a:lnTo>
                          <a:lnTo>
                            <a:pt x="7" y="117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758" y="2002"/>
                      <a:ext cx="9" cy="119"/>
                    </a:xfrm>
                    <a:custGeom>
                      <a:avLst/>
                      <a:gdLst>
                        <a:gd name="T0" fmla="*/ 0 w 7"/>
                        <a:gd name="T1" fmla="*/ 0 h 118"/>
                        <a:gd name="T2" fmla="*/ 0 w 7"/>
                        <a:gd name="T3" fmla="*/ 151 h 118"/>
                        <a:gd name="T4" fmla="*/ 35178 w 7"/>
                        <a:gd name="T5" fmla="*/ 152 h 118"/>
                        <a:gd name="T6" fmla="*/ 35178 w 7"/>
                        <a:gd name="T7" fmla="*/ 0 h 118"/>
                        <a:gd name="T8" fmla="*/ 0 w 7"/>
                        <a:gd name="T9" fmla="*/ 0 h 1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8"/>
                        <a:gd name="T17" fmla="*/ 7 w 7"/>
                        <a:gd name="T18" fmla="*/ 118 h 1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8">
                          <a:moveTo>
                            <a:pt x="0" y="0"/>
                          </a:moveTo>
                          <a:lnTo>
                            <a:pt x="0" y="117"/>
                          </a:lnTo>
                          <a:lnTo>
                            <a:pt x="7" y="118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55" name="Freeform 30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4 w 8"/>
                      <a:gd name="T3" fmla="*/ 0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6" name="Freeform 31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2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1"/>
                      <a:gd name="T14" fmla="*/ 7 w 7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7" name="Freeform 32"/>
                  <p:cNvSpPr>
                    <a:spLocks/>
                  </p:cNvSpPr>
                  <p:nvPr/>
                </p:nvSpPr>
                <p:spPr bwMode="auto">
                  <a:xfrm>
                    <a:off x="661" y="1998"/>
                    <a:ext cx="7" cy="2"/>
                  </a:xfrm>
                  <a:custGeom>
                    <a:avLst/>
                    <a:gdLst>
                      <a:gd name="T0" fmla="*/ 0 w 8"/>
                      <a:gd name="T1" fmla="*/ 2147483647 h 1"/>
                      <a:gd name="T2" fmla="*/ 4 w 8"/>
                      <a:gd name="T3" fmla="*/ 2147483647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8" name="Freeform 33"/>
                  <p:cNvSpPr>
                    <a:spLocks/>
                  </p:cNvSpPr>
                  <p:nvPr/>
                </p:nvSpPr>
                <p:spPr bwMode="auto">
                  <a:xfrm>
                    <a:off x="668" y="1998"/>
                    <a:ext cx="9" cy="2"/>
                  </a:xfrm>
                  <a:custGeom>
                    <a:avLst/>
                    <a:gdLst>
                      <a:gd name="T0" fmla="*/ 0 w 9"/>
                      <a:gd name="T1" fmla="*/ 2147483647 h 1"/>
                      <a:gd name="T2" fmla="*/ 7 w 9"/>
                      <a:gd name="T3" fmla="*/ 2147483647 h 1"/>
                      <a:gd name="T4" fmla="*/ 9 w 9"/>
                      <a:gd name="T5" fmla="*/ 0 h 1"/>
                      <a:gd name="T6" fmla="*/ 2 w 9"/>
                      <a:gd name="T7" fmla="*/ 0 h 1"/>
                      <a:gd name="T8" fmla="*/ 0 w 9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1"/>
                      <a:gd name="T17" fmla="*/ 9 w 9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9" name="Freeform 34"/>
                  <p:cNvSpPr>
                    <a:spLocks/>
                  </p:cNvSpPr>
                  <p:nvPr/>
                </p:nvSpPr>
                <p:spPr bwMode="auto">
                  <a:xfrm>
                    <a:off x="679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0" name="Freeform 35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7 w 7"/>
                      <a:gd name="T3" fmla="*/ 2147483647 h 1"/>
                      <a:gd name="T4" fmla="*/ 7 w 7"/>
                      <a:gd name="T5" fmla="*/ 0 h 1"/>
                      <a:gd name="T6" fmla="*/ 1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1" name="Freeform 36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6 w 7"/>
                      <a:gd name="T3" fmla="*/ 2 h 2"/>
                      <a:gd name="T4" fmla="*/ 7 w 7"/>
                      <a:gd name="T5" fmla="*/ 0 h 2"/>
                      <a:gd name="T6" fmla="*/ 0 w 7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2"/>
                      <a:gd name="T14" fmla="*/ 7 w 7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2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2" name="Freeform 37"/>
                  <p:cNvSpPr>
                    <a:spLocks/>
                  </p:cNvSpPr>
                  <p:nvPr/>
                </p:nvSpPr>
                <p:spPr bwMode="auto">
                  <a:xfrm>
                    <a:off x="705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7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3" name="Freeform 38"/>
                  <p:cNvSpPr>
                    <a:spLocks/>
                  </p:cNvSpPr>
                  <p:nvPr/>
                </p:nvSpPr>
                <p:spPr bwMode="auto">
                  <a:xfrm>
                    <a:off x="713" y="2000"/>
                    <a:ext cx="9" cy="2"/>
                  </a:xfrm>
                  <a:custGeom>
                    <a:avLst/>
                    <a:gdLst>
                      <a:gd name="T0" fmla="*/ 0 w 8"/>
                      <a:gd name="T1" fmla="*/ 2 h 2"/>
                      <a:gd name="T2" fmla="*/ 362 w 8"/>
                      <a:gd name="T3" fmla="*/ 2 h 2"/>
                      <a:gd name="T4" fmla="*/ 407 w 8"/>
                      <a:gd name="T5" fmla="*/ 0 h 2"/>
                      <a:gd name="T6" fmla="*/ 1 w 8"/>
                      <a:gd name="T7" fmla="*/ 0 h 2"/>
                      <a:gd name="T8" fmla="*/ 0 w 8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"/>
                      <a:gd name="T17" fmla="*/ 8 w 8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4" name="Freeform 39"/>
                  <p:cNvSpPr>
                    <a:spLocks/>
                  </p:cNvSpPr>
                  <p:nvPr/>
                </p:nvSpPr>
                <p:spPr bwMode="auto">
                  <a:xfrm>
                    <a:off x="722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5" name="Freeform 40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0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6" name="Freeform 41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7" cy="0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5 w 7"/>
                      <a:gd name="T3" fmla="*/ 0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002"/>
                    <a:ext cx="10" cy="0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68" name="Freeform 43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169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44" y="2098"/>
                    <a:ext cx="123" cy="28"/>
                    <a:chOff x="644" y="2098"/>
                    <a:chExt cx="123" cy="28"/>
                  </a:xfrm>
                </p:grpSpPr>
                <p:sp>
                  <p:nvSpPr>
                    <p:cNvPr id="19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44" y="2098"/>
                      <a:ext cx="9" cy="7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1 w 8"/>
                        <a:gd name="T3" fmla="*/ 417438595 h 4"/>
                        <a:gd name="T4" fmla="*/ 407 w 8"/>
                        <a:gd name="T5" fmla="*/ 730517541 h 4"/>
                        <a:gd name="T6" fmla="*/ 407 w 8"/>
                        <a:gd name="T7" fmla="*/ 417438595 h 4"/>
                        <a:gd name="T8" fmla="*/ 361 w 8"/>
                        <a:gd name="T9" fmla="*/ 0 h 4"/>
                        <a:gd name="T10" fmla="*/ 0 w 8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4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53" y="2100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1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5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61" y="2102"/>
                      <a:ext cx="9" cy="2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1 h 3"/>
                        <a:gd name="T4" fmla="*/ 407 w 8"/>
                        <a:gd name="T5" fmla="*/ 1 h 3"/>
                        <a:gd name="T6" fmla="*/ 407 w 8"/>
                        <a:gd name="T7" fmla="*/ 1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70" y="2102"/>
                      <a:ext cx="9" cy="7"/>
                    </a:xfrm>
                    <a:custGeom>
                      <a:avLst/>
                      <a:gdLst>
                        <a:gd name="T0" fmla="*/ 0 w 9"/>
                        <a:gd name="T1" fmla="*/ 0 h 4"/>
                        <a:gd name="T2" fmla="*/ 2 w 9"/>
                        <a:gd name="T3" fmla="*/ 238536340 h 4"/>
                        <a:gd name="T4" fmla="*/ 9 w 9"/>
                        <a:gd name="T5" fmla="*/ 730517541 h 4"/>
                        <a:gd name="T6" fmla="*/ 9 w 9"/>
                        <a:gd name="T7" fmla="*/ 238536340 h 4"/>
                        <a:gd name="T8" fmla="*/ 6 w 9"/>
                        <a:gd name="T9" fmla="*/ 0 h 4"/>
                        <a:gd name="T10" fmla="*/ 0 w 9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4"/>
                        <a:gd name="T20" fmla="*/ 9 w 9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4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9" y="4"/>
                          </a:lnTo>
                          <a:lnTo>
                            <a:pt x="9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79" y="2107"/>
                      <a:ext cx="10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6161 h 4"/>
                        <a:gd name="T4" fmla="*/ 1277047 w 7"/>
                        <a:gd name="T5" fmla="*/ 7701 h 4"/>
                        <a:gd name="T6" fmla="*/ 1277047 w 7"/>
                        <a:gd name="T7" fmla="*/ 1 h 4"/>
                        <a:gd name="T8" fmla="*/ 1216580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687" y="2107"/>
                      <a:ext cx="7" cy="7"/>
                    </a:xfrm>
                    <a:custGeom>
                      <a:avLst/>
                      <a:gdLst>
                        <a:gd name="T0" fmla="*/ 0 w 7"/>
                        <a:gd name="T1" fmla="*/ 183946 h 5"/>
                        <a:gd name="T2" fmla="*/ 1 w 7"/>
                        <a:gd name="T3" fmla="*/ 257524 h 5"/>
                        <a:gd name="T4" fmla="*/ 7 w 7"/>
                        <a:gd name="T5" fmla="*/ 483426 h 5"/>
                        <a:gd name="T6" fmla="*/ 7 w 7"/>
                        <a:gd name="T7" fmla="*/ 257524 h 5"/>
                        <a:gd name="T8" fmla="*/ 6 w 7"/>
                        <a:gd name="T9" fmla="*/ 0 h 5"/>
                        <a:gd name="T10" fmla="*/ 0 w 7"/>
                        <a:gd name="T11" fmla="*/ 183946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6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696" y="2112"/>
                      <a:ext cx="7" cy="0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0 h 3"/>
                        <a:gd name="T4" fmla="*/ 4 w 8"/>
                        <a:gd name="T5" fmla="*/ 0 h 3"/>
                        <a:gd name="T6" fmla="*/ 4 w 8"/>
                        <a:gd name="T7" fmla="*/ 0 h 3"/>
                        <a:gd name="T8" fmla="*/ 4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0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706" y="2112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4929 h 4"/>
                        <a:gd name="T4" fmla="*/ 7 w 7"/>
                        <a:gd name="T5" fmla="*/ 7701 h 4"/>
                        <a:gd name="T6" fmla="*/ 7 w 7"/>
                        <a:gd name="T7" fmla="*/ 1 h 4"/>
                        <a:gd name="T8" fmla="*/ 5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713" y="2114"/>
                      <a:ext cx="10" cy="2"/>
                    </a:xfrm>
                    <a:custGeom>
                      <a:avLst/>
                      <a:gdLst>
                        <a:gd name="T0" fmla="*/ 0 w 8"/>
                        <a:gd name="T1" fmla="*/ 1 h 4"/>
                        <a:gd name="T2" fmla="*/ 1 w 8"/>
                        <a:gd name="T3" fmla="*/ 1 h 4"/>
                        <a:gd name="T4" fmla="*/ 16024 w 8"/>
                        <a:gd name="T5" fmla="*/ 1 h 4"/>
                        <a:gd name="T6" fmla="*/ 16024 w 8"/>
                        <a:gd name="T7" fmla="*/ 1 h 4"/>
                        <a:gd name="T8" fmla="*/ 10838 w 8"/>
                        <a:gd name="T9" fmla="*/ 0 h 4"/>
                        <a:gd name="T10" fmla="*/ 0 w 8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8" y="4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726" y="2114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2 h 5"/>
                        <a:gd name="T2" fmla="*/ 1 w 7"/>
                        <a:gd name="T3" fmla="*/ 3 h 5"/>
                        <a:gd name="T4" fmla="*/ 7 w 7"/>
                        <a:gd name="T5" fmla="*/ 5 h 5"/>
                        <a:gd name="T6" fmla="*/ 7 w 7"/>
                        <a:gd name="T7" fmla="*/ 3 h 5"/>
                        <a:gd name="T8" fmla="*/ 5 w 7"/>
                        <a:gd name="T9" fmla="*/ 0 h 5"/>
                        <a:gd name="T10" fmla="*/ 0 w 7"/>
                        <a:gd name="T11" fmla="*/ 2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5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732" y="2116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60525013 h 3"/>
                        <a:gd name="T4" fmla="*/ 407 w 8"/>
                        <a:gd name="T5" fmla="*/ 100875022 h 3"/>
                        <a:gd name="T6" fmla="*/ 407 w 8"/>
                        <a:gd name="T7" fmla="*/ 36315008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743" y="2119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0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4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0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4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752" y="2119"/>
                      <a:ext cx="7" cy="7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183946 h 5"/>
                        <a:gd name="T4" fmla="*/ 4 w 8"/>
                        <a:gd name="T5" fmla="*/ 483426 h 5"/>
                        <a:gd name="T6" fmla="*/ 4 w 8"/>
                        <a:gd name="T7" fmla="*/ 183946 h 5"/>
                        <a:gd name="T8" fmla="*/ 4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8" y="5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758" y="2121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4 h 5"/>
                        <a:gd name="T4" fmla="*/ 407 w 8"/>
                        <a:gd name="T5" fmla="*/ 5 h 5"/>
                        <a:gd name="T6" fmla="*/ 407 w 8"/>
                        <a:gd name="T7" fmla="*/ 3 h 5"/>
                        <a:gd name="T8" fmla="*/ 361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4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70" name="Freeform 59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105"/>
                  </a:xfrm>
                  <a:custGeom>
                    <a:avLst/>
                    <a:gdLst>
                      <a:gd name="T0" fmla="*/ 0 w 7"/>
                      <a:gd name="T1" fmla="*/ 0 h 100"/>
                      <a:gd name="T2" fmla="*/ 0 w 7"/>
                      <a:gd name="T3" fmla="*/ 513 h 100"/>
                      <a:gd name="T4" fmla="*/ 7 w 7"/>
                      <a:gd name="T5" fmla="*/ 526 h 100"/>
                      <a:gd name="T6" fmla="*/ 7 w 7"/>
                      <a:gd name="T7" fmla="*/ 0 h 100"/>
                      <a:gd name="T8" fmla="*/ 0 w 7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0"/>
                      <a:gd name="T17" fmla="*/ 7 w 7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0">
                        <a:moveTo>
                          <a:pt x="0" y="0"/>
                        </a:moveTo>
                        <a:lnTo>
                          <a:pt x="0" y="98"/>
                        </a:lnTo>
                        <a:lnTo>
                          <a:pt x="7" y="10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1" name="Freeform 60"/>
                  <p:cNvSpPr>
                    <a:spLocks/>
                  </p:cNvSpPr>
                  <p:nvPr/>
                </p:nvSpPr>
                <p:spPr bwMode="auto">
                  <a:xfrm>
                    <a:off x="653" y="2088"/>
                    <a:ext cx="5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3 h 14"/>
                      <a:gd name="T4" fmla="*/ 3 w 6"/>
                      <a:gd name="T5" fmla="*/ 14 h 14"/>
                      <a:gd name="T6" fmla="*/ 3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2" name="Freeform 61"/>
                  <p:cNvSpPr>
                    <a:spLocks/>
                  </p:cNvSpPr>
                  <p:nvPr/>
                </p:nvSpPr>
                <p:spPr bwMode="auto">
                  <a:xfrm>
                    <a:off x="661" y="2000"/>
                    <a:ext cx="7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7 w 7"/>
                      <a:gd name="T5" fmla="*/ 102 h 102"/>
                      <a:gd name="T6" fmla="*/ 7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3" name="Freeform 62"/>
                  <p:cNvSpPr>
                    <a:spLocks/>
                  </p:cNvSpPr>
                  <p:nvPr/>
                </p:nvSpPr>
                <p:spPr bwMode="auto">
                  <a:xfrm>
                    <a:off x="668" y="2000"/>
                    <a:ext cx="7" cy="107"/>
                  </a:xfrm>
                  <a:custGeom>
                    <a:avLst/>
                    <a:gdLst>
                      <a:gd name="T0" fmla="*/ 0 w 7"/>
                      <a:gd name="T1" fmla="*/ 0 h 103"/>
                      <a:gd name="T2" fmla="*/ 0 w 7"/>
                      <a:gd name="T3" fmla="*/ 370 h 103"/>
                      <a:gd name="T4" fmla="*/ 7 w 7"/>
                      <a:gd name="T5" fmla="*/ 377 h 103"/>
                      <a:gd name="T6" fmla="*/ 7 w 7"/>
                      <a:gd name="T7" fmla="*/ 0 h 103"/>
                      <a:gd name="T8" fmla="*/ 0 w 7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3"/>
                      <a:gd name="T17" fmla="*/ 7 w 7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7" y="10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4" name="Freeform 63"/>
                  <p:cNvSpPr>
                    <a:spLocks/>
                  </p:cNvSpPr>
                  <p:nvPr/>
                </p:nvSpPr>
                <p:spPr bwMode="auto">
                  <a:xfrm>
                    <a:off x="679" y="2000"/>
                    <a:ext cx="7" cy="109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6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5" name="Freeform 64"/>
                  <p:cNvSpPr>
                    <a:spLocks/>
                  </p:cNvSpPr>
                  <p:nvPr/>
                </p:nvSpPr>
                <p:spPr bwMode="auto">
                  <a:xfrm>
                    <a:off x="687" y="2000"/>
                    <a:ext cx="7" cy="112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497 h 107"/>
                      <a:gd name="T4" fmla="*/ 7 w 7"/>
                      <a:gd name="T5" fmla="*/ 506 h 107"/>
                      <a:gd name="T6" fmla="*/ 7 w 7"/>
                      <a:gd name="T7" fmla="*/ 2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6" name="Freeform 65"/>
                  <p:cNvSpPr>
                    <a:spLocks/>
                  </p:cNvSpPr>
                  <p:nvPr/>
                </p:nvSpPr>
                <p:spPr bwMode="auto">
                  <a:xfrm>
                    <a:off x="696" y="2002"/>
                    <a:ext cx="7" cy="107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8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7" name="Freeform 66"/>
                  <p:cNvSpPr>
                    <a:spLocks/>
                  </p:cNvSpPr>
                  <p:nvPr/>
                </p:nvSpPr>
                <p:spPr bwMode="auto">
                  <a:xfrm>
                    <a:off x="705" y="2002"/>
                    <a:ext cx="7" cy="107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196 h 107"/>
                      <a:gd name="T4" fmla="*/ 7 w 7"/>
                      <a:gd name="T5" fmla="*/ 197 h 107"/>
                      <a:gd name="T6" fmla="*/ 7 w 7"/>
                      <a:gd name="T7" fmla="*/ 0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Freeform 67"/>
                  <p:cNvSpPr>
                    <a:spLocks/>
                  </p:cNvSpPr>
                  <p:nvPr/>
                </p:nvSpPr>
                <p:spPr bwMode="auto">
                  <a:xfrm>
                    <a:off x="713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0"/>
                      <a:gd name="T2" fmla="*/ 0 w 7"/>
                      <a:gd name="T3" fmla="*/ 363 h 110"/>
                      <a:gd name="T4" fmla="*/ 7 w 7"/>
                      <a:gd name="T5" fmla="*/ 368 h 110"/>
                      <a:gd name="T6" fmla="*/ 7 w 7"/>
                      <a:gd name="T7" fmla="*/ 0 h 110"/>
                      <a:gd name="T8" fmla="*/ 0 w 7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0"/>
                      <a:gd name="T17" fmla="*/ 7 w 7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0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1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Freeform 68"/>
                  <p:cNvSpPr>
                    <a:spLocks/>
                  </p:cNvSpPr>
                  <p:nvPr/>
                </p:nvSpPr>
                <p:spPr bwMode="auto">
                  <a:xfrm>
                    <a:off x="722" y="2002"/>
                    <a:ext cx="7" cy="114"/>
                  </a:xfrm>
                  <a:custGeom>
                    <a:avLst/>
                    <a:gdLst>
                      <a:gd name="T0" fmla="*/ 0 w 6"/>
                      <a:gd name="T1" fmla="*/ 0 h 111"/>
                      <a:gd name="T2" fmla="*/ 0 w 6"/>
                      <a:gd name="T3" fmla="*/ 271 h 111"/>
                      <a:gd name="T4" fmla="*/ 1210 w 6"/>
                      <a:gd name="T5" fmla="*/ 272 h 111"/>
                      <a:gd name="T6" fmla="*/ 1210 w 6"/>
                      <a:gd name="T7" fmla="*/ 0 h 111"/>
                      <a:gd name="T8" fmla="*/ 0 w 6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1"/>
                      <a:gd name="T17" fmla="*/ 6 w 6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6" y="11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Freeform 69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1"/>
                      <a:gd name="T2" fmla="*/ 0 w 7"/>
                      <a:gd name="T3" fmla="*/ 488 h 111"/>
                      <a:gd name="T4" fmla="*/ 7 w 7"/>
                      <a:gd name="T5" fmla="*/ 491 h 111"/>
                      <a:gd name="T6" fmla="*/ 7 w 7"/>
                      <a:gd name="T7" fmla="*/ 0 h 111"/>
                      <a:gd name="T8" fmla="*/ 0 w 7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1"/>
                      <a:gd name="T17" fmla="*/ 7 w 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7" y="1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002"/>
                    <a:ext cx="5" cy="114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Freeform 71"/>
                  <p:cNvSpPr>
                    <a:spLocks/>
                  </p:cNvSpPr>
                  <p:nvPr/>
                </p:nvSpPr>
                <p:spPr bwMode="auto">
                  <a:xfrm>
                    <a:off x="748" y="2002"/>
                    <a:ext cx="10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200 h 114"/>
                      <a:gd name="T4" fmla="*/ 1277047 w 7"/>
                      <a:gd name="T5" fmla="*/ 201 h 114"/>
                      <a:gd name="T6" fmla="*/ 127704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Freeform 72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7" cy="121"/>
                  </a:xfrm>
                  <a:custGeom>
                    <a:avLst/>
                    <a:gdLst>
                      <a:gd name="T0" fmla="*/ 0 w 7"/>
                      <a:gd name="T1" fmla="*/ 0 h 116"/>
                      <a:gd name="T2" fmla="*/ 0 w 7"/>
                      <a:gd name="T3" fmla="*/ 484 h 116"/>
                      <a:gd name="T4" fmla="*/ 7 w 7"/>
                      <a:gd name="T5" fmla="*/ 486 h 116"/>
                      <a:gd name="T6" fmla="*/ 7 w 7"/>
                      <a:gd name="T7" fmla="*/ 0 h 116"/>
                      <a:gd name="T8" fmla="*/ 0 w 7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6"/>
                      <a:gd name="T17" fmla="*/ 7 w 7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6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53" y="2000"/>
                    <a:ext cx="5" cy="77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85" name="Freeform 74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1 h 2"/>
                      <a:gd name="T6" fmla="*/ 0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6" name="Freeform 75"/>
                  <p:cNvSpPr>
                    <a:spLocks/>
                  </p:cNvSpPr>
                  <p:nvPr/>
                </p:nvSpPr>
                <p:spPr bwMode="auto">
                  <a:xfrm>
                    <a:off x="653" y="2074"/>
                    <a:ext cx="7" cy="2"/>
                  </a:xfrm>
                  <a:custGeom>
                    <a:avLst/>
                    <a:gdLst>
                      <a:gd name="T0" fmla="*/ 6 w 7"/>
                      <a:gd name="T1" fmla="*/ 0 h 2"/>
                      <a:gd name="T2" fmla="*/ 0 w 7"/>
                      <a:gd name="T3" fmla="*/ 0 h 2"/>
                      <a:gd name="T4" fmla="*/ 1 w 7"/>
                      <a:gd name="T5" fmla="*/ 1 h 2"/>
                      <a:gd name="T6" fmla="*/ 7 w 7"/>
                      <a:gd name="T7" fmla="*/ 2 h 2"/>
                      <a:gd name="T8" fmla="*/ 6 w 7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7" name="Freeform 76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5" cy="0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5 w 5"/>
                      <a:gd name="T5" fmla="*/ 0 h 3"/>
                      <a:gd name="T6" fmla="*/ 5 w 5"/>
                      <a:gd name="T7" fmla="*/ 0 h 3"/>
                      <a:gd name="T8" fmla="*/ 0 w 5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3"/>
                      <a:gd name="T17" fmla="*/ 5 w 5"/>
                      <a:gd name="T18" fmla="*/ 0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8" name="Freeform 77"/>
                  <p:cNvSpPr>
                    <a:spLocks/>
                  </p:cNvSpPr>
                  <p:nvPr/>
                </p:nvSpPr>
                <p:spPr bwMode="auto">
                  <a:xfrm>
                    <a:off x="765" y="1998"/>
                    <a:ext cx="3" cy="133"/>
                  </a:xfrm>
                  <a:custGeom>
                    <a:avLst/>
                    <a:gdLst>
                      <a:gd name="T0" fmla="*/ 0 w 1"/>
                      <a:gd name="T1" fmla="*/ 611 h 127"/>
                      <a:gd name="T2" fmla="*/ 0 w 1"/>
                      <a:gd name="T3" fmla="*/ 593 h 127"/>
                      <a:gd name="T4" fmla="*/ 0 w 1"/>
                      <a:gd name="T5" fmla="*/ 0 h 127"/>
                      <a:gd name="T6" fmla="*/ 0 w 1"/>
                      <a:gd name="T7" fmla="*/ 0 h 127"/>
                      <a:gd name="T8" fmla="*/ 0 w 1"/>
                      <a:gd name="T9" fmla="*/ 611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7"/>
                      <a:gd name="T17" fmla="*/ 1 w 1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7">
                        <a:moveTo>
                          <a:pt x="0" y="127"/>
                        </a:moveTo>
                        <a:lnTo>
                          <a:pt x="0" y="124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9" name="Freeform 78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3" cy="107"/>
                  </a:xfrm>
                  <a:custGeom>
                    <a:avLst/>
                    <a:gdLst>
                      <a:gd name="T0" fmla="*/ 0 w 1"/>
                      <a:gd name="T1" fmla="*/ 0 h 107"/>
                      <a:gd name="T2" fmla="*/ 0 w 1"/>
                      <a:gd name="T3" fmla="*/ 197 h 107"/>
                      <a:gd name="T4" fmla="*/ 0 w 1"/>
                      <a:gd name="T5" fmla="*/ 196 h 107"/>
                      <a:gd name="T6" fmla="*/ 0 w 1"/>
                      <a:gd name="T7" fmla="*/ 1 h 107"/>
                      <a:gd name="T8" fmla="*/ 0 w 1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07"/>
                      <a:gd name="T17" fmla="*/ 1 w 1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07">
                        <a:moveTo>
                          <a:pt x="0" y="0"/>
                        </a:moveTo>
                        <a:lnTo>
                          <a:pt x="0" y="107"/>
                        </a:lnTo>
                        <a:lnTo>
                          <a:pt x="0" y="10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5" name="Freeform 79"/>
              <p:cNvSpPr>
                <a:spLocks/>
              </p:cNvSpPr>
              <p:nvPr/>
            </p:nvSpPr>
            <p:spPr bwMode="auto">
              <a:xfrm>
                <a:off x="637" y="2109"/>
                <a:ext cx="135" cy="186"/>
              </a:xfrm>
              <a:custGeom>
                <a:avLst/>
                <a:gdLst>
                  <a:gd name="T0" fmla="*/ 0 w 135"/>
                  <a:gd name="T1" fmla="*/ 0 h 186"/>
                  <a:gd name="T2" fmla="*/ 135 w 135"/>
                  <a:gd name="T3" fmla="*/ 25 h 186"/>
                  <a:gd name="T4" fmla="*/ 135 w 135"/>
                  <a:gd name="T5" fmla="*/ 186 h 186"/>
                  <a:gd name="T6" fmla="*/ 0 w 135"/>
                  <a:gd name="T7" fmla="*/ 136 h 186"/>
                  <a:gd name="T8" fmla="*/ 0 w 135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86"/>
                  <a:gd name="T17" fmla="*/ 135 w 135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86">
                    <a:moveTo>
                      <a:pt x="0" y="0"/>
                    </a:moveTo>
                    <a:lnTo>
                      <a:pt x="135" y="25"/>
                    </a:lnTo>
                    <a:lnTo>
                      <a:pt x="135" y="18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6" name="Group 80"/>
              <p:cNvGrpSpPr>
                <a:grpSpLocks/>
              </p:cNvGrpSpPr>
              <p:nvPr/>
            </p:nvGrpSpPr>
            <p:grpSpPr bwMode="auto">
              <a:xfrm>
                <a:off x="641" y="2116"/>
                <a:ext cx="125" cy="149"/>
                <a:chOff x="641" y="2116"/>
                <a:chExt cx="125" cy="149"/>
              </a:xfrm>
            </p:grpSpPr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49 h 145"/>
                    <a:gd name="T4" fmla="*/ 88 w 122"/>
                    <a:gd name="T5" fmla="*/ 228 h 145"/>
                    <a:gd name="T6" fmla="*/ 88 w 122"/>
                    <a:gd name="T7" fmla="*/ 21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22" y="145"/>
                      </a:lnTo>
                      <a:lnTo>
                        <a:pt x="12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641" y="2137"/>
                  <a:ext cx="121" cy="128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121 h 127"/>
                    <a:gd name="T4" fmla="*/ 88 w 122"/>
                    <a:gd name="T5" fmla="*/ 161 h 127"/>
                    <a:gd name="T6" fmla="*/ 88 w 122"/>
                    <a:gd name="T7" fmla="*/ 158 h 127"/>
                    <a:gd name="T8" fmla="*/ 88 w 122"/>
                    <a:gd name="T9" fmla="*/ 4 h 127"/>
                    <a:gd name="T10" fmla="*/ 0 w 122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7"/>
                    <a:gd name="T20" fmla="*/ 122 w 122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7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122" y="127"/>
                      </a:lnTo>
                      <a:lnTo>
                        <a:pt x="122" y="124"/>
                      </a:lnTo>
                      <a:lnTo>
                        <a:pt x="12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73 h 145"/>
                    <a:gd name="T4" fmla="*/ 88 w 122"/>
                    <a:gd name="T5" fmla="*/ 228 h 145"/>
                    <a:gd name="T6" fmla="*/ 88 w 122"/>
                    <a:gd name="T7" fmla="*/ 23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122" y="145"/>
                      </a:lnTo>
                      <a:lnTo>
                        <a:pt x="1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/>
                </p:cNvSpPr>
                <p:nvPr/>
              </p:nvSpPr>
              <p:spPr bwMode="auto">
                <a:xfrm>
                  <a:off x="679" y="2231"/>
                  <a:ext cx="7" cy="7"/>
                </a:xfrm>
                <a:custGeom>
                  <a:avLst/>
                  <a:gdLst>
                    <a:gd name="T0" fmla="*/ 0 w 7"/>
                    <a:gd name="T1" fmla="*/ 36315008 h 3"/>
                    <a:gd name="T2" fmla="*/ 1 w 7"/>
                    <a:gd name="T3" fmla="*/ 60525013 h 3"/>
                    <a:gd name="T4" fmla="*/ 7 w 7"/>
                    <a:gd name="T5" fmla="*/ 100875022 h 3"/>
                    <a:gd name="T6" fmla="*/ 7 w 7"/>
                    <a:gd name="T7" fmla="*/ 36315008 h 3"/>
                    <a:gd name="T8" fmla="*/ 6 w 7"/>
                    <a:gd name="T9" fmla="*/ 0 h 3"/>
                    <a:gd name="T10" fmla="*/ 0 w 7"/>
                    <a:gd name="T11" fmla="*/ 36315008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102"/>
                </a:xfrm>
                <a:custGeom>
                  <a:avLst/>
                  <a:gdLst>
                    <a:gd name="T0" fmla="*/ 0 w 7"/>
                    <a:gd name="T1" fmla="*/ 0 h 101"/>
                    <a:gd name="T2" fmla="*/ 0 w 7"/>
                    <a:gd name="T3" fmla="*/ 134 h 101"/>
                    <a:gd name="T4" fmla="*/ 7 w 7"/>
                    <a:gd name="T5" fmla="*/ 135 h 101"/>
                    <a:gd name="T6" fmla="*/ 7 w 7"/>
                    <a:gd name="T7" fmla="*/ 1 h 101"/>
                    <a:gd name="T8" fmla="*/ 0 w 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1"/>
                    <a:gd name="T17" fmla="*/ 7 w 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1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7" y="101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2"/>
                </a:xfrm>
                <a:custGeom>
                  <a:avLst/>
                  <a:gdLst>
                    <a:gd name="T0" fmla="*/ 0 w 8"/>
                    <a:gd name="T1" fmla="*/ 1 h 2"/>
                    <a:gd name="T2" fmla="*/ 4 w 8"/>
                    <a:gd name="T3" fmla="*/ 2 h 2"/>
                    <a:gd name="T4" fmla="*/ 4 w 8"/>
                    <a:gd name="T5" fmla="*/ 1 h 2"/>
                    <a:gd name="T6" fmla="*/ 1 w 8"/>
                    <a:gd name="T7" fmla="*/ 0 h 2"/>
                    <a:gd name="T8" fmla="*/ 0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>
                  <a:off x="644" y="2219"/>
                  <a:ext cx="7" cy="5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 w 8"/>
                    <a:gd name="T5" fmla="*/ 7701 h 4"/>
                    <a:gd name="T6" fmla="*/ 4 w 8"/>
                    <a:gd name="T7" fmla="*/ 1 h 4"/>
                    <a:gd name="T8" fmla="*/ 4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4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644" y="2121"/>
                  <a:ext cx="7" cy="100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98 h 100"/>
                    <a:gd name="T4" fmla="*/ 7 w 7"/>
                    <a:gd name="T5" fmla="*/ 100 h 100"/>
                    <a:gd name="T6" fmla="*/ 7 w 7"/>
                    <a:gd name="T7" fmla="*/ 1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4"/>
                    <a:gd name="T2" fmla="*/ 0 w 7"/>
                    <a:gd name="T3" fmla="*/ 137 h 104"/>
                    <a:gd name="T4" fmla="*/ 7 w 7"/>
                    <a:gd name="T5" fmla="*/ 138 h 104"/>
                    <a:gd name="T6" fmla="*/ 7 w 7"/>
                    <a:gd name="T7" fmla="*/ 0 h 104"/>
                    <a:gd name="T8" fmla="*/ 0 w 7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4"/>
                    <a:gd name="T17" fmla="*/ 7 w 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4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7" y="10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660" y="2123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1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660" y="2226"/>
                  <a:ext cx="9" cy="2"/>
                </a:xfrm>
                <a:custGeom>
                  <a:avLst/>
                  <a:gdLst>
                    <a:gd name="T0" fmla="*/ 0 w 8"/>
                    <a:gd name="T1" fmla="*/ 1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1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193 h 103"/>
                    <a:gd name="T4" fmla="*/ 7 w 7"/>
                    <a:gd name="T5" fmla="*/ 195 h 103"/>
                    <a:gd name="T6" fmla="*/ 7 w 7"/>
                    <a:gd name="T7" fmla="*/ 2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670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4 h 105"/>
                    <a:gd name="T4" fmla="*/ 7 w 7"/>
                    <a:gd name="T5" fmla="*/ 105 h 105"/>
                    <a:gd name="T6" fmla="*/ 7 w 7"/>
                    <a:gd name="T7" fmla="*/ 0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7" y="10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667" y="2123"/>
                  <a:ext cx="10" cy="0"/>
                </a:xfrm>
                <a:custGeom>
                  <a:avLst/>
                  <a:gdLst>
                    <a:gd name="T0" fmla="*/ 0 w 9"/>
                    <a:gd name="T1" fmla="*/ 0 h 3"/>
                    <a:gd name="T2" fmla="*/ 249 w 9"/>
                    <a:gd name="T3" fmla="*/ 0 h 3"/>
                    <a:gd name="T4" fmla="*/ 308 w 9"/>
                    <a:gd name="T5" fmla="*/ 0 h 3"/>
                    <a:gd name="T6" fmla="*/ 2 w 9"/>
                    <a:gd name="T7" fmla="*/ 0 h 3"/>
                    <a:gd name="T8" fmla="*/ 0 w 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667" y="2228"/>
                  <a:ext cx="10" cy="5"/>
                </a:xfrm>
                <a:custGeom>
                  <a:avLst/>
                  <a:gdLst>
                    <a:gd name="T0" fmla="*/ 0 w 9"/>
                    <a:gd name="T1" fmla="*/ 0 h 4"/>
                    <a:gd name="T2" fmla="*/ 2 w 9"/>
                    <a:gd name="T3" fmla="*/ 4929 h 4"/>
                    <a:gd name="T4" fmla="*/ 308 w 9"/>
                    <a:gd name="T5" fmla="*/ 7701 h 4"/>
                    <a:gd name="T6" fmla="*/ 308 w 9"/>
                    <a:gd name="T7" fmla="*/ 4929 h 4"/>
                    <a:gd name="T8" fmla="*/ 224 w 9"/>
                    <a:gd name="T9" fmla="*/ 0 h 4"/>
                    <a:gd name="T10" fmla="*/ 0 w 9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667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2 h 105"/>
                    <a:gd name="T4" fmla="*/ 7 w 7"/>
                    <a:gd name="T5" fmla="*/ 105 h 105"/>
                    <a:gd name="T6" fmla="*/ 7 w 7"/>
                    <a:gd name="T7" fmla="*/ 1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109"/>
                </a:xfrm>
                <a:custGeom>
                  <a:avLst/>
                  <a:gdLst>
                    <a:gd name="T0" fmla="*/ 0 w 6"/>
                    <a:gd name="T1" fmla="*/ 0 h 107"/>
                    <a:gd name="T2" fmla="*/ 0 w 6"/>
                    <a:gd name="T3" fmla="*/ 193 h 107"/>
                    <a:gd name="T4" fmla="*/ 1210 w 6"/>
                    <a:gd name="T5" fmla="*/ 197 h 107"/>
                    <a:gd name="T6" fmla="*/ 1210 w 6"/>
                    <a:gd name="T7" fmla="*/ 0 h 107"/>
                    <a:gd name="T8" fmla="*/ 0 w 6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7"/>
                    <a:gd name="T17" fmla="*/ 6 w 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679" y="2128"/>
                  <a:ext cx="5" cy="105"/>
                </a:xfrm>
                <a:custGeom>
                  <a:avLst/>
                  <a:gdLst>
                    <a:gd name="T0" fmla="*/ 0 w 6"/>
                    <a:gd name="T1" fmla="*/ 0 h 105"/>
                    <a:gd name="T2" fmla="*/ 0 w 6"/>
                    <a:gd name="T3" fmla="*/ 103 h 105"/>
                    <a:gd name="T4" fmla="*/ 3 w 6"/>
                    <a:gd name="T5" fmla="*/ 105 h 105"/>
                    <a:gd name="T6" fmla="*/ 3 w 6"/>
                    <a:gd name="T7" fmla="*/ 0 h 105"/>
                    <a:gd name="T8" fmla="*/ 0 w 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5"/>
                    <a:gd name="T17" fmla="*/ 6 w 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5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5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9"/>
                </a:xfrm>
                <a:custGeom>
                  <a:avLst/>
                  <a:gdLst>
                    <a:gd name="T0" fmla="*/ 0 w 7"/>
                    <a:gd name="T1" fmla="*/ 0 h 108"/>
                    <a:gd name="T2" fmla="*/ 0 w 7"/>
                    <a:gd name="T3" fmla="*/ 140 h 108"/>
                    <a:gd name="T4" fmla="*/ 6 w 7"/>
                    <a:gd name="T5" fmla="*/ 142 h 108"/>
                    <a:gd name="T6" fmla="*/ 7 w 7"/>
                    <a:gd name="T7" fmla="*/ 0 h 108"/>
                    <a:gd name="T8" fmla="*/ 0 w 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8"/>
                    <a:gd name="T17" fmla="*/ 7 w 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8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6" y="10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686" y="2235"/>
                  <a:ext cx="7" cy="2"/>
                </a:xfrm>
                <a:custGeom>
                  <a:avLst/>
                  <a:gdLst>
                    <a:gd name="T0" fmla="*/ 0 w 7"/>
                    <a:gd name="T1" fmla="*/ 0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6 w 7"/>
                    <a:gd name="T9" fmla="*/ 0 h 4"/>
                    <a:gd name="T10" fmla="*/ 0 w 7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7"/>
                </a:xfrm>
                <a:custGeom>
                  <a:avLst/>
                  <a:gdLst>
                    <a:gd name="T0" fmla="*/ 0 w 7"/>
                    <a:gd name="T1" fmla="*/ 0 h 106"/>
                    <a:gd name="T2" fmla="*/ 0 w 7"/>
                    <a:gd name="T3" fmla="*/ 139 h 106"/>
                    <a:gd name="T4" fmla="*/ 7 w 7"/>
                    <a:gd name="T5" fmla="*/ 140 h 106"/>
                    <a:gd name="T6" fmla="*/ 7 w 7"/>
                    <a:gd name="T7" fmla="*/ 1 h 106"/>
                    <a:gd name="T8" fmla="*/ 0 w 7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6"/>
                    <a:gd name="T17" fmla="*/ 7 w 7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7" y="106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696" y="2130"/>
                  <a:ext cx="7" cy="109"/>
                </a:xfrm>
                <a:custGeom>
                  <a:avLst/>
                  <a:gdLst>
                    <a:gd name="T0" fmla="*/ 0 w 7"/>
                    <a:gd name="T1" fmla="*/ 0 h 109"/>
                    <a:gd name="T2" fmla="*/ 0 w 7"/>
                    <a:gd name="T3" fmla="*/ 108 h 109"/>
                    <a:gd name="T4" fmla="*/ 7 w 7"/>
                    <a:gd name="T5" fmla="*/ 109 h 109"/>
                    <a:gd name="T6" fmla="*/ 7 w 7"/>
                    <a:gd name="T7" fmla="*/ 0 h 109"/>
                    <a:gd name="T8" fmla="*/ 0 w 7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9"/>
                    <a:gd name="T17" fmla="*/ 7 w 7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09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8" name="Freeform 107"/>
                <p:cNvSpPr>
                  <a:spLocks/>
                </p:cNvSpPr>
                <p:nvPr/>
              </p:nvSpPr>
              <p:spPr bwMode="auto">
                <a:xfrm>
                  <a:off x="69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9" name="Freeform 108"/>
                <p:cNvSpPr>
                  <a:spLocks/>
                </p:cNvSpPr>
                <p:nvPr/>
              </p:nvSpPr>
              <p:spPr bwMode="auto">
                <a:xfrm>
                  <a:off x="693" y="2238"/>
                  <a:ext cx="10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16024 w 8"/>
                    <a:gd name="T5" fmla="*/ 1 h 3"/>
                    <a:gd name="T6" fmla="*/ 16024 w 8"/>
                    <a:gd name="T7" fmla="*/ 1 h 3"/>
                    <a:gd name="T8" fmla="*/ 10838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0" name="Freeform 109"/>
                <p:cNvSpPr>
                  <a:spLocks/>
                </p:cNvSpPr>
                <p:nvPr/>
              </p:nvSpPr>
              <p:spPr bwMode="auto">
                <a:xfrm>
                  <a:off x="696" y="2130"/>
                  <a:ext cx="2" cy="109"/>
                </a:xfrm>
                <a:custGeom>
                  <a:avLst/>
                  <a:gdLst>
                    <a:gd name="T0" fmla="*/ 0 w 6"/>
                    <a:gd name="T1" fmla="*/ 0 h 109"/>
                    <a:gd name="T2" fmla="*/ 0 w 6"/>
                    <a:gd name="T3" fmla="*/ 107 h 109"/>
                    <a:gd name="T4" fmla="*/ 1 w 6"/>
                    <a:gd name="T5" fmla="*/ 109 h 109"/>
                    <a:gd name="T6" fmla="*/ 1 w 6"/>
                    <a:gd name="T7" fmla="*/ 1 h 109"/>
                    <a:gd name="T8" fmla="*/ 0 w 6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9"/>
                    <a:gd name="T17" fmla="*/ 6 w 6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9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6" y="109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1" name="Freeform 110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0 h 112"/>
                    <a:gd name="T4" fmla="*/ 1210 w 6"/>
                    <a:gd name="T5" fmla="*/ 112 h 112"/>
                    <a:gd name="T6" fmla="*/ 1210 w 6"/>
                    <a:gd name="T7" fmla="*/ 0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2" name="Freeform 111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0"/>
                </a:xfrm>
                <a:custGeom>
                  <a:avLst/>
                  <a:gdLst>
                    <a:gd name="T0" fmla="*/ 0 w 7"/>
                    <a:gd name="T1" fmla="*/ 0 h 2"/>
                    <a:gd name="T2" fmla="*/ 7 w 7"/>
                    <a:gd name="T3" fmla="*/ 0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3" name="Freeform 112"/>
                <p:cNvSpPr>
                  <a:spLocks/>
                </p:cNvSpPr>
                <p:nvPr/>
              </p:nvSpPr>
              <p:spPr bwMode="auto">
                <a:xfrm>
                  <a:off x="705" y="2240"/>
                  <a:ext cx="7" cy="2"/>
                </a:xfrm>
                <a:custGeom>
                  <a:avLst/>
                  <a:gdLst>
                    <a:gd name="T0" fmla="*/ 0 w 7"/>
                    <a:gd name="T1" fmla="*/ 1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5 w 7"/>
                    <a:gd name="T9" fmla="*/ 0 h 4"/>
                    <a:gd name="T10" fmla="*/ 0 w 7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4" name="Freeform 113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5 h 110"/>
                    <a:gd name="T4" fmla="*/ 7 w 7"/>
                    <a:gd name="T5" fmla="*/ 199 h 110"/>
                    <a:gd name="T6" fmla="*/ 7 w 7"/>
                    <a:gd name="T7" fmla="*/ 2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5" name="Freeform 114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2"/>
                    <a:gd name="T2" fmla="*/ 0 w 7"/>
                    <a:gd name="T3" fmla="*/ 111 h 112"/>
                    <a:gd name="T4" fmla="*/ 7 w 7"/>
                    <a:gd name="T5" fmla="*/ 112 h 112"/>
                    <a:gd name="T6" fmla="*/ 7 w 7"/>
                    <a:gd name="T7" fmla="*/ 0 h 112"/>
                    <a:gd name="T8" fmla="*/ 0 w 7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2"/>
                    <a:gd name="T17" fmla="*/ 7 w 7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6" name="Freeform 115"/>
                <p:cNvSpPr>
                  <a:spLocks/>
                </p:cNvSpPr>
                <p:nvPr/>
              </p:nvSpPr>
              <p:spPr bwMode="auto">
                <a:xfrm>
                  <a:off x="712" y="2130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7" name="Freeform 116"/>
                <p:cNvSpPr>
                  <a:spLocks/>
                </p:cNvSpPr>
                <p:nvPr/>
              </p:nvSpPr>
              <p:spPr bwMode="auto">
                <a:xfrm>
                  <a:off x="712" y="2242"/>
                  <a:ext cx="9" cy="2"/>
                </a:xfrm>
                <a:custGeom>
                  <a:avLst/>
                  <a:gdLst>
                    <a:gd name="T0" fmla="*/ 0 w 8"/>
                    <a:gd name="T1" fmla="*/ 1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8" name="Freeform 117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7 h 110"/>
                    <a:gd name="T4" fmla="*/ 7 w 7"/>
                    <a:gd name="T5" fmla="*/ 199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9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722" y="2135"/>
                  <a:ext cx="7" cy="114"/>
                </a:xfrm>
                <a:custGeom>
                  <a:avLst/>
                  <a:gdLst>
                    <a:gd name="T0" fmla="*/ 0 w 6"/>
                    <a:gd name="T1" fmla="*/ 0 h 113"/>
                    <a:gd name="T2" fmla="*/ 0 w 6"/>
                    <a:gd name="T3" fmla="*/ 146 h 113"/>
                    <a:gd name="T4" fmla="*/ 1210 w 6"/>
                    <a:gd name="T5" fmla="*/ 147 h 113"/>
                    <a:gd name="T6" fmla="*/ 1210 w 6"/>
                    <a:gd name="T7" fmla="*/ 0 h 113"/>
                    <a:gd name="T8" fmla="*/ 0 w 6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3"/>
                    <a:gd name="T17" fmla="*/ 6 w 6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3">
                      <a:moveTo>
                        <a:pt x="0" y="0"/>
                      </a:moveTo>
                      <a:lnTo>
                        <a:pt x="0" y="112"/>
                      </a:lnTo>
                      <a:lnTo>
                        <a:pt x="6" y="11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722" y="2133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722" y="2245"/>
                  <a:ext cx="7" cy="7"/>
                </a:xfrm>
                <a:custGeom>
                  <a:avLst/>
                  <a:gdLst>
                    <a:gd name="T0" fmla="*/ 0 w 7"/>
                    <a:gd name="T1" fmla="*/ 2147483647 h 3"/>
                    <a:gd name="T2" fmla="*/ 1 w 7"/>
                    <a:gd name="T3" fmla="*/ 2147483647 h 3"/>
                    <a:gd name="T4" fmla="*/ 7 w 7"/>
                    <a:gd name="T5" fmla="*/ 2147483647 h 3"/>
                    <a:gd name="T6" fmla="*/ 7 w 7"/>
                    <a:gd name="T7" fmla="*/ 2147483647 h 3"/>
                    <a:gd name="T8" fmla="*/ 5 w 7"/>
                    <a:gd name="T9" fmla="*/ 0 h 3"/>
                    <a:gd name="T10" fmla="*/ 0 w 7"/>
                    <a:gd name="T11" fmla="*/ 214748364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722" y="2135"/>
                  <a:ext cx="2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1 h 112"/>
                    <a:gd name="T4" fmla="*/ 1 w 6"/>
                    <a:gd name="T5" fmla="*/ 112 h 112"/>
                    <a:gd name="T6" fmla="*/ 1 w 6"/>
                    <a:gd name="T7" fmla="*/ 1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6" y="112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3" name="Freeform 122"/>
                <p:cNvSpPr>
                  <a:spLocks/>
                </p:cNvSpPr>
                <p:nvPr/>
              </p:nvSpPr>
              <p:spPr bwMode="auto">
                <a:xfrm>
                  <a:off x="731" y="2137"/>
                  <a:ext cx="7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113 h 114"/>
                    <a:gd name="T4" fmla="*/ 7 w 7"/>
                    <a:gd name="T5" fmla="*/ 114 h 114"/>
                    <a:gd name="T6" fmla="*/ 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4" name="Freeform 123"/>
                <p:cNvSpPr>
                  <a:spLocks/>
                </p:cNvSpPr>
                <p:nvPr/>
              </p:nvSpPr>
              <p:spPr bwMode="auto">
                <a:xfrm>
                  <a:off x="729" y="2135"/>
                  <a:ext cx="9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362 w 8"/>
                    <a:gd name="T3" fmla="*/ 2147483647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5" name="Freeform 124"/>
                <p:cNvSpPr>
                  <a:spLocks/>
                </p:cNvSpPr>
                <p:nvPr/>
              </p:nvSpPr>
              <p:spPr bwMode="auto">
                <a:xfrm>
                  <a:off x="729" y="2249"/>
                  <a:ext cx="9" cy="2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6" name="Freeform 125"/>
                <p:cNvSpPr>
                  <a:spLocks/>
                </p:cNvSpPr>
                <p:nvPr/>
              </p:nvSpPr>
              <p:spPr bwMode="auto">
                <a:xfrm>
                  <a:off x="729" y="2137"/>
                  <a:ext cx="7" cy="114"/>
                </a:xfrm>
                <a:custGeom>
                  <a:avLst/>
                  <a:gdLst>
                    <a:gd name="T0" fmla="*/ 0 w 7"/>
                    <a:gd name="T1" fmla="*/ 0 h 113"/>
                    <a:gd name="T2" fmla="*/ 0 w 7"/>
                    <a:gd name="T3" fmla="*/ 145 h 113"/>
                    <a:gd name="T4" fmla="*/ 7 w 7"/>
                    <a:gd name="T5" fmla="*/ 147 h 113"/>
                    <a:gd name="T6" fmla="*/ 7 w 7"/>
                    <a:gd name="T7" fmla="*/ 1 h 113"/>
                    <a:gd name="T8" fmla="*/ 0 w 7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3"/>
                    <a:gd name="T17" fmla="*/ 7 w 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3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3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7" name="Freeform 126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8" name="Freeform 127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9" name="Freeform 128"/>
                <p:cNvSpPr>
                  <a:spLocks/>
                </p:cNvSpPr>
                <p:nvPr/>
              </p:nvSpPr>
              <p:spPr bwMode="auto">
                <a:xfrm>
                  <a:off x="738" y="2251"/>
                  <a:ext cx="7" cy="2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1 h 3"/>
                    <a:gd name="T4" fmla="*/ 7 w 7"/>
                    <a:gd name="T5" fmla="*/ 1 h 3"/>
                    <a:gd name="T6" fmla="*/ 7 w 7"/>
                    <a:gd name="T7" fmla="*/ 1 h 3"/>
                    <a:gd name="T8" fmla="*/ 4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0" name="Freeform 129"/>
                <p:cNvSpPr>
                  <a:spLocks/>
                </p:cNvSpPr>
                <p:nvPr/>
              </p:nvSpPr>
              <p:spPr bwMode="auto">
                <a:xfrm>
                  <a:off x="738" y="2137"/>
                  <a:ext cx="5" cy="114"/>
                </a:xfrm>
                <a:custGeom>
                  <a:avLst/>
                  <a:gdLst>
                    <a:gd name="T0" fmla="*/ 0 w 5"/>
                    <a:gd name="T1" fmla="*/ 0 h 114"/>
                    <a:gd name="T2" fmla="*/ 0 w 5"/>
                    <a:gd name="T3" fmla="*/ 113 h 114"/>
                    <a:gd name="T4" fmla="*/ 5 w 5"/>
                    <a:gd name="T5" fmla="*/ 114 h 114"/>
                    <a:gd name="T6" fmla="*/ 5 w 5"/>
                    <a:gd name="T7" fmla="*/ 0 h 114"/>
                    <a:gd name="T8" fmla="*/ 0 w 5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14"/>
                    <a:gd name="T17" fmla="*/ 5 w 5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5" y="114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1" name="Freeform 130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9"/>
                </a:xfrm>
                <a:custGeom>
                  <a:avLst/>
                  <a:gdLst>
                    <a:gd name="T0" fmla="*/ 0 w 7"/>
                    <a:gd name="T1" fmla="*/ 0 h 117"/>
                    <a:gd name="T2" fmla="*/ 0 w 7"/>
                    <a:gd name="T3" fmla="*/ 201 h 117"/>
                    <a:gd name="T4" fmla="*/ 7 w 7"/>
                    <a:gd name="T5" fmla="*/ 204 h 117"/>
                    <a:gd name="T6" fmla="*/ 7 w 7"/>
                    <a:gd name="T7" fmla="*/ 0 h 117"/>
                    <a:gd name="T8" fmla="*/ 0 w 7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7"/>
                    <a:gd name="T17" fmla="*/ 7 w 7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7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2" name="Freeform 131"/>
                <p:cNvSpPr>
                  <a:spLocks/>
                </p:cNvSpPr>
                <p:nvPr/>
              </p:nvSpPr>
              <p:spPr bwMode="auto">
                <a:xfrm>
                  <a:off x="748" y="2137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7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3" name="Freeform 132"/>
                <p:cNvSpPr>
                  <a:spLocks/>
                </p:cNvSpPr>
                <p:nvPr/>
              </p:nvSpPr>
              <p:spPr bwMode="auto">
                <a:xfrm>
                  <a:off x="748" y="2254"/>
                  <a:ext cx="7" cy="5"/>
                </a:xfrm>
                <a:custGeom>
                  <a:avLst/>
                  <a:gdLst>
                    <a:gd name="T0" fmla="*/ 0 w 8"/>
                    <a:gd name="T1" fmla="*/ 1 h 5"/>
                    <a:gd name="T2" fmla="*/ 1 w 8"/>
                    <a:gd name="T3" fmla="*/ 2 h 5"/>
                    <a:gd name="T4" fmla="*/ 4 w 8"/>
                    <a:gd name="T5" fmla="*/ 5 h 5"/>
                    <a:gd name="T6" fmla="*/ 4 w 8"/>
                    <a:gd name="T7" fmla="*/ 2 h 5"/>
                    <a:gd name="T8" fmla="*/ 4 w 8"/>
                    <a:gd name="T9" fmla="*/ 0 h 5"/>
                    <a:gd name="T10" fmla="*/ 0 w 8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5"/>
                    <a:gd name="T20" fmla="*/ 8 w 8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5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4" name="Freeform 133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6"/>
                </a:xfrm>
                <a:custGeom>
                  <a:avLst/>
                  <a:gdLst>
                    <a:gd name="T0" fmla="*/ 0 w 7"/>
                    <a:gd name="T1" fmla="*/ 0 h 115"/>
                    <a:gd name="T2" fmla="*/ 0 w 7"/>
                    <a:gd name="T3" fmla="*/ 148 h 115"/>
                    <a:gd name="T4" fmla="*/ 7 w 7"/>
                    <a:gd name="T5" fmla="*/ 149 h 115"/>
                    <a:gd name="T6" fmla="*/ 7 w 7"/>
                    <a:gd name="T7" fmla="*/ 1 h 115"/>
                    <a:gd name="T8" fmla="*/ 0 w 7"/>
                    <a:gd name="T9" fmla="*/ 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5"/>
                    <a:gd name="T17" fmla="*/ 7 w 7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5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5" name="Freeform 134"/>
                <p:cNvSpPr>
                  <a:spLocks/>
                </p:cNvSpPr>
                <p:nvPr/>
              </p:nvSpPr>
              <p:spPr bwMode="auto">
                <a:xfrm>
                  <a:off x="757" y="2140"/>
                  <a:ext cx="7" cy="119"/>
                </a:xfrm>
                <a:custGeom>
                  <a:avLst/>
                  <a:gdLst>
                    <a:gd name="T0" fmla="*/ 0 w 7"/>
                    <a:gd name="T1" fmla="*/ 0 h 118"/>
                    <a:gd name="T2" fmla="*/ 0 w 7"/>
                    <a:gd name="T3" fmla="*/ 151 h 118"/>
                    <a:gd name="T4" fmla="*/ 7 w 7"/>
                    <a:gd name="T5" fmla="*/ 152 h 118"/>
                    <a:gd name="T6" fmla="*/ 7 w 7"/>
                    <a:gd name="T7" fmla="*/ 0 h 118"/>
                    <a:gd name="T8" fmla="*/ 0 w 7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8"/>
                    <a:gd name="T17" fmla="*/ 7 w 7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8">
                      <a:moveTo>
                        <a:pt x="0" y="0"/>
                      </a:moveTo>
                      <a:lnTo>
                        <a:pt x="0" y="117"/>
                      </a:lnTo>
                      <a:lnTo>
                        <a:pt x="7" y="11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>
                  <a:off x="755" y="214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1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7" name="Freeform 136"/>
                <p:cNvSpPr>
                  <a:spLocks/>
                </p:cNvSpPr>
                <p:nvPr/>
              </p:nvSpPr>
              <p:spPr bwMode="auto">
                <a:xfrm>
                  <a:off x="755" y="2258"/>
                  <a:ext cx="9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8" name="Freeform 137"/>
                <p:cNvSpPr>
                  <a:spLocks/>
                </p:cNvSpPr>
                <p:nvPr/>
              </p:nvSpPr>
              <p:spPr bwMode="auto">
                <a:xfrm>
                  <a:off x="755" y="2142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9" name="Freeform 138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105"/>
                </a:xfrm>
                <a:custGeom>
                  <a:avLst/>
                  <a:gdLst>
                    <a:gd name="T0" fmla="*/ 0 w 6"/>
                    <a:gd name="T1" fmla="*/ 0 h 103"/>
                    <a:gd name="T2" fmla="*/ 0 w 6"/>
                    <a:gd name="T3" fmla="*/ 193 h 103"/>
                    <a:gd name="T4" fmla="*/ 1210 w 6"/>
                    <a:gd name="T5" fmla="*/ 195 h 103"/>
                    <a:gd name="T6" fmla="*/ 1210 w 6"/>
                    <a:gd name="T7" fmla="*/ 0 h 103"/>
                    <a:gd name="T8" fmla="*/ 0 w 6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3"/>
                    <a:gd name="T17" fmla="*/ 6 w 6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6" y="10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0" name="Freeform 139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1" name="Freeform 140"/>
                <p:cNvSpPr>
                  <a:spLocks/>
                </p:cNvSpPr>
                <p:nvPr/>
              </p:nvSpPr>
              <p:spPr bwMode="auto">
                <a:xfrm>
                  <a:off x="653" y="2221"/>
                  <a:ext cx="7" cy="5"/>
                </a:xfrm>
                <a:custGeom>
                  <a:avLst/>
                  <a:gdLst>
                    <a:gd name="T0" fmla="*/ 0 w 7"/>
                    <a:gd name="T1" fmla="*/ 4929 h 4"/>
                    <a:gd name="T2" fmla="*/ 1 w 7"/>
                    <a:gd name="T3" fmla="*/ 6161 h 4"/>
                    <a:gd name="T4" fmla="*/ 7 w 7"/>
                    <a:gd name="T5" fmla="*/ 7701 h 4"/>
                    <a:gd name="T6" fmla="*/ 7 w 7"/>
                    <a:gd name="T7" fmla="*/ 6161 h 4"/>
                    <a:gd name="T8" fmla="*/ 5 w 7"/>
                    <a:gd name="T9" fmla="*/ 0 h 4"/>
                    <a:gd name="T10" fmla="*/ 0 w 7"/>
                    <a:gd name="T11" fmla="*/ 49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>
                  <a:off x="653" y="2212"/>
                  <a:ext cx="5" cy="12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6 h 13"/>
                    <a:gd name="T4" fmla="*/ 3 w 6"/>
                    <a:gd name="T5" fmla="*/ 6 h 13"/>
                    <a:gd name="T6" fmla="*/ 3 w 6"/>
                    <a:gd name="T7" fmla="*/ 1 h 13"/>
                    <a:gd name="T8" fmla="*/ 0 w 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3"/>
                    <a:gd name="T17" fmla="*/ 6 w 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653" y="2123"/>
                  <a:ext cx="5" cy="75"/>
                </a:xfrm>
                <a:custGeom>
                  <a:avLst/>
                  <a:gdLst>
                    <a:gd name="T0" fmla="*/ 0 w 6"/>
                    <a:gd name="T1" fmla="*/ 0 h 75"/>
                    <a:gd name="T2" fmla="*/ 0 w 6"/>
                    <a:gd name="T3" fmla="*/ 74 h 75"/>
                    <a:gd name="T4" fmla="*/ 3 w 6"/>
                    <a:gd name="T5" fmla="*/ 75 h 75"/>
                    <a:gd name="T6" fmla="*/ 3 w 6"/>
                    <a:gd name="T7" fmla="*/ 1 h 75"/>
                    <a:gd name="T8" fmla="*/ 0 w 6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5"/>
                    <a:gd name="T17" fmla="*/ 6 w 6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5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6" y="75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>
                  <a:off x="653" y="2210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6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653" y="2198"/>
                  <a:ext cx="7" cy="0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0 h 2"/>
                    <a:gd name="T6" fmla="*/ 7 w 7"/>
                    <a:gd name="T7" fmla="*/ 0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1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653" y="2205"/>
                  <a:ext cx="5" cy="5"/>
                </a:xfrm>
                <a:prstGeom prst="rect">
                  <a:avLst/>
                </a:pr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147" name="Freeform 146"/>
                <p:cNvSpPr>
                  <a:spLocks/>
                </p:cNvSpPr>
                <p:nvPr/>
              </p:nvSpPr>
              <p:spPr bwMode="auto">
                <a:xfrm>
                  <a:off x="764" y="2137"/>
                  <a:ext cx="2" cy="128"/>
                </a:xfrm>
                <a:custGeom>
                  <a:avLst/>
                  <a:gdLst>
                    <a:gd name="T0" fmla="*/ 0 w 1"/>
                    <a:gd name="T1" fmla="*/ 161 h 127"/>
                    <a:gd name="T2" fmla="*/ 0 w 1"/>
                    <a:gd name="T3" fmla="*/ 158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16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8" name="Freeform 147"/>
                <p:cNvSpPr>
                  <a:spLocks/>
                </p:cNvSpPr>
                <p:nvPr/>
              </p:nvSpPr>
              <p:spPr bwMode="auto">
                <a:xfrm>
                  <a:off x="641" y="2116"/>
                  <a:ext cx="3" cy="109"/>
                </a:xfrm>
                <a:custGeom>
                  <a:avLst/>
                  <a:gdLst>
                    <a:gd name="T0" fmla="*/ 0 w 1"/>
                    <a:gd name="T1" fmla="*/ 0 h 108"/>
                    <a:gd name="T2" fmla="*/ 0 w 1"/>
                    <a:gd name="T3" fmla="*/ 142 h 108"/>
                    <a:gd name="T4" fmla="*/ 0 w 1"/>
                    <a:gd name="T5" fmla="*/ 141 h 108"/>
                    <a:gd name="T6" fmla="*/ 0 w 1"/>
                    <a:gd name="T7" fmla="*/ 0 h 1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8"/>
                    <a:gd name="T14" fmla="*/ 1 w 1"/>
                    <a:gd name="T15" fmla="*/ 108 h 1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8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67" name="Freeform 146"/>
              <p:cNvSpPr>
                <a:spLocks/>
              </p:cNvSpPr>
              <p:nvPr/>
            </p:nvSpPr>
            <p:spPr bwMode="auto">
              <a:xfrm>
                <a:off x="778" y="1974"/>
                <a:ext cx="7" cy="370"/>
              </a:xfrm>
              <a:custGeom>
                <a:avLst/>
                <a:gdLst>
                  <a:gd name="T0" fmla="*/ 0 w 7"/>
                  <a:gd name="T1" fmla="*/ 2 h 370"/>
                  <a:gd name="T2" fmla="*/ 0 w 7"/>
                  <a:gd name="T3" fmla="*/ 370 h 370"/>
                  <a:gd name="T4" fmla="*/ 7 w 7"/>
                  <a:gd name="T5" fmla="*/ 363 h 370"/>
                  <a:gd name="T6" fmla="*/ 7 w 7"/>
                  <a:gd name="T7" fmla="*/ 0 h 370"/>
                  <a:gd name="T8" fmla="*/ 0 w 7"/>
                  <a:gd name="T9" fmla="*/ 2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0"/>
                  <a:gd name="T17" fmla="*/ 7 w 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0">
                    <a:moveTo>
                      <a:pt x="0" y="2"/>
                    </a:moveTo>
                    <a:lnTo>
                      <a:pt x="0" y="370"/>
                    </a:lnTo>
                    <a:lnTo>
                      <a:pt x="7" y="363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8" name="Freeform 147"/>
              <p:cNvSpPr>
                <a:spLocks/>
              </p:cNvSpPr>
              <p:nvPr/>
            </p:nvSpPr>
            <p:spPr bwMode="auto">
              <a:xfrm>
                <a:off x="632" y="1958"/>
                <a:ext cx="220" cy="21"/>
              </a:xfrm>
              <a:custGeom>
                <a:avLst/>
                <a:gdLst>
                  <a:gd name="T0" fmla="*/ 0 w 220"/>
                  <a:gd name="T1" fmla="*/ 101 h 20"/>
                  <a:gd name="T2" fmla="*/ 147 w 220"/>
                  <a:gd name="T3" fmla="*/ 96 h 20"/>
                  <a:gd name="T4" fmla="*/ 220 w 220"/>
                  <a:gd name="T5" fmla="*/ 0 h 20"/>
                  <a:gd name="T6" fmla="*/ 96 w 220"/>
                  <a:gd name="T7" fmla="*/ 3 h 20"/>
                  <a:gd name="T8" fmla="*/ 0 w 220"/>
                  <a:gd name="T9" fmla="*/ 10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0"/>
                  <a:gd name="T17" fmla="*/ 220 w 2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0">
                    <a:moveTo>
                      <a:pt x="0" y="20"/>
                    </a:moveTo>
                    <a:lnTo>
                      <a:pt x="147" y="19"/>
                    </a:lnTo>
                    <a:lnTo>
                      <a:pt x="220" y="0"/>
                    </a:lnTo>
                    <a:lnTo>
                      <a:pt x="96" y="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9" name="Freeform 148"/>
              <p:cNvSpPr>
                <a:spLocks/>
              </p:cNvSpPr>
              <p:nvPr/>
            </p:nvSpPr>
            <p:spPr bwMode="auto">
              <a:xfrm>
                <a:off x="752" y="2279"/>
                <a:ext cx="9" cy="23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83 h 22"/>
                  <a:gd name="T4" fmla="*/ 5 w 10"/>
                  <a:gd name="T5" fmla="*/ 95 h 22"/>
                  <a:gd name="T6" fmla="*/ 5 w 10"/>
                  <a:gd name="T7" fmla="*/ 3 h 22"/>
                  <a:gd name="T8" fmla="*/ 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0" y="0"/>
                    </a:moveTo>
                    <a:lnTo>
                      <a:pt x="0" y="19"/>
                    </a:lnTo>
                    <a:lnTo>
                      <a:pt x="10" y="22"/>
                    </a:ln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70" name="Group 149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grpSp>
              <p:nvGrpSpPr>
                <p:cNvPr id="72" name="Group 150"/>
                <p:cNvGrpSpPr>
                  <a:grpSpLocks/>
                </p:cNvGrpSpPr>
                <p:nvPr/>
              </p:nvGrpSpPr>
              <p:grpSpPr bwMode="auto">
                <a:xfrm>
                  <a:off x="791" y="1972"/>
                  <a:ext cx="13" cy="28"/>
                  <a:chOff x="791" y="1972"/>
                  <a:chExt cx="13" cy="28"/>
                </a:xfrm>
              </p:grpSpPr>
              <p:sp>
                <p:nvSpPr>
                  <p:cNvPr id="75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1" y="1977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6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974"/>
                    <a:ext cx="0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7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795" y="1974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9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2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1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1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3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791" y="1974"/>
                  <a:ext cx="9" cy="5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4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791" y="1993"/>
                  <a:ext cx="9" cy="7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71" name="Freeform 162"/>
              <p:cNvSpPr>
                <a:spLocks/>
              </p:cNvSpPr>
              <p:nvPr/>
            </p:nvSpPr>
            <p:spPr bwMode="auto">
              <a:xfrm>
                <a:off x="752" y="2279"/>
                <a:ext cx="9" cy="14"/>
              </a:xfrm>
              <a:custGeom>
                <a:avLst/>
                <a:gdLst>
                  <a:gd name="T0" fmla="*/ 5 w 10"/>
                  <a:gd name="T1" fmla="*/ 3 h 13"/>
                  <a:gd name="T2" fmla="*/ 0 w 10"/>
                  <a:gd name="T3" fmla="*/ 0 h 13"/>
                  <a:gd name="T4" fmla="*/ 0 w 10"/>
                  <a:gd name="T5" fmla="*/ 112 h 13"/>
                  <a:gd name="T6" fmla="*/ 5 w 10"/>
                  <a:gd name="T7" fmla="*/ 151 h 13"/>
                  <a:gd name="T8" fmla="*/ 5 w 1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10" y="3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0" y="1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0000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18" name="TextBox 94"/>
            <p:cNvSpPr txBox="1">
              <a:spLocks noChangeArrowheads="1"/>
            </p:cNvSpPr>
            <p:nvPr/>
          </p:nvSpPr>
          <p:spPr bwMode="auto">
            <a:xfrm>
              <a:off x="5387591" y="5559778"/>
              <a:ext cx="452630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/>
                <a:t>Wi-Fi-AP</a:t>
              </a:r>
            </a:p>
          </p:txBody>
        </p:sp>
        <p:cxnSp>
          <p:nvCxnSpPr>
            <p:cNvPr id="219" name="Gerade Verbindung 536"/>
            <p:cNvCxnSpPr/>
            <p:nvPr/>
          </p:nvCxnSpPr>
          <p:spPr bwMode="auto">
            <a:xfrm flipH="1">
              <a:off x="5098769" y="3271539"/>
              <a:ext cx="1191867" cy="144053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Gerade Verbindung 537"/>
            <p:cNvCxnSpPr/>
            <p:nvPr/>
          </p:nvCxnSpPr>
          <p:spPr bwMode="auto">
            <a:xfrm flipH="1" flipV="1">
              <a:off x="4532618" y="3228649"/>
              <a:ext cx="1716343" cy="121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Gerade Verbindung 538"/>
            <p:cNvCxnSpPr/>
            <p:nvPr/>
          </p:nvCxnSpPr>
          <p:spPr bwMode="auto">
            <a:xfrm flipV="1">
              <a:off x="5891778" y="3271539"/>
              <a:ext cx="398858" cy="218668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" name="Rechteck 539"/>
            <p:cNvSpPr/>
            <p:nvPr/>
          </p:nvSpPr>
          <p:spPr>
            <a:xfrm>
              <a:off x="5850103" y="5374877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223" name="Gerade Verbindung 540"/>
            <p:cNvCxnSpPr/>
            <p:nvPr/>
          </p:nvCxnSpPr>
          <p:spPr bwMode="auto">
            <a:xfrm flipH="1" flipV="1">
              <a:off x="3065635" y="2409726"/>
              <a:ext cx="1383633" cy="81892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4" name="Rechteck 541"/>
            <p:cNvSpPr/>
            <p:nvPr/>
          </p:nvSpPr>
          <p:spPr>
            <a:xfrm>
              <a:off x="1318703" y="291586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25" name="Rechteck 542"/>
            <p:cNvSpPr/>
            <p:nvPr/>
          </p:nvSpPr>
          <p:spPr>
            <a:xfrm>
              <a:off x="3023960" y="2326376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26" name="Picture 15" descr="C:\Users\master\Desktop\last\untitled.447.ti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86492" y="2153717"/>
              <a:ext cx="146643" cy="19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7" name="Gerade Verbindung 544"/>
            <p:cNvCxnSpPr/>
            <p:nvPr/>
          </p:nvCxnSpPr>
          <p:spPr bwMode="auto">
            <a:xfrm flipV="1">
              <a:off x="1402053" y="2409726"/>
              <a:ext cx="1663582" cy="54780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Gerade Verbindung 545"/>
            <p:cNvCxnSpPr/>
            <p:nvPr/>
          </p:nvCxnSpPr>
          <p:spPr bwMode="auto">
            <a:xfrm flipV="1">
              <a:off x="2225608" y="2409726"/>
              <a:ext cx="840027" cy="220218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Gerade Verbindung 546"/>
            <p:cNvCxnSpPr/>
            <p:nvPr/>
          </p:nvCxnSpPr>
          <p:spPr bwMode="auto">
            <a:xfrm>
              <a:off x="1402053" y="2957535"/>
              <a:ext cx="781880" cy="169604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0" name="Rechteck 547"/>
            <p:cNvSpPr/>
            <p:nvPr/>
          </p:nvSpPr>
          <p:spPr>
            <a:xfrm>
              <a:off x="2142258" y="4570232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231" name="Gerade Verbindung 548"/>
            <p:cNvCxnSpPr>
              <a:endCxn id="188" idx="1"/>
            </p:cNvCxnSpPr>
            <p:nvPr/>
          </p:nvCxnSpPr>
          <p:spPr bwMode="auto">
            <a:xfrm>
              <a:off x="2225608" y="4611907"/>
              <a:ext cx="1383143" cy="348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Gerade Verbindung 549"/>
            <p:cNvCxnSpPr>
              <a:stCxn id="188" idx="3"/>
            </p:cNvCxnSpPr>
            <p:nvPr/>
          </p:nvCxnSpPr>
          <p:spPr bwMode="auto">
            <a:xfrm flipV="1">
              <a:off x="3692101" y="3228649"/>
              <a:ext cx="757167" cy="138674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Gerade Verbindung 550"/>
            <p:cNvCxnSpPr>
              <a:stCxn id="193" idx="0"/>
            </p:cNvCxnSpPr>
            <p:nvPr/>
          </p:nvCxnSpPr>
          <p:spPr bwMode="auto">
            <a:xfrm flipH="1" flipV="1">
              <a:off x="4532618" y="3228649"/>
              <a:ext cx="559711" cy="148700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4" name="Rechteck 551"/>
            <p:cNvSpPr/>
            <p:nvPr/>
          </p:nvSpPr>
          <p:spPr>
            <a:xfrm>
              <a:off x="5057094" y="462872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35" name="Picture 15" descr="C:\Users\master\Desktop\last\untitled.447.ti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21132" y="4487415"/>
              <a:ext cx="146643" cy="19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6" name="Gerade Verbindung 553"/>
            <p:cNvCxnSpPr>
              <a:endCxn id="193" idx="0"/>
            </p:cNvCxnSpPr>
            <p:nvPr/>
          </p:nvCxnSpPr>
          <p:spPr bwMode="auto">
            <a:xfrm flipH="1" flipV="1">
              <a:off x="5092329" y="4715657"/>
              <a:ext cx="757774" cy="70089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Gerade Verbindung 554"/>
            <p:cNvCxnSpPr>
              <a:endCxn id="188" idx="3"/>
            </p:cNvCxnSpPr>
            <p:nvPr/>
          </p:nvCxnSpPr>
          <p:spPr bwMode="auto">
            <a:xfrm flipH="1" flipV="1">
              <a:off x="3692101" y="4615395"/>
              <a:ext cx="1364993" cy="5500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8" name="Grafik 555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5891085" y="5178556"/>
              <a:ext cx="320043" cy="323743"/>
            </a:xfrm>
            <a:prstGeom prst="rect">
              <a:avLst/>
            </a:prstGeom>
          </p:spPr>
        </p:pic>
        <p:pic>
          <p:nvPicPr>
            <p:cNvPr id="239" name="Grafik 556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5571207" y="5186698"/>
              <a:ext cx="320043" cy="323743"/>
            </a:xfrm>
            <a:prstGeom prst="rect">
              <a:avLst/>
            </a:prstGeom>
          </p:spPr>
        </p:pic>
        <p:pic>
          <p:nvPicPr>
            <p:cNvPr id="240" name="Grafik 55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364776" y="2721426"/>
              <a:ext cx="320043" cy="323743"/>
            </a:xfrm>
            <a:prstGeom prst="rect">
              <a:avLst/>
            </a:prstGeom>
          </p:spPr>
        </p:pic>
        <p:pic>
          <p:nvPicPr>
            <p:cNvPr id="241" name="Grafik 558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044898" y="2729568"/>
              <a:ext cx="320043" cy="323743"/>
            </a:xfrm>
            <a:prstGeom prst="rect">
              <a:avLst/>
            </a:prstGeom>
          </p:spPr>
        </p:pic>
        <p:sp>
          <p:nvSpPr>
            <p:cNvPr id="242" name="Abgerundete rechteckige Legende 559"/>
            <p:cNvSpPr/>
            <p:nvPr/>
          </p:nvSpPr>
          <p:spPr>
            <a:xfrm>
              <a:off x="2774995" y="5777706"/>
              <a:ext cx="694547" cy="413739"/>
            </a:xfrm>
            <a:prstGeom prst="wedgeRoundRectCallout">
              <a:avLst>
                <a:gd name="adj1" fmla="val -70692"/>
                <a:gd name="adj2" fmla="val -67664"/>
                <a:gd name="adj3" fmla="val 16667"/>
              </a:avLst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" tIns="18000" rIns="0" bIns="18000" rtlCol="0" anchor="t"/>
            <a:lstStyle/>
            <a:p>
              <a:pPr algn="ctr">
                <a:lnSpc>
                  <a:spcPct val="80000"/>
                </a:lnSpc>
              </a:pPr>
              <a:r>
                <a:rPr lang="en-GB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Alternative: Wireless </a:t>
              </a:r>
              <a:r>
                <a:rPr lang="en-GB" sz="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inhouse</a:t>
              </a:r>
              <a:endParaRPr lang="en-GB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Textfeld 6"/>
            <p:cNvSpPr txBox="1">
              <a:spLocks noChangeArrowheads="1"/>
            </p:cNvSpPr>
            <p:nvPr/>
          </p:nvSpPr>
          <p:spPr bwMode="auto">
            <a:xfrm rot="18901557">
              <a:off x="2916146" y="4898926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Abgerundetes Rechteck 1049"/>
            <p:cNvSpPr/>
            <p:nvPr/>
          </p:nvSpPr>
          <p:spPr>
            <a:xfrm>
              <a:off x="4283968" y="5727176"/>
              <a:ext cx="321245" cy="144020"/>
            </a:xfrm>
            <a:prstGeom prst="round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</a:ln>
          </p:spPr>
          <p:txBody>
            <a:bodyPr vert="horz" wrap="none" lIns="0" tIns="0" rIns="0" bIns="0" rtlCol="0" anchor="ctr" upright="1">
              <a:noAutofit/>
            </a:bodyPr>
            <a:lstStyle/>
            <a:p>
              <a:pPr algn="ctr" defTabSz="912644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</a:pPr>
              <a:r>
                <a:rPr lang="de-DE" sz="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RGW</a:t>
              </a:r>
            </a:p>
          </p:txBody>
        </p:sp>
        <p:sp>
          <p:nvSpPr>
            <p:cNvPr id="245" name="Rechteck 563"/>
            <p:cNvSpPr/>
            <p:nvPr/>
          </p:nvSpPr>
          <p:spPr>
            <a:xfrm>
              <a:off x="4449268" y="3186974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46" name="Rectangle 162"/>
            <p:cNvSpPr>
              <a:spLocks noChangeArrowheads="1"/>
            </p:cNvSpPr>
            <p:nvPr/>
          </p:nvSpPr>
          <p:spPr bwMode="auto">
            <a:xfrm>
              <a:off x="5292083" y="4742258"/>
              <a:ext cx="993522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/>
            <a:p>
              <a:pPr algn="ctr" eaLnBrk="1" hangingPunct="1">
                <a:lnSpc>
                  <a:spcPct val="90000"/>
                </a:lnSpc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Use case c) </a:t>
              </a:r>
              <a:r>
                <a:rPr lang="en-US" altLang="de-DE" sz="600" b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WiFi</a:t>
              </a:r>
              <a:r>
                <a:rPr lang="en-US" altLang="de-DE" sz="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 AP / SC</a:t>
              </a:r>
              <a:endParaRPr lang="en-US" altLang="de-DE" sz="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48" name="Textfeld 6"/>
            <p:cNvSpPr txBox="1">
              <a:spLocks noChangeArrowheads="1"/>
            </p:cNvSpPr>
            <p:nvPr/>
          </p:nvSpPr>
          <p:spPr bwMode="auto">
            <a:xfrm rot="17540008">
              <a:off x="2306866" y="3032572"/>
              <a:ext cx="815202" cy="1698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Mesh WBH</a:t>
              </a:r>
              <a:endParaRPr lang="en-GB" altLang="en-US" sz="5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TextBox 94"/>
            <p:cNvSpPr txBox="1">
              <a:spLocks noChangeArrowheads="1"/>
            </p:cNvSpPr>
            <p:nvPr/>
          </p:nvSpPr>
          <p:spPr bwMode="auto">
            <a:xfrm>
              <a:off x="6378983" y="3352968"/>
              <a:ext cx="637168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solidFill>
                    <a:srgbClr val="FF0000"/>
                  </a:solidFill>
                </a:rPr>
                <a:t>fiber</a:t>
              </a:r>
              <a:endParaRPr lang="en-US" altLang="de-DE" sz="500" dirty="0">
                <a:solidFill>
                  <a:srgbClr val="FF0000"/>
                </a:solidFill>
              </a:endParaRPr>
            </a:p>
          </p:txBody>
        </p:sp>
        <p:sp>
          <p:nvSpPr>
            <p:cNvPr id="250" name="Freeform 11"/>
            <p:cNvSpPr>
              <a:spLocks/>
            </p:cNvSpPr>
            <p:nvPr/>
          </p:nvSpPr>
          <p:spPr bwMode="auto">
            <a:xfrm>
              <a:off x="7956376" y="1954932"/>
              <a:ext cx="815187" cy="1916200"/>
            </a:xfrm>
            <a:custGeom>
              <a:avLst/>
              <a:gdLst>
                <a:gd name="T0" fmla="*/ 596 w 6580"/>
                <a:gd name="T1" fmla="*/ 1330 h 4000"/>
                <a:gd name="T2" fmla="*/ 0 w 6580"/>
                <a:gd name="T3" fmla="*/ 1877 h 4000"/>
                <a:gd name="T4" fmla="*/ 328 w 6580"/>
                <a:gd name="T5" fmla="*/ 2353 h 4000"/>
                <a:gd name="T6" fmla="*/ 325 w 6580"/>
                <a:gd name="T7" fmla="*/ 2346 h 4000"/>
                <a:gd name="T8" fmla="*/ 146 w 6580"/>
                <a:gd name="T9" fmla="*/ 2721 h 4000"/>
                <a:gd name="T10" fmla="*/ 811 w 6580"/>
                <a:gd name="T11" fmla="*/ 3269 h 4000"/>
                <a:gd name="T12" fmla="*/ 888 w 6580"/>
                <a:gd name="T13" fmla="*/ 3265 h 4000"/>
                <a:gd name="T14" fmla="*/ 884 w 6580"/>
                <a:gd name="T15" fmla="*/ 3269 h 4000"/>
                <a:gd name="T16" fmla="*/ 1905 w 6580"/>
                <a:gd name="T17" fmla="*/ 3759 h 4000"/>
                <a:gd name="T18" fmla="*/ 2510 w 6580"/>
                <a:gd name="T19" fmla="*/ 3620 h 4000"/>
                <a:gd name="T20" fmla="*/ 2508 w 6580"/>
                <a:gd name="T21" fmla="*/ 3621 h 4000"/>
                <a:gd name="T22" fmla="*/ 3363 w 6580"/>
                <a:gd name="T23" fmla="*/ 4000 h 4000"/>
                <a:gd name="T24" fmla="*/ 4347 w 6580"/>
                <a:gd name="T25" fmla="*/ 3393 h 4000"/>
                <a:gd name="T26" fmla="*/ 4349 w 6580"/>
                <a:gd name="T27" fmla="*/ 3398 h 4000"/>
                <a:gd name="T28" fmla="*/ 4815 w 6580"/>
                <a:gd name="T29" fmla="*/ 3508 h 4000"/>
                <a:gd name="T30" fmla="*/ 5696 w 6580"/>
                <a:gd name="T31" fmla="*/ 2786 h 4000"/>
                <a:gd name="T32" fmla="*/ 5695 w 6580"/>
                <a:gd name="T33" fmla="*/ 2785 h 4000"/>
                <a:gd name="T34" fmla="*/ 6580 w 6580"/>
                <a:gd name="T35" fmla="*/ 1940 h 4000"/>
                <a:gd name="T36" fmla="*/ 6367 w 6580"/>
                <a:gd name="T37" fmla="*/ 1419 h 4000"/>
                <a:gd name="T38" fmla="*/ 6364 w 6580"/>
                <a:gd name="T39" fmla="*/ 1419 h 4000"/>
                <a:gd name="T40" fmla="*/ 6431 w 6580"/>
                <a:gd name="T41" fmla="*/ 1154 h 4000"/>
                <a:gd name="T42" fmla="*/ 5832 w 6580"/>
                <a:gd name="T43" fmla="*/ 504 h 4000"/>
                <a:gd name="T44" fmla="*/ 5835 w 6580"/>
                <a:gd name="T45" fmla="*/ 503 h 4000"/>
                <a:gd name="T46" fmla="*/ 5107 w 6580"/>
                <a:gd name="T47" fmla="*/ 0 h 4000"/>
                <a:gd name="T48" fmla="*/ 4541 w 6580"/>
                <a:gd name="T49" fmla="*/ 216 h 4000"/>
                <a:gd name="T50" fmla="*/ 4542 w 6580"/>
                <a:gd name="T51" fmla="*/ 217 h 4000"/>
                <a:gd name="T52" fmla="*/ 4015 w 6580"/>
                <a:gd name="T53" fmla="*/ 0 h 4000"/>
                <a:gd name="T54" fmla="*/ 3419 w 6580"/>
                <a:gd name="T55" fmla="*/ 305 h 4000"/>
                <a:gd name="T56" fmla="*/ 3422 w 6580"/>
                <a:gd name="T57" fmla="*/ 314 h 4000"/>
                <a:gd name="T58" fmla="*/ 2853 w 6580"/>
                <a:gd name="T59" fmla="*/ 121 h 4000"/>
                <a:gd name="T60" fmla="*/ 2135 w 6580"/>
                <a:gd name="T61" fmla="*/ 478 h 4000"/>
                <a:gd name="T62" fmla="*/ 2132 w 6580"/>
                <a:gd name="T63" fmla="*/ 483 h 4000"/>
                <a:gd name="T64" fmla="*/ 1612 w 6580"/>
                <a:gd name="T65" fmla="*/ 367 h 4000"/>
                <a:gd name="T66" fmla="*/ 583 w 6580"/>
                <a:gd name="T67" fmla="*/ 1217 h 4000"/>
                <a:gd name="T68" fmla="*/ 593 w 6580"/>
                <a:gd name="T69" fmla="*/ 1330 h 4000"/>
                <a:gd name="T70" fmla="*/ 596 w 6580"/>
                <a:gd name="T71" fmla="*/ 1330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80" h="4000">
                  <a:moveTo>
                    <a:pt x="596" y="1330"/>
                  </a:moveTo>
                  <a:cubicBezTo>
                    <a:pt x="257" y="1359"/>
                    <a:pt x="0" y="1596"/>
                    <a:pt x="0" y="1877"/>
                  </a:cubicBezTo>
                  <a:cubicBezTo>
                    <a:pt x="0" y="2072"/>
                    <a:pt x="125" y="2254"/>
                    <a:pt x="328" y="2353"/>
                  </a:cubicBezTo>
                  <a:lnTo>
                    <a:pt x="325" y="2346"/>
                  </a:lnTo>
                  <a:cubicBezTo>
                    <a:pt x="209" y="2448"/>
                    <a:pt x="146" y="2582"/>
                    <a:pt x="146" y="2721"/>
                  </a:cubicBezTo>
                  <a:cubicBezTo>
                    <a:pt x="146" y="3024"/>
                    <a:pt x="443" y="3269"/>
                    <a:pt x="811" y="3269"/>
                  </a:cubicBezTo>
                  <a:cubicBezTo>
                    <a:pt x="835" y="3269"/>
                    <a:pt x="862" y="3267"/>
                    <a:pt x="888" y="3265"/>
                  </a:cubicBezTo>
                  <a:lnTo>
                    <a:pt x="884" y="3269"/>
                  </a:lnTo>
                  <a:cubicBezTo>
                    <a:pt x="1094" y="3571"/>
                    <a:pt x="1482" y="3759"/>
                    <a:pt x="1905" y="3759"/>
                  </a:cubicBezTo>
                  <a:cubicBezTo>
                    <a:pt x="2118" y="3759"/>
                    <a:pt x="2327" y="3711"/>
                    <a:pt x="2510" y="3620"/>
                  </a:cubicBezTo>
                  <a:lnTo>
                    <a:pt x="2508" y="3621"/>
                  </a:lnTo>
                  <a:cubicBezTo>
                    <a:pt x="2698" y="3857"/>
                    <a:pt x="3019" y="4000"/>
                    <a:pt x="3363" y="4000"/>
                  </a:cubicBezTo>
                  <a:cubicBezTo>
                    <a:pt x="3816" y="4000"/>
                    <a:pt x="4216" y="3754"/>
                    <a:pt x="4347" y="3393"/>
                  </a:cubicBezTo>
                  <a:lnTo>
                    <a:pt x="4349" y="3398"/>
                  </a:lnTo>
                  <a:cubicBezTo>
                    <a:pt x="4488" y="3471"/>
                    <a:pt x="4650" y="3508"/>
                    <a:pt x="4815" y="3508"/>
                  </a:cubicBezTo>
                  <a:cubicBezTo>
                    <a:pt x="5299" y="3508"/>
                    <a:pt x="5692" y="3186"/>
                    <a:pt x="5696" y="2786"/>
                  </a:cubicBezTo>
                  <a:lnTo>
                    <a:pt x="5695" y="2785"/>
                  </a:lnTo>
                  <a:cubicBezTo>
                    <a:pt x="6202" y="2725"/>
                    <a:pt x="6580" y="2365"/>
                    <a:pt x="6580" y="1940"/>
                  </a:cubicBezTo>
                  <a:cubicBezTo>
                    <a:pt x="6580" y="1751"/>
                    <a:pt x="6505" y="1569"/>
                    <a:pt x="6367" y="1419"/>
                  </a:cubicBezTo>
                  <a:lnTo>
                    <a:pt x="6364" y="1419"/>
                  </a:lnTo>
                  <a:cubicBezTo>
                    <a:pt x="6408" y="1334"/>
                    <a:pt x="6431" y="1245"/>
                    <a:pt x="6431" y="1154"/>
                  </a:cubicBezTo>
                  <a:cubicBezTo>
                    <a:pt x="6431" y="849"/>
                    <a:pt x="6185" y="583"/>
                    <a:pt x="5832" y="504"/>
                  </a:cubicBezTo>
                  <a:lnTo>
                    <a:pt x="5835" y="503"/>
                  </a:lnTo>
                  <a:cubicBezTo>
                    <a:pt x="5771" y="212"/>
                    <a:pt x="5464" y="0"/>
                    <a:pt x="5107" y="0"/>
                  </a:cubicBezTo>
                  <a:cubicBezTo>
                    <a:pt x="4889" y="0"/>
                    <a:pt x="4683" y="79"/>
                    <a:pt x="4541" y="216"/>
                  </a:cubicBezTo>
                  <a:lnTo>
                    <a:pt x="4542" y="217"/>
                  </a:lnTo>
                  <a:cubicBezTo>
                    <a:pt x="4417" y="81"/>
                    <a:pt x="4222" y="0"/>
                    <a:pt x="4015" y="0"/>
                  </a:cubicBezTo>
                  <a:cubicBezTo>
                    <a:pt x="3763" y="0"/>
                    <a:pt x="3532" y="118"/>
                    <a:pt x="3419" y="305"/>
                  </a:cubicBezTo>
                  <a:lnTo>
                    <a:pt x="3422" y="314"/>
                  </a:lnTo>
                  <a:cubicBezTo>
                    <a:pt x="3269" y="190"/>
                    <a:pt x="3066" y="121"/>
                    <a:pt x="2853" y="121"/>
                  </a:cubicBezTo>
                  <a:cubicBezTo>
                    <a:pt x="2552" y="121"/>
                    <a:pt x="2275" y="258"/>
                    <a:pt x="2135" y="478"/>
                  </a:cubicBezTo>
                  <a:lnTo>
                    <a:pt x="2132" y="483"/>
                  </a:lnTo>
                  <a:cubicBezTo>
                    <a:pt x="1974" y="407"/>
                    <a:pt x="1796" y="367"/>
                    <a:pt x="1612" y="367"/>
                  </a:cubicBezTo>
                  <a:cubicBezTo>
                    <a:pt x="1044" y="367"/>
                    <a:pt x="583" y="746"/>
                    <a:pt x="583" y="1217"/>
                  </a:cubicBezTo>
                  <a:cubicBezTo>
                    <a:pt x="583" y="1254"/>
                    <a:pt x="586" y="1293"/>
                    <a:pt x="593" y="1330"/>
                  </a:cubicBezTo>
                  <a:lnTo>
                    <a:pt x="596" y="13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lIns="36000" tIns="36000" rIns="36000" bIns="36000" anchor="ctr"/>
            <a:lstStyle/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7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</a:t>
              </a:r>
            </a:p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7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en-US" sz="7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Rechteck 320"/>
            <p:cNvSpPr/>
            <p:nvPr/>
          </p:nvSpPr>
          <p:spPr>
            <a:xfrm>
              <a:off x="8001879" y="3997841"/>
              <a:ext cx="106679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52" name="TextBox 94"/>
            <p:cNvSpPr txBox="1">
              <a:spLocks noChangeArrowheads="1"/>
            </p:cNvSpPr>
            <p:nvPr/>
          </p:nvSpPr>
          <p:spPr bwMode="auto">
            <a:xfrm>
              <a:off x="8145897" y="3933058"/>
              <a:ext cx="92162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latin typeface="Tele-GroteskNor" pitchFamily="2" charset="0"/>
                </a:rPr>
                <a:t>mmWave DN</a:t>
              </a:r>
            </a:p>
            <a:p>
              <a:pPr eaLnBrk="1" hangingPunct="1"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latin typeface="Tele-GroteskNor" pitchFamily="2" charset="0"/>
                </a:rPr>
                <a:t>mmWave link</a:t>
              </a:r>
              <a:endParaRPr lang="en-US" altLang="de-DE" sz="500" dirty="0">
                <a:latin typeface="Tele-GroteskNor" pitchFamily="2" charset="0"/>
              </a:endParaRPr>
            </a:p>
          </p:txBody>
        </p:sp>
        <p:cxnSp>
          <p:nvCxnSpPr>
            <p:cNvPr id="253" name="Gerade Verbindung 325"/>
            <p:cNvCxnSpPr/>
            <p:nvPr/>
          </p:nvCxnSpPr>
          <p:spPr bwMode="auto">
            <a:xfrm>
              <a:off x="7949176" y="4191832"/>
              <a:ext cx="180772" cy="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Gewinkelte Verbindung 2"/>
            <p:cNvCxnSpPr>
              <a:stCxn id="334" idx="1"/>
              <a:endCxn id="177" idx="2"/>
            </p:cNvCxnSpPr>
            <p:nvPr/>
          </p:nvCxnSpPr>
          <p:spPr bwMode="auto">
            <a:xfrm flipV="1">
              <a:off x="927256" y="3190485"/>
              <a:ext cx="435205" cy="309914"/>
            </a:xfrm>
            <a:prstGeom prst="bentConnector2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5" name="Group 5"/>
            <p:cNvGrpSpPr>
              <a:grpSpLocks/>
            </p:cNvGrpSpPr>
            <p:nvPr/>
          </p:nvGrpSpPr>
          <p:grpSpPr bwMode="auto">
            <a:xfrm>
              <a:off x="927256" y="3293215"/>
              <a:ext cx="201612" cy="265113"/>
              <a:chOff x="632" y="1958"/>
              <a:chExt cx="220" cy="389"/>
            </a:xfrm>
          </p:grpSpPr>
          <p:sp>
            <p:nvSpPr>
              <p:cNvPr id="256" name="Freeform 6"/>
              <p:cNvSpPr>
                <a:spLocks/>
              </p:cNvSpPr>
              <p:nvPr/>
            </p:nvSpPr>
            <p:spPr bwMode="auto">
              <a:xfrm>
                <a:off x="778" y="1958"/>
                <a:ext cx="74" cy="389"/>
              </a:xfrm>
              <a:custGeom>
                <a:avLst/>
                <a:gdLst>
                  <a:gd name="T0" fmla="*/ 0 w 74"/>
                  <a:gd name="T1" fmla="*/ 17 h 388"/>
                  <a:gd name="T2" fmla="*/ 74 w 74"/>
                  <a:gd name="T3" fmla="*/ 0 h 388"/>
                  <a:gd name="T4" fmla="*/ 74 w 74"/>
                  <a:gd name="T5" fmla="*/ 351 h 388"/>
                  <a:gd name="T6" fmla="*/ 0 w 74"/>
                  <a:gd name="T7" fmla="*/ 422 h 388"/>
                  <a:gd name="T8" fmla="*/ 0 w 74"/>
                  <a:gd name="T9" fmla="*/ 17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388"/>
                  <a:gd name="T17" fmla="*/ 74 w 74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388">
                    <a:moveTo>
                      <a:pt x="0" y="17"/>
                    </a:moveTo>
                    <a:lnTo>
                      <a:pt x="74" y="0"/>
                    </a:lnTo>
                    <a:lnTo>
                      <a:pt x="74" y="317"/>
                    </a:lnTo>
                    <a:lnTo>
                      <a:pt x="0" y="38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7" name="Freeform 7"/>
              <p:cNvSpPr>
                <a:spLocks/>
              </p:cNvSpPr>
              <p:nvPr/>
            </p:nvSpPr>
            <p:spPr bwMode="auto">
              <a:xfrm>
                <a:off x="634" y="2263"/>
                <a:ext cx="144" cy="84"/>
              </a:xfrm>
              <a:custGeom>
                <a:avLst/>
                <a:gdLst>
                  <a:gd name="T0" fmla="*/ 0 w 145"/>
                  <a:gd name="T1" fmla="*/ 0 h 83"/>
                  <a:gd name="T2" fmla="*/ 0 w 145"/>
                  <a:gd name="T3" fmla="*/ 19 h 83"/>
                  <a:gd name="T4" fmla="*/ 111 w 145"/>
                  <a:gd name="T5" fmla="*/ 117 h 83"/>
                  <a:gd name="T6" fmla="*/ 111 w 145"/>
                  <a:gd name="T7" fmla="*/ 92 h 83"/>
                  <a:gd name="T8" fmla="*/ 0 w 14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83"/>
                  <a:gd name="T17" fmla="*/ 145 w 14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83">
                    <a:moveTo>
                      <a:pt x="0" y="0"/>
                    </a:moveTo>
                    <a:lnTo>
                      <a:pt x="0" y="19"/>
                    </a:lnTo>
                    <a:lnTo>
                      <a:pt x="145" y="83"/>
                    </a:lnTo>
                    <a:lnTo>
                      <a:pt x="14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8" name="Freeform 8"/>
              <p:cNvSpPr>
                <a:spLocks/>
              </p:cNvSpPr>
              <p:nvPr/>
            </p:nvSpPr>
            <p:spPr bwMode="auto">
              <a:xfrm>
                <a:off x="632" y="1977"/>
                <a:ext cx="146" cy="345"/>
              </a:xfrm>
              <a:custGeom>
                <a:avLst/>
                <a:gdLst>
                  <a:gd name="T0" fmla="*/ 0 w 146"/>
                  <a:gd name="T1" fmla="*/ 2 h 345"/>
                  <a:gd name="T2" fmla="*/ 0 w 146"/>
                  <a:gd name="T3" fmla="*/ 285 h 345"/>
                  <a:gd name="T4" fmla="*/ 146 w 146"/>
                  <a:gd name="T5" fmla="*/ 345 h 345"/>
                  <a:gd name="T6" fmla="*/ 146 w 146"/>
                  <a:gd name="T7" fmla="*/ 0 h 345"/>
                  <a:gd name="T8" fmla="*/ 0 w 146"/>
                  <a:gd name="T9" fmla="*/ 2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345"/>
                  <a:gd name="T17" fmla="*/ 146 w 1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345">
                    <a:moveTo>
                      <a:pt x="0" y="2"/>
                    </a:moveTo>
                    <a:lnTo>
                      <a:pt x="0" y="285"/>
                    </a:lnTo>
                    <a:lnTo>
                      <a:pt x="146" y="345"/>
                    </a:lnTo>
                    <a:lnTo>
                      <a:pt x="14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59" name="Group 9"/>
              <p:cNvGrpSpPr>
                <a:grpSpLocks/>
              </p:cNvGrpSpPr>
              <p:nvPr/>
            </p:nvGrpSpPr>
            <p:grpSpPr bwMode="auto">
              <a:xfrm>
                <a:off x="637" y="1991"/>
                <a:ext cx="135" cy="144"/>
                <a:chOff x="637" y="1991"/>
                <a:chExt cx="135" cy="144"/>
              </a:xfrm>
            </p:grpSpPr>
            <p:sp>
              <p:nvSpPr>
                <p:cNvPr id="344" name="Freeform 10"/>
                <p:cNvSpPr>
                  <a:spLocks/>
                </p:cNvSpPr>
                <p:nvPr/>
              </p:nvSpPr>
              <p:spPr bwMode="auto">
                <a:xfrm>
                  <a:off x="637" y="1991"/>
                  <a:ext cx="135" cy="144"/>
                </a:xfrm>
                <a:custGeom>
                  <a:avLst/>
                  <a:gdLst>
                    <a:gd name="T0" fmla="*/ 0 w 135"/>
                    <a:gd name="T1" fmla="*/ 0 h 143"/>
                    <a:gd name="T2" fmla="*/ 135 w 135"/>
                    <a:gd name="T3" fmla="*/ 0 h 143"/>
                    <a:gd name="T4" fmla="*/ 135 w 135"/>
                    <a:gd name="T5" fmla="*/ 177 h 143"/>
                    <a:gd name="T6" fmla="*/ 0 w 135"/>
                    <a:gd name="T7" fmla="*/ 152 h 143"/>
                    <a:gd name="T8" fmla="*/ 0 w 135"/>
                    <a:gd name="T9" fmla="*/ 0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43"/>
                    <a:gd name="T17" fmla="*/ 135 w 135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43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135" y="143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45" name="Group 11"/>
                <p:cNvGrpSpPr>
                  <a:grpSpLocks/>
                </p:cNvGrpSpPr>
                <p:nvPr/>
              </p:nvGrpSpPr>
              <p:grpSpPr bwMode="auto">
                <a:xfrm>
                  <a:off x="641" y="1995"/>
                  <a:ext cx="127" cy="136"/>
                  <a:chOff x="641" y="1995"/>
                  <a:chExt cx="127" cy="136"/>
                </a:xfrm>
              </p:grpSpPr>
              <p:sp>
                <p:nvSpPr>
                  <p:cNvPr id="346" name="Freeform 12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7"/>
                      <a:gd name="T2" fmla="*/ 0 w 122"/>
                      <a:gd name="T3" fmla="*/ 504 h 127"/>
                      <a:gd name="T4" fmla="*/ 277 w 122"/>
                      <a:gd name="T5" fmla="*/ 611 h 127"/>
                      <a:gd name="T6" fmla="*/ 277 w 122"/>
                      <a:gd name="T7" fmla="*/ 3 h 127"/>
                      <a:gd name="T8" fmla="*/ 0 w 122"/>
                      <a:gd name="T9" fmla="*/ 0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7"/>
                      <a:gd name="T17" fmla="*/ 122 w 122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7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7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7" name="Freeform 13"/>
                  <p:cNvSpPr>
                    <a:spLocks/>
                  </p:cNvSpPr>
                  <p:nvPr/>
                </p:nvSpPr>
                <p:spPr bwMode="auto">
                  <a:xfrm>
                    <a:off x="641" y="1998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8"/>
                      <a:gd name="T2" fmla="*/ 0 w 122"/>
                      <a:gd name="T3" fmla="*/ 383 h 128"/>
                      <a:gd name="T4" fmla="*/ 277 w 122"/>
                      <a:gd name="T5" fmla="*/ 473 h 128"/>
                      <a:gd name="T6" fmla="*/ 277 w 122"/>
                      <a:gd name="T7" fmla="*/ 458 h 128"/>
                      <a:gd name="T8" fmla="*/ 277 w 122"/>
                      <a:gd name="T9" fmla="*/ 5 h 128"/>
                      <a:gd name="T10" fmla="*/ 0 w 122"/>
                      <a:gd name="T11" fmla="*/ 0 h 1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2"/>
                      <a:gd name="T19" fmla="*/ 0 h 128"/>
                      <a:gd name="T20" fmla="*/ 122 w 122"/>
                      <a:gd name="T21" fmla="*/ 128 h 1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2" h="12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8"/>
                        </a:lnTo>
                        <a:lnTo>
                          <a:pt x="122" y="125"/>
                        </a:lnTo>
                        <a:lnTo>
                          <a:pt x="12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8" name="Freeform 14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6"/>
                      <a:gd name="T2" fmla="*/ 0 w 122"/>
                      <a:gd name="T3" fmla="*/ 667 h 126"/>
                      <a:gd name="T4" fmla="*/ 277 w 122"/>
                      <a:gd name="T5" fmla="*/ 797 h 126"/>
                      <a:gd name="T6" fmla="*/ 277 w 122"/>
                      <a:gd name="T7" fmla="*/ 3 h 126"/>
                      <a:gd name="T8" fmla="*/ 0 w 122"/>
                      <a:gd name="T9" fmla="*/ 0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6"/>
                      <a:gd name="T17" fmla="*/ 122 w 122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6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34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42" y="1998"/>
                    <a:ext cx="125" cy="123"/>
                    <a:chOff x="642" y="1998"/>
                    <a:chExt cx="125" cy="123"/>
                  </a:xfrm>
                </p:grpSpPr>
                <p:sp>
                  <p:nvSpPr>
                    <p:cNvPr id="39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642" y="1998"/>
                      <a:ext cx="9" cy="102"/>
                    </a:xfrm>
                    <a:custGeom>
                      <a:avLst/>
                      <a:gdLst>
                        <a:gd name="T0" fmla="*/ 0 w 7"/>
                        <a:gd name="T1" fmla="*/ 0 h 102"/>
                        <a:gd name="T2" fmla="*/ 0 w 7"/>
                        <a:gd name="T3" fmla="*/ 101 h 102"/>
                        <a:gd name="T4" fmla="*/ 35178 w 7"/>
                        <a:gd name="T5" fmla="*/ 102 h 102"/>
                        <a:gd name="T6" fmla="*/ 35178 w 7"/>
                        <a:gd name="T7" fmla="*/ 0 h 102"/>
                        <a:gd name="T8" fmla="*/ 0 w 7"/>
                        <a:gd name="T9" fmla="*/ 0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2"/>
                        <a:gd name="T17" fmla="*/ 7 w 7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2">
                          <a:moveTo>
                            <a:pt x="0" y="0"/>
                          </a:moveTo>
                          <a:lnTo>
                            <a:pt x="0" y="101"/>
                          </a:lnTo>
                          <a:lnTo>
                            <a:pt x="7" y="102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53" y="1998"/>
                      <a:ext cx="7" cy="107"/>
                    </a:xfrm>
                    <a:custGeom>
                      <a:avLst/>
                      <a:gdLst>
                        <a:gd name="T0" fmla="*/ 0 w 6"/>
                        <a:gd name="T1" fmla="*/ 0 h 103"/>
                        <a:gd name="T2" fmla="*/ 0 w 6"/>
                        <a:gd name="T3" fmla="*/ 370 h 103"/>
                        <a:gd name="T4" fmla="*/ 1210 w 6"/>
                        <a:gd name="T5" fmla="*/ 377 h 103"/>
                        <a:gd name="T6" fmla="*/ 1210 w 6"/>
                        <a:gd name="T7" fmla="*/ 0 h 103"/>
                        <a:gd name="T8" fmla="*/ 0 w 6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3"/>
                        <a:gd name="T17" fmla="*/ 6 w 6"/>
                        <a:gd name="T18" fmla="*/ 103 h 1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3">
                          <a:moveTo>
                            <a:pt x="0" y="0"/>
                          </a:moveTo>
                          <a:lnTo>
                            <a:pt x="0" y="102"/>
                          </a:lnTo>
                          <a:lnTo>
                            <a:pt x="6" y="103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1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60" y="1998"/>
                      <a:ext cx="10" cy="107"/>
                    </a:xfrm>
                    <a:custGeom>
                      <a:avLst/>
                      <a:gdLst>
                        <a:gd name="T0" fmla="*/ 0 w 7"/>
                        <a:gd name="T1" fmla="*/ 0 h 104"/>
                        <a:gd name="T2" fmla="*/ 0 w 7"/>
                        <a:gd name="T3" fmla="*/ 270 h 104"/>
                        <a:gd name="T4" fmla="*/ 35178 w 7"/>
                        <a:gd name="T5" fmla="*/ 272 h 104"/>
                        <a:gd name="T6" fmla="*/ 35178 w 7"/>
                        <a:gd name="T7" fmla="*/ 0 h 104"/>
                        <a:gd name="T8" fmla="*/ 0 w 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4"/>
                        <a:gd name="T17" fmla="*/ 7 w 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4">
                          <a:moveTo>
                            <a:pt x="0" y="0"/>
                          </a:moveTo>
                          <a:lnTo>
                            <a:pt x="0" y="103"/>
                          </a:lnTo>
                          <a:lnTo>
                            <a:pt x="7" y="10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70" y="1998"/>
                      <a:ext cx="7" cy="107"/>
                    </a:xfrm>
                    <a:custGeom>
                      <a:avLst/>
                      <a:gdLst>
                        <a:gd name="T0" fmla="*/ 0 w 7"/>
                        <a:gd name="T1" fmla="*/ 0 h 105"/>
                        <a:gd name="T2" fmla="*/ 0 w 7"/>
                        <a:gd name="T3" fmla="*/ 194 h 105"/>
                        <a:gd name="T4" fmla="*/ 7 w 7"/>
                        <a:gd name="T5" fmla="*/ 196 h 105"/>
                        <a:gd name="T6" fmla="*/ 7 w 7"/>
                        <a:gd name="T7" fmla="*/ 0 h 105"/>
                        <a:gd name="T8" fmla="*/ 0 w 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5"/>
                        <a:gd name="T17" fmla="*/ 7 w 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5">
                          <a:moveTo>
                            <a:pt x="0" y="0"/>
                          </a:moveTo>
                          <a:lnTo>
                            <a:pt x="0" y="104"/>
                          </a:lnTo>
                          <a:lnTo>
                            <a:pt x="7" y="10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3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81" y="1998"/>
                      <a:ext cx="5" cy="109"/>
                    </a:xfrm>
                    <a:custGeom>
                      <a:avLst/>
                      <a:gdLst>
                        <a:gd name="T0" fmla="*/ 0 w 6"/>
                        <a:gd name="T1" fmla="*/ 0 h 108"/>
                        <a:gd name="T2" fmla="*/ 0 w 6"/>
                        <a:gd name="T3" fmla="*/ 139 h 108"/>
                        <a:gd name="T4" fmla="*/ 3 w 6"/>
                        <a:gd name="T5" fmla="*/ 142 h 108"/>
                        <a:gd name="T6" fmla="*/ 3 w 6"/>
                        <a:gd name="T7" fmla="*/ 0 h 108"/>
                        <a:gd name="T8" fmla="*/ 0 w 6"/>
                        <a:gd name="T9" fmla="*/ 0 h 1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8"/>
                        <a:gd name="T17" fmla="*/ 6 w 6"/>
                        <a:gd name="T18" fmla="*/ 108 h 1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8">
                          <a:moveTo>
                            <a:pt x="0" y="0"/>
                          </a:moveTo>
                          <a:lnTo>
                            <a:pt x="0" y="105"/>
                          </a:lnTo>
                          <a:lnTo>
                            <a:pt x="6" y="108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687" y="1998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495 h 109"/>
                        <a:gd name="T4" fmla="*/ 6 w 7"/>
                        <a:gd name="T5" fmla="*/ 500 h 109"/>
                        <a:gd name="T6" fmla="*/ 7 w 7"/>
                        <a:gd name="T7" fmla="*/ 1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6" y="109"/>
                          </a:lnTo>
                          <a:lnTo>
                            <a:pt x="7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96" y="2000"/>
                      <a:ext cx="7" cy="109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108 h 109"/>
                        <a:gd name="T4" fmla="*/ 7 w 7"/>
                        <a:gd name="T5" fmla="*/ 109 h 109"/>
                        <a:gd name="T6" fmla="*/ 7 w 7"/>
                        <a:gd name="T7" fmla="*/ 0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7" y="109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6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706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2"/>
                        <a:gd name="T2" fmla="*/ 0 w 6"/>
                        <a:gd name="T3" fmla="*/ 195 h 112"/>
                        <a:gd name="T4" fmla="*/ 3 w 6"/>
                        <a:gd name="T5" fmla="*/ 201 h 112"/>
                        <a:gd name="T6" fmla="*/ 3 w 6"/>
                        <a:gd name="T7" fmla="*/ 0 h 112"/>
                        <a:gd name="T8" fmla="*/ 0 w 6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2"/>
                        <a:gd name="T17" fmla="*/ 6 w 6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2">
                          <a:moveTo>
                            <a:pt x="0" y="0"/>
                          </a:moveTo>
                          <a:lnTo>
                            <a:pt x="0" y="109"/>
                          </a:lnTo>
                          <a:lnTo>
                            <a:pt x="6" y="11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7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715" y="2000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3"/>
                        <a:gd name="T2" fmla="*/ 0 w 7"/>
                        <a:gd name="T3" fmla="*/ 146 h 113"/>
                        <a:gd name="T4" fmla="*/ 7 w 7"/>
                        <a:gd name="T5" fmla="*/ 147 h 113"/>
                        <a:gd name="T6" fmla="*/ 7 w 7"/>
                        <a:gd name="T7" fmla="*/ 0 h 113"/>
                        <a:gd name="T8" fmla="*/ 0 w 7"/>
                        <a:gd name="T9" fmla="*/ 0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3"/>
                        <a:gd name="T17" fmla="*/ 7 w 7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3">
                          <a:moveTo>
                            <a:pt x="0" y="0"/>
                          </a:moveTo>
                          <a:lnTo>
                            <a:pt x="0" y="112"/>
                          </a:lnTo>
                          <a:lnTo>
                            <a:pt x="7" y="113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8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724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4"/>
                        <a:gd name="T2" fmla="*/ 0 w 6"/>
                        <a:gd name="T3" fmla="*/ 113 h 114"/>
                        <a:gd name="T4" fmla="*/ 3 w 6"/>
                        <a:gd name="T5" fmla="*/ 114 h 114"/>
                        <a:gd name="T6" fmla="*/ 3 w 6"/>
                        <a:gd name="T7" fmla="*/ 0 h 114"/>
                        <a:gd name="T8" fmla="*/ 0 w 6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4"/>
                        <a:gd name="T17" fmla="*/ 6 w 6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6" y="114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9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732" y="2002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4"/>
                        <a:gd name="T2" fmla="*/ 0 w 7"/>
                        <a:gd name="T3" fmla="*/ 113 h 114"/>
                        <a:gd name="T4" fmla="*/ 7 w 7"/>
                        <a:gd name="T5" fmla="*/ 114 h 114"/>
                        <a:gd name="T6" fmla="*/ 7 w 7"/>
                        <a:gd name="T7" fmla="*/ 0 h 114"/>
                        <a:gd name="T8" fmla="*/ 0 w 7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4"/>
                        <a:gd name="T17" fmla="*/ 7 w 7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7" y="11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741" y="2002"/>
                      <a:ext cx="9" cy="116"/>
                    </a:xfrm>
                    <a:custGeom>
                      <a:avLst/>
                      <a:gdLst>
                        <a:gd name="T0" fmla="*/ 0 w 7"/>
                        <a:gd name="T1" fmla="*/ 0 h 115"/>
                        <a:gd name="T2" fmla="*/ 0 w 7"/>
                        <a:gd name="T3" fmla="*/ 148 h 115"/>
                        <a:gd name="T4" fmla="*/ 35178 w 7"/>
                        <a:gd name="T5" fmla="*/ 149 h 115"/>
                        <a:gd name="T6" fmla="*/ 35178 w 7"/>
                        <a:gd name="T7" fmla="*/ 0 h 115"/>
                        <a:gd name="T8" fmla="*/ 0 w 7"/>
                        <a:gd name="T9" fmla="*/ 0 h 1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5"/>
                        <a:gd name="T17" fmla="*/ 7 w 7"/>
                        <a:gd name="T18" fmla="*/ 115 h 1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5">
                          <a:moveTo>
                            <a:pt x="0" y="0"/>
                          </a:moveTo>
                          <a:lnTo>
                            <a:pt x="0" y="114"/>
                          </a:lnTo>
                          <a:lnTo>
                            <a:pt x="7" y="11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752" y="2002"/>
                      <a:ext cx="7" cy="119"/>
                    </a:xfrm>
                    <a:custGeom>
                      <a:avLst/>
                      <a:gdLst>
                        <a:gd name="T0" fmla="*/ 0 w 7"/>
                        <a:gd name="T1" fmla="*/ 0 h 117"/>
                        <a:gd name="T2" fmla="*/ 0 w 7"/>
                        <a:gd name="T3" fmla="*/ 201 h 117"/>
                        <a:gd name="T4" fmla="*/ 7 w 7"/>
                        <a:gd name="T5" fmla="*/ 204 h 117"/>
                        <a:gd name="T6" fmla="*/ 7 w 7"/>
                        <a:gd name="T7" fmla="*/ 0 h 117"/>
                        <a:gd name="T8" fmla="*/ 0 w 7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7"/>
                        <a:gd name="T17" fmla="*/ 7 w 7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7">
                          <a:moveTo>
                            <a:pt x="0" y="0"/>
                          </a:moveTo>
                          <a:lnTo>
                            <a:pt x="0" y="115"/>
                          </a:lnTo>
                          <a:lnTo>
                            <a:pt x="7" y="117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758" y="2002"/>
                      <a:ext cx="9" cy="119"/>
                    </a:xfrm>
                    <a:custGeom>
                      <a:avLst/>
                      <a:gdLst>
                        <a:gd name="T0" fmla="*/ 0 w 7"/>
                        <a:gd name="T1" fmla="*/ 0 h 118"/>
                        <a:gd name="T2" fmla="*/ 0 w 7"/>
                        <a:gd name="T3" fmla="*/ 151 h 118"/>
                        <a:gd name="T4" fmla="*/ 35178 w 7"/>
                        <a:gd name="T5" fmla="*/ 152 h 118"/>
                        <a:gd name="T6" fmla="*/ 35178 w 7"/>
                        <a:gd name="T7" fmla="*/ 0 h 118"/>
                        <a:gd name="T8" fmla="*/ 0 w 7"/>
                        <a:gd name="T9" fmla="*/ 0 h 1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8"/>
                        <a:gd name="T17" fmla="*/ 7 w 7"/>
                        <a:gd name="T18" fmla="*/ 118 h 1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8">
                          <a:moveTo>
                            <a:pt x="0" y="0"/>
                          </a:moveTo>
                          <a:lnTo>
                            <a:pt x="0" y="117"/>
                          </a:lnTo>
                          <a:lnTo>
                            <a:pt x="7" y="118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50" name="Freeform 30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4 w 8"/>
                      <a:gd name="T3" fmla="*/ 0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1" name="Freeform 31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2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1"/>
                      <a:gd name="T14" fmla="*/ 7 w 7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2" name="Freeform 32"/>
                  <p:cNvSpPr>
                    <a:spLocks/>
                  </p:cNvSpPr>
                  <p:nvPr/>
                </p:nvSpPr>
                <p:spPr bwMode="auto">
                  <a:xfrm>
                    <a:off x="661" y="1998"/>
                    <a:ext cx="7" cy="2"/>
                  </a:xfrm>
                  <a:custGeom>
                    <a:avLst/>
                    <a:gdLst>
                      <a:gd name="T0" fmla="*/ 0 w 8"/>
                      <a:gd name="T1" fmla="*/ 2147483647 h 1"/>
                      <a:gd name="T2" fmla="*/ 4 w 8"/>
                      <a:gd name="T3" fmla="*/ 2147483647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3" name="Freeform 33"/>
                  <p:cNvSpPr>
                    <a:spLocks/>
                  </p:cNvSpPr>
                  <p:nvPr/>
                </p:nvSpPr>
                <p:spPr bwMode="auto">
                  <a:xfrm>
                    <a:off x="668" y="1998"/>
                    <a:ext cx="9" cy="2"/>
                  </a:xfrm>
                  <a:custGeom>
                    <a:avLst/>
                    <a:gdLst>
                      <a:gd name="T0" fmla="*/ 0 w 9"/>
                      <a:gd name="T1" fmla="*/ 2147483647 h 1"/>
                      <a:gd name="T2" fmla="*/ 7 w 9"/>
                      <a:gd name="T3" fmla="*/ 2147483647 h 1"/>
                      <a:gd name="T4" fmla="*/ 9 w 9"/>
                      <a:gd name="T5" fmla="*/ 0 h 1"/>
                      <a:gd name="T6" fmla="*/ 2 w 9"/>
                      <a:gd name="T7" fmla="*/ 0 h 1"/>
                      <a:gd name="T8" fmla="*/ 0 w 9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1"/>
                      <a:gd name="T17" fmla="*/ 9 w 9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4" name="Freeform 34"/>
                  <p:cNvSpPr>
                    <a:spLocks/>
                  </p:cNvSpPr>
                  <p:nvPr/>
                </p:nvSpPr>
                <p:spPr bwMode="auto">
                  <a:xfrm>
                    <a:off x="679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5" name="Freeform 35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7 w 7"/>
                      <a:gd name="T3" fmla="*/ 2147483647 h 1"/>
                      <a:gd name="T4" fmla="*/ 7 w 7"/>
                      <a:gd name="T5" fmla="*/ 0 h 1"/>
                      <a:gd name="T6" fmla="*/ 1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6" name="Freeform 36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6 w 7"/>
                      <a:gd name="T3" fmla="*/ 2 h 2"/>
                      <a:gd name="T4" fmla="*/ 7 w 7"/>
                      <a:gd name="T5" fmla="*/ 0 h 2"/>
                      <a:gd name="T6" fmla="*/ 0 w 7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2"/>
                      <a:gd name="T14" fmla="*/ 7 w 7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2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7" name="Freeform 37"/>
                  <p:cNvSpPr>
                    <a:spLocks/>
                  </p:cNvSpPr>
                  <p:nvPr/>
                </p:nvSpPr>
                <p:spPr bwMode="auto">
                  <a:xfrm>
                    <a:off x="705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7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8" name="Freeform 38"/>
                  <p:cNvSpPr>
                    <a:spLocks/>
                  </p:cNvSpPr>
                  <p:nvPr/>
                </p:nvSpPr>
                <p:spPr bwMode="auto">
                  <a:xfrm>
                    <a:off x="713" y="2000"/>
                    <a:ext cx="9" cy="2"/>
                  </a:xfrm>
                  <a:custGeom>
                    <a:avLst/>
                    <a:gdLst>
                      <a:gd name="T0" fmla="*/ 0 w 8"/>
                      <a:gd name="T1" fmla="*/ 2 h 2"/>
                      <a:gd name="T2" fmla="*/ 362 w 8"/>
                      <a:gd name="T3" fmla="*/ 2 h 2"/>
                      <a:gd name="T4" fmla="*/ 407 w 8"/>
                      <a:gd name="T5" fmla="*/ 0 h 2"/>
                      <a:gd name="T6" fmla="*/ 1 w 8"/>
                      <a:gd name="T7" fmla="*/ 0 h 2"/>
                      <a:gd name="T8" fmla="*/ 0 w 8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"/>
                      <a:gd name="T17" fmla="*/ 8 w 8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9" name="Freeform 39"/>
                  <p:cNvSpPr>
                    <a:spLocks/>
                  </p:cNvSpPr>
                  <p:nvPr/>
                </p:nvSpPr>
                <p:spPr bwMode="auto">
                  <a:xfrm>
                    <a:off x="722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0" name="Freeform 40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0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1" name="Freeform 41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7" cy="0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5 w 7"/>
                      <a:gd name="T3" fmla="*/ 0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002"/>
                    <a:ext cx="10" cy="0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63" name="Freeform 43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36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44" y="2098"/>
                    <a:ext cx="123" cy="28"/>
                    <a:chOff x="644" y="2098"/>
                    <a:chExt cx="123" cy="28"/>
                  </a:xfrm>
                </p:grpSpPr>
                <p:sp>
                  <p:nvSpPr>
                    <p:cNvPr id="38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44" y="2098"/>
                      <a:ext cx="9" cy="7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1 w 8"/>
                        <a:gd name="T3" fmla="*/ 417438595 h 4"/>
                        <a:gd name="T4" fmla="*/ 407 w 8"/>
                        <a:gd name="T5" fmla="*/ 730517541 h 4"/>
                        <a:gd name="T6" fmla="*/ 407 w 8"/>
                        <a:gd name="T7" fmla="*/ 417438595 h 4"/>
                        <a:gd name="T8" fmla="*/ 361 w 8"/>
                        <a:gd name="T9" fmla="*/ 0 h 4"/>
                        <a:gd name="T10" fmla="*/ 0 w 8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4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53" y="2100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1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5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61" y="2102"/>
                      <a:ext cx="9" cy="2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1 h 3"/>
                        <a:gd name="T4" fmla="*/ 407 w 8"/>
                        <a:gd name="T5" fmla="*/ 1 h 3"/>
                        <a:gd name="T6" fmla="*/ 407 w 8"/>
                        <a:gd name="T7" fmla="*/ 1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70" y="2102"/>
                      <a:ext cx="9" cy="7"/>
                    </a:xfrm>
                    <a:custGeom>
                      <a:avLst/>
                      <a:gdLst>
                        <a:gd name="T0" fmla="*/ 0 w 9"/>
                        <a:gd name="T1" fmla="*/ 0 h 4"/>
                        <a:gd name="T2" fmla="*/ 2 w 9"/>
                        <a:gd name="T3" fmla="*/ 238536340 h 4"/>
                        <a:gd name="T4" fmla="*/ 9 w 9"/>
                        <a:gd name="T5" fmla="*/ 730517541 h 4"/>
                        <a:gd name="T6" fmla="*/ 9 w 9"/>
                        <a:gd name="T7" fmla="*/ 238536340 h 4"/>
                        <a:gd name="T8" fmla="*/ 6 w 9"/>
                        <a:gd name="T9" fmla="*/ 0 h 4"/>
                        <a:gd name="T10" fmla="*/ 0 w 9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4"/>
                        <a:gd name="T20" fmla="*/ 9 w 9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4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9" y="4"/>
                          </a:lnTo>
                          <a:lnTo>
                            <a:pt x="9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79" y="2107"/>
                      <a:ext cx="10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6161 h 4"/>
                        <a:gd name="T4" fmla="*/ 1277047 w 7"/>
                        <a:gd name="T5" fmla="*/ 7701 h 4"/>
                        <a:gd name="T6" fmla="*/ 1277047 w 7"/>
                        <a:gd name="T7" fmla="*/ 1 h 4"/>
                        <a:gd name="T8" fmla="*/ 1216580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687" y="2107"/>
                      <a:ext cx="7" cy="7"/>
                    </a:xfrm>
                    <a:custGeom>
                      <a:avLst/>
                      <a:gdLst>
                        <a:gd name="T0" fmla="*/ 0 w 7"/>
                        <a:gd name="T1" fmla="*/ 183946 h 5"/>
                        <a:gd name="T2" fmla="*/ 1 w 7"/>
                        <a:gd name="T3" fmla="*/ 257524 h 5"/>
                        <a:gd name="T4" fmla="*/ 7 w 7"/>
                        <a:gd name="T5" fmla="*/ 483426 h 5"/>
                        <a:gd name="T6" fmla="*/ 7 w 7"/>
                        <a:gd name="T7" fmla="*/ 257524 h 5"/>
                        <a:gd name="T8" fmla="*/ 6 w 7"/>
                        <a:gd name="T9" fmla="*/ 0 h 5"/>
                        <a:gd name="T10" fmla="*/ 0 w 7"/>
                        <a:gd name="T11" fmla="*/ 183946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6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1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696" y="2112"/>
                      <a:ext cx="7" cy="0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0 h 3"/>
                        <a:gd name="T4" fmla="*/ 4 w 8"/>
                        <a:gd name="T5" fmla="*/ 0 h 3"/>
                        <a:gd name="T6" fmla="*/ 4 w 8"/>
                        <a:gd name="T7" fmla="*/ 0 h 3"/>
                        <a:gd name="T8" fmla="*/ 4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0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2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706" y="2112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4929 h 4"/>
                        <a:gd name="T4" fmla="*/ 7 w 7"/>
                        <a:gd name="T5" fmla="*/ 7701 h 4"/>
                        <a:gd name="T6" fmla="*/ 7 w 7"/>
                        <a:gd name="T7" fmla="*/ 1 h 4"/>
                        <a:gd name="T8" fmla="*/ 5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3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713" y="2114"/>
                      <a:ext cx="10" cy="2"/>
                    </a:xfrm>
                    <a:custGeom>
                      <a:avLst/>
                      <a:gdLst>
                        <a:gd name="T0" fmla="*/ 0 w 8"/>
                        <a:gd name="T1" fmla="*/ 1 h 4"/>
                        <a:gd name="T2" fmla="*/ 1 w 8"/>
                        <a:gd name="T3" fmla="*/ 1 h 4"/>
                        <a:gd name="T4" fmla="*/ 16024 w 8"/>
                        <a:gd name="T5" fmla="*/ 1 h 4"/>
                        <a:gd name="T6" fmla="*/ 16024 w 8"/>
                        <a:gd name="T7" fmla="*/ 1 h 4"/>
                        <a:gd name="T8" fmla="*/ 10838 w 8"/>
                        <a:gd name="T9" fmla="*/ 0 h 4"/>
                        <a:gd name="T10" fmla="*/ 0 w 8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8" y="4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726" y="2114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2 h 5"/>
                        <a:gd name="T2" fmla="*/ 1 w 7"/>
                        <a:gd name="T3" fmla="*/ 3 h 5"/>
                        <a:gd name="T4" fmla="*/ 7 w 7"/>
                        <a:gd name="T5" fmla="*/ 5 h 5"/>
                        <a:gd name="T6" fmla="*/ 7 w 7"/>
                        <a:gd name="T7" fmla="*/ 3 h 5"/>
                        <a:gd name="T8" fmla="*/ 5 w 7"/>
                        <a:gd name="T9" fmla="*/ 0 h 5"/>
                        <a:gd name="T10" fmla="*/ 0 w 7"/>
                        <a:gd name="T11" fmla="*/ 2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5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732" y="2116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60525013 h 3"/>
                        <a:gd name="T4" fmla="*/ 407 w 8"/>
                        <a:gd name="T5" fmla="*/ 100875022 h 3"/>
                        <a:gd name="T6" fmla="*/ 407 w 8"/>
                        <a:gd name="T7" fmla="*/ 36315008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6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743" y="2119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0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4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0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4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7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752" y="2119"/>
                      <a:ext cx="7" cy="7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183946 h 5"/>
                        <a:gd name="T4" fmla="*/ 4 w 8"/>
                        <a:gd name="T5" fmla="*/ 483426 h 5"/>
                        <a:gd name="T6" fmla="*/ 4 w 8"/>
                        <a:gd name="T7" fmla="*/ 183946 h 5"/>
                        <a:gd name="T8" fmla="*/ 4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8" y="5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8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758" y="2121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4 h 5"/>
                        <a:gd name="T4" fmla="*/ 407 w 8"/>
                        <a:gd name="T5" fmla="*/ 5 h 5"/>
                        <a:gd name="T6" fmla="*/ 407 w 8"/>
                        <a:gd name="T7" fmla="*/ 3 h 5"/>
                        <a:gd name="T8" fmla="*/ 361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4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65" name="Freeform 59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105"/>
                  </a:xfrm>
                  <a:custGeom>
                    <a:avLst/>
                    <a:gdLst>
                      <a:gd name="T0" fmla="*/ 0 w 7"/>
                      <a:gd name="T1" fmla="*/ 0 h 100"/>
                      <a:gd name="T2" fmla="*/ 0 w 7"/>
                      <a:gd name="T3" fmla="*/ 513 h 100"/>
                      <a:gd name="T4" fmla="*/ 7 w 7"/>
                      <a:gd name="T5" fmla="*/ 526 h 100"/>
                      <a:gd name="T6" fmla="*/ 7 w 7"/>
                      <a:gd name="T7" fmla="*/ 0 h 100"/>
                      <a:gd name="T8" fmla="*/ 0 w 7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0"/>
                      <a:gd name="T17" fmla="*/ 7 w 7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0">
                        <a:moveTo>
                          <a:pt x="0" y="0"/>
                        </a:moveTo>
                        <a:lnTo>
                          <a:pt x="0" y="98"/>
                        </a:lnTo>
                        <a:lnTo>
                          <a:pt x="7" y="10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Freeform 60"/>
                  <p:cNvSpPr>
                    <a:spLocks/>
                  </p:cNvSpPr>
                  <p:nvPr/>
                </p:nvSpPr>
                <p:spPr bwMode="auto">
                  <a:xfrm>
                    <a:off x="653" y="2088"/>
                    <a:ext cx="5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3 h 14"/>
                      <a:gd name="T4" fmla="*/ 3 w 6"/>
                      <a:gd name="T5" fmla="*/ 14 h 14"/>
                      <a:gd name="T6" fmla="*/ 3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Freeform 61"/>
                  <p:cNvSpPr>
                    <a:spLocks/>
                  </p:cNvSpPr>
                  <p:nvPr/>
                </p:nvSpPr>
                <p:spPr bwMode="auto">
                  <a:xfrm>
                    <a:off x="661" y="2000"/>
                    <a:ext cx="7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7 w 7"/>
                      <a:gd name="T5" fmla="*/ 102 h 102"/>
                      <a:gd name="T6" fmla="*/ 7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Freeform 62"/>
                  <p:cNvSpPr>
                    <a:spLocks/>
                  </p:cNvSpPr>
                  <p:nvPr/>
                </p:nvSpPr>
                <p:spPr bwMode="auto">
                  <a:xfrm>
                    <a:off x="668" y="2000"/>
                    <a:ext cx="7" cy="107"/>
                  </a:xfrm>
                  <a:custGeom>
                    <a:avLst/>
                    <a:gdLst>
                      <a:gd name="T0" fmla="*/ 0 w 7"/>
                      <a:gd name="T1" fmla="*/ 0 h 103"/>
                      <a:gd name="T2" fmla="*/ 0 w 7"/>
                      <a:gd name="T3" fmla="*/ 370 h 103"/>
                      <a:gd name="T4" fmla="*/ 7 w 7"/>
                      <a:gd name="T5" fmla="*/ 377 h 103"/>
                      <a:gd name="T6" fmla="*/ 7 w 7"/>
                      <a:gd name="T7" fmla="*/ 0 h 103"/>
                      <a:gd name="T8" fmla="*/ 0 w 7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3"/>
                      <a:gd name="T17" fmla="*/ 7 w 7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7" y="10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Freeform 63"/>
                  <p:cNvSpPr>
                    <a:spLocks/>
                  </p:cNvSpPr>
                  <p:nvPr/>
                </p:nvSpPr>
                <p:spPr bwMode="auto">
                  <a:xfrm>
                    <a:off x="679" y="2000"/>
                    <a:ext cx="7" cy="109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6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0" name="Freeform 64"/>
                  <p:cNvSpPr>
                    <a:spLocks/>
                  </p:cNvSpPr>
                  <p:nvPr/>
                </p:nvSpPr>
                <p:spPr bwMode="auto">
                  <a:xfrm>
                    <a:off x="687" y="2000"/>
                    <a:ext cx="7" cy="112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497 h 107"/>
                      <a:gd name="T4" fmla="*/ 7 w 7"/>
                      <a:gd name="T5" fmla="*/ 506 h 107"/>
                      <a:gd name="T6" fmla="*/ 7 w 7"/>
                      <a:gd name="T7" fmla="*/ 2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1" name="Freeform 65"/>
                  <p:cNvSpPr>
                    <a:spLocks/>
                  </p:cNvSpPr>
                  <p:nvPr/>
                </p:nvSpPr>
                <p:spPr bwMode="auto">
                  <a:xfrm>
                    <a:off x="696" y="2002"/>
                    <a:ext cx="7" cy="107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8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2" name="Freeform 66"/>
                  <p:cNvSpPr>
                    <a:spLocks/>
                  </p:cNvSpPr>
                  <p:nvPr/>
                </p:nvSpPr>
                <p:spPr bwMode="auto">
                  <a:xfrm>
                    <a:off x="705" y="2002"/>
                    <a:ext cx="7" cy="107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196 h 107"/>
                      <a:gd name="T4" fmla="*/ 7 w 7"/>
                      <a:gd name="T5" fmla="*/ 197 h 107"/>
                      <a:gd name="T6" fmla="*/ 7 w 7"/>
                      <a:gd name="T7" fmla="*/ 0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3" name="Freeform 67"/>
                  <p:cNvSpPr>
                    <a:spLocks/>
                  </p:cNvSpPr>
                  <p:nvPr/>
                </p:nvSpPr>
                <p:spPr bwMode="auto">
                  <a:xfrm>
                    <a:off x="713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0"/>
                      <a:gd name="T2" fmla="*/ 0 w 7"/>
                      <a:gd name="T3" fmla="*/ 363 h 110"/>
                      <a:gd name="T4" fmla="*/ 7 w 7"/>
                      <a:gd name="T5" fmla="*/ 368 h 110"/>
                      <a:gd name="T6" fmla="*/ 7 w 7"/>
                      <a:gd name="T7" fmla="*/ 0 h 110"/>
                      <a:gd name="T8" fmla="*/ 0 w 7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0"/>
                      <a:gd name="T17" fmla="*/ 7 w 7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0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1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4" name="Freeform 68"/>
                  <p:cNvSpPr>
                    <a:spLocks/>
                  </p:cNvSpPr>
                  <p:nvPr/>
                </p:nvSpPr>
                <p:spPr bwMode="auto">
                  <a:xfrm>
                    <a:off x="722" y="2002"/>
                    <a:ext cx="7" cy="114"/>
                  </a:xfrm>
                  <a:custGeom>
                    <a:avLst/>
                    <a:gdLst>
                      <a:gd name="T0" fmla="*/ 0 w 6"/>
                      <a:gd name="T1" fmla="*/ 0 h 111"/>
                      <a:gd name="T2" fmla="*/ 0 w 6"/>
                      <a:gd name="T3" fmla="*/ 271 h 111"/>
                      <a:gd name="T4" fmla="*/ 1210 w 6"/>
                      <a:gd name="T5" fmla="*/ 272 h 111"/>
                      <a:gd name="T6" fmla="*/ 1210 w 6"/>
                      <a:gd name="T7" fmla="*/ 0 h 111"/>
                      <a:gd name="T8" fmla="*/ 0 w 6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1"/>
                      <a:gd name="T17" fmla="*/ 6 w 6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6" y="11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5" name="Freeform 69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1"/>
                      <a:gd name="T2" fmla="*/ 0 w 7"/>
                      <a:gd name="T3" fmla="*/ 488 h 111"/>
                      <a:gd name="T4" fmla="*/ 7 w 7"/>
                      <a:gd name="T5" fmla="*/ 491 h 111"/>
                      <a:gd name="T6" fmla="*/ 7 w 7"/>
                      <a:gd name="T7" fmla="*/ 0 h 111"/>
                      <a:gd name="T8" fmla="*/ 0 w 7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1"/>
                      <a:gd name="T17" fmla="*/ 7 w 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7" y="1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002"/>
                    <a:ext cx="5" cy="114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77" name="Freeform 71"/>
                  <p:cNvSpPr>
                    <a:spLocks/>
                  </p:cNvSpPr>
                  <p:nvPr/>
                </p:nvSpPr>
                <p:spPr bwMode="auto">
                  <a:xfrm>
                    <a:off x="748" y="2002"/>
                    <a:ext cx="10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200 h 114"/>
                      <a:gd name="T4" fmla="*/ 1277047 w 7"/>
                      <a:gd name="T5" fmla="*/ 201 h 114"/>
                      <a:gd name="T6" fmla="*/ 127704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8" name="Freeform 72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7" cy="121"/>
                  </a:xfrm>
                  <a:custGeom>
                    <a:avLst/>
                    <a:gdLst>
                      <a:gd name="T0" fmla="*/ 0 w 7"/>
                      <a:gd name="T1" fmla="*/ 0 h 116"/>
                      <a:gd name="T2" fmla="*/ 0 w 7"/>
                      <a:gd name="T3" fmla="*/ 484 h 116"/>
                      <a:gd name="T4" fmla="*/ 7 w 7"/>
                      <a:gd name="T5" fmla="*/ 486 h 116"/>
                      <a:gd name="T6" fmla="*/ 7 w 7"/>
                      <a:gd name="T7" fmla="*/ 0 h 116"/>
                      <a:gd name="T8" fmla="*/ 0 w 7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6"/>
                      <a:gd name="T17" fmla="*/ 7 w 7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6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53" y="2000"/>
                    <a:ext cx="5" cy="77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80" name="Freeform 74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1 h 2"/>
                      <a:gd name="T6" fmla="*/ 0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1" name="Freeform 75"/>
                  <p:cNvSpPr>
                    <a:spLocks/>
                  </p:cNvSpPr>
                  <p:nvPr/>
                </p:nvSpPr>
                <p:spPr bwMode="auto">
                  <a:xfrm>
                    <a:off x="653" y="2074"/>
                    <a:ext cx="7" cy="2"/>
                  </a:xfrm>
                  <a:custGeom>
                    <a:avLst/>
                    <a:gdLst>
                      <a:gd name="T0" fmla="*/ 6 w 7"/>
                      <a:gd name="T1" fmla="*/ 0 h 2"/>
                      <a:gd name="T2" fmla="*/ 0 w 7"/>
                      <a:gd name="T3" fmla="*/ 0 h 2"/>
                      <a:gd name="T4" fmla="*/ 1 w 7"/>
                      <a:gd name="T5" fmla="*/ 1 h 2"/>
                      <a:gd name="T6" fmla="*/ 7 w 7"/>
                      <a:gd name="T7" fmla="*/ 2 h 2"/>
                      <a:gd name="T8" fmla="*/ 6 w 7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2" name="Freeform 76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5" cy="0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5 w 5"/>
                      <a:gd name="T5" fmla="*/ 0 h 3"/>
                      <a:gd name="T6" fmla="*/ 5 w 5"/>
                      <a:gd name="T7" fmla="*/ 0 h 3"/>
                      <a:gd name="T8" fmla="*/ 0 w 5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3"/>
                      <a:gd name="T17" fmla="*/ 5 w 5"/>
                      <a:gd name="T18" fmla="*/ 0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3" name="Freeform 77"/>
                  <p:cNvSpPr>
                    <a:spLocks/>
                  </p:cNvSpPr>
                  <p:nvPr/>
                </p:nvSpPr>
                <p:spPr bwMode="auto">
                  <a:xfrm>
                    <a:off x="765" y="1998"/>
                    <a:ext cx="3" cy="133"/>
                  </a:xfrm>
                  <a:custGeom>
                    <a:avLst/>
                    <a:gdLst>
                      <a:gd name="T0" fmla="*/ 0 w 1"/>
                      <a:gd name="T1" fmla="*/ 611 h 127"/>
                      <a:gd name="T2" fmla="*/ 0 w 1"/>
                      <a:gd name="T3" fmla="*/ 593 h 127"/>
                      <a:gd name="T4" fmla="*/ 0 w 1"/>
                      <a:gd name="T5" fmla="*/ 0 h 127"/>
                      <a:gd name="T6" fmla="*/ 0 w 1"/>
                      <a:gd name="T7" fmla="*/ 0 h 127"/>
                      <a:gd name="T8" fmla="*/ 0 w 1"/>
                      <a:gd name="T9" fmla="*/ 611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7"/>
                      <a:gd name="T17" fmla="*/ 1 w 1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7">
                        <a:moveTo>
                          <a:pt x="0" y="127"/>
                        </a:moveTo>
                        <a:lnTo>
                          <a:pt x="0" y="124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4" name="Freeform 78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3" cy="107"/>
                  </a:xfrm>
                  <a:custGeom>
                    <a:avLst/>
                    <a:gdLst>
                      <a:gd name="T0" fmla="*/ 0 w 1"/>
                      <a:gd name="T1" fmla="*/ 0 h 107"/>
                      <a:gd name="T2" fmla="*/ 0 w 1"/>
                      <a:gd name="T3" fmla="*/ 197 h 107"/>
                      <a:gd name="T4" fmla="*/ 0 w 1"/>
                      <a:gd name="T5" fmla="*/ 196 h 107"/>
                      <a:gd name="T6" fmla="*/ 0 w 1"/>
                      <a:gd name="T7" fmla="*/ 1 h 107"/>
                      <a:gd name="T8" fmla="*/ 0 w 1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07"/>
                      <a:gd name="T17" fmla="*/ 1 w 1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07">
                        <a:moveTo>
                          <a:pt x="0" y="0"/>
                        </a:moveTo>
                        <a:lnTo>
                          <a:pt x="0" y="107"/>
                        </a:lnTo>
                        <a:lnTo>
                          <a:pt x="0" y="10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60" name="Freeform 79"/>
              <p:cNvSpPr>
                <a:spLocks/>
              </p:cNvSpPr>
              <p:nvPr/>
            </p:nvSpPr>
            <p:spPr bwMode="auto">
              <a:xfrm>
                <a:off x="637" y="2109"/>
                <a:ext cx="135" cy="186"/>
              </a:xfrm>
              <a:custGeom>
                <a:avLst/>
                <a:gdLst>
                  <a:gd name="T0" fmla="*/ 0 w 135"/>
                  <a:gd name="T1" fmla="*/ 0 h 186"/>
                  <a:gd name="T2" fmla="*/ 135 w 135"/>
                  <a:gd name="T3" fmla="*/ 25 h 186"/>
                  <a:gd name="T4" fmla="*/ 135 w 135"/>
                  <a:gd name="T5" fmla="*/ 186 h 186"/>
                  <a:gd name="T6" fmla="*/ 0 w 135"/>
                  <a:gd name="T7" fmla="*/ 136 h 186"/>
                  <a:gd name="T8" fmla="*/ 0 w 135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86"/>
                  <a:gd name="T17" fmla="*/ 135 w 135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86">
                    <a:moveTo>
                      <a:pt x="0" y="0"/>
                    </a:moveTo>
                    <a:lnTo>
                      <a:pt x="135" y="25"/>
                    </a:lnTo>
                    <a:lnTo>
                      <a:pt x="135" y="18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61" name="Group 80"/>
              <p:cNvGrpSpPr>
                <a:grpSpLocks/>
              </p:cNvGrpSpPr>
              <p:nvPr/>
            </p:nvGrpSpPr>
            <p:grpSpPr bwMode="auto">
              <a:xfrm>
                <a:off x="641" y="2116"/>
                <a:ext cx="125" cy="149"/>
                <a:chOff x="641" y="2116"/>
                <a:chExt cx="125" cy="149"/>
              </a:xfrm>
            </p:grpSpPr>
            <p:sp>
              <p:nvSpPr>
                <p:cNvPr id="279" name="Freeform 81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49 h 145"/>
                    <a:gd name="T4" fmla="*/ 88 w 122"/>
                    <a:gd name="T5" fmla="*/ 228 h 145"/>
                    <a:gd name="T6" fmla="*/ 88 w 122"/>
                    <a:gd name="T7" fmla="*/ 21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22" y="145"/>
                      </a:lnTo>
                      <a:lnTo>
                        <a:pt x="12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0" name="Freeform 82"/>
                <p:cNvSpPr>
                  <a:spLocks/>
                </p:cNvSpPr>
                <p:nvPr/>
              </p:nvSpPr>
              <p:spPr bwMode="auto">
                <a:xfrm>
                  <a:off x="641" y="2137"/>
                  <a:ext cx="121" cy="128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121 h 127"/>
                    <a:gd name="T4" fmla="*/ 88 w 122"/>
                    <a:gd name="T5" fmla="*/ 161 h 127"/>
                    <a:gd name="T6" fmla="*/ 88 w 122"/>
                    <a:gd name="T7" fmla="*/ 158 h 127"/>
                    <a:gd name="T8" fmla="*/ 88 w 122"/>
                    <a:gd name="T9" fmla="*/ 4 h 127"/>
                    <a:gd name="T10" fmla="*/ 0 w 122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7"/>
                    <a:gd name="T20" fmla="*/ 122 w 122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7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122" y="127"/>
                      </a:lnTo>
                      <a:lnTo>
                        <a:pt x="122" y="124"/>
                      </a:lnTo>
                      <a:lnTo>
                        <a:pt x="12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1" name="Freeform 83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73 h 145"/>
                    <a:gd name="T4" fmla="*/ 88 w 122"/>
                    <a:gd name="T5" fmla="*/ 228 h 145"/>
                    <a:gd name="T6" fmla="*/ 88 w 122"/>
                    <a:gd name="T7" fmla="*/ 23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122" y="145"/>
                      </a:lnTo>
                      <a:lnTo>
                        <a:pt x="1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2" name="Freeform 84"/>
                <p:cNvSpPr>
                  <a:spLocks/>
                </p:cNvSpPr>
                <p:nvPr/>
              </p:nvSpPr>
              <p:spPr bwMode="auto">
                <a:xfrm>
                  <a:off x="679" y="2231"/>
                  <a:ext cx="7" cy="7"/>
                </a:xfrm>
                <a:custGeom>
                  <a:avLst/>
                  <a:gdLst>
                    <a:gd name="T0" fmla="*/ 0 w 7"/>
                    <a:gd name="T1" fmla="*/ 36315008 h 3"/>
                    <a:gd name="T2" fmla="*/ 1 w 7"/>
                    <a:gd name="T3" fmla="*/ 60525013 h 3"/>
                    <a:gd name="T4" fmla="*/ 7 w 7"/>
                    <a:gd name="T5" fmla="*/ 100875022 h 3"/>
                    <a:gd name="T6" fmla="*/ 7 w 7"/>
                    <a:gd name="T7" fmla="*/ 36315008 h 3"/>
                    <a:gd name="T8" fmla="*/ 6 w 7"/>
                    <a:gd name="T9" fmla="*/ 0 h 3"/>
                    <a:gd name="T10" fmla="*/ 0 w 7"/>
                    <a:gd name="T11" fmla="*/ 36315008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3" name="Freeform 85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102"/>
                </a:xfrm>
                <a:custGeom>
                  <a:avLst/>
                  <a:gdLst>
                    <a:gd name="T0" fmla="*/ 0 w 7"/>
                    <a:gd name="T1" fmla="*/ 0 h 101"/>
                    <a:gd name="T2" fmla="*/ 0 w 7"/>
                    <a:gd name="T3" fmla="*/ 134 h 101"/>
                    <a:gd name="T4" fmla="*/ 7 w 7"/>
                    <a:gd name="T5" fmla="*/ 135 h 101"/>
                    <a:gd name="T6" fmla="*/ 7 w 7"/>
                    <a:gd name="T7" fmla="*/ 1 h 101"/>
                    <a:gd name="T8" fmla="*/ 0 w 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1"/>
                    <a:gd name="T17" fmla="*/ 7 w 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1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7" y="101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4" name="Freeform 86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2"/>
                </a:xfrm>
                <a:custGeom>
                  <a:avLst/>
                  <a:gdLst>
                    <a:gd name="T0" fmla="*/ 0 w 8"/>
                    <a:gd name="T1" fmla="*/ 1 h 2"/>
                    <a:gd name="T2" fmla="*/ 4 w 8"/>
                    <a:gd name="T3" fmla="*/ 2 h 2"/>
                    <a:gd name="T4" fmla="*/ 4 w 8"/>
                    <a:gd name="T5" fmla="*/ 1 h 2"/>
                    <a:gd name="T6" fmla="*/ 1 w 8"/>
                    <a:gd name="T7" fmla="*/ 0 h 2"/>
                    <a:gd name="T8" fmla="*/ 0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5" name="Freeform 87"/>
                <p:cNvSpPr>
                  <a:spLocks/>
                </p:cNvSpPr>
                <p:nvPr/>
              </p:nvSpPr>
              <p:spPr bwMode="auto">
                <a:xfrm>
                  <a:off x="644" y="2219"/>
                  <a:ext cx="7" cy="5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 w 8"/>
                    <a:gd name="T5" fmla="*/ 7701 h 4"/>
                    <a:gd name="T6" fmla="*/ 4 w 8"/>
                    <a:gd name="T7" fmla="*/ 1 h 4"/>
                    <a:gd name="T8" fmla="*/ 4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4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6" name="Freeform 88"/>
                <p:cNvSpPr>
                  <a:spLocks/>
                </p:cNvSpPr>
                <p:nvPr/>
              </p:nvSpPr>
              <p:spPr bwMode="auto">
                <a:xfrm>
                  <a:off x="644" y="2121"/>
                  <a:ext cx="7" cy="100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98 h 100"/>
                    <a:gd name="T4" fmla="*/ 7 w 7"/>
                    <a:gd name="T5" fmla="*/ 100 h 100"/>
                    <a:gd name="T6" fmla="*/ 7 w 7"/>
                    <a:gd name="T7" fmla="*/ 1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7" name="Freeform 89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4"/>
                    <a:gd name="T2" fmla="*/ 0 w 7"/>
                    <a:gd name="T3" fmla="*/ 137 h 104"/>
                    <a:gd name="T4" fmla="*/ 7 w 7"/>
                    <a:gd name="T5" fmla="*/ 138 h 104"/>
                    <a:gd name="T6" fmla="*/ 7 w 7"/>
                    <a:gd name="T7" fmla="*/ 0 h 104"/>
                    <a:gd name="T8" fmla="*/ 0 w 7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4"/>
                    <a:gd name="T17" fmla="*/ 7 w 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4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7" y="10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8" name="Freeform 90"/>
                <p:cNvSpPr>
                  <a:spLocks/>
                </p:cNvSpPr>
                <p:nvPr/>
              </p:nvSpPr>
              <p:spPr bwMode="auto">
                <a:xfrm>
                  <a:off x="660" y="2123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1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9" name="Freeform 91"/>
                <p:cNvSpPr>
                  <a:spLocks/>
                </p:cNvSpPr>
                <p:nvPr/>
              </p:nvSpPr>
              <p:spPr bwMode="auto">
                <a:xfrm>
                  <a:off x="660" y="2226"/>
                  <a:ext cx="9" cy="2"/>
                </a:xfrm>
                <a:custGeom>
                  <a:avLst/>
                  <a:gdLst>
                    <a:gd name="T0" fmla="*/ 0 w 8"/>
                    <a:gd name="T1" fmla="*/ 1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1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0" name="Freeform 92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193 h 103"/>
                    <a:gd name="T4" fmla="*/ 7 w 7"/>
                    <a:gd name="T5" fmla="*/ 195 h 103"/>
                    <a:gd name="T6" fmla="*/ 7 w 7"/>
                    <a:gd name="T7" fmla="*/ 2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1" name="Freeform 93"/>
                <p:cNvSpPr>
                  <a:spLocks/>
                </p:cNvSpPr>
                <p:nvPr/>
              </p:nvSpPr>
              <p:spPr bwMode="auto">
                <a:xfrm>
                  <a:off x="670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4 h 105"/>
                    <a:gd name="T4" fmla="*/ 7 w 7"/>
                    <a:gd name="T5" fmla="*/ 105 h 105"/>
                    <a:gd name="T6" fmla="*/ 7 w 7"/>
                    <a:gd name="T7" fmla="*/ 0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7" y="10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2" name="Freeform 94"/>
                <p:cNvSpPr>
                  <a:spLocks/>
                </p:cNvSpPr>
                <p:nvPr/>
              </p:nvSpPr>
              <p:spPr bwMode="auto">
                <a:xfrm>
                  <a:off x="667" y="2123"/>
                  <a:ext cx="10" cy="0"/>
                </a:xfrm>
                <a:custGeom>
                  <a:avLst/>
                  <a:gdLst>
                    <a:gd name="T0" fmla="*/ 0 w 9"/>
                    <a:gd name="T1" fmla="*/ 0 h 3"/>
                    <a:gd name="T2" fmla="*/ 249 w 9"/>
                    <a:gd name="T3" fmla="*/ 0 h 3"/>
                    <a:gd name="T4" fmla="*/ 308 w 9"/>
                    <a:gd name="T5" fmla="*/ 0 h 3"/>
                    <a:gd name="T6" fmla="*/ 2 w 9"/>
                    <a:gd name="T7" fmla="*/ 0 h 3"/>
                    <a:gd name="T8" fmla="*/ 0 w 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3" name="Freeform 95"/>
                <p:cNvSpPr>
                  <a:spLocks/>
                </p:cNvSpPr>
                <p:nvPr/>
              </p:nvSpPr>
              <p:spPr bwMode="auto">
                <a:xfrm>
                  <a:off x="667" y="2228"/>
                  <a:ext cx="10" cy="5"/>
                </a:xfrm>
                <a:custGeom>
                  <a:avLst/>
                  <a:gdLst>
                    <a:gd name="T0" fmla="*/ 0 w 9"/>
                    <a:gd name="T1" fmla="*/ 0 h 4"/>
                    <a:gd name="T2" fmla="*/ 2 w 9"/>
                    <a:gd name="T3" fmla="*/ 4929 h 4"/>
                    <a:gd name="T4" fmla="*/ 308 w 9"/>
                    <a:gd name="T5" fmla="*/ 7701 h 4"/>
                    <a:gd name="T6" fmla="*/ 308 w 9"/>
                    <a:gd name="T7" fmla="*/ 4929 h 4"/>
                    <a:gd name="T8" fmla="*/ 224 w 9"/>
                    <a:gd name="T9" fmla="*/ 0 h 4"/>
                    <a:gd name="T10" fmla="*/ 0 w 9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4" name="Freeform 96"/>
                <p:cNvSpPr>
                  <a:spLocks/>
                </p:cNvSpPr>
                <p:nvPr/>
              </p:nvSpPr>
              <p:spPr bwMode="auto">
                <a:xfrm>
                  <a:off x="667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2 h 105"/>
                    <a:gd name="T4" fmla="*/ 7 w 7"/>
                    <a:gd name="T5" fmla="*/ 105 h 105"/>
                    <a:gd name="T6" fmla="*/ 7 w 7"/>
                    <a:gd name="T7" fmla="*/ 1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5" name="Freeform 97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109"/>
                </a:xfrm>
                <a:custGeom>
                  <a:avLst/>
                  <a:gdLst>
                    <a:gd name="T0" fmla="*/ 0 w 6"/>
                    <a:gd name="T1" fmla="*/ 0 h 107"/>
                    <a:gd name="T2" fmla="*/ 0 w 6"/>
                    <a:gd name="T3" fmla="*/ 193 h 107"/>
                    <a:gd name="T4" fmla="*/ 1210 w 6"/>
                    <a:gd name="T5" fmla="*/ 197 h 107"/>
                    <a:gd name="T6" fmla="*/ 1210 w 6"/>
                    <a:gd name="T7" fmla="*/ 0 h 107"/>
                    <a:gd name="T8" fmla="*/ 0 w 6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7"/>
                    <a:gd name="T17" fmla="*/ 6 w 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6" name="Freeform 98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7" name="Freeform 99"/>
                <p:cNvSpPr>
                  <a:spLocks/>
                </p:cNvSpPr>
                <p:nvPr/>
              </p:nvSpPr>
              <p:spPr bwMode="auto">
                <a:xfrm>
                  <a:off x="679" y="2128"/>
                  <a:ext cx="5" cy="105"/>
                </a:xfrm>
                <a:custGeom>
                  <a:avLst/>
                  <a:gdLst>
                    <a:gd name="T0" fmla="*/ 0 w 6"/>
                    <a:gd name="T1" fmla="*/ 0 h 105"/>
                    <a:gd name="T2" fmla="*/ 0 w 6"/>
                    <a:gd name="T3" fmla="*/ 103 h 105"/>
                    <a:gd name="T4" fmla="*/ 3 w 6"/>
                    <a:gd name="T5" fmla="*/ 105 h 105"/>
                    <a:gd name="T6" fmla="*/ 3 w 6"/>
                    <a:gd name="T7" fmla="*/ 0 h 105"/>
                    <a:gd name="T8" fmla="*/ 0 w 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5"/>
                    <a:gd name="T17" fmla="*/ 6 w 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5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5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8" name="Freeform 100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9"/>
                </a:xfrm>
                <a:custGeom>
                  <a:avLst/>
                  <a:gdLst>
                    <a:gd name="T0" fmla="*/ 0 w 7"/>
                    <a:gd name="T1" fmla="*/ 0 h 108"/>
                    <a:gd name="T2" fmla="*/ 0 w 7"/>
                    <a:gd name="T3" fmla="*/ 140 h 108"/>
                    <a:gd name="T4" fmla="*/ 6 w 7"/>
                    <a:gd name="T5" fmla="*/ 142 h 108"/>
                    <a:gd name="T6" fmla="*/ 7 w 7"/>
                    <a:gd name="T7" fmla="*/ 0 h 108"/>
                    <a:gd name="T8" fmla="*/ 0 w 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8"/>
                    <a:gd name="T17" fmla="*/ 7 w 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8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6" y="10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9" name="Freeform 101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0" name="Freeform 102"/>
                <p:cNvSpPr>
                  <a:spLocks/>
                </p:cNvSpPr>
                <p:nvPr/>
              </p:nvSpPr>
              <p:spPr bwMode="auto">
                <a:xfrm>
                  <a:off x="686" y="2235"/>
                  <a:ext cx="7" cy="2"/>
                </a:xfrm>
                <a:custGeom>
                  <a:avLst/>
                  <a:gdLst>
                    <a:gd name="T0" fmla="*/ 0 w 7"/>
                    <a:gd name="T1" fmla="*/ 0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6 w 7"/>
                    <a:gd name="T9" fmla="*/ 0 h 4"/>
                    <a:gd name="T10" fmla="*/ 0 w 7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1" name="Freeform 103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7"/>
                </a:xfrm>
                <a:custGeom>
                  <a:avLst/>
                  <a:gdLst>
                    <a:gd name="T0" fmla="*/ 0 w 7"/>
                    <a:gd name="T1" fmla="*/ 0 h 106"/>
                    <a:gd name="T2" fmla="*/ 0 w 7"/>
                    <a:gd name="T3" fmla="*/ 139 h 106"/>
                    <a:gd name="T4" fmla="*/ 7 w 7"/>
                    <a:gd name="T5" fmla="*/ 140 h 106"/>
                    <a:gd name="T6" fmla="*/ 7 w 7"/>
                    <a:gd name="T7" fmla="*/ 1 h 106"/>
                    <a:gd name="T8" fmla="*/ 0 w 7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6"/>
                    <a:gd name="T17" fmla="*/ 7 w 7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7" y="106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2" name="Freeform 104"/>
                <p:cNvSpPr>
                  <a:spLocks/>
                </p:cNvSpPr>
                <p:nvPr/>
              </p:nvSpPr>
              <p:spPr bwMode="auto">
                <a:xfrm>
                  <a:off x="696" y="2130"/>
                  <a:ext cx="7" cy="109"/>
                </a:xfrm>
                <a:custGeom>
                  <a:avLst/>
                  <a:gdLst>
                    <a:gd name="T0" fmla="*/ 0 w 7"/>
                    <a:gd name="T1" fmla="*/ 0 h 109"/>
                    <a:gd name="T2" fmla="*/ 0 w 7"/>
                    <a:gd name="T3" fmla="*/ 108 h 109"/>
                    <a:gd name="T4" fmla="*/ 7 w 7"/>
                    <a:gd name="T5" fmla="*/ 109 h 109"/>
                    <a:gd name="T6" fmla="*/ 7 w 7"/>
                    <a:gd name="T7" fmla="*/ 0 h 109"/>
                    <a:gd name="T8" fmla="*/ 0 w 7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9"/>
                    <a:gd name="T17" fmla="*/ 7 w 7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09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3" name="Freeform 105"/>
                <p:cNvSpPr>
                  <a:spLocks/>
                </p:cNvSpPr>
                <p:nvPr/>
              </p:nvSpPr>
              <p:spPr bwMode="auto">
                <a:xfrm>
                  <a:off x="69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4" name="Freeform 106"/>
                <p:cNvSpPr>
                  <a:spLocks/>
                </p:cNvSpPr>
                <p:nvPr/>
              </p:nvSpPr>
              <p:spPr bwMode="auto">
                <a:xfrm>
                  <a:off x="693" y="2238"/>
                  <a:ext cx="10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16024 w 8"/>
                    <a:gd name="T5" fmla="*/ 1 h 3"/>
                    <a:gd name="T6" fmla="*/ 16024 w 8"/>
                    <a:gd name="T7" fmla="*/ 1 h 3"/>
                    <a:gd name="T8" fmla="*/ 10838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5" name="Freeform 107"/>
                <p:cNvSpPr>
                  <a:spLocks/>
                </p:cNvSpPr>
                <p:nvPr/>
              </p:nvSpPr>
              <p:spPr bwMode="auto">
                <a:xfrm>
                  <a:off x="696" y="2130"/>
                  <a:ext cx="2" cy="109"/>
                </a:xfrm>
                <a:custGeom>
                  <a:avLst/>
                  <a:gdLst>
                    <a:gd name="T0" fmla="*/ 0 w 6"/>
                    <a:gd name="T1" fmla="*/ 0 h 109"/>
                    <a:gd name="T2" fmla="*/ 0 w 6"/>
                    <a:gd name="T3" fmla="*/ 107 h 109"/>
                    <a:gd name="T4" fmla="*/ 1 w 6"/>
                    <a:gd name="T5" fmla="*/ 109 h 109"/>
                    <a:gd name="T6" fmla="*/ 1 w 6"/>
                    <a:gd name="T7" fmla="*/ 1 h 109"/>
                    <a:gd name="T8" fmla="*/ 0 w 6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9"/>
                    <a:gd name="T17" fmla="*/ 6 w 6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9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6" y="109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6" name="Freeform 108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0 h 112"/>
                    <a:gd name="T4" fmla="*/ 1210 w 6"/>
                    <a:gd name="T5" fmla="*/ 112 h 112"/>
                    <a:gd name="T6" fmla="*/ 1210 w 6"/>
                    <a:gd name="T7" fmla="*/ 0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7" name="Freeform 109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0"/>
                </a:xfrm>
                <a:custGeom>
                  <a:avLst/>
                  <a:gdLst>
                    <a:gd name="T0" fmla="*/ 0 w 7"/>
                    <a:gd name="T1" fmla="*/ 0 h 2"/>
                    <a:gd name="T2" fmla="*/ 7 w 7"/>
                    <a:gd name="T3" fmla="*/ 0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8" name="Freeform 110"/>
                <p:cNvSpPr>
                  <a:spLocks/>
                </p:cNvSpPr>
                <p:nvPr/>
              </p:nvSpPr>
              <p:spPr bwMode="auto">
                <a:xfrm>
                  <a:off x="705" y="2240"/>
                  <a:ext cx="7" cy="2"/>
                </a:xfrm>
                <a:custGeom>
                  <a:avLst/>
                  <a:gdLst>
                    <a:gd name="T0" fmla="*/ 0 w 7"/>
                    <a:gd name="T1" fmla="*/ 1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5 w 7"/>
                    <a:gd name="T9" fmla="*/ 0 h 4"/>
                    <a:gd name="T10" fmla="*/ 0 w 7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9" name="Freeform 111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5 h 110"/>
                    <a:gd name="T4" fmla="*/ 7 w 7"/>
                    <a:gd name="T5" fmla="*/ 199 h 110"/>
                    <a:gd name="T6" fmla="*/ 7 w 7"/>
                    <a:gd name="T7" fmla="*/ 2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0" name="Freeform 112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2"/>
                    <a:gd name="T2" fmla="*/ 0 w 7"/>
                    <a:gd name="T3" fmla="*/ 111 h 112"/>
                    <a:gd name="T4" fmla="*/ 7 w 7"/>
                    <a:gd name="T5" fmla="*/ 112 h 112"/>
                    <a:gd name="T6" fmla="*/ 7 w 7"/>
                    <a:gd name="T7" fmla="*/ 0 h 112"/>
                    <a:gd name="T8" fmla="*/ 0 w 7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2"/>
                    <a:gd name="T17" fmla="*/ 7 w 7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1" name="Freeform 113"/>
                <p:cNvSpPr>
                  <a:spLocks/>
                </p:cNvSpPr>
                <p:nvPr/>
              </p:nvSpPr>
              <p:spPr bwMode="auto">
                <a:xfrm>
                  <a:off x="712" y="2130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2" name="Freeform 114"/>
                <p:cNvSpPr>
                  <a:spLocks/>
                </p:cNvSpPr>
                <p:nvPr/>
              </p:nvSpPr>
              <p:spPr bwMode="auto">
                <a:xfrm>
                  <a:off x="712" y="2242"/>
                  <a:ext cx="9" cy="2"/>
                </a:xfrm>
                <a:custGeom>
                  <a:avLst/>
                  <a:gdLst>
                    <a:gd name="T0" fmla="*/ 0 w 8"/>
                    <a:gd name="T1" fmla="*/ 1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3" name="Freeform 115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7 h 110"/>
                    <a:gd name="T4" fmla="*/ 7 w 7"/>
                    <a:gd name="T5" fmla="*/ 199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9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4" name="Freeform 116"/>
                <p:cNvSpPr>
                  <a:spLocks/>
                </p:cNvSpPr>
                <p:nvPr/>
              </p:nvSpPr>
              <p:spPr bwMode="auto">
                <a:xfrm>
                  <a:off x="722" y="2135"/>
                  <a:ext cx="7" cy="114"/>
                </a:xfrm>
                <a:custGeom>
                  <a:avLst/>
                  <a:gdLst>
                    <a:gd name="T0" fmla="*/ 0 w 6"/>
                    <a:gd name="T1" fmla="*/ 0 h 113"/>
                    <a:gd name="T2" fmla="*/ 0 w 6"/>
                    <a:gd name="T3" fmla="*/ 146 h 113"/>
                    <a:gd name="T4" fmla="*/ 1210 w 6"/>
                    <a:gd name="T5" fmla="*/ 147 h 113"/>
                    <a:gd name="T6" fmla="*/ 1210 w 6"/>
                    <a:gd name="T7" fmla="*/ 0 h 113"/>
                    <a:gd name="T8" fmla="*/ 0 w 6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3"/>
                    <a:gd name="T17" fmla="*/ 6 w 6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3">
                      <a:moveTo>
                        <a:pt x="0" y="0"/>
                      </a:moveTo>
                      <a:lnTo>
                        <a:pt x="0" y="112"/>
                      </a:lnTo>
                      <a:lnTo>
                        <a:pt x="6" y="11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5" name="Freeform 117"/>
                <p:cNvSpPr>
                  <a:spLocks/>
                </p:cNvSpPr>
                <p:nvPr/>
              </p:nvSpPr>
              <p:spPr bwMode="auto">
                <a:xfrm>
                  <a:off x="722" y="2133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6" name="Freeform 118"/>
                <p:cNvSpPr>
                  <a:spLocks/>
                </p:cNvSpPr>
                <p:nvPr/>
              </p:nvSpPr>
              <p:spPr bwMode="auto">
                <a:xfrm>
                  <a:off x="722" y="2245"/>
                  <a:ext cx="7" cy="7"/>
                </a:xfrm>
                <a:custGeom>
                  <a:avLst/>
                  <a:gdLst>
                    <a:gd name="T0" fmla="*/ 0 w 7"/>
                    <a:gd name="T1" fmla="*/ 2147483647 h 3"/>
                    <a:gd name="T2" fmla="*/ 1 w 7"/>
                    <a:gd name="T3" fmla="*/ 2147483647 h 3"/>
                    <a:gd name="T4" fmla="*/ 7 w 7"/>
                    <a:gd name="T5" fmla="*/ 2147483647 h 3"/>
                    <a:gd name="T6" fmla="*/ 7 w 7"/>
                    <a:gd name="T7" fmla="*/ 2147483647 h 3"/>
                    <a:gd name="T8" fmla="*/ 5 w 7"/>
                    <a:gd name="T9" fmla="*/ 0 h 3"/>
                    <a:gd name="T10" fmla="*/ 0 w 7"/>
                    <a:gd name="T11" fmla="*/ 214748364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7" name="Freeform 119"/>
                <p:cNvSpPr>
                  <a:spLocks/>
                </p:cNvSpPr>
                <p:nvPr/>
              </p:nvSpPr>
              <p:spPr bwMode="auto">
                <a:xfrm>
                  <a:off x="722" y="2135"/>
                  <a:ext cx="2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1 h 112"/>
                    <a:gd name="T4" fmla="*/ 1 w 6"/>
                    <a:gd name="T5" fmla="*/ 112 h 112"/>
                    <a:gd name="T6" fmla="*/ 1 w 6"/>
                    <a:gd name="T7" fmla="*/ 1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6" y="112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8" name="Freeform 120"/>
                <p:cNvSpPr>
                  <a:spLocks/>
                </p:cNvSpPr>
                <p:nvPr/>
              </p:nvSpPr>
              <p:spPr bwMode="auto">
                <a:xfrm>
                  <a:off x="731" y="2137"/>
                  <a:ext cx="7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113 h 114"/>
                    <a:gd name="T4" fmla="*/ 7 w 7"/>
                    <a:gd name="T5" fmla="*/ 114 h 114"/>
                    <a:gd name="T6" fmla="*/ 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9" name="Freeform 121"/>
                <p:cNvSpPr>
                  <a:spLocks/>
                </p:cNvSpPr>
                <p:nvPr/>
              </p:nvSpPr>
              <p:spPr bwMode="auto">
                <a:xfrm>
                  <a:off x="729" y="2135"/>
                  <a:ext cx="9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362 w 8"/>
                    <a:gd name="T3" fmla="*/ 2147483647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0" name="Freeform 122"/>
                <p:cNvSpPr>
                  <a:spLocks/>
                </p:cNvSpPr>
                <p:nvPr/>
              </p:nvSpPr>
              <p:spPr bwMode="auto">
                <a:xfrm>
                  <a:off x="729" y="2249"/>
                  <a:ext cx="9" cy="2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1" name="Freeform 123"/>
                <p:cNvSpPr>
                  <a:spLocks/>
                </p:cNvSpPr>
                <p:nvPr/>
              </p:nvSpPr>
              <p:spPr bwMode="auto">
                <a:xfrm>
                  <a:off x="729" y="2137"/>
                  <a:ext cx="7" cy="114"/>
                </a:xfrm>
                <a:custGeom>
                  <a:avLst/>
                  <a:gdLst>
                    <a:gd name="T0" fmla="*/ 0 w 7"/>
                    <a:gd name="T1" fmla="*/ 0 h 113"/>
                    <a:gd name="T2" fmla="*/ 0 w 7"/>
                    <a:gd name="T3" fmla="*/ 145 h 113"/>
                    <a:gd name="T4" fmla="*/ 7 w 7"/>
                    <a:gd name="T5" fmla="*/ 147 h 113"/>
                    <a:gd name="T6" fmla="*/ 7 w 7"/>
                    <a:gd name="T7" fmla="*/ 1 h 113"/>
                    <a:gd name="T8" fmla="*/ 0 w 7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3"/>
                    <a:gd name="T17" fmla="*/ 7 w 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3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3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2" name="Freeform 124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3" name="Freeform 125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4" name="Freeform 126"/>
                <p:cNvSpPr>
                  <a:spLocks/>
                </p:cNvSpPr>
                <p:nvPr/>
              </p:nvSpPr>
              <p:spPr bwMode="auto">
                <a:xfrm>
                  <a:off x="738" y="2251"/>
                  <a:ext cx="7" cy="2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1 h 3"/>
                    <a:gd name="T4" fmla="*/ 7 w 7"/>
                    <a:gd name="T5" fmla="*/ 1 h 3"/>
                    <a:gd name="T6" fmla="*/ 7 w 7"/>
                    <a:gd name="T7" fmla="*/ 1 h 3"/>
                    <a:gd name="T8" fmla="*/ 4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5" name="Freeform 127"/>
                <p:cNvSpPr>
                  <a:spLocks/>
                </p:cNvSpPr>
                <p:nvPr/>
              </p:nvSpPr>
              <p:spPr bwMode="auto">
                <a:xfrm>
                  <a:off x="738" y="2137"/>
                  <a:ext cx="5" cy="114"/>
                </a:xfrm>
                <a:custGeom>
                  <a:avLst/>
                  <a:gdLst>
                    <a:gd name="T0" fmla="*/ 0 w 5"/>
                    <a:gd name="T1" fmla="*/ 0 h 114"/>
                    <a:gd name="T2" fmla="*/ 0 w 5"/>
                    <a:gd name="T3" fmla="*/ 113 h 114"/>
                    <a:gd name="T4" fmla="*/ 5 w 5"/>
                    <a:gd name="T5" fmla="*/ 114 h 114"/>
                    <a:gd name="T6" fmla="*/ 5 w 5"/>
                    <a:gd name="T7" fmla="*/ 0 h 114"/>
                    <a:gd name="T8" fmla="*/ 0 w 5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14"/>
                    <a:gd name="T17" fmla="*/ 5 w 5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5" y="114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6" name="Freeform 128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9"/>
                </a:xfrm>
                <a:custGeom>
                  <a:avLst/>
                  <a:gdLst>
                    <a:gd name="T0" fmla="*/ 0 w 7"/>
                    <a:gd name="T1" fmla="*/ 0 h 117"/>
                    <a:gd name="T2" fmla="*/ 0 w 7"/>
                    <a:gd name="T3" fmla="*/ 201 h 117"/>
                    <a:gd name="T4" fmla="*/ 7 w 7"/>
                    <a:gd name="T5" fmla="*/ 204 h 117"/>
                    <a:gd name="T6" fmla="*/ 7 w 7"/>
                    <a:gd name="T7" fmla="*/ 0 h 117"/>
                    <a:gd name="T8" fmla="*/ 0 w 7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7"/>
                    <a:gd name="T17" fmla="*/ 7 w 7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7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7" name="Freeform 129"/>
                <p:cNvSpPr>
                  <a:spLocks/>
                </p:cNvSpPr>
                <p:nvPr/>
              </p:nvSpPr>
              <p:spPr bwMode="auto">
                <a:xfrm>
                  <a:off x="748" y="2137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7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8" name="Freeform 130"/>
                <p:cNvSpPr>
                  <a:spLocks/>
                </p:cNvSpPr>
                <p:nvPr/>
              </p:nvSpPr>
              <p:spPr bwMode="auto">
                <a:xfrm>
                  <a:off x="748" y="2254"/>
                  <a:ext cx="7" cy="5"/>
                </a:xfrm>
                <a:custGeom>
                  <a:avLst/>
                  <a:gdLst>
                    <a:gd name="T0" fmla="*/ 0 w 8"/>
                    <a:gd name="T1" fmla="*/ 1 h 5"/>
                    <a:gd name="T2" fmla="*/ 1 w 8"/>
                    <a:gd name="T3" fmla="*/ 2 h 5"/>
                    <a:gd name="T4" fmla="*/ 4 w 8"/>
                    <a:gd name="T5" fmla="*/ 5 h 5"/>
                    <a:gd name="T6" fmla="*/ 4 w 8"/>
                    <a:gd name="T7" fmla="*/ 2 h 5"/>
                    <a:gd name="T8" fmla="*/ 4 w 8"/>
                    <a:gd name="T9" fmla="*/ 0 h 5"/>
                    <a:gd name="T10" fmla="*/ 0 w 8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5"/>
                    <a:gd name="T20" fmla="*/ 8 w 8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5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9" name="Freeform 131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6"/>
                </a:xfrm>
                <a:custGeom>
                  <a:avLst/>
                  <a:gdLst>
                    <a:gd name="T0" fmla="*/ 0 w 7"/>
                    <a:gd name="T1" fmla="*/ 0 h 115"/>
                    <a:gd name="T2" fmla="*/ 0 w 7"/>
                    <a:gd name="T3" fmla="*/ 148 h 115"/>
                    <a:gd name="T4" fmla="*/ 7 w 7"/>
                    <a:gd name="T5" fmla="*/ 149 h 115"/>
                    <a:gd name="T6" fmla="*/ 7 w 7"/>
                    <a:gd name="T7" fmla="*/ 1 h 115"/>
                    <a:gd name="T8" fmla="*/ 0 w 7"/>
                    <a:gd name="T9" fmla="*/ 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5"/>
                    <a:gd name="T17" fmla="*/ 7 w 7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5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0" name="Freeform 132"/>
                <p:cNvSpPr>
                  <a:spLocks/>
                </p:cNvSpPr>
                <p:nvPr/>
              </p:nvSpPr>
              <p:spPr bwMode="auto">
                <a:xfrm>
                  <a:off x="757" y="2140"/>
                  <a:ext cx="7" cy="119"/>
                </a:xfrm>
                <a:custGeom>
                  <a:avLst/>
                  <a:gdLst>
                    <a:gd name="T0" fmla="*/ 0 w 7"/>
                    <a:gd name="T1" fmla="*/ 0 h 118"/>
                    <a:gd name="T2" fmla="*/ 0 w 7"/>
                    <a:gd name="T3" fmla="*/ 151 h 118"/>
                    <a:gd name="T4" fmla="*/ 7 w 7"/>
                    <a:gd name="T5" fmla="*/ 152 h 118"/>
                    <a:gd name="T6" fmla="*/ 7 w 7"/>
                    <a:gd name="T7" fmla="*/ 0 h 118"/>
                    <a:gd name="T8" fmla="*/ 0 w 7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8"/>
                    <a:gd name="T17" fmla="*/ 7 w 7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8">
                      <a:moveTo>
                        <a:pt x="0" y="0"/>
                      </a:moveTo>
                      <a:lnTo>
                        <a:pt x="0" y="117"/>
                      </a:lnTo>
                      <a:lnTo>
                        <a:pt x="7" y="11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1" name="Freeform 133"/>
                <p:cNvSpPr>
                  <a:spLocks/>
                </p:cNvSpPr>
                <p:nvPr/>
              </p:nvSpPr>
              <p:spPr bwMode="auto">
                <a:xfrm>
                  <a:off x="755" y="214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1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2" name="Freeform 134"/>
                <p:cNvSpPr>
                  <a:spLocks/>
                </p:cNvSpPr>
                <p:nvPr/>
              </p:nvSpPr>
              <p:spPr bwMode="auto">
                <a:xfrm>
                  <a:off x="755" y="2258"/>
                  <a:ext cx="9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3" name="Freeform 135"/>
                <p:cNvSpPr>
                  <a:spLocks/>
                </p:cNvSpPr>
                <p:nvPr/>
              </p:nvSpPr>
              <p:spPr bwMode="auto">
                <a:xfrm>
                  <a:off x="755" y="2142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4" name="Freeform 136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105"/>
                </a:xfrm>
                <a:custGeom>
                  <a:avLst/>
                  <a:gdLst>
                    <a:gd name="T0" fmla="*/ 0 w 6"/>
                    <a:gd name="T1" fmla="*/ 0 h 103"/>
                    <a:gd name="T2" fmla="*/ 0 w 6"/>
                    <a:gd name="T3" fmla="*/ 193 h 103"/>
                    <a:gd name="T4" fmla="*/ 1210 w 6"/>
                    <a:gd name="T5" fmla="*/ 195 h 103"/>
                    <a:gd name="T6" fmla="*/ 1210 w 6"/>
                    <a:gd name="T7" fmla="*/ 0 h 103"/>
                    <a:gd name="T8" fmla="*/ 0 w 6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3"/>
                    <a:gd name="T17" fmla="*/ 6 w 6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6" y="10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5" name="Freeform 137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6" name="Freeform 138"/>
                <p:cNvSpPr>
                  <a:spLocks/>
                </p:cNvSpPr>
                <p:nvPr/>
              </p:nvSpPr>
              <p:spPr bwMode="auto">
                <a:xfrm>
                  <a:off x="653" y="2221"/>
                  <a:ext cx="7" cy="5"/>
                </a:xfrm>
                <a:custGeom>
                  <a:avLst/>
                  <a:gdLst>
                    <a:gd name="T0" fmla="*/ 0 w 7"/>
                    <a:gd name="T1" fmla="*/ 4929 h 4"/>
                    <a:gd name="T2" fmla="*/ 1 w 7"/>
                    <a:gd name="T3" fmla="*/ 6161 h 4"/>
                    <a:gd name="T4" fmla="*/ 7 w 7"/>
                    <a:gd name="T5" fmla="*/ 7701 h 4"/>
                    <a:gd name="T6" fmla="*/ 7 w 7"/>
                    <a:gd name="T7" fmla="*/ 6161 h 4"/>
                    <a:gd name="T8" fmla="*/ 5 w 7"/>
                    <a:gd name="T9" fmla="*/ 0 h 4"/>
                    <a:gd name="T10" fmla="*/ 0 w 7"/>
                    <a:gd name="T11" fmla="*/ 49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7" name="Freeform 139"/>
                <p:cNvSpPr>
                  <a:spLocks/>
                </p:cNvSpPr>
                <p:nvPr/>
              </p:nvSpPr>
              <p:spPr bwMode="auto">
                <a:xfrm>
                  <a:off x="653" y="2212"/>
                  <a:ext cx="5" cy="12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6 h 13"/>
                    <a:gd name="T4" fmla="*/ 3 w 6"/>
                    <a:gd name="T5" fmla="*/ 6 h 13"/>
                    <a:gd name="T6" fmla="*/ 3 w 6"/>
                    <a:gd name="T7" fmla="*/ 1 h 13"/>
                    <a:gd name="T8" fmla="*/ 0 w 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3"/>
                    <a:gd name="T17" fmla="*/ 6 w 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8" name="Freeform 140"/>
                <p:cNvSpPr>
                  <a:spLocks/>
                </p:cNvSpPr>
                <p:nvPr/>
              </p:nvSpPr>
              <p:spPr bwMode="auto">
                <a:xfrm>
                  <a:off x="653" y="2123"/>
                  <a:ext cx="5" cy="75"/>
                </a:xfrm>
                <a:custGeom>
                  <a:avLst/>
                  <a:gdLst>
                    <a:gd name="T0" fmla="*/ 0 w 6"/>
                    <a:gd name="T1" fmla="*/ 0 h 75"/>
                    <a:gd name="T2" fmla="*/ 0 w 6"/>
                    <a:gd name="T3" fmla="*/ 74 h 75"/>
                    <a:gd name="T4" fmla="*/ 3 w 6"/>
                    <a:gd name="T5" fmla="*/ 75 h 75"/>
                    <a:gd name="T6" fmla="*/ 3 w 6"/>
                    <a:gd name="T7" fmla="*/ 1 h 75"/>
                    <a:gd name="T8" fmla="*/ 0 w 6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5"/>
                    <a:gd name="T17" fmla="*/ 6 w 6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5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6" y="75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9" name="Freeform 141"/>
                <p:cNvSpPr>
                  <a:spLocks/>
                </p:cNvSpPr>
                <p:nvPr/>
              </p:nvSpPr>
              <p:spPr bwMode="auto">
                <a:xfrm>
                  <a:off x="653" y="2210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6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0" name="Freeform 142"/>
                <p:cNvSpPr>
                  <a:spLocks/>
                </p:cNvSpPr>
                <p:nvPr/>
              </p:nvSpPr>
              <p:spPr bwMode="auto">
                <a:xfrm>
                  <a:off x="653" y="2198"/>
                  <a:ext cx="7" cy="0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0 h 2"/>
                    <a:gd name="T6" fmla="*/ 7 w 7"/>
                    <a:gd name="T7" fmla="*/ 0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1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1" name="Rectangle 143"/>
                <p:cNvSpPr>
                  <a:spLocks noChangeArrowheads="1"/>
                </p:cNvSpPr>
                <p:nvPr/>
              </p:nvSpPr>
              <p:spPr bwMode="auto">
                <a:xfrm>
                  <a:off x="653" y="2205"/>
                  <a:ext cx="5" cy="5"/>
                </a:xfrm>
                <a:prstGeom prst="rect">
                  <a:avLst/>
                </a:pr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42" name="Freeform 144"/>
                <p:cNvSpPr>
                  <a:spLocks/>
                </p:cNvSpPr>
                <p:nvPr/>
              </p:nvSpPr>
              <p:spPr bwMode="auto">
                <a:xfrm>
                  <a:off x="764" y="2137"/>
                  <a:ext cx="2" cy="128"/>
                </a:xfrm>
                <a:custGeom>
                  <a:avLst/>
                  <a:gdLst>
                    <a:gd name="T0" fmla="*/ 0 w 1"/>
                    <a:gd name="T1" fmla="*/ 161 h 127"/>
                    <a:gd name="T2" fmla="*/ 0 w 1"/>
                    <a:gd name="T3" fmla="*/ 158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16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3" name="Freeform 145"/>
                <p:cNvSpPr>
                  <a:spLocks/>
                </p:cNvSpPr>
                <p:nvPr/>
              </p:nvSpPr>
              <p:spPr bwMode="auto">
                <a:xfrm>
                  <a:off x="641" y="2116"/>
                  <a:ext cx="3" cy="109"/>
                </a:xfrm>
                <a:custGeom>
                  <a:avLst/>
                  <a:gdLst>
                    <a:gd name="T0" fmla="*/ 0 w 1"/>
                    <a:gd name="T1" fmla="*/ 0 h 108"/>
                    <a:gd name="T2" fmla="*/ 0 w 1"/>
                    <a:gd name="T3" fmla="*/ 142 h 108"/>
                    <a:gd name="T4" fmla="*/ 0 w 1"/>
                    <a:gd name="T5" fmla="*/ 141 h 108"/>
                    <a:gd name="T6" fmla="*/ 0 w 1"/>
                    <a:gd name="T7" fmla="*/ 0 h 1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8"/>
                    <a:gd name="T14" fmla="*/ 1 w 1"/>
                    <a:gd name="T15" fmla="*/ 108 h 1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8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62" name="Freeform 146"/>
              <p:cNvSpPr>
                <a:spLocks/>
              </p:cNvSpPr>
              <p:nvPr/>
            </p:nvSpPr>
            <p:spPr bwMode="auto">
              <a:xfrm>
                <a:off x="778" y="1974"/>
                <a:ext cx="7" cy="370"/>
              </a:xfrm>
              <a:custGeom>
                <a:avLst/>
                <a:gdLst>
                  <a:gd name="T0" fmla="*/ 0 w 7"/>
                  <a:gd name="T1" fmla="*/ 2 h 370"/>
                  <a:gd name="T2" fmla="*/ 0 w 7"/>
                  <a:gd name="T3" fmla="*/ 370 h 370"/>
                  <a:gd name="T4" fmla="*/ 7 w 7"/>
                  <a:gd name="T5" fmla="*/ 363 h 370"/>
                  <a:gd name="T6" fmla="*/ 7 w 7"/>
                  <a:gd name="T7" fmla="*/ 0 h 370"/>
                  <a:gd name="T8" fmla="*/ 0 w 7"/>
                  <a:gd name="T9" fmla="*/ 2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0"/>
                  <a:gd name="T17" fmla="*/ 7 w 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0">
                    <a:moveTo>
                      <a:pt x="0" y="2"/>
                    </a:moveTo>
                    <a:lnTo>
                      <a:pt x="0" y="370"/>
                    </a:lnTo>
                    <a:lnTo>
                      <a:pt x="7" y="363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3" name="Freeform 147"/>
              <p:cNvSpPr>
                <a:spLocks/>
              </p:cNvSpPr>
              <p:nvPr/>
            </p:nvSpPr>
            <p:spPr bwMode="auto">
              <a:xfrm>
                <a:off x="632" y="1958"/>
                <a:ext cx="220" cy="21"/>
              </a:xfrm>
              <a:custGeom>
                <a:avLst/>
                <a:gdLst>
                  <a:gd name="T0" fmla="*/ 0 w 220"/>
                  <a:gd name="T1" fmla="*/ 101 h 20"/>
                  <a:gd name="T2" fmla="*/ 147 w 220"/>
                  <a:gd name="T3" fmla="*/ 96 h 20"/>
                  <a:gd name="T4" fmla="*/ 220 w 220"/>
                  <a:gd name="T5" fmla="*/ 0 h 20"/>
                  <a:gd name="T6" fmla="*/ 96 w 220"/>
                  <a:gd name="T7" fmla="*/ 3 h 20"/>
                  <a:gd name="T8" fmla="*/ 0 w 220"/>
                  <a:gd name="T9" fmla="*/ 10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0"/>
                  <a:gd name="T17" fmla="*/ 220 w 2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0">
                    <a:moveTo>
                      <a:pt x="0" y="20"/>
                    </a:moveTo>
                    <a:lnTo>
                      <a:pt x="147" y="19"/>
                    </a:lnTo>
                    <a:lnTo>
                      <a:pt x="220" y="0"/>
                    </a:lnTo>
                    <a:lnTo>
                      <a:pt x="96" y="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4" name="Freeform 148"/>
              <p:cNvSpPr>
                <a:spLocks/>
              </p:cNvSpPr>
              <p:nvPr/>
            </p:nvSpPr>
            <p:spPr bwMode="auto">
              <a:xfrm>
                <a:off x="752" y="2279"/>
                <a:ext cx="9" cy="23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83 h 22"/>
                  <a:gd name="T4" fmla="*/ 5 w 10"/>
                  <a:gd name="T5" fmla="*/ 95 h 22"/>
                  <a:gd name="T6" fmla="*/ 5 w 10"/>
                  <a:gd name="T7" fmla="*/ 3 h 22"/>
                  <a:gd name="T8" fmla="*/ 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0" y="0"/>
                    </a:moveTo>
                    <a:lnTo>
                      <a:pt x="0" y="19"/>
                    </a:lnTo>
                    <a:lnTo>
                      <a:pt x="10" y="22"/>
                    </a:ln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65" name="Group 149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grpSp>
              <p:nvGrpSpPr>
                <p:cNvPr id="267" name="Group 150"/>
                <p:cNvGrpSpPr>
                  <a:grpSpLocks/>
                </p:cNvGrpSpPr>
                <p:nvPr/>
              </p:nvGrpSpPr>
              <p:grpSpPr bwMode="auto">
                <a:xfrm>
                  <a:off x="791" y="1972"/>
                  <a:ext cx="13" cy="28"/>
                  <a:chOff x="791" y="1972"/>
                  <a:chExt cx="13" cy="28"/>
                </a:xfrm>
              </p:grpSpPr>
              <p:sp>
                <p:nvSpPr>
                  <p:cNvPr id="270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1" y="1977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1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974"/>
                    <a:ext cx="0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2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795" y="1974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3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4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5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2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6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7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8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1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6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791" y="1974"/>
                  <a:ext cx="9" cy="5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69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791" y="1993"/>
                  <a:ext cx="9" cy="7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66" name="Freeform 162"/>
              <p:cNvSpPr>
                <a:spLocks/>
              </p:cNvSpPr>
              <p:nvPr/>
            </p:nvSpPr>
            <p:spPr bwMode="auto">
              <a:xfrm>
                <a:off x="752" y="2279"/>
                <a:ext cx="9" cy="14"/>
              </a:xfrm>
              <a:custGeom>
                <a:avLst/>
                <a:gdLst>
                  <a:gd name="T0" fmla="*/ 5 w 10"/>
                  <a:gd name="T1" fmla="*/ 3 h 13"/>
                  <a:gd name="T2" fmla="*/ 0 w 10"/>
                  <a:gd name="T3" fmla="*/ 0 h 13"/>
                  <a:gd name="T4" fmla="*/ 0 w 10"/>
                  <a:gd name="T5" fmla="*/ 112 h 13"/>
                  <a:gd name="T6" fmla="*/ 5 w 10"/>
                  <a:gd name="T7" fmla="*/ 151 h 13"/>
                  <a:gd name="T8" fmla="*/ 5 w 1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10" y="3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0" y="1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0000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pic>
          <p:nvPicPr>
            <p:cNvPr id="413" name="Grafik 31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032015"/>
              <a:ext cx="124905" cy="483326"/>
            </a:xfrm>
            <a:prstGeom prst="rect">
              <a:avLst/>
            </a:prstGeom>
          </p:spPr>
        </p:pic>
        <p:sp>
          <p:nvSpPr>
            <p:cNvPr id="414" name="Rechteck 534"/>
            <p:cNvSpPr/>
            <p:nvPr/>
          </p:nvSpPr>
          <p:spPr>
            <a:xfrm>
              <a:off x="6248961" y="3188189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415" name="Gerade Verbindung 537"/>
            <p:cNvCxnSpPr/>
            <p:nvPr/>
          </p:nvCxnSpPr>
          <p:spPr bwMode="auto">
            <a:xfrm flipH="1">
              <a:off x="4502287" y="2546643"/>
              <a:ext cx="432677" cy="61535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Gerade Verbindung 550"/>
            <p:cNvCxnSpPr>
              <a:stCxn id="316" idx="0"/>
            </p:cNvCxnSpPr>
            <p:nvPr/>
          </p:nvCxnSpPr>
          <p:spPr bwMode="auto">
            <a:xfrm flipH="1" flipV="1">
              <a:off x="3668493" y="4615821"/>
              <a:ext cx="555873" cy="103966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7" name="Gerade Verbindung 549"/>
            <p:cNvCxnSpPr/>
            <p:nvPr/>
          </p:nvCxnSpPr>
          <p:spPr bwMode="auto">
            <a:xfrm flipV="1">
              <a:off x="2752034" y="4656854"/>
              <a:ext cx="865451" cy="99863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Gerade Verbindung 548"/>
            <p:cNvCxnSpPr/>
            <p:nvPr/>
          </p:nvCxnSpPr>
          <p:spPr bwMode="auto">
            <a:xfrm>
              <a:off x="1028583" y="4609360"/>
              <a:ext cx="1155350" cy="223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Gerade Verbindung 548"/>
            <p:cNvCxnSpPr>
              <a:endCxn id="373" idx="1"/>
            </p:cNvCxnSpPr>
            <p:nvPr/>
          </p:nvCxnSpPr>
          <p:spPr bwMode="auto">
            <a:xfrm flipV="1">
              <a:off x="1449883" y="4653582"/>
              <a:ext cx="671598" cy="100863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Rectangle 162"/>
            <p:cNvSpPr>
              <a:spLocks noChangeArrowheads="1"/>
            </p:cNvSpPr>
            <p:nvPr/>
          </p:nvSpPr>
          <p:spPr bwMode="auto">
            <a:xfrm>
              <a:off x="1215537" y="4849226"/>
              <a:ext cx="798260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/>
                <a:t>Use case</a:t>
              </a:r>
              <a:br>
                <a:rPr lang="en-US" altLang="de-DE" sz="600" dirty="0" smtClean="0"/>
              </a:br>
              <a:r>
                <a:rPr lang="en-US" altLang="de-DE" sz="600" dirty="0" smtClean="0"/>
                <a:t>a) </a:t>
              </a:r>
              <a:r>
                <a:rPr lang="en-US" altLang="de-DE" sz="600" b="1" dirty="0" smtClean="0"/>
                <a:t>WTTH</a:t>
              </a:r>
              <a:endParaRPr lang="en-US" altLang="de-DE" sz="600" b="1" dirty="0"/>
            </a:p>
          </p:txBody>
        </p:sp>
        <p:sp>
          <p:nvSpPr>
            <p:cNvPr id="421" name="Rectangle 162"/>
            <p:cNvSpPr>
              <a:spLocks noChangeArrowheads="1"/>
            </p:cNvSpPr>
            <p:nvPr/>
          </p:nvSpPr>
          <p:spPr bwMode="auto">
            <a:xfrm>
              <a:off x="3172215" y="5141184"/>
              <a:ext cx="798260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/>
            <a:p>
              <a:pPr algn="ctr" eaLnBrk="1" hangingPunct="1">
                <a:lnSpc>
                  <a:spcPct val="90000"/>
                </a:lnSpc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Use case</a:t>
              </a:r>
              <a:b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</a:b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b) </a:t>
              </a:r>
              <a:r>
                <a:rPr lang="en-US" altLang="de-DE" sz="6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WTTB</a:t>
              </a:r>
            </a:p>
          </p:txBody>
        </p:sp>
      </p:grpSp>
      <p:sp>
        <p:nvSpPr>
          <p:cNvPr id="422" name="Content Placeholder 2"/>
          <p:cNvSpPr txBox="1">
            <a:spLocks/>
          </p:cNvSpPr>
          <p:nvPr/>
        </p:nvSpPr>
        <p:spPr bwMode="auto">
          <a:xfrm>
            <a:off x="523934" y="4653136"/>
            <a:ext cx="8620066" cy="155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I</a:t>
            </a:r>
            <a:r>
              <a:rPr lang="en-US" sz="2000" dirty="0" smtClean="0"/>
              <a:t>f </a:t>
            </a:r>
            <a:r>
              <a:rPr lang="en-US" sz="2000" dirty="0"/>
              <a:t>we consider to adopt TDD </a:t>
            </a:r>
            <a:r>
              <a:rPr lang="en-US" sz="2000" dirty="0" smtClean="0"/>
              <a:t>mode </a:t>
            </a:r>
            <a:r>
              <a:rPr lang="en-US" sz="2000" dirty="0"/>
              <a:t>to consumer devices, onboarding trigger procedure should be specified in the </a:t>
            </a:r>
            <a:r>
              <a:rPr lang="en-US" sz="2000" dirty="0" smtClean="0"/>
              <a:t>standard</a:t>
            </a:r>
          </a:p>
          <a:p>
            <a:r>
              <a:rPr lang="en-US" sz="2000" dirty="0" smtClean="0"/>
              <a:t>TDD mode should also be enabled outside the </a:t>
            </a:r>
            <a:r>
              <a:rPr lang="en-US" sz="2000" dirty="0"/>
              <a:t>F</a:t>
            </a:r>
            <a:r>
              <a:rPr lang="en-US" sz="2000" dirty="0" smtClean="0"/>
              <a:t>acebook proposed DN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presentation introduces approach to a potential resolution to </a:t>
            </a:r>
            <a:r>
              <a:rPr lang="en-US" sz="2000" dirty="0" smtClean="0"/>
              <a:t>CID1771</a:t>
            </a:r>
            <a:endParaRPr lang="en-US" sz="2000" dirty="0"/>
          </a:p>
        </p:txBody>
      </p:sp>
      <p:pic>
        <p:nvPicPr>
          <p:cNvPr id="1026" name="Picture 2" descr="Image result for sitting 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25" y="2549574"/>
            <a:ext cx="331317" cy="4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itting chair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94" y="2613154"/>
            <a:ext cx="361354" cy="3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08" y="3815383"/>
            <a:ext cx="428881" cy="3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 (1)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3074" name="Picture 2" descr="Image result for technician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95" y="4007945"/>
            <a:ext cx="110886" cy="3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20" y="2664968"/>
            <a:ext cx="470734" cy="58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94"/>
          <p:cNvSpPr txBox="1">
            <a:spLocks noChangeArrowheads="1"/>
          </p:cNvSpPr>
          <p:nvPr/>
        </p:nvSpPr>
        <p:spPr bwMode="auto">
          <a:xfrm>
            <a:off x="7767825" y="3170623"/>
            <a:ext cx="349316" cy="1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/>
              <a:t>Fiber PoP</a:t>
            </a:r>
            <a:br>
              <a:rPr lang="en-US" altLang="de-DE" sz="500" dirty="0" smtClean="0"/>
            </a:br>
            <a:r>
              <a:rPr lang="en-US" altLang="de-DE" sz="500" dirty="0" smtClean="0"/>
              <a:t>(cabinet)</a:t>
            </a:r>
            <a:endParaRPr lang="en-US" altLang="de-DE" sz="500" dirty="0"/>
          </a:p>
        </p:txBody>
      </p:sp>
      <p:pic>
        <p:nvPicPr>
          <p:cNvPr id="26" name="Grafik 18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85" y="3929657"/>
            <a:ext cx="64951" cy="251330"/>
          </a:xfrm>
          <a:prstGeom prst="rect">
            <a:avLst/>
          </a:prstGeom>
        </p:spPr>
      </p:pic>
      <p:sp>
        <p:nvSpPr>
          <p:cNvPr id="27" name="Rechteck 185"/>
          <p:cNvSpPr/>
          <p:nvPr/>
        </p:nvSpPr>
        <p:spPr>
          <a:xfrm>
            <a:off x="6054389" y="4011980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28" name="Grafik 18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75" y="3936606"/>
            <a:ext cx="64951" cy="251330"/>
          </a:xfrm>
          <a:prstGeom prst="rect">
            <a:avLst/>
          </a:prstGeom>
        </p:spPr>
      </p:pic>
      <p:pic>
        <p:nvPicPr>
          <p:cNvPr id="33" name="Grafik 20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90" y="3198189"/>
            <a:ext cx="64951" cy="251330"/>
          </a:xfrm>
          <a:prstGeom prst="rect">
            <a:avLst/>
          </a:prstGeom>
        </p:spPr>
      </p:pic>
      <p:pic>
        <p:nvPicPr>
          <p:cNvPr id="36" name="Grafik 3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80" y="2682662"/>
            <a:ext cx="64951" cy="251330"/>
          </a:xfrm>
          <a:prstGeom prst="rect">
            <a:avLst/>
          </a:prstGeom>
        </p:spPr>
      </p:pic>
      <p:cxnSp>
        <p:nvCxnSpPr>
          <p:cNvPr id="37" name="Gerade Verbindung 323"/>
          <p:cNvCxnSpPr/>
          <p:nvPr/>
        </p:nvCxnSpPr>
        <p:spPr>
          <a:xfrm>
            <a:off x="6099105" y="3649484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9" name="Gerade Verbindung 330"/>
          <p:cNvCxnSpPr/>
          <p:nvPr/>
        </p:nvCxnSpPr>
        <p:spPr>
          <a:xfrm>
            <a:off x="5726927" y="36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1" name="Gerade Verbindung 340"/>
          <p:cNvCxnSpPr/>
          <p:nvPr/>
        </p:nvCxnSpPr>
        <p:spPr>
          <a:xfrm>
            <a:off x="6449765" y="36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2" name="Gerade Verbindung 341"/>
          <p:cNvCxnSpPr/>
          <p:nvPr/>
        </p:nvCxnSpPr>
        <p:spPr>
          <a:xfrm>
            <a:off x="6823306" y="36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4" name="Gerade Verbindung 345"/>
          <p:cNvCxnSpPr/>
          <p:nvPr/>
        </p:nvCxnSpPr>
        <p:spPr>
          <a:xfrm>
            <a:off x="7526712" y="3649484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5" name="Gerade Verbindung 346"/>
          <p:cNvCxnSpPr/>
          <p:nvPr/>
        </p:nvCxnSpPr>
        <p:spPr>
          <a:xfrm>
            <a:off x="7926067" y="36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6" name="Gerade Verbindung 347"/>
          <p:cNvCxnSpPr/>
          <p:nvPr/>
        </p:nvCxnSpPr>
        <p:spPr>
          <a:xfrm>
            <a:off x="7184024" y="3649484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7" name="Gerade Verbindung 348"/>
          <p:cNvCxnSpPr/>
          <p:nvPr/>
        </p:nvCxnSpPr>
        <p:spPr>
          <a:xfrm>
            <a:off x="6319446" y="3517772"/>
            <a:ext cx="1900337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8" name="Gerade Verbindung 349"/>
          <p:cNvCxnSpPr/>
          <p:nvPr/>
        </p:nvCxnSpPr>
        <p:spPr>
          <a:xfrm>
            <a:off x="5975959" y="2518066"/>
            <a:ext cx="1070" cy="100245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9" name="Gerade Verbindung 350"/>
          <p:cNvCxnSpPr/>
          <p:nvPr/>
        </p:nvCxnSpPr>
        <p:spPr>
          <a:xfrm>
            <a:off x="6326546" y="2518066"/>
            <a:ext cx="106" cy="99874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50" name="Gerade Verbindung 351"/>
          <p:cNvCxnSpPr/>
          <p:nvPr/>
        </p:nvCxnSpPr>
        <p:spPr>
          <a:xfrm>
            <a:off x="6155879" y="2700246"/>
            <a:ext cx="0" cy="1809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51" name="Gerade Verbindung 352"/>
          <p:cNvCxnSpPr/>
          <p:nvPr/>
        </p:nvCxnSpPr>
        <p:spPr>
          <a:xfrm>
            <a:off x="6160153" y="3068442"/>
            <a:ext cx="0" cy="1809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sp>
        <p:nvSpPr>
          <p:cNvPr id="54" name="Textfeld 6"/>
          <p:cNvSpPr txBox="1">
            <a:spLocks noChangeArrowheads="1"/>
          </p:cNvSpPr>
          <p:nvPr/>
        </p:nvSpPr>
        <p:spPr bwMode="auto">
          <a:xfrm rot="18575795">
            <a:off x="6475763" y="3021434"/>
            <a:ext cx="264087" cy="7970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5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5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Line 35"/>
          <p:cNvCxnSpPr/>
          <p:nvPr/>
        </p:nvCxnSpPr>
        <p:spPr>
          <a:xfrm flipH="1" flipV="1">
            <a:off x="7448970" y="3461623"/>
            <a:ext cx="941073" cy="369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</p:spPr>
      </p:cxnSp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7884351" y="3342469"/>
            <a:ext cx="104838" cy="137859"/>
            <a:chOff x="632" y="1958"/>
            <a:chExt cx="220" cy="389"/>
          </a:xfrm>
        </p:grpSpPr>
        <p:sp>
          <p:nvSpPr>
            <p:cNvPr id="264" name="Freeform 6"/>
            <p:cNvSpPr>
              <a:spLocks/>
            </p:cNvSpPr>
            <p:nvPr/>
          </p:nvSpPr>
          <p:spPr bwMode="auto">
            <a:xfrm>
              <a:off x="778" y="1958"/>
              <a:ext cx="74" cy="389"/>
            </a:xfrm>
            <a:custGeom>
              <a:avLst/>
              <a:gdLst>
                <a:gd name="T0" fmla="*/ 0 w 74"/>
                <a:gd name="T1" fmla="*/ 17 h 388"/>
                <a:gd name="T2" fmla="*/ 74 w 74"/>
                <a:gd name="T3" fmla="*/ 0 h 388"/>
                <a:gd name="T4" fmla="*/ 74 w 74"/>
                <a:gd name="T5" fmla="*/ 351 h 388"/>
                <a:gd name="T6" fmla="*/ 0 w 74"/>
                <a:gd name="T7" fmla="*/ 422 h 388"/>
                <a:gd name="T8" fmla="*/ 0 w 74"/>
                <a:gd name="T9" fmla="*/ 1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88"/>
                <a:gd name="T17" fmla="*/ 74 w 74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88">
                  <a:moveTo>
                    <a:pt x="0" y="17"/>
                  </a:moveTo>
                  <a:lnTo>
                    <a:pt x="74" y="0"/>
                  </a:lnTo>
                  <a:lnTo>
                    <a:pt x="74" y="317"/>
                  </a:lnTo>
                  <a:lnTo>
                    <a:pt x="0" y="38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65" name="Freeform 7"/>
            <p:cNvSpPr>
              <a:spLocks/>
            </p:cNvSpPr>
            <p:nvPr/>
          </p:nvSpPr>
          <p:spPr bwMode="auto">
            <a:xfrm>
              <a:off x="634" y="2263"/>
              <a:ext cx="144" cy="84"/>
            </a:xfrm>
            <a:custGeom>
              <a:avLst/>
              <a:gdLst>
                <a:gd name="T0" fmla="*/ 0 w 145"/>
                <a:gd name="T1" fmla="*/ 0 h 83"/>
                <a:gd name="T2" fmla="*/ 0 w 145"/>
                <a:gd name="T3" fmla="*/ 19 h 83"/>
                <a:gd name="T4" fmla="*/ 111 w 145"/>
                <a:gd name="T5" fmla="*/ 117 h 83"/>
                <a:gd name="T6" fmla="*/ 111 w 145"/>
                <a:gd name="T7" fmla="*/ 92 h 83"/>
                <a:gd name="T8" fmla="*/ 0 w 14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3"/>
                <a:gd name="T17" fmla="*/ 145 w 14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3">
                  <a:moveTo>
                    <a:pt x="0" y="0"/>
                  </a:moveTo>
                  <a:lnTo>
                    <a:pt x="0" y="19"/>
                  </a:lnTo>
                  <a:lnTo>
                    <a:pt x="145" y="83"/>
                  </a:lnTo>
                  <a:lnTo>
                    <a:pt x="145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66" name="Freeform 8"/>
            <p:cNvSpPr>
              <a:spLocks/>
            </p:cNvSpPr>
            <p:nvPr/>
          </p:nvSpPr>
          <p:spPr bwMode="auto">
            <a:xfrm>
              <a:off x="632" y="1977"/>
              <a:ext cx="146" cy="345"/>
            </a:xfrm>
            <a:custGeom>
              <a:avLst/>
              <a:gdLst>
                <a:gd name="T0" fmla="*/ 0 w 146"/>
                <a:gd name="T1" fmla="*/ 2 h 345"/>
                <a:gd name="T2" fmla="*/ 0 w 146"/>
                <a:gd name="T3" fmla="*/ 285 h 345"/>
                <a:gd name="T4" fmla="*/ 146 w 146"/>
                <a:gd name="T5" fmla="*/ 345 h 345"/>
                <a:gd name="T6" fmla="*/ 146 w 146"/>
                <a:gd name="T7" fmla="*/ 0 h 345"/>
                <a:gd name="T8" fmla="*/ 0 w 146"/>
                <a:gd name="T9" fmla="*/ 2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345"/>
                <a:gd name="T17" fmla="*/ 146 w 146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345">
                  <a:moveTo>
                    <a:pt x="0" y="2"/>
                  </a:moveTo>
                  <a:lnTo>
                    <a:pt x="0" y="285"/>
                  </a:lnTo>
                  <a:lnTo>
                    <a:pt x="146" y="345"/>
                  </a:lnTo>
                  <a:lnTo>
                    <a:pt x="14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grpSp>
          <p:nvGrpSpPr>
            <p:cNvPr id="267" name="Group 9"/>
            <p:cNvGrpSpPr>
              <a:grpSpLocks/>
            </p:cNvGrpSpPr>
            <p:nvPr/>
          </p:nvGrpSpPr>
          <p:grpSpPr bwMode="auto">
            <a:xfrm>
              <a:off x="637" y="1991"/>
              <a:ext cx="135" cy="144"/>
              <a:chOff x="637" y="1991"/>
              <a:chExt cx="135" cy="144"/>
            </a:xfrm>
          </p:grpSpPr>
          <p:sp>
            <p:nvSpPr>
              <p:cNvPr id="352" name="Freeform 10"/>
              <p:cNvSpPr>
                <a:spLocks/>
              </p:cNvSpPr>
              <p:nvPr/>
            </p:nvSpPr>
            <p:spPr bwMode="auto">
              <a:xfrm>
                <a:off x="637" y="1991"/>
                <a:ext cx="135" cy="144"/>
              </a:xfrm>
              <a:custGeom>
                <a:avLst/>
                <a:gdLst>
                  <a:gd name="T0" fmla="*/ 0 w 135"/>
                  <a:gd name="T1" fmla="*/ 0 h 143"/>
                  <a:gd name="T2" fmla="*/ 135 w 135"/>
                  <a:gd name="T3" fmla="*/ 0 h 143"/>
                  <a:gd name="T4" fmla="*/ 135 w 135"/>
                  <a:gd name="T5" fmla="*/ 177 h 143"/>
                  <a:gd name="T6" fmla="*/ 0 w 135"/>
                  <a:gd name="T7" fmla="*/ 152 h 143"/>
                  <a:gd name="T8" fmla="*/ 0 w 13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43"/>
                  <a:gd name="T17" fmla="*/ 135 w 135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43">
                    <a:moveTo>
                      <a:pt x="0" y="0"/>
                    </a:moveTo>
                    <a:lnTo>
                      <a:pt x="135" y="0"/>
                    </a:lnTo>
                    <a:lnTo>
                      <a:pt x="135" y="143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353" name="Group 11"/>
              <p:cNvGrpSpPr>
                <a:grpSpLocks/>
              </p:cNvGrpSpPr>
              <p:nvPr/>
            </p:nvGrpSpPr>
            <p:grpSpPr bwMode="auto">
              <a:xfrm>
                <a:off x="641" y="1995"/>
                <a:ext cx="127" cy="136"/>
                <a:chOff x="641" y="1995"/>
                <a:chExt cx="127" cy="136"/>
              </a:xfrm>
            </p:grpSpPr>
            <p:sp>
              <p:nvSpPr>
                <p:cNvPr id="354" name="Freeform 12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504 h 127"/>
                    <a:gd name="T4" fmla="*/ 277 w 122"/>
                    <a:gd name="T5" fmla="*/ 611 h 127"/>
                    <a:gd name="T6" fmla="*/ 277 w 122"/>
                    <a:gd name="T7" fmla="*/ 3 h 127"/>
                    <a:gd name="T8" fmla="*/ 0 w 122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7"/>
                    <a:gd name="T17" fmla="*/ 122 w 122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7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55" name="Freeform 13"/>
                <p:cNvSpPr>
                  <a:spLocks/>
                </p:cNvSpPr>
                <p:nvPr/>
              </p:nvSpPr>
              <p:spPr bwMode="auto">
                <a:xfrm>
                  <a:off x="641" y="1998"/>
                  <a:ext cx="126" cy="133"/>
                </a:xfrm>
                <a:custGeom>
                  <a:avLst/>
                  <a:gdLst>
                    <a:gd name="T0" fmla="*/ 0 w 122"/>
                    <a:gd name="T1" fmla="*/ 0 h 128"/>
                    <a:gd name="T2" fmla="*/ 0 w 122"/>
                    <a:gd name="T3" fmla="*/ 383 h 128"/>
                    <a:gd name="T4" fmla="*/ 277 w 122"/>
                    <a:gd name="T5" fmla="*/ 473 h 128"/>
                    <a:gd name="T6" fmla="*/ 277 w 122"/>
                    <a:gd name="T7" fmla="*/ 458 h 128"/>
                    <a:gd name="T8" fmla="*/ 277 w 122"/>
                    <a:gd name="T9" fmla="*/ 5 h 128"/>
                    <a:gd name="T10" fmla="*/ 0 w 122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8"/>
                    <a:gd name="T20" fmla="*/ 122 w 122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8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8"/>
                      </a:lnTo>
                      <a:lnTo>
                        <a:pt x="122" y="125"/>
                      </a:lnTo>
                      <a:lnTo>
                        <a:pt x="12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56" name="Freeform 14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6"/>
                    <a:gd name="T2" fmla="*/ 0 w 122"/>
                    <a:gd name="T3" fmla="*/ 667 h 126"/>
                    <a:gd name="T4" fmla="*/ 277 w 122"/>
                    <a:gd name="T5" fmla="*/ 797 h 126"/>
                    <a:gd name="T6" fmla="*/ 277 w 122"/>
                    <a:gd name="T7" fmla="*/ 3 h 126"/>
                    <a:gd name="T8" fmla="*/ 0 w 122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6"/>
                    <a:gd name="T17" fmla="*/ 122 w 122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6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57" name="Group 15"/>
                <p:cNvGrpSpPr>
                  <a:grpSpLocks/>
                </p:cNvGrpSpPr>
                <p:nvPr/>
              </p:nvGrpSpPr>
              <p:grpSpPr bwMode="auto">
                <a:xfrm>
                  <a:off x="642" y="1998"/>
                  <a:ext cx="125" cy="123"/>
                  <a:chOff x="642" y="1998"/>
                  <a:chExt cx="125" cy="123"/>
                </a:xfrm>
              </p:grpSpPr>
              <p:sp>
                <p:nvSpPr>
                  <p:cNvPr id="407" name="Freeform 16"/>
                  <p:cNvSpPr>
                    <a:spLocks/>
                  </p:cNvSpPr>
                  <p:nvPr/>
                </p:nvSpPr>
                <p:spPr bwMode="auto">
                  <a:xfrm>
                    <a:off x="642" y="1998"/>
                    <a:ext cx="9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35178 w 7"/>
                      <a:gd name="T5" fmla="*/ 102 h 102"/>
                      <a:gd name="T6" fmla="*/ 35178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8" name="Freeform 17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107"/>
                  </a:xfrm>
                  <a:custGeom>
                    <a:avLst/>
                    <a:gdLst>
                      <a:gd name="T0" fmla="*/ 0 w 6"/>
                      <a:gd name="T1" fmla="*/ 0 h 103"/>
                      <a:gd name="T2" fmla="*/ 0 w 6"/>
                      <a:gd name="T3" fmla="*/ 370 h 103"/>
                      <a:gd name="T4" fmla="*/ 1210 w 6"/>
                      <a:gd name="T5" fmla="*/ 377 h 103"/>
                      <a:gd name="T6" fmla="*/ 1210 w 6"/>
                      <a:gd name="T7" fmla="*/ 0 h 103"/>
                      <a:gd name="T8" fmla="*/ 0 w 6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3"/>
                      <a:gd name="T17" fmla="*/ 6 w 6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6" y="103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9" name="Freeform 18"/>
                  <p:cNvSpPr>
                    <a:spLocks/>
                  </p:cNvSpPr>
                  <p:nvPr/>
                </p:nvSpPr>
                <p:spPr bwMode="auto">
                  <a:xfrm>
                    <a:off x="660" y="1998"/>
                    <a:ext cx="10" cy="107"/>
                  </a:xfrm>
                  <a:custGeom>
                    <a:avLst/>
                    <a:gdLst>
                      <a:gd name="T0" fmla="*/ 0 w 7"/>
                      <a:gd name="T1" fmla="*/ 0 h 104"/>
                      <a:gd name="T2" fmla="*/ 0 w 7"/>
                      <a:gd name="T3" fmla="*/ 270 h 104"/>
                      <a:gd name="T4" fmla="*/ 35178 w 7"/>
                      <a:gd name="T5" fmla="*/ 272 h 104"/>
                      <a:gd name="T6" fmla="*/ 35178 w 7"/>
                      <a:gd name="T7" fmla="*/ 0 h 104"/>
                      <a:gd name="T8" fmla="*/ 0 w 7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4"/>
                      <a:gd name="T17" fmla="*/ 7 w 7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4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7" y="10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0" name="Freeform 19"/>
                  <p:cNvSpPr>
                    <a:spLocks/>
                  </p:cNvSpPr>
                  <p:nvPr/>
                </p:nvSpPr>
                <p:spPr bwMode="auto">
                  <a:xfrm>
                    <a:off x="670" y="1998"/>
                    <a:ext cx="7" cy="107"/>
                  </a:xfrm>
                  <a:custGeom>
                    <a:avLst/>
                    <a:gdLst>
                      <a:gd name="T0" fmla="*/ 0 w 7"/>
                      <a:gd name="T1" fmla="*/ 0 h 105"/>
                      <a:gd name="T2" fmla="*/ 0 w 7"/>
                      <a:gd name="T3" fmla="*/ 194 h 105"/>
                      <a:gd name="T4" fmla="*/ 7 w 7"/>
                      <a:gd name="T5" fmla="*/ 196 h 105"/>
                      <a:gd name="T6" fmla="*/ 7 w 7"/>
                      <a:gd name="T7" fmla="*/ 0 h 105"/>
                      <a:gd name="T8" fmla="*/ 0 w 7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5"/>
                      <a:gd name="T17" fmla="*/ 7 w 7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5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7" y="10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1" name="Freeform 20"/>
                  <p:cNvSpPr>
                    <a:spLocks/>
                  </p:cNvSpPr>
                  <p:nvPr/>
                </p:nvSpPr>
                <p:spPr bwMode="auto">
                  <a:xfrm>
                    <a:off x="681" y="1998"/>
                    <a:ext cx="5" cy="109"/>
                  </a:xfrm>
                  <a:custGeom>
                    <a:avLst/>
                    <a:gdLst>
                      <a:gd name="T0" fmla="*/ 0 w 6"/>
                      <a:gd name="T1" fmla="*/ 0 h 108"/>
                      <a:gd name="T2" fmla="*/ 0 w 6"/>
                      <a:gd name="T3" fmla="*/ 139 h 108"/>
                      <a:gd name="T4" fmla="*/ 3 w 6"/>
                      <a:gd name="T5" fmla="*/ 142 h 108"/>
                      <a:gd name="T6" fmla="*/ 3 w 6"/>
                      <a:gd name="T7" fmla="*/ 0 h 108"/>
                      <a:gd name="T8" fmla="*/ 0 w 6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8"/>
                      <a:gd name="T17" fmla="*/ 6 w 6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8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2" name="Freeform 21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114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495 h 109"/>
                      <a:gd name="T4" fmla="*/ 6 w 7"/>
                      <a:gd name="T5" fmla="*/ 500 h 109"/>
                      <a:gd name="T6" fmla="*/ 7 w 7"/>
                      <a:gd name="T7" fmla="*/ 1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6" y="109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3" name="Freeform 22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109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108 h 109"/>
                      <a:gd name="T4" fmla="*/ 7 w 7"/>
                      <a:gd name="T5" fmla="*/ 109 h 109"/>
                      <a:gd name="T6" fmla="*/ 7 w 7"/>
                      <a:gd name="T7" fmla="*/ 0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0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4" name="Freeform 23"/>
                  <p:cNvSpPr>
                    <a:spLocks/>
                  </p:cNvSpPr>
                  <p:nvPr/>
                </p:nvSpPr>
                <p:spPr bwMode="auto">
                  <a:xfrm>
                    <a:off x="706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2"/>
                      <a:gd name="T2" fmla="*/ 0 w 6"/>
                      <a:gd name="T3" fmla="*/ 195 h 112"/>
                      <a:gd name="T4" fmla="*/ 3 w 6"/>
                      <a:gd name="T5" fmla="*/ 201 h 112"/>
                      <a:gd name="T6" fmla="*/ 3 w 6"/>
                      <a:gd name="T7" fmla="*/ 0 h 112"/>
                      <a:gd name="T8" fmla="*/ 0 w 6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2"/>
                      <a:gd name="T17" fmla="*/ 6 w 6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2">
                        <a:moveTo>
                          <a:pt x="0" y="0"/>
                        </a:moveTo>
                        <a:lnTo>
                          <a:pt x="0" y="109"/>
                        </a:lnTo>
                        <a:lnTo>
                          <a:pt x="6" y="11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5" name="Freeform 24"/>
                  <p:cNvSpPr>
                    <a:spLocks/>
                  </p:cNvSpPr>
                  <p:nvPr/>
                </p:nvSpPr>
                <p:spPr bwMode="auto">
                  <a:xfrm>
                    <a:off x="715" y="2000"/>
                    <a:ext cx="7" cy="114"/>
                  </a:xfrm>
                  <a:custGeom>
                    <a:avLst/>
                    <a:gdLst>
                      <a:gd name="T0" fmla="*/ 0 w 7"/>
                      <a:gd name="T1" fmla="*/ 0 h 113"/>
                      <a:gd name="T2" fmla="*/ 0 w 7"/>
                      <a:gd name="T3" fmla="*/ 146 h 113"/>
                      <a:gd name="T4" fmla="*/ 7 w 7"/>
                      <a:gd name="T5" fmla="*/ 147 h 113"/>
                      <a:gd name="T6" fmla="*/ 7 w 7"/>
                      <a:gd name="T7" fmla="*/ 0 h 113"/>
                      <a:gd name="T8" fmla="*/ 0 w 7"/>
                      <a:gd name="T9" fmla="*/ 0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3"/>
                      <a:gd name="T17" fmla="*/ 7 w 7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3">
                        <a:moveTo>
                          <a:pt x="0" y="0"/>
                        </a:moveTo>
                        <a:lnTo>
                          <a:pt x="0" y="112"/>
                        </a:lnTo>
                        <a:lnTo>
                          <a:pt x="7" y="1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6" name="Freeform 25"/>
                  <p:cNvSpPr>
                    <a:spLocks/>
                  </p:cNvSpPr>
                  <p:nvPr/>
                </p:nvSpPr>
                <p:spPr bwMode="auto">
                  <a:xfrm>
                    <a:off x="724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4"/>
                      <a:gd name="T2" fmla="*/ 0 w 6"/>
                      <a:gd name="T3" fmla="*/ 113 h 114"/>
                      <a:gd name="T4" fmla="*/ 3 w 6"/>
                      <a:gd name="T5" fmla="*/ 114 h 114"/>
                      <a:gd name="T6" fmla="*/ 3 w 6"/>
                      <a:gd name="T7" fmla="*/ 0 h 114"/>
                      <a:gd name="T8" fmla="*/ 0 w 6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4"/>
                      <a:gd name="T17" fmla="*/ 6 w 6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6" y="11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7" name="Freeform 26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113 h 114"/>
                      <a:gd name="T4" fmla="*/ 7 w 7"/>
                      <a:gd name="T5" fmla="*/ 114 h 114"/>
                      <a:gd name="T6" fmla="*/ 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8" name="Freeform 27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9" cy="116"/>
                  </a:xfrm>
                  <a:custGeom>
                    <a:avLst/>
                    <a:gdLst>
                      <a:gd name="T0" fmla="*/ 0 w 7"/>
                      <a:gd name="T1" fmla="*/ 0 h 115"/>
                      <a:gd name="T2" fmla="*/ 0 w 7"/>
                      <a:gd name="T3" fmla="*/ 148 h 115"/>
                      <a:gd name="T4" fmla="*/ 35178 w 7"/>
                      <a:gd name="T5" fmla="*/ 149 h 115"/>
                      <a:gd name="T6" fmla="*/ 35178 w 7"/>
                      <a:gd name="T7" fmla="*/ 0 h 115"/>
                      <a:gd name="T8" fmla="*/ 0 w 7"/>
                      <a:gd name="T9" fmla="*/ 0 h 1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5"/>
                      <a:gd name="T17" fmla="*/ 7 w 7"/>
                      <a:gd name="T18" fmla="*/ 115 h 1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5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9" name="Freeform 28"/>
                  <p:cNvSpPr>
                    <a:spLocks/>
                  </p:cNvSpPr>
                  <p:nvPr/>
                </p:nvSpPr>
                <p:spPr bwMode="auto">
                  <a:xfrm>
                    <a:off x="752" y="2002"/>
                    <a:ext cx="7" cy="119"/>
                  </a:xfrm>
                  <a:custGeom>
                    <a:avLst/>
                    <a:gdLst>
                      <a:gd name="T0" fmla="*/ 0 w 7"/>
                      <a:gd name="T1" fmla="*/ 0 h 117"/>
                      <a:gd name="T2" fmla="*/ 0 w 7"/>
                      <a:gd name="T3" fmla="*/ 201 h 117"/>
                      <a:gd name="T4" fmla="*/ 7 w 7"/>
                      <a:gd name="T5" fmla="*/ 204 h 117"/>
                      <a:gd name="T6" fmla="*/ 7 w 7"/>
                      <a:gd name="T7" fmla="*/ 0 h 117"/>
                      <a:gd name="T8" fmla="*/ 0 w 7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7"/>
                      <a:gd name="T17" fmla="*/ 7 w 7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7">
                        <a:moveTo>
                          <a:pt x="0" y="0"/>
                        </a:moveTo>
                        <a:lnTo>
                          <a:pt x="0" y="115"/>
                        </a:lnTo>
                        <a:lnTo>
                          <a:pt x="7" y="11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20" name="Freeform 29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119"/>
                  </a:xfrm>
                  <a:custGeom>
                    <a:avLst/>
                    <a:gdLst>
                      <a:gd name="T0" fmla="*/ 0 w 7"/>
                      <a:gd name="T1" fmla="*/ 0 h 118"/>
                      <a:gd name="T2" fmla="*/ 0 w 7"/>
                      <a:gd name="T3" fmla="*/ 151 h 118"/>
                      <a:gd name="T4" fmla="*/ 35178 w 7"/>
                      <a:gd name="T5" fmla="*/ 152 h 118"/>
                      <a:gd name="T6" fmla="*/ 35178 w 7"/>
                      <a:gd name="T7" fmla="*/ 0 h 118"/>
                      <a:gd name="T8" fmla="*/ 0 w 7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8"/>
                      <a:gd name="T17" fmla="*/ 7 w 7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8">
                        <a:moveTo>
                          <a:pt x="0" y="0"/>
                        </a:moveTo>
                        <a:lnTo>
                          <a:pt x="0" y="117"/>
                        </a:lnTo>
                        <a:lnTo>
                          <a:pt x="7" y="1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8" name="Freeform 30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0"/>
                </a:xfrm>
                <a:custGeom>
                  <a:avLst/>
                  <a:gdLst>
                    <a:gd name="T0" fmla="*/ 0 w 8"/>
                    <a:gd name="T1" fmla="*/ 0 h 1"/>
                    <a:gd name="T2" fmla="*/ 4 w 8"/>
                    <a:gd name="T3" fmla="*/ 0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59" name="Freeform 31"/>
                <p:cNvSpPr>
                  <a:spLocks/>
                </p:cNvSpPr>
                <p:nvPr/>
              </p:nvSpPr>
              <p:spPr bwMode="auto">
                <a:xfrm>
                  <a:off x="653" y="1998"/>
                  <a:ext cx="7" cy="2"/>
                </a:xfrm>
                <a:custGeom>
                  <a:avLst/>
                  <a:gdLst>
                    <a:gd name="T0" fmla="*/ 0 w 7"/>
                    <a:gd name="T1" fmla="*/ 0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0" name="Freeform 32"/>
                <p:cNvSpPr>
                  <a:spLocks/>
                </p:cNvSpPr>
                <p:nvPr/>
              </p:nvSpPr>
              <p:spPr bwMode="auto">
                <a:xfrm>
                  <a:off x="661" y="1998"/>
                  <a:ext cx="7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4 w 8"/>
                    <a:gd name="T3" fmla="*/ 2147483647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1" name="Freeform 33"/>
                <p:cNvSpPr>
                  <a:spLocks/>
                </p:cNvSpPr>
                <p:nvPr/>
              </p:nvSpPr>
              <p:spPr bwMode="auto">
                <a:xfrm>
                  <a:off x="668" y="1998"/>
                  <a:ext cx="9" cy="2"/>
                </a:xfrm>
                <a:custGeom>
                  <a:avLst/>
                  <a:gdLst>
                    <a:gd name="T0" fmla="*/ 0 w 9"/>
                    <a:gd name="T1" fmla="*/ 2147483647 h 1"/>
                    <a:gd name="T2" fmla="*/ 7 w 9"/>
                    <a:gd name="T3" fmla="*/ 2147483647 h 1"/>
                    <a:gd name="T4" fmla="*/ 9 w 9"/>
                    <a:gd name="T5" fmla="*/ 0 h 1"/>
                    <a:gd name="T6" fmla="*/ 2 w 9"/>
                    <a:gd name="T7" fmla="*/ 0 h 1"/>
                    <a:gd name="T8" fmla="*/ 0 w 9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"/>
                    <a:gd name="T17" fmla="*/ 9 w 9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2" name="Freeform 34"/>
                <p:cNvSpPr>
                  <a:spLocks/>
                </p:cNvSpPr>
                <p:nvPr/>
              </p:nvSpPr>
              <p:spPr bwMode="auto">
                <a:xfrm>
                  <a:off x="679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3" name="Freeform 35"/>
                <p:cNvSpPr>
                  <a:spLocks/>
                </p:cNvSpPr>
                <p:nvPr/>
              </p:nvSpPr>
              <p:spPr bwMode="auto">
                <a:xfrm>
                  <a:off x="687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7 w 7"/>
                    <a:gd name="T3" fmla="*/ 2147483647 h 1"/>
                    <a:gd name="T4" fmla="*/ 7 w 7"/>
                    <a:gd name="T5" fmla="*/ 0 h 1"/>
                    <a:gd name="T6" fmla="*/ 1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4" name="Freeform 36"/>
                <p:cNvSpPr>
                  <a:spLocks/>
                </p:cNvSpPr>
                <p:nvPr/>
              </p:nvSpPr>
              <p:spPr bwMode="auto">
                <a:xfrm>
                  <a:off x="696" y="2000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2 h 2"/>
                    <a:gd name="T4" fmla="*/ 7 w 7"/>
                    <a:gd name="T5" fmla="*/ 0 h 2"/>
                    <a:gd name="T6" fmla="*/ 0 w 7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2"/>
                    <a:gd name="T14" fmla="*/ 7 w 7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5" name="Freeform 37"/>
                <p:cNvSpPr>
                  <a:spLocks/>
                </p:cNvSpPr>
                <p:nvPr/>
              </p:nvSpPr>
              <p:spPr bwMode="auto">
                <a:xfrm>
                  <a:off x="705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6" name="Freeform 38"/>
                <p:cNvSpPr>
                  <a:spLocks/>
                </p:cNvSpPr>
                <p:nvPr/>
              </p:nvSpPr>
              <p:spPr bwMode="auto">
                <a:xfrm>
                  <a:off x="713" y="200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0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7" name="Freeform 39"/>
                <p:cNvSpPr>
                  <a:spLocks/>
                </p:cNvSpPr>
                <p:nvPr/>
              </p:nvSpPr>
              <p:spPr bwMode="auto">
                <a:xfrm>
                  <a:off x="722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8" name="Freeform 40"/>
                <p:cNvSpPr>
                  <a:spLocks/>
                </p:cNvSpPr>
                <p:nvPr/>
              </p:nvSpPr>
              <p:spPr bwMode="auto">
                <a:xfrm>
                  <a:off x="732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9" name="Freeform 41"/>
                <p:cNvSpPr>
                  <a:spLocks/>
                </p:cNvSpPr>
                <p:nvPr/>
              </p:nvSpPr>
              <p:spPr bwMode="auto">
                <a:xfrm>
                  <a:off x="741" y="2002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0" name="Rectangle 42"/>
                <p:cNvSpPr>
                  <a:spLocks noChangeArrowheads="1"/>
                </p:cNvSpPr>
                <p:nvPr/>
              </p:nvSpPr>
              <p:spPr bwMode="auto">
                <a:xfrm>
                  <a:off x="748" y="2002"/>
                  <a:ext cx="10" cy="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71" name="Freeform 43"/>
                <p:cNvSpPr>
                  <a:spLocks/>
                </p:cNvSpPr>
                <p:nvPr/>
              </p:nvSpPr>
              <p:spPr bwMode="auto">
                <a:xfrm>
                  <a:off x="758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72" name="Group 44"/>
                <p:cNvGrpSpPr>
                  <a:grpSpLocks/>
                </p:cNvGrpSpPr>
                <p:nvPr/>
              </p:nvGrpSpPr>
              <p:grpSpPr bwMode="auto">
                <a:xfrm>
                  <a:off x="644" y="2098"/>
                  <a:ext cx="123" cy="28"/>
                  <a:chOff x="644" y="2098"/>
                  <a:chExt cx="123" cy="28"/>
                </a:xfrm>
              </p:grpSpPr>
              <p:sp>
                <p:nvSpPr>
                  <p:cNvPr id="393" name="Freeform 45"/>
                  <p:cNvSpPr>
                    <a:spLocks/>
                  </p:cNvSpPr>
                  <p:nvPr/>
                </p:nvSpPr>
                <p:spPr bwMode="auto">
                  <a:xfrm>
                    <a:off x="644" y="2098"/>
                    <a:ext cx="9" cy="7"/>
                  </a:xfrm>
                  <a:custGeom>
                    <a:avLst/>
                    <a:gdLst>
                      <a:gd name="T0" fmla="*/ 0 w 8"/>
                      <a:gd name="T1" fmla="*/ 0 h 4"/>
                      <a:gd name="T2" fmla="*/ 1 w 8"/>
                      <a:gd name="T3" fmla="*/ 417438595 h 4"/>
                      <a:gd name="T4" fmla="*/ 407 w 8"/>
                      <a:gd name="T5" fmla="*/ 730517541 h 4"/>
                      <a:gd name="T6" fmla="*/ 407 w 8"/>
                      <a:gd name="T7" fmla="*/ 417438595 h 4"/>
                      <a:gd name="T8" fmla="*/ 361 w 8"/>
                      <a:gd name="T9" fmla="*/ 0 h 4"/>
                      <a:gd name="T10" fmla="*/ 0 w 8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Freeform 46"/>
                  <p:cNvSpPr>
                    <a:spLocks/>
                  </p:cNvSpPr>
                  <p:nvPr/>
                </p:nvSpPr>
                <p:spPr bwMode="auto">
                  <a:xfrm>
                    <a:off x="653" y="2100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1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5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Freeform 47"/>
                  <p:cNvSpPr>
                    <a:spLocks/>
                  </p:cNvSpPr>
                  <p:nvPr/>
                </p:nvSpPr>
                <p:spPr bwMode="auto">
                  <a:xfrm>
                    <a:off x="661" y="2102"/>
                    <a:ext cx="9" cy="2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1 h 3"/>
                      <a:gd name="T4" fmla="*/ 407 w 8"/>
                      <a:gd name="T5" fmla="*/ 1 h 3"/>
                      <a:gd name="T6" fmla="*/ 407 w 8"/>
                      <a:gd name="T7" fmla="*/ 1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Freeform 48"/>
                  <p:cNvSpPr>
                    <a:spLocks/>
                  </p:cNvSpPr>
                  <p:nvPr/>
                </p:nvSpPr>
                <p:spPr bwMode="auto">
                  <a:xfrm>
                    <a:off x="670" y="2102"/>
                    <a:ext cx="9" cy="7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2 w 9"/>
                      <a:gd name="T3" fmla="*/ 238536340 h 4"/>
                      <a:gd name="T4" fmla="*/ 9 w 9"/>
                      <a:gd name="T5" fmla="*/ 730517541 h 4"/>
                      <a:gd name="T6" fmla="*/ 9 w 9"/>
                      <a:gd name="T7" fmla="*/ 238536340 h 4"/>
                      <a:gd name="T8" fmla="*/ 6 w 9"/>
                      <a:gd name="T9" fmla="*/ 0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4"/>
                      <a:gd name="T20" fmla="*/ 9 w 9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9" y="4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Freeform 49"/>
                  <p:cNvSpPr>
                    <a:spLocks/>
                  </p:cNvSpPr>
                  <p:nvPr/>
                </p:nvSpPr>
                <p:spPr bwMode="auto">
                  <a:xfrm>
                    <a:off x="679" y="2107"/>
                    <a:ext cx="10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6161 h 4"/>
                      <a:gd name="T4" fmla="*/ 1277047 w 7"/>
                      <a:gd name="T5" fmla="*/ 7701 h 4"/>
                      <a:gd name="T6" fmla="*/ 1277047 w 7"/>
                      <a:gd name="T7" fmla="*/ 1 h 4"/>
                      <a:gd name="T8" fmla="*/ 1216580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Freeform 50"/>
                  <p:cNvSpPr>
                    <a:spLocks/>
                  </p:cNvSpPr>
                  <p:nvPr/>
                </p:nvSpPr>
                <p:spPr bwMode="auto">
                  <a:xfrm>
                    <a:off x="687" y="2107"/>
                    <a:ext cx="7" cy="7"/>
                  </a:xfrm>
                  <a:custGeom>
                    <a:avLst/>
                    <a:gdLst>
                      <a:gd name="T0" fmla="*/ 0 w 7"/>
                      <a:gd name="T1" fmla="*/ 183946 h 5"/>
                      <a:gd name="T2" fmla="*/ 1 w 7"/>
                      <a:gd name="T3" fmla="*/ 257524 h 5"/>
                      <a:gd name="T4" fmla="*/ 7 w 7"/>
                      <a:gd name="T5" fmla="*/ 483426 h 5"/>
                      <a:gd name="T6" fmla="*/ 7 w 7"/>
                      <a:gd name="T7" fmla="*/ 257524 h 5"/>
                      <a:gd name="T8" fmla="*/ 6 w 7"/>
                      <a:gd name="T9" fmla="*/ 0 h 5"/>
                      <a:gd name="T10" fmla="*/ 0 w 7"/>
                      <a:gd name="T11" fmla="*/ 1839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Freeform 51"/>
                  <p:cNvSpPr>
                    <a:spLocks/>
                  </p:cNvSpPr>
                  <p:nvPr/>
                </p:nvSpPr>
                <p:spPr bwMode="auto">
                  <a:xfrm>
                    <a:off x="696" y="2112"/>
                    <a:ext cx="7" cy="0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0 h 3"/>
                      <a:gd name="T4" fmla="*/ 4 w 8"/>
                      <a:gd name="T5" fmla="*/ 0 h 3"/>
                      <a:gd name="T6" fmla="*/ 4 w 8"/>
                      <a:gd name="T7" fmla="*/ 0 h 3"/>
                      <a:gd name="T8" fmla="*/ 4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0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0" name="Freeform 52"/>
                  <p:cNvSpPr>
                    <a:spLocks/>
                  </p:cNvSpPr>
                  <p:nvPr/>
                </p:nvSpPr>
                <p:spPr bwMode="auto">
                  <a:xfrm>
                    <a:off x="706" y="2112"/>
                    <a:ext cx="7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4929 h 4"/>
                      <a:gd name="T4" fmla="*/ 7 w 7"/>
                      <a:gd name="T5" fmla="*/ 7701 h 4"/>
                      <a:gd name="T6" fmla="*/ 7 w 7"/>
                      <a:gd name="T7" fmla="*/ 1 h 4"/>
                      <a:gd name="T8" fmla="*/ 5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1" name="Freeform 53"/>
                  <p:cNvSpPr>
                    <a:spLocks/>
                  </p:cNvSpPr>
                  <p:nvPr/>
                </p:nvSpPr>
                <p:spPr bwMode="auto">
                  <a:xfrm>
                    <a:off x="713" y="2114"/>
                    <a:ext cx="10" cy="2"/>
                  </a:xfrm>
                  <a:custGeom>
                    <a:avLst/>
                    <a:gdLst>
                      <a:gd name="T0" fmla="*/ 0 w 8"/>
                      <a:gd name="T1" fmla="*/ 1 h 4"/>
                      <a:gd name="T2" fmla="*/ 1 w 8"/>
                      <a:gd name="T3" fmla="*/ 1 h 4"/>
                      <a:gd name="T4" fmla="*/ 16024 w 8"/>
                      <a:gd name="T5" fmla="*/ 1 h 4"/>
                      <a:gd name="T6" fmla="*/ 16024 w 8"/>
                      <a:gd name="T7" fmla="*/ 1 h 4"/>
                      <a:gd name="T8" fmla="*/ 10838 w 8"/>
                      <a:gd name="T9" fmla="*/ 0 h 4"/>
                      <a:gd name="T10" fmla="*/ 0 w 8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2" name="Freeform 54"/>
                  <p:cNvSpPr>
                    <a:spLocks/>
                  </p:cNvSpPr>
                  <p:nvPr/>
                </p:nvSpPr>
                <p:spPr bwMode="auto">
                  <a:xfrm>
                    <a:off x="726" y="2114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1 w 7"/>
                      <a:gd name="T3" fmla="*/ 3 h 5"/>
                      <a:gd name="T4" fmla="*/ 7 w 7"/>
                      <a:gd name="T5" fmla="*/ 5 h 5"/>
                      <a:gd name="T6" fmla="*/ 7 w 7"/>
                      <a:gd name="T7" fmla="*/ 3 h 5"/>
                      <a:gd name="T8" fmla="*/ 5 w 7"/>
                      <a:gd name="T9" fmla="*/ 0 h 5"/>
                      <a:gd name="T10" fmla="*/ 0 w 7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3" name="Freeform 55"/>
                  <p:cNvSpPr>
                    <a:spLocks/>
                  </p:cNvSpPr>
                  <p:nvPr/>
                </p:nvSpPr>
                <p:spPr bwMode="auto">
                  <a:xfrm>
                    <a:off x="732" y="2116"/>
                    <a:ext cx="9" cy="5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60525013 h 3"/>
                      <a:gd name="T4" fmla="*/ 407 w 8"/>
                      <a:gd name="T5" fmla="*/ 100875022 h 3"/>
                      <a:gd name="T6" fmla="*/ 407 w 8"/>
                      <a:gd name="T7" fmla="*/ 36315008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4" name="Freeform 56"/>
                  <p:cNvSpPr>
                    <a:spLocks/>
                  </p:cNvSpPr>
                  <p:nvPr/>
                </p:nvSpPr>
                <p:spPr bwMode="auto">
                  <a:xfrm>
                    <a:off x="743" y="2119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0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4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5" name="Freeform 57"/>
                  <p:cNvSpPr>
                    <a:spLocks/>
                  </p:cNvSpPr>
                  <p:nvPr/>
                </p:nvSpPr>
                <p:spPr bwMode="auto">
                  <a:xfrm>
                    <a:off x="752" y="2119"/>
                    <a:ext cx="7" cy="7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183946 h 5"/>
                      <a:gd name="T4" fmla="*/ 4 w 8"/>
                      <a:gd name="T5" fmla="*/ 483426 h 5"/>
                      <a:gd name="T6" fmla="*/ 4 w 8"/>
                      <a:gd name="T7" fmla="*/ 183946 h 5"/>
                      <a:gd name="T8" fmla="*/ 4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6" name="Freeform 58"/>
                  <p:cNvSpPr>
                    <a:spLocks/>
                  </p:cNvSpPr>
                  <p:nvPr/>
                </p:nvSpPr>
                <p:spPr bwMode="auto">
                  <a:xfrm>
                    <a:off x="758" y="2121"/>
                    <a:ext cx="9" cy="5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4 h 5"/>
                      <a:gd name="T4" fmla="*/ 407 w 8"/>
                      <a:gd name="T5" fmla="*/ 5 h 5"/>
                      <a:gd name="T6" fmla="*/ 407 w 8"/>
                      <a:gd name="T7" fmla="*/ 3 h 5"/>
                      <a:gd name="T8" fmla="*/ 361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4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73" name="Freeform 59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105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513 h 100"/>
                    <a:gd name="T4" fmla="*/ 7 w 7"/>
                    <a:gd name="T5" fmla="*/ 526 h 100"/>
                    <a:gd name="T6" fmla="*/ 7 w 7"/>
                    <a:gd name="T7" fmla="*/ 0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4" name="Freeform 60"/>
                <p:cNvSpPr>
                  <a:spLocks/>
                </p:cNvSpPr>
                <p:nvPr/>
              </p:nvSpPr>
              <p:spPr bwMode="auto">
                <a:xfrm>
                  <a:off x="653" y="2088"/>
                  <a:ext cx="5" cy="14"/>
                </a:xfrm>
                <a:custGeom>
                  <a:avLst/>
                  <a:gdLst>
                    <a:gd name="T0" fmla="*/ 0 w 6"/>
                    <a:gd name="T1" fmla="*/ 0 h 14"/>
                    <a:gd name="T2" fmla="*/ 0 w 6"/>
                    <a:gd name="T3" fmla="*/ 13 h 14"/>
                    <a:gd name="T4" fmla="*/ 3 w 6"/>
                    <a:gd name="T5" fmla="*/ 14 h 14"/>
                    <a:gd name="T6" fmla="*/ 3 w 6"/>
                    <a:gd name="T7" fmla="*/ 1 h 14"/>
                    <a:gd name="T8" fmla="*/ 0 w 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4"/>
                    <a:gd name="T17" fmla="*/ 6 w 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4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5" name="Freeform 61"/>
                <p:cNvSpPr>
                  <a:spLocks/>
                </p:cNvSpPr>
                <p:nvPr/>
              </p:nvSpPr>
              <p:spPr bwMode="auto">
                <a:xfrm>
                  <a:off x="661" y="2000"/>
                  <a:ext cx="7" cy="102"/>
                </a:xfrm>
                <a:custGeom>
                  <a:avLst/>
                  <a:gdLst>
                    <a:gd name="T0" fmla="*/ 0 w 7"/>
                    <a:gd name="T1" fmla="*/ 0 h 102"/>
                    <a:gd name="T2" fmla="*/ 0 w 7"/>
                    <a:gd name="T3" fmla="*/ 101 h 102"/>
                    <a:gd name="T4" fmla="*/ 7 w 7"/>
                    <a:gd name="T5" fmla="*/ 102 h 102"/>
                    <a:gd name="T6" fmla="*/ 7 w 7"/>
                    <a:gd name="T7" fmla="*/ 0 h 102"/>
                    <a:gd name="T8" fmla="*/ 0 w 7"/>
                    <a:gd name="T9" fmla="*/ 0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2"/>
                    <a:gd name="T17" fmla="*/ 7 w 7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2">
                      <a:moveTo>
                        <a:pt x="0" y="0"/>
                      </a:moveTo>
                      <a:lnTo>
                        <a:pt x="0" y="101"/>
                      </a:lnTo>
                      <a:lnTo>
                        <a:pt x="7" y="10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6" name="Freeform 62"/>
                <p:cNvSpPr>
                  <a:spLocks/>
                </p:cNvSpPr>
                <p:nvPr/>
              </p:nvSpPr>
              <p:spPr bwMode="auto">
                <a:xfrm>
                  <a:off x="668" y="2000"/>
                  <a:ext cx="7" cy="107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370 h 103"/>
                    <a:gd name="T4" fmla="*/ 7 w 7"/>
                    <a:gd name="T5" fmla="*/ 377 h 103"/>
                    <a:gd name="T6" fmla="*/ 7 w 7"/>
                    <a:gd name="T7" fmla="*/ 0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7" name="Freeform 63"/>
                <p:cNvSpPr>
                  <a:spLocks/>
                </p:cNvSpPr>
                <p:nvPr/>
              </p:nvSpPr>
              <p:spPr bwMode="auto">
                <a:xfrm>
                  <a:off x="679" y="2000"/>
                  <a:ext cx="7" cy="109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6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8" name="Freeform 64"/>
                <p:cNvSpPr>
                  <a:spLocks/>
                </p:cNvSpPr>
                <p:nvPr/>
              </p:nvSpPr>
              <p:spPr bwMode="auto">
                <a:xfrm>
                  <a:off x="687" y="2000"/>
                  <a:ext cx="7" cy="112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497 h 107"/>
                    <a:gd name="T4" fmla="*/ 7 w 7"/>
                    <a:gd name="T5" fmla="*/ 506 h 107"/>
                    <a:gd name="T6" fmla="*/ 7 w 7"/>
                    <a:gd name="T7" fmla="*/ 2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9" name="Freeform 65"/>
                <p:cNvSpPr>
                  <a:spLocks/>
                </p:cNvSpPr>
                <p:nvPr/>
              </p:nvSpPr>
              <p:spPr bwMode="auto">
                <a:xfrm>
                  <a:off x="696" y="2002"/>
                  <a:ext cx="7" cy="107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8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0" name="Freeform 66"/>
                <p:cNvSpPr>
                  <a:spLocks/>
                </p:cNvSpPr>
                <p:nvPr/>
              </p:nvSpPr>
              <p:spPr bwMode="auto">
                <a:xfrm>
                  <a:off x="705" y="2002"/>
                  <a:ext cx="7" cy="107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196 h 107"/>
                    <a:gd name="T4" fmla="*/ 7 w 7"/>
                    <a:gd name="T5" fmla="*/ 197 h 107"/>
                    <a:gd name="T6" fmla="*/ 7 w 7"/>
                    <a:gd name="T7" fmla="*/ 0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1" name="Freeform 67"/>
                <p:cNvSpPr>
                  <a:spLocks/>
                </p:cNvSpPr>
                <p:nvPr/>
              </p:nvSpPr>
              <p:spPr bwMode="auto">
                <a:xfrm>
                  <a:off x="713" y="2002"/>
                  <a:ext cx="7" cy="114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363 h 110"/>
                    <a:gd name="T4" fmla="*/ 7 w 7"/>
                    <a:gd name="T5" fmla="*/ 368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2" name="Freeform 68"/>
                <p:cNvSpPr>
                  <a:spLocks/>
                </p:cNvSpPr>
                <p:nvPr/>
              </p:nvSpPr>
              <p:spPr bwMode="auto">
                <a:xfrm>
                  <a:off x="722" y="2002"/>
                  <a:ext cx="7" cy="114"/>
                </a:xfrm>
                <a:custGeom>
                  <a:avLst/>
                  <a:gdLst>
                    <a:gd name="T0" fmla="*/ 0 w 6"/>
                    <a:gd name="T1" fmla="*/ 0 h 111"/>
                    <a:gd name="T2" fmla="*/ 0 w 6"/>
                    <a:gd name="T3" fmla="*/ 271 h 111"/>
                    <a:gd name="T4" fmla="*/ 1210 w 6"/>
                    <a:gd name="T5" fmla="*/ 272 h 111"/>
                    <a:gd name="T6" fmla="*/ 1210 w 6"/>
                    <a:gd name="T7" fmla="*/ 0 h 111"/>
                    <a:gd name="T8" fmla="*/ 0 w 6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1"/>
                    <a:gd name="T17" fmla="*/ 6 w 6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3" name="Freeform 69"/>
                <p:cNvSpPr>
                  <a:spLocks/>
                </p:cNvSpPr>
                <p:nvPr/>
              </p:nvSpPr>
              <p:spPr bwMode="auto">
                <a:xfrm>
                  <a:off x="732" y="2002"/>
                  <a:ext cx="7" cy="114"/>
                </a:xfrm>
                <a:custGeom>
                  <a:avLst/>
                  <a:gdLst>
                    <a:gd name="T0" fmla="*/ 0 w 7"/>
                    <a:gd name="T1" fmla="*/ 0 h 111"/>
                    <a:gd name="T2" fmla="*/ 0 w 7"/>
                    <a:gd name="T3" fmla="*/ 488 h 111"/>
                    <a:gd name="T4" fmla="*/ 7 w 7"/>
                    <a:gd name="T5" fmla="*/ 491 h 111"/>
                    <a:gd name="T6" fmla="*/ 7 w 7"/>
                    <a:gd name="T7" fmla="*/ 0 h 111"/>
                    <a:gd name="T8" fmla="*/ 0 w 7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1"/>
                    <a:gd name="T17" fmla="*/ 7 w 7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7" y="11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4" name="Rectangle 70"/>
                <p:cNvSpPr>
                  <a:spLocks noChangeArrowheads="1"/>
                </p:cNvSpPr>
                <p:nvPr/>
              </p:nvSpPr>
              <p:spPr bwMode="auto">
                <a:xfrm>
                  <a:off x="741" y="2002"/>
                  <a:ext cx="5" cy="1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85" name="Freeform 71"/>
                <p:cNvSpPr>
                  <a:spLocks/>
                </p:cNvSpPr>
                <p:nvPr/>
              </p:nvSpPr>
              <p:spPr bwMode="auto">
                <a:xfrm>
                  <a:off x="748" y="2002"/>
                  <a:ext cx="10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200 h 114"/>
                    <a:gd name="T4" fmla="*/ 1277047 w 7"/>
                    <a:gd name="T5" fmla="*/ 201 h 114"/>
                    <a:gd name="T6" fmla="*/ 127704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6" name="Freeform 72"/>
                <p:cNvSpPr>
                  <a:spLocks/>
                </p:cNvSpPr>
                <p:nvPr/>
              </p:nvSpPr>
              <p:spPr bwMode="auto">
                <a:xfrm>
                  <a:off x="758" y="2002"/>
                  <a:ext cx="7" cy="121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484 h 116"/>
                    <a:gd name="T4" fmla="*/ 7 w 7"/>
                    <a:gd name="T5" fmla="*/ 48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7" name="Rectangle 73"/>
                <p:cNvSpPr>
                  <a:spLocks noChangeArrowheads="1"/>
                </p:cNvSpPr>
                <p:nvPr/>
              </p:nvSpPr>
              <p:spPr bwMode="auto">
                <a:xfrm>
                  <a:off x="653" y="2000"/>
                  <a:ext cx="5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88" name="Freeform 74"/>
                <p:cNvSpPr>
                  <a:spLocks/>
                </p:cNvSpPr>
                <p:nvPr/>
              </p:nvSpPr>
              <p:spPr bwMode="auto">
                <a:xfrm>
                  <a:off x="653" y="208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9" name="Freeform 75"/>
                <p:cNvSpPr>
                  <a:spLocks/>
                </p:cNvSpPr>
                <p:nvPr/>
              </p:nvSpPr>
              <p:spPr bwMode="auto">
                <a:xfrm>
                  <a:off x="653" y="2074"/>
                  <a:ext cx="7" cy="2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1 h 2"/>
                    <a:gd name="T6" fmla="*/ 7 w 7"/>
                    <a:gd name="T7" fmla="*/ 2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0" name="Freeform 76"/>
                <p:cNvSpPr>
                  <a:spLocks/>
                </p:cNvSpPr>
                <p:nvPr/>
              </p:nvSpPr>
              <p:spPr bwMode="auto">
                <a:xfrm>
                  <a:off x="653" y="2086"/>
                  <a:ext cx="5" cy="0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0 h 3"/>
                    <a:gd name="T4" fmla="*/ 5 w 5"/>
                    <a:gd name="T5" fmla="*/ 0 h 3"/>
                    <a:gd name="T6" fmla="*/ 5 w 5"/>
                    <a:gd name="T7" fmla="*/ 0 h 3"/>
                    <a:gd name="T8" fmla="*/ 0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1" name="Freeform 77"/>
                <p:cNvSpPr>
                  <a:spLocks/>
                </p:cNvSpPr>
                <p:nvPr/>
              </p:nvSpPr>
              <p:spPr bwMode="auto">
                <a:xfrm>
                  <a:off x="765" y="1998"/>
                  <a:ext cx="3" cy="133"/>
                </a:xfrm>
                <a:custGeom>
                  <a:avLst/>
                  <a:gdLst>
                    <a:gd name="T0" fmla="*/ 0 w 1"/>
                    <a:gd name="T1" fmla="*/ 611 h 127"/>
                    <a:gd name="T2" fmla="*/ 0 w 1"/>
                    <a:gd name="T3" fmla="*/ 593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6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2" name="Freeform 78"/>
                <p:cNvSpPr>
                  <a:spLocks/>
                </p:cNvSpPr>
                <p:nvPr/>
              </p:nvSpPr>
              <p:spPr bwMode="auto">
                <a:xfrm>
                  <a:off x="641" y="1995"/>
                  <a:ext cx="3" cy="107"/>
                </a:xfrm>
                <a:custGeom>
                  <a:avLst/>
                  <a:gdLst>
                    <a:gd name="T0" fmla="*/ 0 w 1"/>
                    <a:gd name="T1" fmla="*/ 0 h 107"/>
                    <a:gd name="T2" fmla="*/ 0 w 1"/>
                    <a:gd name="T3" fmla="*/ 197 h 107"/>
                    <a:gd name="T4" fmla="*/ 0 w 1"/>
                    <a:gd name="T5" fmla="*/ 196 h 107"/>
                    <a:gd name="T6" fmla="*/ 0 w 1"/>
                    <a:gd name="T7" fmla="*/ 1 h 107"/>
                    <a:gd name="T8" fmla="*/ 0 w 1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07"/>
                    <a:gd name="T17" fmla="*/ 1 w 1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07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6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68" name="Freeform 79"/>
            <p:cNvSpPr>
              <a:spLocks/>
            </p:cNvSpPr>
            <p:nvPr/>
          </p:nvSpPr>
          <p:spPr bwMode="auto">
            <a:xfrm>
              <a:off x="637" y="2109"/>
              <a:ext cx="135" cy="186"/>
            </a:xfrm>
            <a:custGeom>
              <a:avLst/>
              <a:gdLst>
                <a:gd name="T0" fmla="*/ 0 w 135"/>
                <a:gd name="T1" fmla="*/ 0 h 186"/>
                <a:gd name="T2" fmla="*/ 135 w 135"/>
                <a:gd name="T3" fmla="*/ 25 h 186"/>
                <a:gd name="T4" fmla="*/ 135 w 135"/>
                <a:gd name="T5" fmla="*/ 186 h 186"/>
                <a:gd name="T6" fmla="*/ 0 w 135"/>
                <a:gd name="T7" fmla="*/ 136 h 186"/>
                <a:gd name="T8" fmla="*/ 0 w 135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86"/>
                <a:gd name="T17" fmla="*/ 135 w 13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86">
                  <a:moveTo>
                    <a:pt x="0" y="0"/>
                  </a:moveTo>
                  <a:lnTo>
                    <a:pt x="135" y="25"/>
                  </a:lnTo>
                  <a:lnTo>
                    <a:pt x="135" y="18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grpSp>
          <p:nvGrpSpPr>
            <p:cNvPr id="269" name="Group 80"/>
            <p:cNvGrpSpPr>
              <a:grpSpLocks/>
            </p:cNvGrpSpPr>
            <p:nvPr/>
          </p:nvGrpSpPr>
          <p:grpSpPr bwMode="auto">
            <a:xfrm>
              <a:off x="641" y="2116"/>
              <a:ext cx="125" cy="149"/>
              <a:chOff x="641" y="2116"/>
              <a:chExt cx="125" cy="149"/>
            </a:xfrm>
          </p:grpSpPr>
          <p:sp>
            <p:nvSpPr>
              <p:cNvPr id="287" name="Freeform 286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49 h 145"/>
                  <a:gd name="T4" fmla="*/ 88 w 122"/>
                  <a:gd name="T5" fmla="*/ 228 h 145"/>
                  <a:gd name="T6" fmla="*/ 88 w 122"/>
                  <a:gd name="T7" fmla="*/ 21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95"/>
                    </a:lnTo>
                    <a:lnTo>
                      <a:pt x="122" y="145"/>
                    </a:lnTo>
                    <a:lnTo>
                      <a:pt x="12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auto">
              <a:xfrm>
                <a:off x="641" y="2137"/>
                <a:ext cx="121" cy="128"/>
              </a:xfrm>
              <a:custGeom>
                <a:avLst/>
                <a:gdLst>
                  <a:gd name="T0" fmla="*/ 0 w 122"/>
                  <a:gd name="T1" fmla="*/ 0 h 127"/>
                  <a:gd name="T2" fmla="*/ 0 w 122"/>
                  <a:gd name="T3" fmla="*/ 121 h 127"/>
                  <a:gd name="T4" fmla="*/ 88 w 122"/>
                  <a:gd name="T5" fmla="*/ 161 h 127"/>
                  <a:gd name="T6" fmla="*/ 88 w 122"/>
                  <a:gd name="T7" fmla="*/ 158 h 127"/>
                  <a:gd name="T8" fmla="*/ 88 w 122"/>
                  <a:gd name="T9" fmla="*/ 4 h 127"/>
                  <a:gd name="T10" fmla="*/ 0 w 122"/>
                  <a:gd name="T11" fmla="*/ 0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7"/>
                  <a:gd name="T20" fmla="*/ 122 w 122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7">
                    <a:moveTo>
                      <a:pt x="0" y="0"/>
                    </a:moveTo>
                    <a:lnTo>
                      <a:pt x="0" y="87"/>
                    </a:lnTo>
                    <a:lnTo>
                      <a:pt x="122" y="127"/>
                    </a:lnTo>
                    <a:lnTo>
                      <a:pt x="122" y="124"/>
                    </a:lnTo>
                    <a:lnTo>
                      <a:pt x="12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73 h 145"/>
                  <a:gd name="T4" fmla="*/ 88 w 122"/>
                  <a:gd name="T5" fmla="*/ 228 h 145"/>
                  <a:gd name="T6" fmla="*/ 88 w 122"/>
                  <a:gd name="T7" fmla="*/ 23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107"/>
                    </a:lnTo>
                    <a:lnTo>
                      <a:pt x="122" y="145"/>
                    </a:lnTo>
                    <a:lnTo>
                      <a:pt x="1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679" y="2231"/>
                <a:ext cx="7" cy="7"/>
              </a:xfrm>
              <a:custGeom>
                <a:avLst/>
                <a:gdLst>
                  <a:gd name="T0" fmla="*/ 0 w 7"/>
                  <a:gd name="T1" fmla="*/ 36315008 h 3"/>
                  <a:gd name="T2" fmla="*/ 1 w 7"/>
                  <a:gd name="T3" fmla="*/ 60525013 h 3"/>
                  <a:gd name="T4" fmla="*/ 7 w 7"/>
                  <a:gd name="T5" fmla="*/ 100875022 h 3"/>
                  <a:gd name="T6" fmla="*/ 7 w 7"/>
                  <a:gd name="T7" fmla="*/ 36315008 h 3"/>
                  <a:gd name="T8" fmla="*/ 6 w 7"/>
                  <a:gd name="T9" fmla="*/ 0 h 3"/>
                  <a:gd name="T10" fmla="*/ 0 w 7"/>
                  <a:gd name="T11" fmla="*/ 3631500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644" y="2119"/>
                <a:ext cx="7" cy="102"/>
              </a:xfrm>
              <a:custGeom>
                <a:avLst/>
                <a:gdLst>
                  <a:gd name="T0" fmla="*/ 0 w 7"/>
                  <a:gd name="T1" fmla="*/ 0 h 101"/>
                  <a:gd name="T2" fmla="*/ 0 w 7"/>
                  <a:gd name="T3" fmla="*/ 134 h 101"/>
                  <a:gd name="T4" fmla="*/ 7 w 7"/>
                  <a:gd name="T5" fmla="*/ 135 h 101"/>
                  <a:gd name="T6" fmla="*/ 7 w 7"/>
                  <a:gd name="T7" fmla="*/ 1 h 101"/>
                  <a:gd name="T8" fmla="*/ 0 w 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1"/>
                  <a:gd name="T17" fmla="*/ 7 w 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1">
                    <a:moveTo>
                      <a:pt x="0" y="0"/>
                    </a:moveTo>
                    <a:lnTo>
                      <a:pt x="0" y="100"/>
                    </a:lnTo>
                    <a:lnTo>
                      <a:pt x="7" y="10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644" y="2119"/>
                <a:ext cx="7" cy="2"/>
              </a:xfrm>
              <a:custGeom>
                <a:avLst/>
                <a:gdLst>
                  <a:gd name="T0" fmla="*/ 0 w 8"/>
                  <a:gd name="T1" fmla="*/ 1 h 2"/>
                  <a:gd name="T2" fmla="*/ 4 w 8"/>
                  <a:gd name="T3" fmla="*/ 2 h 2"/>
                  <a:gd name="T4" fmla="*/ 4 w 8"/>
                  <a:gd name="T5" fmla="*/ 1 h 2"/>
                  <a:gd name="T6" fmla="*/ 1 w 8"/>
                  <a:gd name="T7" fmla="*/ 0 h 2"/>
                  <a:gd name="T8" fmla="*/ 0 w 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1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>
                <a:off x="644" y="2219"/>
                <a:ext cx="7" cy="5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 w 8"/>
                  <a:gd name="T5" fmla="*/ 7701 h 4"/>
                  <a:gd name="T6" fmla="*/ 4 w 8"/>
                  <a:gd name="T7" fmla="*/ 1 h 4"/>
                  <a:gd name="T8" fmla="*/ 4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1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644" y="2121"/>
                <a:ext cx="7" cy="10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98 h 100"/>
                  <a:gd name="T4" fmla="*/ 7 w 7"/>
                  <a:gd name="T5" fmla="*/ 100 h 100"/>
                  <a:gd name="T6" fmla="*/ 7 w 7"/>
                  <a:gd name="T7" fmla="*/ 1 h 100"/>
                  <a:gd name="T8" fmla="*/ 0 w 7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0"/>
                  <a:gd name="T17" fmla="*/ 7 w 7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0">
                    <a:moveTo>
                      <a:pt x="0" y="0"/>
                    </a:moveTo>
                    <a:lnTo>
                      <a:pt x="0" y="98"/>
                    </a:lnTo>
                    <a:lnTo>
                      <a:pt x="7" y="100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4"/>
                  <a:gd name="T2" fmla="*/ 0 w 7"/>
                  <a:gd name="T3" fmla="*/ 137 h 104"/>
                  <a:gd name="T4" fmla="*/ 7 w 7"/>
                  <a:gd name="T5" fmla="*/ 138 h 104"/>
                  <a:gd name="T6" fmla="*/ 7 w 7"/>
                  <a:gd name="T7" fmla="*/ 0 h 104"/>
                  <a:gd name="T8" fmla="*/ 0 w 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4"/>
                  <a:gd name="T17" fmla="*/ 7 w 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4">
                    <a:moveTo>
                      <a:pt x="0" y="0"/>
                    </a:moveTo>
                    <a:lnTo>
                      <a:pt x="0" y="103"/>
                    </a:lnTo>
                    <a:lnTo>
                      <a:pt x="7" y="10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660" y="2123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1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660" y="2226"/>
                <a:ext cx="9" cy="2"/>
              </a:xfrm>
              <a:custGeom>
                <a:avLst/>
                <a:gdLst>
                  <a:gd name="T0" fmla="*/ 0 w 8"/>
                  <a:gd name="T1" fmla="*/ 1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1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8" name="Freeform 297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3"/>
                  <a:gd name="T2" fmla="*/ 0 w 7"/>
                  <a:gd name="T3" fmla="*/ 193 h 103"/>
                  <a:gd name="T4" fmla="*/ 7 w 7"/>
                  <a:gd name="T5" fmla="*/ 195 h 103"/>
                  <a:gd name="T6" fmla="*/ 7 w 7"/>
                  <a:gd name="T7" fmla="*/ 2 h 103"/>
                  <a:gd name="T8" fmla="*/ 0 w 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3"/>
                  <a:gd name="T17" fmla="*/ 7 w 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3">
                    <a:moveTo>
                      <a:pt x="0" y="0"/>
                    </a:moveTo>
                    <a:lnTo>
                      <a:pt x="0" y="102"/>
                    </a:lnTo>
                    <a:lnTo>
                      <a:pt x="7" y="10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9" name="Freeform 298"/>
              <p:cNvSpPr>
                <a:spLocks/>
              </p:cNvSpPr>
              <p:nvPr/>
            </p:nvSpPr>
            <p:spPr bwMode="auto">
              <a:xfrm>
                <a:off x="670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4 h 105"/>
                  <a:gd name="T4" fmla="*/ 7 w 7"/>
                  <a:gd name="T5" fmla="*/ 105 h 105"/>
                  <a:gd name="T6" fmla="*/ 7 w 7"/>
                  <a:gd name="T7" fmla="*/ 0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4"/>
                    </a:lnTo>
                    <a:lnTo>
                      <a:pt x="7" y="10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0" name="Freeform 299"/>
              <p:cNvSpPr>
                <a:spLocks/>
              </p:cNvSpPr>
              <p:nvPr/>
            </p:nvSpPr>
            <p:spPr bwMode="auto">
              <a:xfrm>
                <a:off x="667" y="2123"/>
                <a:ext cx="10" cy="0"/>
              </a:xfrm>
              <a:custGeom>
                <a:avLst/>
                <a:gdLst>
                  <a:gd name="T0" fmla="*/ 0 w 9"/>
                  <a:gd name="T1" fmla="*/ 0 h 3"/>
                  <a:gd name="T2" fmla="*/ 249 w 9"/>
                  <a:gd name="T3" fmla="*/ 0 h 3"/>
                  <a:gd name="T4" fmla="*/ 308 w 9"/>
                  <a:gd name="T5" fmla="*/ 0 h 3"/>
                  <a:gd name="T6" fmla="*/ 2 w 9"/>
                  <a:gd name="T7" fmla="*/ 0 h 3"/>
                  <a:gd name="T8" fmla="*/ 0 w 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"/>
                  <a:gd name="T17" fmla="*/ 9 w 9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">
                    <a:moveTo>
                      <a:pt x="0" y="2"/>
                    </a:moveTo>
                    <a:lnTo>
                      <a:pt x="7" y="3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1" name="Freeform 300"/>
              <p:cNvSpPr>
                <a:spLocks/>
              </p:cNvSpPr>
              <p:nvPr/>
            </p:nvSpPr>
            <p:spPr bwMode="auto">
              <a:xfrm>
                <a:off x="667" y="2228"/>
                <a:ext cx="10" cy="5"/>
              </a:xfrm>
              <a:custGeom>
                <a:avLst/>
                <a:gdLst>
                  <a:gd name="T0" fmla="*/ 0 w 9"/>
                  <a:gd name="T1" fmla="*/ 0 h 4"/>
                  <a:gd name="T2" fmla="*/ 2 w 9"/>
                  <a:gd name="T3" fmla="*/ 4929 h 4"/>
                  <a:gd name="T4" fmla="*/ 308 w 9"/>
                  <a:gd name="T5" fmla="*/ 7701 h 4"/>
                  <a:gd name="T6" fmla="*/ 308 w 9"/>
                  <a:gd name="T7" fmla="*/ 4929 h 4"/>
                  <a:gd name="T8" fmla="*/ 224 w 9"/>
                  <a:gd name="T9" fmla="*/ 0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0"/>
                    </a:moveTo>
                    <a:lnTo>
                      <a:pt x="2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2" name="Freeform 301"/>
              <p:cNvSpPr>
                <a:spLocks/>
              </p:cNvSpPr>
              <p:nvPr/>
            </p:nvSpPr>
            <p:spPr bwMode="auto">
              <a:xfrm>
                <a:off x="667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2 h 105"/>
                  <a:gd name="T4" fmla="*/ 7 w 7"/>
                  <a:gd name="T5" fmla="*/ 105 h 105"/>
                  <a:gd name="T6" fmla="*/ 7 w 7"/>
                  <a:gd name="T7" fmla="*/ 1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2"/>
                    </a:lnTo>
                    <a:lnTo>
                      <a:pt x="7" y="10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3" name="Freeform 302"/>
              <p:cNvSpPr>
                <a:spLocks/>
              </p:cNvSpPr>
              <p:nvPr/>
            </p:nvSpPr>
            <p:spPr bwMode="auto">
              <a:xfrm>
                <a:off x="679" y="2126"/>
                <a:ext cx="7" cy="109"/>
              </a:xfrm>
              <a:custGeom>
                <a:avLst/>
                <a:gdLst>
                  <a:gd name="T0" fmla="*/ 0 w 6"/>
                  <a:gd name="T1" fmla="*/ 0 h 107"/>
                  <a:gd name="T2" fmla="*/ 0 w 6"/>
                  <a:gd name="T3" fmla="*/ 193 h 107"/>
                  <a:gd name="T4" fmla="*/ 1210 w 6"/>
                  <a:gd name="T5" fmla="*/ 197 h 107"/>
                  <a:gd name="T6" fmla="*/ 1210 w 6"/>
                  <a:gd name="T7" fmla="*/ 0 h 107"/>
                  <a:gd name="T8" fmla="*/ 0 w 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7"/>
                  <a:gd name="T17" fmla="*/ 6 w 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7">
                    <a:moveTo>
                      <a:pt x="0" y="0"/>
                    </a:moveTo>
                    <a:lnTo>
                      <a:pt x="0" y="105"/>
                    </a:lnTo>
                    <a:lnTo>
                      <a:pt x="6" y="10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4" name="Freeform 303"/>
              <p:cNvSpPr>
                <a:spLocks/>
              </p:cNvSpPr>
              <p:nvPr/>
            </p:nvSpPr>
            <p:spPr bwMode="auto">
              <a:xfrm>
                <a:off x="679" y="2126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5" name="Freeform 304"/>
              <p:cNvSpPr>
                <a:spLocks/>
              </p:cNvSpPr>
              <p:nvPr/>
            </p:nvSpPr>
            <p:spPr bwMode="auto">
              <a:xfrm>
                <a:off x="679" y="2128"/>
                <a:ext cx="5" cy="105"/>
              </a:xfrm>
              <a:custGeom>
                <a:avLst/>
                <a:gdLst>
                  <a:gd name="T0" fmla="*/ 0 w 6"/>
                  <a:gd name="T1" fmla="*/ 0 h 105"/>
                  <a:gd name="T2" fmla="*/ 0 w 6"/>
                  <a:gd name="T3" fmla="*/ 103 h 105"/>
                  <a:gd name="T4" fmla="*/ 3 w 6"/>
                  <a:gd name="T5" fmla="*/ 105 h 105"/>
                  <a:gd name="T6" fmla="*/ 3 w 6"/>
                  <a:gd name="T7" fmla="*/ 0 h 105"/>
                  <a:gd name="T8" fmla="*/ 0 w 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5"/>
                  <a:gd name="T17" fmla="*/ 6 w 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5">
                    <a:moveTo>
                      <a:pt x="0" y="0"/>
                    </a:moveTo>
                    <a:lnTo>
                      <a:pt x="0" y="103"/>
                    </a:lnTo>
                    <a:lnTo>
                      <a:pt x="6" y="10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6" name="Freeform 305"/>
              <p:cNvSpPr>
                <a:spLocks/>
              </p:cNvSpPr>
              <p:nvPr/>
            </p:nvSpPr>
            <p:spPr bwMode="auto">
              <a:xfrm>
                <a:off x="686" y="2128"/>
                <a:ext cx="7" cy="109"/>
              </a:xfrm>
              <a:custGeom>
                <a:avLst/>
                <a:gdLst>
                  <a:gd name="T0" fmla="*/ 0 w 7"/>
                  <a:gd name="T1" fmla="*/ 0 h 108"/>
                  <a:gd name="T2" fmla="*/ 0 w 7"/>
                  <a:gd name="T3" fmla="*/ 140 h 108"/>
                  <a:gd name="T4" fmla="*/ 6 w 7"/>
                  <a:gd name="T5" fmla="*/ 142 h 108"/>
                  <a:gd name="T6" fmla="*/ 7 w 7"/>
                  <a:gd name="T7" fmla="*/ 0 h 108"/>
                  <a:gd name="T8" fmla="*/ 0 w 7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8"/>
                  <a:gd name="T17" fmla="*/ 7 w 7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8">
                    <a:moveTo>
                      <a:pt x="0" y="0"/>
                    </a:moveTo>
                    <a:lnTo>
                      <a:pt x="0" y="106"/>
                    </a:lnTo>
                    <a:lnTo>
                      <a:pt x="6" y="10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7" name="Freeform 306"/>
              <p:cNvSpPr>
                <a:spLocks/>
              </p:cNvSpPr>
              <p:nvPr/>
            </p:nvSpPr>
            <p:spPr bwMode="auto">
              <a:xfrm>
                <a:off x="68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7 w 7"/>
                  <a:gd name="T3" fmla="*/ 2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8" name="Freeform 307"/>
              <p:cNvSpPr>
                <a:spLocks/>
              </p:cNvSpPr>
              <p:nvPr/>
            </p:nvSpPr>
            <p:spPr bwMode="auto">
              <a:xfrm>
                <a:off x="686" y="2235"/>
                <a:ext cx="7" cy="2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6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9" name="Freeform 308"/>
              <p:cNvSpPr>
                <a:spLocks/>
              </p:cNvSpPr>
              <p:nvPr/>
            </p:nvSpPr>
            <p:spPr bwMode="auto">
              <a:xfrm>
                <a:off x="686" y="2128"/>
                <a:ext cx="7" cy="107"/>
              </a:xfrm>
              <a:custGeom>
                <a:avLst/>
                <a:gdLst>
                  <a:gd name="T0" fmla="*/ 0 w 7"/>
                  <a:gd name="T1" fmla="*/ 0 h 106"/>
                  <a:gd name="T2" fmla="*/ 0 w 7"/>
                  <a:gd name="T3" fmla="*/ 139 h 106"/>
                  <a:gd name="T4" fmla="*/ 7 w 7"/>
                  <a:gd name="T5" fmla="*/ 140 h 106"/>
                  <a:gd name="T6" fmla="*/ 7 w 7"/>
                  <a:gd name="T7" fmla="*/ 1 h 106"/>
                  <a:gd name="T8" fmla="*/ 0 w 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6"/>
                  <a:gd name="T17" fmla="*/ 7 w 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6">
                    <a:moveTo>
                      <a:pt x="0" y="0"/>
                    </a:moveTo>
                    <a:lnTo>
                      <a:pt x="0" y="105"/>
                    </a:lnTo>
                    <a:lnTo>
                      <a:pt x="7" y="106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0" name="Freeform 309"/>
              <p:cNvSpPr>
                <a:spLocks/>
              </p:cNvSpPr>
              <p:nvPr/>
            </p:nvSpPr>
            <p:spPr bwMode="auto">
              <a:xfrm>
                <a:off x="696" y="2130"/>
                <a:ext cx="7" cy="109"/>
              </a:xfrm>
              <a:custGeom>
                <a:avLst/>
                <a:gdLst>
                  <a:gd name="T0" fmla="*/ 0 w 7"/>
                  <a:gd name="T1" fmla="*/ 0 h 109"/>
                  <a:gd name="T2" fmla="*/ 0 w 7"/>
                  <a:gd name="T3" fmla="*/ 108 h 109"/>
                  <a:gd name="T4" fmla="*/ 7 w 7"/>
                  <a:gd name="T5" fmla="*/ 109 h 109"/>
                  <a:gd name="T6" fmla="*/ 7 w 7"/>
                  <a:gd name="T7" fmla="*/ 0 h 109"/>
                  <a:gd name="T8" fmla="*/ 0 w 7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9"/>
                  <a:gd name="T17" fmla="*/ 7 w 7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9">
                    <a:moveTo>
                      <a:pt x="0" y="0"/>
                    </a:moveTo>
                    <a:lnTo>
                      <a:pt x="0" y="108"/>
                    </a:lnTo>
                    <a:lnTo>
                      <a:pt x="7" y="109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1" name="Freeform 310"/>
              <p:cNvSpPr>
                <a:spLocks/>
              </p:cNvSpPr>
              <p:nvPr/>
            </p:nvSpPr>
            <p:spPr bwMode="auto">
              <a:xfrm>
                <a:off x="69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2" name="Freeform 311"/>
              <p:cNvSpPr>
                <a:spLocks/>
              </p:cNvSpPr>
              <p:nvPr/>
            </p:nvSpPr>
            <p:spPr bwMode="auto">
              <a:xfrm>
                <a:off x="693" y="2238"/>
                <a:ext cx="10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16024 w 8"/>
                  <a:gd name="T5" fmla="*/ 1 h 3"/>
                  <a:gd name="T6" fmla="*/ 16024 w 8"/>
                  <a:gd name="T7" fmla="*/ 1 h 3"/>
                  <a:gd name="T8" fmla="*/ 10838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1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3" name="Freeform 312"/>
              <p:cNvSpPr>
                <a:spLocks/>
              </p:cNvSpPr>
              <p:nvPr/>
            </p:nvSpPr>
            <p:spPr bwMode="auto">
              <a:xfrm>
                <a:off x="696" y="2130"/>
                <a:ext cx="2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107 h 109"/>
                  <a:gd name="T4" fmla="*/ 1 w 6"/>
                  <a:gd name="T5" fmla="*/ 109 h 109"/>
                  <a:gd name="T6" fmla="*/ 1 w 6"/>
                  <a:gd name="T7" fmla="*/ 1 h 109"/>
                  <a:gd name="T8" fmla="*/ 0 w 6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9"/>
                  <a:gd name="T17" fmla="*/ 6 w 6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9">
                    <a:moveTo>
                      <a:pt x="0" y="0"/>
                    </a:moveTo>
                    <a:lnTo>
                      <a:pt x="0" y="107"/>
                    </a:lnTo>
                    <a:lnTo>
                      <a:pt x="6" y="109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4" name="Freeform 313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0 h 112"/>
                  <a:gd name="T4" fmla="*/ 1210 w 6"/>
                  <a:gd name="T5" fmla="*/ 112 h 112"/>
                  <a:gd name="T6" fmla="*/ 1210 w 6"/>
                  <a:gd name="T7" fmla="*/ 0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0"/>
                    </a:lnTo>
                    <a:lnTo>
                      <a:pt x="6" y="1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5" name="Freeform 314"/>
              <p:cNvSpPr>
                <a:spLocks/>
              </p:cNvSpPr>
              <p:nvPr/>
            </p:nvSpPr>
            <p:spPr bwMode="auto">
              <a:xfrm>
                <a:off x="705" y="2130"/>
                <a:ext cx="7" cy="0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6" name="Freeform 315"/>
              <p:cNvSpPr>
                <a:spLocks/>
              </p:cNvSpPr>
              <p:nvPr/>
            </p:nvSpPr>
            <p:spPr bwMode="auto">
              <a:xfrm>
                <a:off x="705" y="2240"/>
                <a:ext cx="7" cy="2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5 w 7"/>
                  <a:gd name="T9" fmla="*/ 0 h 4"/>
                  <a:gd name="T10" fmla="*/ 0 w 7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1"/>
                    </a:moveTo>
                    <a:lnTo>
                      <a:pt x="1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7" name="Freeform 316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5 h 110"/>
                  <a:gd name="T4" fmla="*/ 7 w 7"/>
                  <a:gd name="T5" fmla="*/ 199 h 110"/>
                  <a:gd name="T6" fmla="*/ 7 w 7"/>
                  <a:gd name="T7" fmla="*/ 2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8"/>
                    </a:lnTo>
                    <a:lnTo>
                      <a:pt x="7" y="11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8" name="Freeform 317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2"/>
                  <a:gd name="T2" fmla="*/ 0 w 7"/>
                  <a:gd name="T3" fmla="*/ 111 h 112"/>
                  <a:gd name="T4" fmla="*/ 7 w 7"/>
                  <a:gd name="T5" fmla="*/ 112 h 112"/>
                  <a:gd name="T6" fmla="*/ 7 w 7"/>
                  <a:gd name="T7" fmla="*/ 0 h 112"/>
                  <a:gd name="T8" fmla="*/ 0 w 7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2"/>
                  <a:gd name="T17" fmla="*/ 7 w 7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2">
                    <a:moveTo>
                      <a:pt x="0" y="0"/>
                    </a:moveTo>
                    <a:lnTo>
                      <a:pt x="0" y="111"/>
                    </a:lnTo>
                    <a:lnTo>
                      <a:pt x="7" y="11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9" name="Freeform 318"/>
              <p:cNvSpPr>
                <a:spLocks/>
              </p:cNvSpPr>
              <p:nvPr/>
            </p:nvSpPr>
            <p:spPr bwMode="auto">
              <a:xfrm>
                <a:off x="712" y="2130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0" name="Freeform 319"/>
              <p:cNvSpPr>
                <a:spLocks/>
              </p:cNvSpPr>
              <p:nvPr/>
            </p:nvSpPr>
            <p:spPr bwMode="auto">
              <a:xfrm>
                <a:off x="712" y="2242"/>
                <a:ext cx="9" cy="2"/>
              </a:xfrm>
              <a:custGeom>
                <a:avLst/>
                <a:gdLst>
                  <a:gd name="T0" fmla="*/ 0 w 8"/>
                  <a:gd name="T1" fmla="*/ 1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2"/>
                    </a:moveTo>
                    <a:lnTo>
                      <a:pt x="1" y="3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1" name="Freeform 320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7 h 110"/>
                  <a:gd name="T4" fmla="*/ 7 w 7"/>
                  <a:gd name="T5" fmla="*/ 199 h 110"/>
                  <a:gd name="T6" fmla="*/ 7 w 7"/>
                  <a:gd name="T7" fmla="*/ 0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9"/>
                    </a:lnTo>
                    <a:lnTo>
                      <a:pt x="7" y="1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2" name="Freeform 321"/>
              <p:cNvSpPr>
                <a:spLocks/>
              </p:cNvSpPr>
              <p:nvPr/>
            </p:nvSpPr>
            <p:spPr bwMode="auto">
              <a:xfrm>
                <a:off x="722" y="2135"/>
                <a:ext cx="7" cy="114"/>
              </a:xfrm>
              <a:custGeom>
                <a:avLst/>
                <a:gdLst>
                  <a:gd name="T0" fmla="*/ 0 w 6"/>
                  <a:gd name="T1" fmla="*/ 0 h 113"/>
                  <a:gd name="T2" fmla="*/ 0 w 6"/>
                  <a:gd name="T3" fmla="*/ 146 h 113"/>
                  <a:gd name="T4" fmla="*/ 1210 w 6"/>
                  <a:gd name="T5" fmla="*/ 147 h 113"/>
                  <a:gd name="T6" fmla="*/ 1210 w 6"/>
                  <a:gd name="T7" fmla="*/ 0 h 113"/>
                  <a:gd name="T8" fmla="*/ 0 w 6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3"/>
                  <a:gd name="T17" fmla="*/ 6 w 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3">
                    <a:moveTo>
                      <a:pt x="0" y="0"/>
                    </a:moveTo>
                    <a:lnTo>
                      <a:pt x="0" y="112"/>
                    </a:lnTo>
                    <a:lnTo>
                      <a:pt x="6" y="1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3" name="Freeform 322"/>
              <p:cNvSpPr>
                <a:spLocks/>
              </p:cNvSpPr>
              <p:nvPr/>
            </p:nvSpPr>
            <p:spPr bwMode="auto">
              <a:xfrm>
                <a:off x="722" y="2133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722" y="2245"/>
                <a:ext cx="7" cy="7"/>
              </a:xfrm>
              <a:custGeom>
                <a:avLst/>
                <a:gdLst>
                  <a:gd name="T0" fmla="*/ 0 w 7"/>
                  <a:gd name="T1" fmla="*/ 2147483647 h 3"/>
                  <a:gd name="T2" fmla="*/ 1 w 7"/>
                  <a:gd name="T3" fmla="*/ 2147483647 h 3"/>
                  <a:gd name="T4" fmla="*/ 7 w 7"/>
                  <a:gd name="T5" fmla="*/ 2147483647 h 3"/>
                  <a:gd name="T6" fmla="*/ 7 w 7"/>
                  <a:gd name="T7" fmla="*/ 2147483647 h 3"/>
                  <a:gd name="T8" fmla="*/ 5 w 7"/>
                  <a:gd name="T9" fmla="*/ 0 h 3"/>
                  <a:gd name="T10" fmla="*/ 0 w 7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5" name="Freeform 324"/>
              <p:cNvSpPr>
                <a:spLocks/>
              </p:cNvSpPr>
              <p:nvPr/>
            </p:nvSpPr>
            <p:spPr bwMode="auto">
              <a:xfrm>
                <a:off x="722" y="2135"/>
                <a:ext cx="2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1 h 112"/>
                  <a:gd name="T4" fmla="*/ 1 w 6"/>
                  <a:gd name="T5" fmla="*/ 112 h 112"/>
                  <a:gd name="T6" fmla="*/ 1 w 6"/>
                  <a:gd name="T7" fmla="*/ 1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1"/>
                    </a:lnTo>
                    <a:lnTo>
                      <a:pt x="6" y="112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6" name="Freeform 325"/>
              <p:cNvSpPr>
                <a:spLocks/>
              </p:cNvSpPr>
              <p:nvPr/>
            </p:nvSpPr>
            <p:spPr bwMode="auto">
              <a:xfrm>
                <a:off x="731" y="2137"/>
                <a:ext cx="7" cy="114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3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4"/>
                  <a:gd name="T17" fmla="*/ 7 w 7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4">
                    <a:moveTo>
                      <a:pt x="0" y="0"/>
                    </a:moveTo>
                    <a:lnTo>
                      <a:pt x="0" y="113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7" name="Freeform 326"/>
              <p:cNvSpPr>
                <a:spLocks/>
              </p:cNvSpPr>
              <p:nvPr/>
            </p:nvSpPr>
            <p:spPr bwMode="auto">
              <a:xfrm>
                <a:off x="729" y="2135"/>
                <a:ext cx="9" cy="2"/>
              </a:xfrm>
              <a:custGeom>
                <a:avLst/>
                <a:gdLst>
                  <a:gd name="T0" fmla="*/ 0 w 8"/>
                  <a:gd name="T1" fmla="*/ 2147483647 h 1"/>
                  <a:gd name="T2" fmla="*/ 362 w 8"/>
                  <a:gd name="T3" fmla="*/ 2147483647 h 1"/>
                  <a:gd name="T4" fmla="*/ 407 w 8"/>
                  <a:gd name="T5" fmla="*/ 0 h 1"/>
                  <a:gd name="T6" fmla="*/ 1 w 8"/>
                  <a:gd name="T7" fmla="*/ 0 h 1"/>
                  <a:gd name="T8" fmla="*/ 0 w 8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0" y="1"/>
                    </a:moveTo>
                    <a:lnTo>
                      <a:pt x="7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8" name="Freeform 327"/>
              <p:cNvSpPr>
                <a:spLocks/>
              </p:cNvSpPr>
              <p:nvPr/>
            </p:nvSpPr>
            <p:spPr bwMode="auto">
              <a:xfrm>
                <a:off x="729" y="2249"/>
                <a:ext cx="9" cy="2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9" name="Freeform 328"/>
              <p:cNvSpPr>
                <a:spLocks/>
              </p:cNvSpPr>
              <p:nvPr/>
            </p:nvSpPr>
            <p:spPr bwMode="auto">
              <a:xfrm>
                <a:off x="729" y="2137"/>
                <a:ext cx="7" cy="114"/>
              </a:xfrm>
              <a:custGeom>
                <a:avLst/>
                <a:gdLst>
                  <a:gd name="T0" fmla="*/ 0 w 7"/>
                  <a:gd name="T1" fmla="*/ 0 h 113"/>
                  <a:gd name="T2" fmla="*/ 0 w 7"/>
                  <a:gd name="T3" fmla="*/ 145 h 113"/>
                  <a:gd name="T4" fmla="*/ 7 w 7"/>
                  <a:gd name="T5" fmla="*/ 147 h 113"/>
                  <a:gd name="T6" fmla="*/ 7 w 7"/>
                  <a:gd name="T7" fmla="*/ 1 h 113"/>
                  <a:gd name="T8" fmla="*/ 0 w 7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3"/>
                  <a:gd name="T17" fmla="*/ 7 w 7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3">
                    <a:moveTo>
                      <a:pt x="0" y="0"/>
                    </a:moveTo>
                    <a:lnTo>
                      <a:pt x="0" y="111"/>
                    </a:lnTo>
                    <a:lnTo>
                      <a:pt x="7" y="113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0" name="Freeform 329"/>
              <p:cNvSpPr>
                <a:spLocks/>
              </p:cNvSpPr>
              <p:nvPr/>
            </p:nvSpPr>
            <p:spPr bwMode="auto">
              <a:xfrm>
                <a:off x="738" y="2137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1" name="Freeform 330"/>
              <p:cNvSpPr>
                <a:spLocks/>
              </p:cNvSpPr>
              <p:nvPr/>
            </p:nvSpPr>
            <p:spPr bwMode="auto">
              <a:xfrm>
                <a:off x="738" y="2137"/>
                <a:ext cx="7" cy="0"/>
              </a:xfrm>
              <a:custGeom>
                <a:avLst/>
                <a:gdLst>
                  <a:gd name="T0" fmla="*/ 0 w 7"/>
                  <a:gd name="T1" fmla="*/ 0 h 1"/>
                  <a:gd name="T2" fmla="*/ 5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2" name="Freeform 331"/>
              <p:cNvSpPr>
                <a:spLocks/>
              </p:cNvSpPr>
              <p:nvPr/>
            </p:nvSpPr>
            <p:spPr bwMode="auto">
              <a:xfrm>
                <a:off x="738" y="2251"/>
                <a:ext cx="7" cy="2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1 h 3"/>
                  <a:gd name="T4" fmla="*/ 7 w 7"/>
                  <a:gd name="T5" fmla="*/ 1 h 3"/>
                  <a:gd name="T6" fmla="*/ 7 w 7"/>
                  <a:gd name="T7" fmla="*/ 1 h 3"/>
                  <a:gd name="T8" fmla="*/ 4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3" name="Freeform 332"/>
              <p:cNvSpPr>
                <a:spLocks/>
              </p:cNvSpPr>
              <p:nvPr/>
            </p:nvSpPr>
            <p:spPr bwMode="auto">
              <a:xfrm>
                <a:off x="738" y="2137"/>
                <a:ext cx="5" cy="114"/>
              </a:xfrm>
              <a:custGeom>
                <a:avLst/>
                <a:gdLst>
                  <a:gd name="T0" fmla="*/ 0 w 5"/>
                  <a:gd name="T1" fmla="*/ 0 h 114"/>
                  <a:gd name="T2" fmla="*/ 0 w 5"/>
                  <a:gd name="T3" fmla="*/ 113 h 114"/>
                  <a:gd name="T4" fmla="*/ 5 w 5"/>
                  <a:gd name="T5" fmla="*/ 114 h 114"/>
                  <a:gd name="T6" fmla="*/ 5 w 5"/>
                  <a:gd name="T7" fmla="*/ 0 h 114"/>
                  <a:gd name="T8" fmla="*/ 0 w 5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4"/>
                  <a:gd name="T17" fmla="*/ 5 w 5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4">
                    <a:moveTo>
                      <a:pt x="0" y="0"/>
                    </a:moveTo>
                    <a:lnTo>
                      <a:pt x="0" y="113"/>
                    </a:lnTo>
                    <a:lnTo>
                      <a:pt x="5" y="1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4" name="Freeform 333"/>
              <p:cNvSpPr>
                <a:spLocks/>
              </p:cNvSpPr>
              <p:nvPr/>
            </p:nvSpPr>
            <p:spPr bwMode="auto">
              <a:xfrm>
                <a:off x="748" y="2140"/>
                <a:ext cx="7" cy="119"/>
              </a:xfrm>
              <a:custGeom>
                <a:avLst/>
                <a:gdLst>
                  <a:gd name="T0" fmla="*/ 0 w 7"/>
                  <a:gd name="T1" fmla="*/ 0 h 117"/>
                  <a:gd name="T2" fmla="*/ 0 w 7"/>
                  <a:gd name="T3" fmla="*/ 201 h 117"/>
                  <a:gd name="T4" fmla="*/ 7 w 7"/>
                  <a:gd name="T5" fmla="*/ 204 h 117"/>
                  <a:gd name="T6" fmla="*/ 7 w 7"/>
                  <a:gd name="T7" fmla="*/ 0 h 117"/>
                  <a:gd name="T8" fmla="*/ 0 w 7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7"/>
                  <a:gd name="T17" fmla="*/ 7 w 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7">
                    <a:moveTo>
                      <a:pt x="0" y="0"/>
                    </a:moveTo>
                    <a:lnTo>
                      <a:pt x="0" y="115"/>
                    </a:lnTo>
                    <a:lnTo>
                      <a:pt x="7" y="11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5" name="Freeform 334"/>
              <p:cNvSpPr>
                <a:spLocks/>
              </p:cNvSpPr>
              <p:nvPr/>
            </p:nvSpPr>
            <p:spPr bwMode="auto">
              <a:xfrm>
                <a:off x="748" y="2137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6" name="Freeform 335"/>
              <p:cNvSpPr>
                <a:spLocks/>
              </p:cNvSpPr>
              <p:nvPr/>
            </p:nvSpPr>
            <p:spPr bwMode="auto">
              <a:xfrm>
                <a:off x="748" y="2254"/>
                <a:ext cx="7" cy="5"/>
              </a:xfrm>
              <a:custGeom>
                <a:avLst/>
                <a:gdLst>
                  <a:gd name="T0" fmla="*/ 0 w 8"/>
                  <a:gd name="T1" fmla="*/ 1 h 5"/>
                  <a:gd name="T2" fmla="*/ 1 w 8"/>
                  <a:gd name="T3" fmla="*/ 2 h 5"/>
                  <a:gd name="T4" fmla="*/ 4 w 8"/>
                  <a:gd name="T5" fmla="*/ 5 h 5"/>
                  <a:gd name="T6" fmla="*/ 4 w 8"/>
                  <a:gd name="T7" fmla="*/ 2 h 5"/>
                  <a:gd name="T8" fmla="*/ 4 w 8"/>
                  <a:gd name="T9" fmla="*/ 0 h 5"/>
                  <a:gd name="T10" fmla="*/ 0 w 8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0" y="1"/>
                    </a:moveTo>
                    <a:lnTo>
                      <a:pt x="1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7" name="Freeform 336"/>
              <p:cNvSpPr>
                <a:spLocks/>
              </p:cNvSpPr>
              <p:nvPr/>
            </p:nvSpPr>
            <p:spPr bwMode="auto">
              <a:xfrm>
                <a:off x="748" y="2140"/>
                <a:ext cx="7" cy="116"/>
              </a:xfrm>
              <a:custGeom>
                <a:avLst/>
                <a:gdLst>
                  <a:gd name="T0" fmla="*/ 0 w 7"/>
                  <a:gd name="T1" fmla="*/ 0 h 115"/>
                  <a:gd name="T2" fmla="*/ 0 w 7"/>
                  <a:gd name="T3" fmla="*/ 148 h 115"/>
                  <a:gd name="T4" fmla="*/ 7 w 7"/>
                  <a:gd name="T5" fmla="*/ 149 h 115"/>
                  <a:gd name="T6" fmla="*/ 7 w 7"/>
                  <a:gd name="T7" fmla="*/ 1 h 115"/>
                  <a:gd name="T8" fmla="*/ 0 w 7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5"/>
                  <a:gd name="T17" fmla="*/ 7 w 7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5">
                    <a:moveTo>
                      <a:pt x="0" y="0"/>
                    </a:moveTo>
                    <a:lnTo>
                      <a:pt x="0" y="114"/>
                    </a:lnTo>
                    <a:lnTo>
                      <a:pt x="7" y="11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757" y="2140"/>
                <a:ext cx="7" cy="119"/>
              </a:xfrm>
              <a:custGeom>
                <a:avLst/>
                <a:gdLst>
                  <a:gd name="T0" fmla="*/ 0 w 7"/>
                  <a:gd name="T1" fmla="*/ 0 h 118"/>
                  <a:gd name="T2" fmla="*/ 0 w 7"/>
                  <a:gd name="T3" fmla="*/ 151 h 118"/>
                  <a:gd name="T4" fmla="*/ 7 w 7"/>
                  <a:gd name="T5" fmla="*/ 152 h 118"/>
                  <a:gd name="T6" fmla="*/ 7 w 7"/>
                  <a:gd name="T7" fmla="*/ 0 h 118"/>
                  <a:gd name="T8" fmla="*/ 0 w 7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8"/>
                  <a:gd name="T17" fmla="*/ 7 w 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8">
                    <a:moveTo>
                      <a:pt x="0" y="0"/>
                    </a:moveTo>
                    <a:lnTo>
                      <a:pt x="0" y="117"/>
                    </a:lnTo>
                    <a:lnTo>
                      <a:pt x="7" y="11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755" y="2140"/>
                <a:ext cx="9" cy="2"/>
              </a:xfrm>
              <a:custGeom>
                <a:avLst/>
                <a:gdLst>
                  <a:gd name="T0" fmla="*/ 0 w 8"/>
                  <a:gd name="T1" fmla="*/ 2 h 2"/>
                  <a:gd name="T2" fmla="*/ 362 w 8"/>
                  <a:gd name="T3" fmla="*/ 2 h 2"/>
                  <a:gd name="T4" fmla="*/ 407 w 8"/>
                  <a:gd name="T5" fmla="*/ 1 h 2"/>
                  <a:gd name="T6" fmla="*/ 1 w 8"/>
                  <a:gd name="T7" fmla="*/ 0 h 2"/>
                  <a:gd name="T8" fmla="*/ 0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755" y="2258"/>
                <a:ext cx="9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755" y="2142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653" y="2121"/>
                <a:ext cx="7" cy="105"/>
              </a:xfrm>
              <a:custGeom>
                <a:avLst/>
                <a:gdLst>
                  <a:gd name="T0" fmla="*/ 0 w 6"/>
                  <a:gd name="T1" fmla="*/ 0 h 103"/>
                  <a:gd name="T2" fmla="*/ 0 w 6"/>
                  <a:gd name="T3" fmla="*/ 193 h 103"/>
                  <a:gd name="T4" fmla="*/ 1210 w 6"/>
                  <a:gd name="T5" fmla="*/ 195 h 103"/>
                  <a:gd name="T6" fmla="*/ 1210 w 6"/>
                  <a:gd name="T7" fmla="*/ 0 h 103"/>
                  <a:gd name="T8" fmla="*/ 0 w 6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3"/>
                  <a:gd name="T17" fmla="*/ 6 w 6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3">
                    <a:moveTo>
                      <a:pt x="0" y="0"/>
                    </a:moveTo>
                    <a:lnTo>
                      <a:pt x="0" y="102"/>
                    </a:lnTo>
                    <a:lnTo>
                      <a:pt x="6" y="10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653" y="2121"/>
                <a:ext cx="7" cy="2"/>
              </a:xfrm>
              <a:custGeom>
                <a:avLst/>
                <a:gdLst>
                  <a:gd name="T0" fmla="*/ 0 w 7"/>
                  <a:gd name="T1" fmla="*/ 2147483647 h 1"/>
                  <a:gd name="T2" fmla="*/ 6 w 7"/>
                  <a:gd name="T3" fmla="*/ 2147483647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6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653" y="2221"/>
                <a:ext cx="7" cy="5"/>
              </a:xfrm>
              <a:custGeom>
                <a:avLst/>
                <a:gdLst>
                  <a:gd name="T0" fmla="*/ 0 w 7"/>
                  <a:gd name="T1" fmla="*/ 4929 h 4"/>
                  <a:gd name="T2" fmla="*/ 1 w 7"/>
                  <a:gd name="T3" fmla="*/ 6161 h 4"/>
                  <a:gd name="T4" fmla="*/ 7 w 7"/>
                  <a:gd name="T5" fmla="*/ 7701 h 4"/>
                  <a:gd name="T6" fmla="*/ 7 w 7"/>
                  <a:gd name="T7" fmla="*/ 6161 h 4"/>
                  <a:gd name="T8" fmla="*/ 5 w 7"/>
                  <a:gd name="T9" fmla="*/ 0 h 4"/>
                  <a:gd name="T10" fmla="*/ 0 w 7"/>
                  <a:gd name="T11" fmla="*/ 492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2"/>
                    </a:moveTo>
                    <a:lnTo>
                      <a:pt x="1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653" y="2212"/>
                <a:ext cx="5" cy="12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3 w 6"/>
                  <a:gd name="T5" fmla="*/ 6 h 13"/>
                  <a:gd name="T6" fmla="*/ 3 w 6"/>
                  <a:gd name="T7" fmla="*/ 1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2"/>
                    </a:lnTo>
                    <a:lnTo>
                      <a:pt x="6" y="1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653" y="2123"/>
                <a:ext cx="5" cy="75"/>
              </a:xfrm>
              <a:custGeom>
                <a:avLst/>
                <a:gdLst>
                  <a:gd name="T0" fmla="*/ 0 w 6"/>
                  <a:gd name="T1" fmla="*/ 0 h 75"/>
                  <a:gd name="T2" fmla="*/ 0 w 6"/>
                  <a:gd name="T3" fmla="*/ 74 h 75"/>
                  <a:gd name="T4" fmla="*/ 3 w 6"/>
                  <a:gd name="T5" fmla="*/ 75 h 75"/>
                  <a:gd name="T6" fmla="*/ 3 w 6"/>
                  <a:gd name="T7" fmla="*/ 1 h 75"/>
                  <a:gd name="T8" fmla="*/ 0 w 6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"/>
                  <a:gd name="T17" fmla="*/ 6 w 6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">
                    <a:moveTo>
                      <a:pt x="0" y="0"/>
                    </a:moveTo>
                    <a:lnTo>
                      <a:pt x="0" y="74"/>
                    </a:lnTo>
                    <a:lnTo>
                      <a:pt x="6" y="75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653" y="2210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6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653" y="2198"/>
                <a:ext cx="7" cy="0"/>
              </a:xfrm>
              <a:custGeom>
                <a:avLst/>
                <a:gdLst>
                  <a:gd name="T0" fmla="*/ 6 w 7"/>
                  <a:gd name="T1" fmla="*/ 0 h 2"/>
                  <a:gd name="T2" fmla="*/ 0 w 7"/>
                  <a:gd name="T3" fmla="*/ 0 h 2"/>
                  <a:gd name="T4" fmla="*/ 1 w 7"/>
                  <a:gd name="T5" fmla="*/ 0 h 2"/>
                  <a:gd name="T6" fmla="*/ 7 w 7"/>
                  <a:gd name="T7" fmla="*/ 0 h 2"/>
                  <a:gd name="T8" fmla="*/ 6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6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7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9" name="Rectangle 348"/>
              <p:cNvSpPr>
                <a:spLocks noChangeArrowheads="1"/>
              </p:cNvSpPr>
              <p:nvPr/>
            </p:nvSpPr>
            <p:spPr bwMode="auto">
              <a:xfrm>
                <a:off x="653" y="2205"/>
                <a:ext cx="5" cy="5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1600"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764" y="2137"/>
                <a:ext cx="2" cy="128"/>
              </a:xfrm>
              <a:custGeom>
                <a:avLst/>
                <a:gdLst>
                  <a:gd name="T0" fmla="*/ 0 w 1"/>
                  <a:gd name="T1" fmla="*/ 161 h 127"/>
                  <a:gd name="T2" fmla="*/ 0 w 1"/>
                  <a:gd name="T3" fmla="*/ 158 h 127"/>
                  <a:gd name="T4" fmla="*/ 0 w 1"/>
                  <a:gd name="T5" fmla="*/ 0 h 127"/>
                  <a:gd name="T6" fmla="*/ 0 w 1"/>
                  <a:gd name="T7" fmla="*/ 0 h 127"/>
                  <a:gd name="T8" fmla="*/ 0 w 1"/>
                  <a:gd name="T9" fmla="*/ 16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7"/>
                  <a:gd name="T17" fmla="*/ 1 w 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7">
                    <a:moveTo>
                      <a:pt x="0" y="127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641" y="2116"/>
                <a:ext cx="3" cy="109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142 h 108"/>
                  <a:gd name="T4" fmla="*/ 0 w 1"/>
                  <a:gd name="T5" fmla="*/ 141 h 108"/>
                  <a:gd name="T6" fmla="*/ 0 w 1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8"/>
                  <a:gd name="T14" fmla="*/ 1 w 1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8">
                    <a:moveTo>
                      <a:pt x="0" y="0"/>
                    </a:moveTo>
                    <a:lnTo>
                      <a:pt x="0" y="108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70" name="Freeform 146"/>
            <p:cNvSpPr>
              <a:spLocks/>
            </p:cNvSpPr>
            <p:nvPr/>
          </p:nvSpPr>
          <p:spPr bwMode="auto">
            <a:xfrm>
              <a:off x="778" y="1974"/>
              <a:ext cx="7" cy="370"/>
            </a:xfrm>
            <a:custGeom>
              <a:avLst/>
              <a:gdLst>
                <a:gd name="T0" fmla="*/ 0 w 7"/>
                <a:gd name="T1" fmla="*/ 2 h 370"/>
                <a:gd name="T2" fmla="*/ 0 w 7"/>
                <a:gd name="T3" fmla="*/ 370 h 370"/>
                <a:gd name="T4" fmla="*/ 7 w 7"/>
                <a:gd name="T5" fmla="*/ 363 h 370"/>
                <a:gd name="T6" fmla="*/ 7 w 7"/>
                <a:gd name="T7" fmla="*/ 0 h 370"/>
                <a:gd name="T8" fmla="*/ 0 w 7"/>
                <a:gd name="T9" fmla="*/ 2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0"/>
                <a:gd name="T17" fmla="*/ 7 w 7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0">
                  <a:moveTo>
                    <a:pt x="0" y="2"/>
                  </a:moveTo>
                  <a:lnTo>
                    <a:pt x="0" y="370"/>
                  </a:lnTo>
                  <a:lnTo>
                    <a:pt x="7" y="36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71" name="Freeform 147"/>
            <p:cNvSpPr>
              <a:spLocks/>
            </p:cNvSpPr>
            <p:nvPr/>
          </p:nvSpPr>
          <p:spPr bwMode="auto">
            <a:xfrm>
              <a:off x="632" y="1958"/>
              <a:ext cx="220" cy="21"/>
            </a:xfrm>
            <a:custGeom>
              <a:avLst/>
              <a:gdLst>
                <a:gd name="T0" fmla="*/ 0 w 220"/>
                <a:gd name="T1" fmla="*/ 101 h 20"/>
                <a:gd name="T2" fmla="*/ 147 w 220"/>
                <a:gd name="T3" fmla="*/ 96 h 20"/>
                <a:gd name="T4" fmla="*/ 220 w 220"/>
                <a:gd name="T5" fmla="*/ 0 h 20"/>
                <a:gd name="T6" fmla="*/ 96 w 220"/>
                <a:gd name="T7" fmla="*/ 3 h 20"/>
                <a:gd name="T8" fmla="*/ 0 w 220"/>
                <a:gd name="T9" fmla="*/ 10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20"/>
                <a:gd name="T17" fmla="*/ 220 w 2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20">
                  <a:moveTo>
                    <a:pt x="0" y="20"/>
                  </a:moveTo>
                  <a:lnTo>
                    <a:pt x="147" y="19"/>
                  </a:lnTo>
                  <a:lnTo>
                    <a:pt x="220" y="0"/>
                  </a:lnTo>
                  <a:lnTo>
                    <a:pt x="96" y="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72" name="Freeform 148"/>
            <p:cNvSpPr>
              <a:spLocks/>
            </p:cNvSpPr>
            <p:nvPr/>
          </p:nvSpPr>
          <p:spPr bwMode="auto">
            <a:xfrm>
              <a:off x="752" y="2279"/>
              <a:ext cx="9" cy="23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83 h 22"/>
                <a:gd name="T4" fmla="*/ 5 w 10"/>
                <a:gd name="T5" fmla="*/ 95 h 22"/>
                <a:gd name="T6" fmla="*/ 5 w 10"/>
                <a:gd name="T7" fmla="*/ 3 h 22"/>
                <a:gd name="T8" fmla="*/ 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0" y="0"/>
                  </a:moveTo>
                  <a:lnTo>
                    <a:pt x="0" y="19"/>
                  </a:lnTo>
                  <a:lnTo>
                    <a:pt x="10" y="22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grpSp>
          <p:nvGrpSpPr>
            <p:cNvPr id="273" name="Group 149"/>
            <p:cNvGrpSpPr>
              <a:grpSpLocks/>
            </p:cNvGrpSpPr>
            <p:nvPr/>
          </p:nvGrpSpPr>
          <p:grpSpPr bwMode="auto">
            <a:xfrm>
              <a:off x="791" y="1972"/>
              <a:ext cx="13" cy="28"/>
              <a:chOff x="791" y="1972"/>
              <a:chExt cx="13" cy="28"/>
            </a:xfrm>
          </p:grpSpPr>
          <p:grpSp>
            <p:nvGrpSpPr>
              <p:cNvPr id="275" name="Group 150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sp>
              <p:nvSpPr>
                <p:cNvPr id="278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791" y="1977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79" name="Line 152"/>
                <p:cNvSpPr>
                  <a:spLocks noChangeShapeType="1"/>
                </p:cNvSpPr>
                <p:nvPr/>
              </p:nvSpPr>
              <p:spPr bwMode="auto">
                <a:xfrm>
                  <a:off x="793" y="1974"/>
                  <a:ext cx="0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0" name="Line 153"/>
                <p:cNvSpPr>
                  <a:spLocks noChangeShapeType="1"/>
                </p:cNvSpPr>
                <p:nvPr/>
              </p:nvSpPr>
              <p:spPr bwMode="auto">
                <a:xfrm>
                  <a:off x="795" y="1974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1" name="Line 154"/>
                <p:cNvSpPr>
                  <a:spLocks noChangeShapeType="1"/>
                </p:cNvSpPr>
                <p:nvPr/>
              </p:nvSpPr>
              <p:spPr bwMode="auto">
                <a:xfrm>
                  <a:off x="797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2" name="Line 155"/>
                <p:cNvSpPr>
                  <a:spLocks noChangeShapeType="1"/>
                </p:cNvSpPr>
                <p:nvPr/>
              </p:nvSpPr>
              <p:spPr bwMode="auto">
                <a:xfrm>
                  <a:off x="798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3" name="Line 156"/>
                <p:cNvSpPr>
                  <a:spLocks noChangeShapeType="1"/>
                </p:cNvSpPr>
                <p:nvPr/>
              </p:nvSpPr>
              <p:spPr bwMode="auto">
                <a:xfrm>
                  <a:off x="798" y="1972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4" name="Line 157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5" name="Line 158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6" name="Line 159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1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76" name="Line 160"/>
              <p:cNvSpPr>
                <a:spLocks noChangeShapeType="1"/>
              </p:cNvSpPr>
              <p:nvPr/>
            </p:nvSpPr>
            <p:spPr bwMode="auto">
              <a:xfrm flipV="1">
                <a:off x="791" y="1974"/>
                <a:ext cx="9" cy="5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77" name="Line 161"/>
              <p:cNvSpPr>
                <a:spLocks noChangeShapeType="1"/>
              </p:cNvSpPr>
              <p:nvPr/>
            </p:nvSpPr>
            <p:spPr bwMode="auto">
              <a:xfrm flipV="1">
                <a:off x="791" y="1993"/>
                <a:ext cx="9" cy="7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74" name="Freeform 162"/>
            <p:cNvSpPr>
              <a:spLocks/>
            </p:cNvSpPr>
            <p:nvPr/>
          </p:nvSpPr>
          <p:spPr bwMode="auto">
            <a:xfrm>
              <a:off x="752" y="2279"/>
              <a:ext cx="9" cy="14"/>
            </a:xfrm>
            <a:custGeom>
              <a:avLst/>
              <a:gdLst>
                <a:gd name="T0" fmla="*/ 5 w 10"/>
                <a:gd name="T1" fmla="*/ 3 h 13"/>
                <a:gd name="T2" fmla="*/ 0 w 10"/>
                <a:gd name="T3" fmla="*/ 0 h 13"/>
                <a:gd name="T4" fmla="*/ 0 w 10"/>
                <a:gd name="T5" fmla="*/ 112 h 13"/>
                <a:gd name="T6" fmla="*/ 5 w 10"/>
                <a:gd name="T7" fmla="*/ 151 h 13"/>
                <a:gd name="T8" fmla="*/ 5 w 10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10" y="3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0" y="1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0000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62" name="Gerade Verbindung 536"/>
          <p:cNvCxnSpPr/>
          <p:nvPr/>
        </p:nvCxnSpPr>
        <p:spPr bwMode="auto">
          <a:xfrm flipH="1">
            <a:off x="6829199" y="3334846"/>
            <a:ext cx="619771" cy="74907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537"/>
          <p:cNvCxnSpPr/>
          <p:nvPr/>
        </p:nvCxnSpPr>
        <p:spPr bwMode="auto">
          <a:xfrm flipH="1" flipV="1">
            <a:off x="6534800" y="3312543"/>
            <a:ext cx="892498" cy="63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550"/>
          <p:cNvCxnSpPr>
            <a:stCxn id="396" idx="0"/>
          </p:cNvCxnSpPr>
          <p:nvPr/>
        </p:nvCxnSpPr>
        <p:spPr bwMode="auto">
          <a:xfrm flipH="1" flipV="1">
            <a:off x="6534800" y="3312543"/>
            <a:ext cx="291050" cy="77324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Rechteck 551"/>
          <p:cNvSpPr/>
          <p:nvPr/>
        </p:nvSpPr>
        <p:spPr>
          <a:xfrm>
            <a:off x="6807528" y="4040580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88" name="Rechteck 563"/>
          <p:cNvSpPr/>
          <p:nvPr/>
        </p:nvSpPr>
        <p:spPr>
          <a:xfrm>
            <a:off x="6491458" y="3290872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91" name="TextBox 94"/>
          <p:cNvSpPr txBox="1">
            <a:spLocks noChangeArrowheads="1"/>
          </p:cNvSpPr>
          <p:nvPr/>
        </p:nvSpPr>
        <p:spPr bwMode="auto">
          <a:xfrm>
            <a:off x="7494910" y="3377189"/>
            <a:ext cx="331327" cy="7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>
                <a:solidFill>
                  <a:srgbClr val="FF0000"/>
                </a:solidFill>
              </a:rPr>
              <a:t>fiber</a:t>
            </a:r>
            <a:endParaRPr lang="en-US" altLang="de-DE" sz="500" dirty="0">
              <a:solidFill>
                <a:srgbClr val="FF0000"/>
              </a:solidFill>
            </a:endParaRPr>
          </a:p>
        </p:txBody>
      </p:sp>
      <p:sp>
        <p:nvSpPr>
          <p:cNvPr id="92" name="Freeform 11"/>
          <p:cNvSpPr>
            <a:spLocks/>
          </p:cNvSpPr>
          <p:nvPr/>
        </p:nvSpPr>
        <p:spPr bwMode="auto">
          <a:xfrm>
            <a:off x="8315155" y="2650210"/>
            <a:ext cx="423897" cy="996424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lIns="36000" tIns="36000" rIns="36000" bIns="36000" anchor="ctr"/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7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hteck 320"/>
          <p:cNvSpPr/>
          <p:nvPr/>
        </p:nvSpPr>
        <p:spPr>
          <a:xfrm>
            <a:off x="8338816" y="3712523"/>
            <a:ext cx="55473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94" name="TextBox 94"/>
          <p:cNvSpPr txBox="1">
            <a:spLocks noChangeArrowheads="1"/>
          </p:cNvSpPr>
          <p:nvPr/>
        </p:nvSpPr>
        <p:spPr bwMode="auto">
          <a:xfrm>
            <a:off x="8413705" y="3678836"/>
            <a:ext cx="479244" cy="16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>
                <a:latin typeface="Tele-GroteskNor" pitchFamily="2" charset="0"/>
              </a:rPr>
              <a:t>mmWave DN</a:t>
            </a:r>
          </a:p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>
                <a:latin typeface="Tele-GroteskNor" pitchFamily="2" charset="0"/>
              </a:rPr>
              <a:t>mmWave link</a:t>
            </a:r>
            <a:endParaRPr lang="en-US" altLang="de-DE" sz="500" dirty="0">
              <a:latin typeface="Tele-GroteskNor" pitchFamily="2" charset="0"/>
            </a:endParaRPr>
          </a:p>
        </p:txBody>
      </p:sp>
      <p:cxnSp>
        <p:nvCxnSpPr>
          <p:cNvPr id="95" name="Gerade Verbindung 325"/>
          <p:cNvCxnSpPr/>
          <p:nvPr/>
        </p:nvCxnSpPr>
        <p:spPr bwMode="auto">
          <a:xfrm>
            <a:off x="8311411" y="3813398"/>
            <a:ext cx="9400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98" name="Grafik 3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95" y="3210294"/>
            <a:ext cx="64951" cy="251330"/>
          </a:xfrm>
          <a:prstGeom prst="rect">
            <a:avLst/>
          </a:prstGeom>
        </p:spPr>
      </p:pic>
      <p:sp>
        <p:nvSpPr>
          <p:cNvPr id="99" name="Rechteck 534"/>
          <p:cNvSpPr/>
          <p:nvPr/>
        </p:nvSpPr>
        <p:spPr>
          <a:xfrm>
            <a:off x="7427299" y="3291504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100" name="Gerade Verbindung 537"/>
          <p:cNvCxnSpPr/>
          <p:nvPr/>
        </p:nvCxnSpPr>
        <p:spPr bwMode="auto">
          <a:xfrm flipH="1">
            <a:off x="6519028" y="2957900"/>
            <a:ext cx="224992" cy="31998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3076" name="Picture 4" descr="Image result for cloud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72" y="1828800"/>
            <a:ext cx="1466410" cy="7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be 6"/>
          <p:cNvSpPr>
            <a:spLocks noChangeAspect="1"/>
          </p:cNvSpPr>
          <p:nvPr/>
        </p:nvSpPr>
        <p:spPr bwMode="auto">
          <a:xfrm>
            <a:off x="6426283" y="2031307"/>
            <a:ext cx="509146" cy="345548"/>
          </a:xfrm>
          <a:prstGeom prst="cub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" name="TextBox 3071"/>
          <p:cNvSpPr txBox="1">
            <a:spLocks noChangeAspect="1"/>
          </p:cNvSpPr>
          <p:nvPr/>
        </p:nvSpPr>
        <p:spPr>
          <a:xfrm>
            <a:off x="6426282" y="2163451"/>
            <a:ext cx="509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Controller</a:t>
            </a:r>
            <a:endParaRPr lang="en-US" sz="600" dirty="0"/>
          </a:p>
        </p:txBody>
      </p:sp>
      <p:pic>
        <p:nvPicPr>
          <p:cNvPr id="3078" name="Picture 6" descr="Image result for signal clipart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5863" flipV="1">
            <a:off x="6128154" y="2373832"/>
            <a:ext cx="215281" cy="16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5" name="Straight Arrow Connector 3074"/>
          <p:cNvCxnSpPr>
            <a:stCxn id="7" idx="3"/>
            <a:endCxn id="28" idx="0"/>
          </p:cNvCxnSpPr>
          <p:nvPr/>
        </p:nvCxnSpPr>
        <p:spPr bwMode="auto">
          <a:xfrm>
            <a:off x="6637663" y="2376855"/>
            <a:ext cx="188188" cy="15597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9" name="Straight Arrow Connector 3078"/>
          <p:cNvCxnSpPr>
            <a:stCxn id="7" idx="3"/>
            <a:endCxn id="33" idx="3"/>
          </p:cNvCxnSpPr>
          <p:nvPr/>
        </p:nvCxnSpPr>
        <p:spPr bwMode="auto">
          <a:xfrm flipH="1">
            <a:off x="6545341" y="2376855"/>
            <a:ext cx="92322" cy="9469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83" name="Group 3082"/>
          <p:cNvGrpSpPr>
            <a:grpSpLocks noChangeAspect="1"/>
          </p:cNvGrpSpPr>
          <p:nvPr/>
        </p:nvGrpSpPr>
        <p:grpSpPr>
          <a:xfrm>
            <a:off x="6148949" y="3163628"/>
            <a:ext cx="411328" cy="545756"/>
            <a:chOff x="5736107" y="4285907"/>
            <a:chExt cx="1308870" cy="1736627"/>
          </a:xfrm>
        </p:grpSpPr>
        <p:sp>
          <p:nvSpPr>
            <p:cNvPr id="436" name="Freeform 435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264 w 287"/>
                <a:gd name="T1" fmla="*/ 1200 h 2408"/>
                <a:gd name="T2" fmla="*/ 101 w 287"/>
                <a:gd name="T3" fmla="*/ 2 h 2408"/>
                <a:gd name="T4" fmla="*/ 23 w 287"/>
                <a:gd name="T5" fmla="*/ 1208 h 2408"/>
                <a:gd name="T6" fmla="*/ 185 w 287"/>
                <a:gd name="T7" fmla="*/ 2406 h 2408"/>
                <a:gd name="T8" fmla="*/ 264 w 287"/>
                <a:gd name="T9" fmla="*/ 120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08">
                  <a:moveTo>
                    <a:pt x="264" y="1200"/>
                  </a:moveTo>
                  <a:cubicBezTo>
                    <a:pt x="240" y="536"/>
                    <a:pt x="168" y="0"/>
                    <a:pt x="101" y="2"/>
                  </a:cubicBezTo>
                  <a:cubicBezTo>
                    <a:pt x="35" y="4"/>
                    <a:pt x="0" y="544"/>
                    <a:pt x="23" y="1208"/>
                  </a:cubicBezTo>
                  <a:cubicBezTo>
                    <a:pt x="46" y="1872"/>
                    <a:pt x="119" y="2408"/>
                    <a:pt x="185" y="2406"/>
                  </a:cubicBezTo>
                  <a:cubicBezTo>
                    <a:pt x="252" y="2404"/>
                    <a:pt x="287" y="1864"/>
                    <a:pt x="264" y="12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133 w 145"/>
                <a:gd name="T1" fmla="*/ 604 h 1211"/>
                <a:gd name="T2" fmla="*/ 51 w 145"/>
                <a:gd name="T3" fmla="*/ 1 h 1211"/>
                <a:gd name="T4" fmla="*/ 12 w 145"/>
                <a:gd name="T5" fmla="*/ 608 h 1211"/>
                <a:gd name="T6" fmla="*/ 93 w 145"/>
                <a:gd name="T7" fmla="*/ 1210 h 1211"/>
                <a:gd name="T8" fmla="*/ 133 w 145"/>
                <a:gd name="T9" fmla="*/ 6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1">
                  <a:moveTo>
                    <a:pt x="133" y="604"/>
                  </a:moveTo>
                  <a:cubicBezTo>
                    <a:pt x="121" y="270"/>
                    <a:pt x="85" y="0"/>
                    <a:pt x="51" y="1"/>
                  </a:cubicBezTo>
                  <a:cubicBezTo>
                    <a:pt x="18" y="2"/>
                    <a:pt x="0" y="274"/>
                    <a:pt x="12" y="608"/>
                  </a:cubicBezTo>
                  <a:cubicBezTo>
                    <a:pt x="23" y="942"/>
                    <a:pt x="60" y="1211"/>
                    <a:pt x="93" y="1210"/>
                  </a:cubicBezTo>
                  <a:cubicBezTo>
                    <a:pt x="127" y="1209"/>
                    <a:pt x="145" y="938"/>
                    <a:pt x="133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724 w 1235"/>
                <a:gd name="T1" fmla="*/ 1151 h 2191"/>
                <a:gd name="T2" fmla="*/ 1177 w 1235"/>
                <a:gd name="T3" fmla="*/ 31 h 2191"/>
                <a:gd name="T4" fmla="*/ 511 w 1235"/>
                <a:gd name="T5" fmla="*/ 1040 h 2191"/>
                <a:gd name="T6" fmla="*/ 59 w 1235"/>
                <a:gd name="T7" fmla="*/ 2160 h 2191"/>
                <a:gd name="T8" fmla="*/ 724 w 1235"/>
                <a:gd name="T9" fmla="*/ 1151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2191">
                  <a:moveTo>
                    <a:pt x="724" y="1151"/>
                  </a:moveTo>
                  <a:cubicBezTo>
                    <a:pt x="1033" y="563"/>
                    <a:pt x="1235" y="62"/>
                    <a:pt x="1177" y="31"/>
                  </a:cubicBezTo>
                  <a:cubicBezTo>
                    <a:pt x="1118" y="0"/>
                    <a:pt x="820" y="451"/>
                    <a:pt x="511" y="1040"/>
                  </a:cubicBezTo>
                  <a:cubicBezTo>
                    <a:pt x="202" y="1628"/>
                    <a:pt x="0" y="2129"/>
                    <a:pt x="59" y="2160"/>
                  </a:cubicBezTo>
                  <a:cubicBezTo>
                    <a:pt x="117" y="2191"/>
                    <a:pt x="415" y="1739"/>
                    <a:pt x="724" y="115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9" name="Freeform 438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365 w 623"/>
                <a:gd name="T1" fmla="*/ 579 h 1102"/>
                <a:gd name="T2" fmla="*/ 594 w 623"/>
                <a:gd name="T3" fmla="*/ 16 h 1102"/>
                <a:gd name="T4" fmla="*/ 258 w 623"/>
                <a:gd name="T5" fmla="*/ 523 h 1102"/>
                <a:gd name="T6" fmla="*/ 30 w 623"/>
                <a:gd name="T7" fmla="*/ 1087 h 1102"/>
                <a:gd name="T8" fmla="*/ 365 w 623"/>
                <a:gd name="T9" fmla="*/ 57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102">
                  <a:moveTo>
                    <a:pt x="365" y="579"/>
                  </a:moveTo>
                  <a:cubicBezTo>
                    <a:pt x="521" y="283"/>
                    <a:pt x="623" y="32"/>
                    <a:pt x="594" y="16"/>
                  </a:cubicBezTo>
                  <a:cubicBezTo>
                    <a:pt x="564" y="0"/>
                    <a:pt x="414" y="227"/>
                    <a:pt x="258" y="523"/>
                  </a:cubicBezTo>
                  <a:cubicBezTo>
                    <a:pt x="102" y="819"/>
                    <a:pt x="0" y="1071"/>
                    <a:pt x="30" y="1087"/>
                  </a:cubicBezTo>
                  <a:cubicBezTo>
                    <a:pt x="59" y="1102"/>
                    <a:pt x="209" y="875"/>
                    <a:pt x="365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0" name="Freeform 439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464 w 695"/>
                <a:gd name="T1" fmla="*/ 1213 h 2369"/>
                <a:gd name="T2" fmla="*/ 630 w 695"/>
                <a:gd name="T3" fmla="*/ 16 h 2369"/>
                <a:gd name="T4" fmla="*/ 231 w 695"/>
                <a:gd name="T5" fmla="*/ 1156 h 2369"/>
                <a:gd name="T6" fmla="*/ 65 w 695"/>
                <a:gd name="T7" fmla="*/ 2353 h 2369"/>
                <a:gd name="T8" fmla="*/ 464 w 695"/>
                <a:gd name="T9" fmla="*/ 1213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369">
                  <a:moveTo>
                    <a:pt x="464" y="1213"/>
                  </a:moveTo>
                  <a:cubicBezTo>
                    <a:pt x="621" y="567"/>
                    <a:pt x="695" y="31"/>
                    <a:pt x="630" y="16"/>
                  </a:cubicBezTo>
                  <a:cubicBezTo>
                    <a:pt x="566" y="0"/>
                    <a:pt x="387" y="511"/>
                    <a:pt x="231" y="1156"/>
                  </a:cubicBezTo>
                  <a:cubicBezTo>
                    <a:pt x="74" y="1802"/>
                    <a:pt x="0" y="2338"/>
                    <a:pt x="65" y="2353"/>
                  </a:cubicBezTo>
                  <a:cubicBezTo>
                    <a:pt x="129" y="2369"/>
                    <a:pt x="308" y="1858"/>
                    <a:pt x="464" y="121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1" name="Freeform 440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234 w 350"/>
                <a:gd name="T1" fmla="*/ 610 h 1191"/>
                <a:gd name="T2" fmla="*/ 318 w 350"/>
                <a:gd name="T3" fmla="*/ 8 h 1191"/>
                <a:gd name="T4" fmla="*/ 116 w 350"/>
                <a:gd name="T5" fmla="*/ 581 h 1191"/>
                <a:gd name="T6" fmla="*/ 33 w 350"/>
                <a:gd name="T7" fmla="*/ 1183 h 1191"/>
                <a:gd name="T8" fmla="*/ 234 w 350"/>
                <a:gd name="T9" fmla="*/ 61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191">
                  <a:moveTo>
                    <a:pt x="234" y="610"/>
                  </a:moveTo>
                  <a:cubicBezTo>
                    <a:pt x="313" y="285"/>
                    <a:pt x="350" y="15"/>
                    <a:pt x="318" y="8"/>
                  </a:cubicBezTo>
                  <a:cubicBezTo>
                    <a:pt x="285" y="0"/>
                    <a:pt x="195" y="257"/>
                    <a:pt x="116" y="581"/>
                  </a:cubicBezTo>
                  <a:cubicBezTo>
                    <a:pt x="37" y="906"/>
                    <a:pt x="0" y="1176"/>
                    <a:pt x="33" y="1183"/>
                  </a:cubicBezTo>
                  <a:cubicBezTo>
                    <a:pt x="65" y="1191"/>
                    <a:pt x="155" y="934"/>
                    <a:pt x="234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938 w 1696"/>
                <a:gd name="T1" fmla="*/ 1023 h 1887"/>
                <a:gd name="T2" fmla="*/ 1646 w 1696"/>
                <a:gd name="T3" fmla="*/ 44 h 1887"/>
                <a:gd name="T4" fmla="*/ 758 w 1696"/>
                <a:gd name="T5" fmla="*/ 863 h 1887"/>
                <a:gd name="T6" fmla="*/ 49 w 1696"/>
                <a:gd name="T7" fmla="*/ 1842 h 1887"/>
                <a:gd name="T8" fmla="*/ 938 w 1696"/>
                <a:gd name="T9" fmla="*/ 10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887">
                  <a:moveTo>
                    <a:pt x="938" y="1023"/>
                  </a:moveTo>
                  <a:cubicBezTo>
                    <a:pt x="1379" y="526"/>
                    <a:pt x="1696" y="88"/>
                    <a:pt x="1646" y="44"/>
                  </a:cubicBezTo>
                  <a:cubicBezTo>
                    <a:pt x="1597" y="0"/>
                    <a:pt x="1199" y="367"/>
                    <a:pt x="758" y="863"/>
                  </a:cubicBezTo>
                  <a:cubicBezTo>
                    <a:pt x="317" y="1360"/>
                    <a:pt x="0" y="1798"/>
                    <a:pt x="49" y="1842"/>
                  </a:cubicBezTo>
                  <a:cubicBezTo>
                    <a:pt x="99" y="1887"/>
                    <a:pt x="497" y="1520"/>
                    <a:pt x="938" y="102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3" name="Freeform 442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474 w 856"/>
                <a:gd name="T1" fmla="*/ 514 h 949"/>
                <a:gd name="T2" fmla="*/ 831 w 856"/>
                <a:gd name="T3" fmla="*/ 22 h 949"/>
                <a:gd name="T4" fmla="*/ 383 w 856"/>
                <a:gd name="T5" fmla="*/ 434 h 949"/>
                <a:gd name="T6" fmla="*/ 25 w 856"/>
                <a:gd name="T7" fmla="*/ 926 h 949"/>
                <a:gd name="T8" fmla="*/ 474 w 856"/>
                <a:gd name="T9" fmla="*/ 51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49">
                  <a:moveTo>
                    <a:pt x="474" y="514"/>
                  </a:moveTo>
                  <a:cubicBezTo>
                    <a:pt x="696" y="264"/>
                    <a:pt x="856" y="44"/>
                    <a:pt x="831" y="22"/>
                  </a:cubicBezTo>
                  <a:cubicBezTo>
                    <a:pt x="806" y="0"/>
                    <a:pt x="605" y="184"/>
                    <a:pt x="383" y="434"/>
                  </a:cubicBezTo>
                  <a:cubicBezTo>
                    <a:pt x="160" y="684"/>
                    <a:pt x="0" y="904"/>
                    <a:pt x="25" y="926"/>
                  </a:cubicBezTo>
                  <a:cubicBezTo>
                    <a:pt x="50" y="949"/>
                    <a:pt x="251" y="764"/>
                    <a:pt x="474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1191 w 2297"/>
                <a:gd name="T1" fmla="*/ 600 h 974"/>
                <a:gd name="T2" fmla="*/ 2274 w 2297"/>
                <a:gd name="T3" fmla="*/ 62 h 974"/>
                <a:gd name="T4" fmla="*/ 1106 w 2297"/>
                <a:gd name="T5" fmla="*/ 375 h 974"/>
                <a:gd name="T6" fmla="*/ 24 w 2297"/>
                <a:gd name="T7" fmla="*/ 912 h 974"/>
                <a:gd name="T8" fmla="*/ 1191 w 2297"/>
                <a:gd name="T9" fmla="*/ 60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974">
                  <a:moveTo>
                    <a:pt x="1191" y="600"/>
                  </a:moveTo>
                  <a:cubicBezTo>
                    <a:pt x="1813" y="365"/>
                    <a:pt x="2297" y="124"/>
                    <a:pt x="2274" y="62"/>
                  </a:cubicBezTo>
                  <a:cubicBezTo>
                    <a:pt x="2250" y="0"/>
                    <a:pt x="1728" y="140"/>
                    <a:pt x="1106" y="375"/>
                  </a:cubicBezTo>
                  <a:cubicBezTo>
                    <a:pt x="485" y="609"/>
                    <a:pt x="0" y="850"/>
                    <a:pt x="24" y="912"/>
                  </a:cubicBezTo>
                  <a:cubicBezTo>
                    <a:pt x="47" y="974"/>
                    <a:pt x="570" y="834"/>
                    <a:pt x="1191" y="6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5" name="Freeform 444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601 w 1159"/>
                <a:gd name="T1" fmla="*/ 302 h 490"/>
                <a:gd name="T2" fmla="*/ 1147 w 1159"/>
                <a:gd name="T3" fmla="*/ 32 h 490"/>
                <a:gd name="T4" fmla="*/ 558 w 1159"/>
                <a:gd name="T5" fmla="*/ 189 h 490"/>
                <a:gd name="T6" fmla="*/ 12 w 1159"/>
                <a:gd name="T7" fmla="*/ 459 h 490"/>
                <a:gd name="T8" fmla="*/ 601 w 1159"/>
                <a:gd name="T9" fmla="*/ 30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90">
                  <a:moveTo>
                    <a:pt x="601" y="302"/>
                  </a:moveTo>
                  <a:cubicBezTo>
                    <a:pt x="914" y="184"/>
                    <a:pt x="1159" y="63"/>
                    <a:pt x="1147" y="32"/>
                  </a:cubicBezTo>
                  <a:cubicBezTo>
                    <a:pt x="1135" y="0"/>
                    <a:pt x="872" y="71"/>
                    <a:pt x="558" y="189"/>
                  </a:cubicBezTo>
                  <a:cubicBezTo>
                    <a:pt x="245" y="307"/>
                    <a:pt x="0" y="428"/>
                    <a:pt x="12" y="459"/>
                  </a:cubicBezTo>
                  <a:cubicBezTo>
                    <a:pt x="24" y="490"/>
                    <a:pt x="288" y="420"/>
                    <a:pt x="601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1094 w 2051"/>
                <a:gd name="T1" fmla="*/ 840 h 1482"/>
                <a:gd name="T2" fmla="*/ 2013 w 2051"/>
                <a:gd name="T3" fmla="*/ 55 h 1482"/>
                <a:gd name="T4" fmla="*/ 957 w 2051"/>
                <a:gd name="T5" fmla="*/ 642 h 1482"/>
                <a:gd name="T6" fmla="*/ 38 w 2051"/>
                <a:gd name="T7" fmla="*/ 1428 h 1482"/>
                <a:gd name="T8" fmla="*/ 1094 w 2051"/>
                <a:gd name="T9" fmla="*/ 84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1" h="1482">
                  <a:moveTo>
                    <a:pt x="1094" y="840"/>
                  </a:moveTo>
                  <a:cubicBezTo>
                    <a:pt x="1639" y="461"/>
                    <a:pt x="2051" y="109"/>
                    <a:pt x="2013" y="55"/>
                  </a:cubicBezTo>
                  <a:cubicBezTo>
                    <a:pt x="1975" y="0"/>
                    <a:pt x="1502" y="263"/>
                    <a:pt x="957" y="642"/>
                  </a:cubicBezTo>
                  <a:cubicBezTo>
                    <a:pt x="411" y="1022"/>
                    <a:pt x="0" y="1373"/>
                    <a:pt x="38" y="1428"/>
                  </a:cubicBezTo>
                  <a:cubicBezTo>
                    <a:pt x="76" y="1482"/>
                    <a:pt x="549" y="1219"/>
                    <a:pt x="1094" y="84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551 w 1034"/>
                <a:gd name="T1" fmla="*/ 422 h 745"/>
                <a:gd name="T2" fmla="*/ 1015 w 1034"/>
                <a:gd name="T3" fmla="*/ 28 h 745"/>
                <a:gd name="T4" fmla="*/ 482 w 1034"/>
                <a:gd name="T5" fmla="*/ 323 h 745"/>
                <a:gd name="T6" fmla="*/ 19 w 1034"/>
                <a:gd name="T7" fmla="*/ 718 h 745"/>
                <a:gd name="T8" fmla="*/ 551 w 1034"/>
                <a:gd name="T9" fmla="*/ 4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4" h="745">
                  <a:moveTo>
                    <a:pt x="551" y="422"/>
                  </a:moveTo>
                  <a:cubicBezTo>
                    <a:pt x="826" y="232"/>
                    <a:pt x="1034" y="55"/>
                    <a:pt x="1015" y="28"/>
                  </a:cubicBezTo>
                  <a:cubicBezTo>
                    <a:pt x="996" y="0"/>
                    <a:pt x="757" y="132"/>
                    <a:pt x="482" y="323"/>
                  </a:cubicBezTo>
                  <a:cubicBezTo>
                    <a:pt x="207" y="514"/>
                    <a:pt x="0" y="690"/>
                    <a:pt x="19" y="718"/>
                  </a:cubicBezTo>
                  <a:cubicBezTo>
                    <a:pt x="38" y="745"/>
                    <a:pt x="276" y="613"/>
                    <a:pt x="551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 rot="10390274">
              <a:off x="6178541" y="4346060"/>
              <a:ext cx="348708" cy="618541"/>
            </a:xfrm>
            <a:custGeom>
              <a:avLst/>
              <a:gdLst>
                <a:gd name="T0" fmla="*/ 257 w 336"/>
                <a:gd name="T1" fmla="*/ 0 h 596"/>
                <a:gd name="T2" fmla="*/ 0 w 336"/>
                <a:gd name="T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96">
                  <a:moveTo>
                    <a:pt x="257" y="0"/>
                  </a:moveTo>
                  <a:cubicBezTo>
                    <a:pt x="336" y="230"/>
                    <a:pt x="227" y="481"/>
                    <a:pt x="0" y="596"/>
                  </a:cubicBez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9" name="Freeform 448"/>
            <p:cNvSpPr>
              <a:spLocks/>
            </p:cNvSpPr>
            <p:nvPr/>
          </p:nvSpPr>
          <p:spPr bwMode="auto">
            <a:xfrm rot="10390274">
              <a:off x="6467129" y="4285907"/>
              <a:ext cx="115198" cy="73685"/>
            </a:xfrm>
            <a:custGeom>
              <a:avLst/>
              <a:gdLst>
                <a:gd name="T0" fmla="*/ 111 w 111"/>
                <a:gd name="T1" fmla="*/ 64 h 71"/>
                <a:gd name="T2" fmla="*/ 0 w 111"/>
                <a:gd name="T3" fmla="*/ 71 h 71"/>
                <a:gd name="T4" fmla="*/ 85 w 111"/>
                <a:gd name="T5" fmla="*/ 0 h 71"/>
                <a:gd name="T6" fmla="*/ 111 w 111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1">
                  <a:moveTo>
                    <a:pt x="111" y="64"/>
                  </a:moveTo>
                  <a:lnTo>
                    <a:pt x="0" y="71"/>
                  </a:lnTo>
                  <a:lnTo>
                    <a:pt x="85" y="0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67" name="Group 466"/>
          <p:cNvGrpSpPr>
            <a:grpSpLocks noChangeAspect="1"/>
          </p:cNvGrpSpPr>
          <p:nvPr/>
        </p:nvGrpSpPr>
        <p:grpSpPr>
          <a:xfrm rot="11574990">
            <a:off x="6069365" y="3682210"/>
            <a:ext cx="411328" cy="545756"/>
            <a:chOff x="5736107" y="4285907"/>
            <a:chExt cx="1308870" cy="1736627"/>
          </a:xfrm>
        </p:grpSpPr>
        <p:sp>
          <p:nvSpPr>
            <p:cNvPr id="468" name="Freeform 467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264 w 287"/>
                <a:gd name="T1" fmla="*/ 1200 h 2408"/>
                <a:gd name="T2" fmla="*/ 101 w 287"/>
                <a:gd name="T3" fmla="*/ 2 h 2408"/>
                <a:gd name="T4" fmla="*/ 23 w 287"/>
                <a:gd name="T5" fmla="*/ 1208 h 2408"/>
                <a:gd name="T6" fmla="*/ 185 w 287"/>
                <a:gd name="T7" fmla="*/ 2406 h 2408"/>
                <a:gd name="T8" fmla="*/ 264 w 287"/>
                <a:gd name="T9" fmla="*/ 120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08">
                  <a:moveTo>
                    <a:pt x="264" y="1200"/>
                  </a:moveTo>
                  <a:cubicBezTo>
                    <a:pt x="240" y="536"/>
                    <a:pt x="168" y="0"/>
                    <a:pt x="101" y="2"/>
                  </a:cubicBezTo>
                  <a:cubicBezTo>
                    <a:pt x="35" y="4"/>
                    <a:pt x="0" y="544"/>
                    <a:pt x="23" y="1208"/>
                  </a:cubicBezTo>
                  <a:cubicBezTo>
                    <a:pt x="46" y="1872"/>
                    <a:pt x="119" y="2408"/>
                    <a:pt x="185" y="2406"/>
                  </a:cubicBezTo>
                  <a:cubicBezTo>
                    <a:pt x="252" y="2404"/>
                    <a:pt x="287" y="1864"/>
                    <a:pt x="264" y="12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133 w 145"/>
                <a:gd name="T1" fmla="*/ 604 h 1211"/>
                <a:gd name="T2" fmla="*/ 51 w 145"/>
                <a:gd name="T3" fmla="*/ 1 h 1211"/>
                <a:gd name="T4" fmla="*/ 12 w 145"/>
                <a:gd name="T5" fmla="*/ 608 h 1211"/>
                <a:gd name="T6" fmla="*/ 93 w 145"/>
                <a:gd name="T7" fmla="*/ 1210 h 1211"/>
                <a:gd name="T8" fmla="*/ 133 w 145"/>
                <a:gd name="T9" fmla="*/ 6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1">
                  <a:moveTo>
                    <a:pt x="133" y="604"/>
                  </a:moveTo>
                  <a:cubicBezTo>
                    <a:pt x="121" y="270"/>
                    <a:pt x="85" y="0"/>
                    <a:pt x="51" y="1"/>
                  </a:cubicBezTo>
                  <a:cubicBezTo>
                    <a:pt x="18" y="2"/>
                    <a:pt x="0" y="274"/>
                    <a:pt x="12" y="608"/>
                  </a:cubicBezTo>
                  <a:cubicBezTo>
                    <a:pt x="23" y="942"/>
                    <a:pt x="60" y="1211"/>
                    <a:pt x="93" y="1210"/>
                  </a:cubicBezTo>
                  <a:cubicBezTo>
                    <a:pt x="127" y="1209"/>
                    <a:pt x="145" y="938"/>
                    <a:pt x="133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724 w 1235"/>
                <a:gd name="T1" fmla="*/ 1151 h 2191"/>
                <a:gd name="T2" fmla="*/ 1177 w 1235"/>
                <a:gd name="T3" fmla="*/ 31 h 2191"/>
                <a:gd name="T4" fmla="*/ 511 w 1235"/>
                <a:gd name="T5" fmla="*/ 1040 h 2191"/>
                <a:gd name="T6" fmla="*/ 59 w 1235"/>
                <a:gd name="T7" fmla="*/ 2160 h 2191"/>
                <a:gd name="T8" fmla="*/ 724 w 1235"/>
                <a:gd name="T9" fmla="*/ 1151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2191">
                  <a:moveTo>
                    <a:pt x="724" y="1151"/>
                  </a:moveTo>
                  <a:cubicBezTo>
                    <a:pt x="1033" y="563"/>
                    <a:pt x="1235" y="62"/>
                    <a:pt x="1177" y="31"/>
                  </a:cubicBezTo>
                  <a:cubicBezTo>
                    <a:pt x="1118" y="0"/>
                    <a:pt x="820" y="451"/>
                    <a:pt x="511" y="1040"/>
                  </a:cubicBezTo>
                  <a:cubicBezTo>
                    <a:pt x="202" y="1628"/>
                    <a:pt x="0" y="2129"/>
                    <a:pt x="59" y="2160"/>
                  </a:cubicBezTo>
                  <a:cubicBezTo>
                    <a:pt x="117" y="2191"/>
                    <a:pt x="415" y="1739"/>
                    <a:pt x="724" y="115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1" name="Freeform 470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365 w 623"/>
                <a:gd name="T1" fmla="*/ 579 h 1102"/>
                <a:gd name="T2" fmla="*/ 594 w 623"/>
                <a:gd name="T3" fmla="*/ 16 h 1102"/>
                <a:gd name="T4" fmla="*/ 258 w 623"/>
                <a:gd name="T5" fmla="*/ 523 h 1102"/>
                <a:gd name="T6" fmla="*/ 30 w 623"/>
                <a:gd name="T7" fmla="*/ 1087 h 1102"/>
                <a:gd name="T8" fmla="*/ 365 w 623"/>
                <a:gd name="T9" fmla="*/ 57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102">
                  <a:moveTo>
                    <a:pt x="365" y="579"/>
                  </a:moveTo>
                  <a:cubicBezTo>
                    <a:pt x="521" y="283"/>
                    <a:pt x="623" y="32"/>
                    <a:pt x="594" y="16"/>
                  </a:cubicBezTo>
                  <a:cubicBezTo>
                    <a:pt x="564" y="0"/>
                    <a:pt x="414" y="227"/>
                    <a:pt x="258" y="523"/>
                  </a:cubicBezTo>
                  <a:cubicBezTo>
                    <a:pt x="102" y="819"/>
                    <a:pt x="0" y="1071"/>
                    <a:pt x="30" y="1087"/>
                  </a:cubicBezTo>
                  <a:cubicBezTo>
                    <a:pt x="59" y="1102"/>
                    <a:pt x="209" y="875"/>
                    <a:pt x="365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2" name="Freeform 471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464 w 695"/>
                <a:gd name="T1" fmla="*/ 1213 h 2369"/>
                <a:gd name="T2" fmla="*/ 630 w 695"/>
                <a:gd name="T3" fmla="*/ 16 h 2369"/>
                <a:gd name="T4" fmla="*/ 231 w 695"/>
                <a:gd name="T5" fmla="*/ 1156 h 2369"/>
                <a:gd name="T6" fmla="*/ 65 w 695"/>
                <a:gd name="T7" fmla="*/ 2353 h 2369"/>
                <a:gd name="T8" fmla="*/ 464 w 695"/>
                <a:gd name="T9" fmla="*/ 1213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369">
                  <a:moveTo>
                    <a:pt x="464" y="1213"/>
                  </a:moveTo>
                  <a:cubicBezTo>
                    <a:pt x="621" y="567"/>
                    <a:pt x="695" y="31"/>
                    <a:pt x="630" y="16"/>
                  </a:cubicBezTo>
                  <a:cubicBezTo>
                    <a:pt x="566" y="0"/>
                    <a:pt x="387" y="511"/>
                    <a:pt x="231" y="1156"/>
                  </a:cubicBezTo>
                  <a:cubicBezTo>
                    <a:pt x="74" y="1802"/>
                    <a:pt x="0" y="2338"/>
                    <a:pt x="65" y="2353"/>
                  </a:cubicBezTo>
                  <a:cubicBezTo>
                    <a:pt x="129" y="2369"/>
                    <a:pt x="308" y="1858"/>
                    <a:pt x="464" y="121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234 w 350"/>
                <a:gd name="T1" fmla="*/ 610 h 1191"/>
                <a:gd name="T2" fmla="*/ 318 w 350"/>
                <a:gd name="T3" fmla="*/ 8 h 1191"/>
                <a:gd name="T4" fmla="*/ 116 w 350"/>
                <a:gd name="T5" fmla="*/ 581 h 1191"/>
                <a:gd name="T6" fmla="*/ 33 w 350"/>
                <a:gd name="T7" fmla="*/ 1183 h 1191"/>
                <a:gd name="T8" fmla="*/ 234 w 350"/>
                <a:gd name="T9" fmla="*/ 61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191">
                  <a:moveTo>
                    <a:pt x="234" y="610"/>
                  </a:moveTo>
                  <a:cubicBezTo>
                    <a:pt x="313" y="285"/>
                    <a:pt x="350" y="15"/>
                    <a:pt x="318" y="8"/>
                  </a:cubicBezTo>
                  <a:cubicBezTo>
                    <a:pt x="285" y="0"/>
                    <a:pt x="195" y="257"/>
                    <a:pt x="116" y="581"/>
                  </a:cubicBezTo>
                  <a:cubicBezTo>
                    <a:pt x="37" y="906"/>
                    <a:pt x="0" y="1176"/>
                    <a:pt x="33" y="1183"/>
                  </a:cubicBezTo>
                  <a:cubicBezTo>
                    <a:pt x="65" y="1191"/>
                    <a:pt x="155" y="934"/>
                    <a:pt x="234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938 w 1696"/>
                <a:gd name="T1" fmla="*/ 1023 h 1887"/>
                <a:gd name="T2" fmla="*/ 1646 w 1696"/>
                <a:gd name="T3" fmla="*/ 44 h 1887"/>
                <a:gd name="T4" fmla="*/ 758 w 1696"/>
                <a:gd name="T5" fmla="*/ 863 h 1887"/>
                <a:gd name="T6" fmla="*/ 49 w 1696"/>
                <a:gd name="T7" fmla="*/ 1842 h 1887"/>
                <a:gd name="T8" fmla="*/ 938 w 1696"/>
                <a:gd name="T9" fmla="*/ 10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887">
                  <a:moveTo>
                    <a:pt x="938" y="1023"/>
                  </a:moveTo>
                  <a:cubicBezTo>
                    <a:pt x="1379" y="526"/>
                    <a:pt x="1696" y="88"/>
                    <a:pt x="1646" y="44"/>
                  </a:cubicBezTo>
                  <a:cubicBezTo>
                    <a:pt x="1597" y="0"/>
                    <a:pt x="1199" y="367"/>
                    <a:pt x="758" y="863"/>
                  </a:cubicBezTo>
                  <a:cubicBezTo>
                    <a:pt x="317" y="1360"/>
                    <a:pt x="0" y="1798"/>
                    <a:pt x="49" y="1842"/>
                  </a:cubicBezTo>
                  <a:cubicBezTo>
                    <a:pt x="99" y="1887"/>
                    <a:pt x="497" y="1520"/>
                    <a:pt x="938" y="102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474 w 856"/>
                <a:gd name="T1" fmla="*/ 514 h 949"/>
                <a:gd name="T2" fmla="*/ 831 w 856"/>
                <a:gd name="T3" fmla="*/ 22 h 949"/>
                <a:gd name="T4" fmla="*/ 383 w 856"/>
                <a:gd name="T5" fmla="*/ 434 h 949"/>
                <a:gd name="T6" fmla="*/ 25 w 856"/>
                <a:gd name="T7" fmla="*/ 926 h 949"/>
                <a:gd name="T8" fmla="*/ 474 w 856"/>
                <a:gd name="T9" fmla="*/ 51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49">
                  <a:moveTo>
                    <a:pt x="474" y="514"/>
                  </a:moveTo>
                  <a:cubicBezTo>
                    <a:pt x="696" y="264"/>
                    <a:pt x="856" y="44"/>
                    <a:pt x="831" y="22"/>
                  </a:cubicBezTo>
                  <a:cubicBezTo>
                    <a:pt x="806" y="0"/>
                    <a:pt x="605" y="184"/>
                    <a:pt x="383" y="434"/>
                  </a:cubicBezTo>
                  <a:cubicBezTo>
                    <a:pt x="160" y="684"/>
                    <a:pt x="0" y="904"/>
                    <a:pt x="25" y="926"/>
                  </a:cubicBezTo>
                  <a:cubicBezTo>
                    <a:pt x="50" y="949"/>
                    <a:pt x="251" y="764"/>
                    <a:pt x="474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6" name="Freeform 475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1191 w 2297"/>
                <a:gd name="T1" fmla="*/ 600 h 974"/>
                <a:gd name="T2" fmla="*/ 2274 w 2297"/>
                <a:gd name="T3" fmla="*/ 62 h 974"/>
                <a:gd name="T4" fmla="*/ 1106 w 2297"/>
                <a:gd name="T5" fmla="*/ 375 h 974"/>
                <a:gd name="T6" fmla="*/ 24 w 2297"/>
                <a:gd name="T7" fmla="*/ 912 h 974"/>
                <a:gd name="T8" fmla="*/ 1191 w 2297"/>
                <a:gd name="T9" fmla="*/ 60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974">
                  <a:moveTo>
                    <a:pt x="1191" y="600"/>
                  </a:moveTo>
                  <a:cubicBezTo>
                    <a:pt x="1813" y="365"/>
                    <a:pt x="2297" y="124"/>
                    <a:pt x="2274" y="62"/>
                  </a:cubicBezTo>
                  <a:cubicBezTo>
                    <a:pt x="2250" y="0"/>
                    <a:pt x="1728" y="140"/>
                    <a:pt x="1106" y="375"/>
                  </a:cubicBezTo>
                  <a:cubicBezTo>
                    <a:pt x="485" y="609"/>
                    <a:pt x="0" y="850"/>
                    <a:pt x="24" y="912"/>
                  </a:cubicBezTo>
                  <a:cubicBezTo>
                    <a:pt x="47" y="974"/>
                    <a:pt x="570" y="834"/>
                    <a:pt x="1191" y="6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7" name="Freeform 476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601 w 1159"/>
                <a:gd name="T1" fmla="*/ 302 h 490"/>
                <a:gd name="T2" fmla="*/ 1147 w 1159"/>
                <a:gd name="T3" fmla="*/ 32 h 490"/>
                <a:gd name="T4" fmla="*/ 558 w 1159"/>
                <a:gd name="T5" fmla="*/ 189 h 490"/>
                <a:gd name="T6" fmla="*/ 12 w 1159"/>
                <a:gd name="T7" fmla="*/ 459 h 490"/>
                <a:gd name="T8" fmla="*/ 601 w 1159"/>
                <a:gd name="T9" fmla="*/ 30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90">
                  <a:moveTo>
                    <a:pt x="601" y="302"/>
                  </a:moveTo>
                  <a:cubicBezTo>
                    <a:pt x="914" y="184"/>
                    <a:pt x="1159" y="63"/>
                    <a:pt x="1147" y="32"/>
                  </a:cubicBezTo>
                  <a:cubicBezTo>
                    <a:pt x="1135" y="0"/>
                    <a:pt x="872" y="71"/>
                    <a:pt x="558" y="189"/>
                  </a:cubicBezTo>
                  <a:cubicBezTo>
                    <a:pt x="245" y="307"/>
                    <a:pt x="0" y="428"/>
                    <a:pt x="12" y="459"/>
                  </a:cubicBezTo>
                  <a:cubicBezTo>
                    <a:pt x="24" y="490"/>
                    <a:pt x="288" y="420"/>
                    <a:pt x="601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8" name="Freeform 477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1094 w 2051"/>
                <a:gd name="T1" fmla="*/ 840 h 1482"/>
                <a:gd name="T2" fmla="*/ 2013 w 2051"/>
                <a:gd name="T3" fmla="*/ 55 h 1482"/>
                <a:gd name="T4" fmla="*/ 957 w 2051"/>
                <a:gd name="T5" fmla="*/ 642 h 1482"/>
                <a:gd name="T6" fmla="*/ 38 w 2051"/>
                <a:gd name="T7" fmla="*/ 1428 h 1482"/>
                <a:gd name="T8" fmla="*/ 1094 w 2051"/>
                <a:gd name="T9" fmla="*/ 84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1" h="1482">
                  <a:moveTo>
                    <a:pt x="1094" y="840"/>
                  </a:moveTo>
                  <a:cubicBezTo>
                    <a:pt x="1639" y="461"/>
                    <a:pt x="2051" y="109"/>
                    <a:pt x="2013" y="55"/>
                  </a:cubicBezTo>
                  <a:cubicBezTo>
                    <a:pt x="1975" y="0"/>
                    <a:pt x="1502" y="263"/>
                    <a:pt x="957" y="642"/>
                  </a:cubicBezTo>
                  <a:cubicBezTo>
                    <a:pt x="411" y="1022"/>
                    <a:pt x="0" y="1373"/>
                    <a:pt x="38" y="1428"/>
                  </a:cubicBezTo>
                  <a:cubicBezTo>
                    <a:pt x="76" y="1482"/>
                    <a:pt x="549" y="1219"/>
                    <a:pt x="1094" y="84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9" name="Freeform 478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551 w 1034"/>
                <a:gd name="T1" fmla="*/ 422 h 745"/>
                <a:gd name="T2" fmla="*/ 1015 w 1034"/>
                <a:gd name="T3" fmla="*/ 28 h 745"/>
                <a:gd name="T4" fmla="*/ 482 w 1034"/>
                <a:gd name="T5" fmla="*/ 323 h 745"/>
                <a:gd name="T6" fmla="*/ 19 w 1034"/>
                <a:gd name="T7" fmla="*/ 718 h 745"/>
                <a:gd name="T8" fmla="*/ 551 w 1034"/>
                <a:gd name="T9" fmla="*/ 4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4" h="745">
                  <a:moveTo>
                    <a:pt x="551" y="422"/>
                  </a:moveTo>
                  <a:cubicBezTo>
                    <a:pt x="826" y="232"/>
                    <a:pt x="1034" y="55"/>
                    <a:pt x="1015" y="28"/>
                  </a:cubicBezTo>
                  <a:cubicBezTo>
                    <a:pt x="996" y="0"/>
                    <a:pt x="757" y="132"/>
                    <a:pt x="482" y="323"/>
                  </a:cubicBezTo>
                  <a:cubicBezTo>
                    <a:pt x="207" y="514"/>
                    <a:pt x="0" y="690"/>
                    <a:pt x="19" y="718"/>
                  </a:cubicBezTo>
                  <a:cubicBezTo>
                    <a:pt x="38" y="745"/>
                    <a:pt x="276" y="613"/>
                    <a:pt x="551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0" name="Freeform 479"/>
            <p:cNvSpPr>
              <a:spLocks/>
            </p:cNvSpPr>
            <p:nvPr/>
          </p:nvSpPr>
          <p:spPr bwMode="auto">
            <a:xfrm rot="10390274">
              <a:off x="6178541" y="4346060"/>
              <a:ext cx="348708" cy="618541"/>
            </a:xfrm>
            <a:custGeom>
              <a:avLst/>
              <a:gdLst>
                <a:gd name="T0" fmla="*/ 257 w 336"/>
                <a:gd name="T1" fmla="*/ 0 h 596"/>
                <a:gd name="T2" fmla="*/ 0 w 336"/>
                <a:gd name="T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96">
                  <a:moveTo>
                    <a:pt x="257" y="0"/>
                  </a:moveTo>
                  <a:cubicBezTo>
                    <a:pt x="336" y="230"/>
                    <a:pt x="227" y="481"/>
                    <a:pt x="0" y="596"/>
                  </a:cubicBez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1" name="Freeform 480"/>
            <p:cNvSpPr>
              <a:spLocks/>
            </p:cNvSpPr>
            <p:nvPr/>
          </p:nvSpPr>
          <p:spPr bwMode="auto">
            <a:xfrm rot="10390274">
              <a:off x="6467129" y="4285907"/>
              <a:ext cx="115198" cy="73685"/>
            </a:xfrm>
            <a:custGeom>
              <a:avLst/>
              <a:gdLst>
                <a:gd name="T0" fmla="*/ 111 w 111"/>
                <a:gd name="T1" fmla="*/ 64 h 71"/>
                <a:gd name="T2" fmla="*/ 0 w 111"/>
                <a:gd name="T3" fmla="*/ 71 h 71"/>
                <a:gd name="T4" fmla="*/ 85 w 111"/>
                <a:gd name="T5" fmla="*/ 0 h 71"/>
                <a:gd name="T6" fmla="*/ 111 w 111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1">
                  <a:moveTo>
                    <a:pt x="111" y="64"/>
                  </a:moveTo>
                  <a:lnTo>
                    <a:pt x="0" y="71"/>
                  </a:lnTo>
                  <a:lnTo>
                    <a:pt x="85" y="0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2" name="Group 481"/>
          <p:cNvGrpSpPr>
            <a:grpSpLocks noChangeAspect="1"/>
          </p:cNvGrpSpPr>
          <p:nvPr/>
        </p:nvGrpSpPr>
        <p:grpSpPr>
          <a:xfrm rot="1691626">
            <a:off x="6410398" y="3755230"/>
            <a:ext cx="411328" cy="545756"/>
            <a:chOff x="5736107" y="4285907"/>
            <a:chExt cx="1308870" cy="1736627"/>
          </a:xfrm>
        </p:grpSpPr>
        <p:sp>
          <p:nvSpPr>
            <p:cNvPr id="483" name="Freeform 482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264 w 287"/>
                <a:gd name="T1" fmla="*/ 1200 h 2408"/>
                <a:gd name="T2" fmla="*/ 101 w 287"/>
                <a:gd name="T3" fmla="*/ 2 h 2408"/>
                <a:gd name="T4" fmla="*/ 23 w 287"/>
                <a:gd name="T5" fmla="*/ 1208 h 2408"/>
                <a:gd name="T6" fmla="*/ 185 w 287"/>
                <a:gd name="T7" fmla="*/ 2406 h 2408"/>
                <a:gd name="T8" fmla="*/ 264 w 287"/>
                <a:gd name="T9" fmla="*/ 120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08">
                  <a:moveTo>
                    <a:pt x="264" y="1200"/>
                  </a:moveTo>
                  <a:cubicBezTo>
                    <a:pt x="240" y="536"/>
                    <a:pt x="168" y="0"/>
                    <a:pt x="101" y="2"/>
                  </a:cubicBezTo>
                  <a:cubicBezTo>
                    <a:pt x="35" y="4"/>
                    <a:pt x="0" y="544"/>
                    <a:pt x="23" y="1208"/>
                  </a:cubicBezTo>
                  <a:cubicBezTo>
                    <a:pt x="46" y="1872"/>
                    <a:pt x="119" y="2408"/>
                    <a:pt x="185" y="2406"/>
                  </a:cubicBezTo>
                  <a:cubicBezTo>
                    <a:pt x="252" y="2404"/>
                    <a:pt x="287" y="1864"/>
                    <a:pt x="264" y="12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133 w 145"/>
                <a:gd name="T1" fmla="*/ 604 h 1211"/>
                <a:gd name="T2" fmla="*/ 51 w 145"/>
                <a:gd name="T3" fmla="*/ 1 h 1211"/>
                <a:gd name="T4" fmla="*/ 12 w 145"/>
                <a:gd name="T5" fmla="*/ 608 h 1211"/>
                <a:gd name="T6" fmla="*/ 93 w 145"/>
                <a:gd name="T7" fmla="*/ 1210 h 1211"/>
                <a:gd name="T8" fmla="*/ 133 w 145"/>
                <a:gd name="T9" fmla="*/ 6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1">
                  <a:moveTo>
                    <a:pt x="133" y="604"/>
                  </a:moveTo>
                  <a:cubicBezTo>
                    <a:pt x="121" y="270"/>
                    <a:pt x="85" y="0"/>
                    <a:pt x="51" y="1"/>
                  </a:cubicBezTo>
                  <a:cubicBezTo>
                    <a:pt x="18" y="2"/>
                    <a:pt x="0" y="274"/>
                    <a:pt x="12" y="608"/>
                  </a:cubicBezTo>
                  <a:cubicBezTo>
                    <a:pt x="23" y="942"/>
                    <a:pt x="60" y="1211"/>
                    <a:pt x="93" y="1210"/>
                  </a:cubicBezTo>
                  <a:cubicBezTo>
                    <a:pt x="127" y="1209"/>
                    <a:pt x="145" y="938"/>
                    <a:pt x="133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5" name="Freeform 484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724 w 1235"/>
                <a:gd name="T1" fmla="*/ 1151 h 2191"/>
                <a:gd name="T2" fmla="*/ 1177 w 1235"/>
                <a:gd name="T3" fmla="*/ 31 h 2191"/>
                <a:gd name="T4" fmla="*/ 511 w 1235"/>
                <a:gd name="T5" fmla="*/ 1040 h 2191"/>
                <a:gd name="T6" fmla="*/ 59 w 1235"/>
                <a:gd name="T7" fmla="*/ 2160 h 2191"/>
                <a:gd name="T8" fmla="*/ 724 w 1235"/>
                <a:gd name="T9" fmla="*/ 1151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2191">
                  <a:moveTo>
                    <a:pt x="724" y="1151"/>
                  </a:moveTo>
                  <a:cubicBezTo>
                    <a:pt x="1033" y="563"/>
                    <a:pt x="1235" y="62"/>
                    <a:pt x="1177" y="31"/>
                  </a:cubicBezTo>
                  <a:cubicBezTo>
                    <a:pt x="1118" y="0"/>
                    <a:pt x="820" y="451"/>
                    <a:pt x="511" y="1040"/>
                  </a:cubicBezTo>
                  <a:cubicBezTo>
                    <a:pt x="202" y="1628"/>
                    <a:pt x="0" y="2129"/>
                    <a:pt x="59" y="2160"/>
                  </a:cubicBezTo>
                  <a:cubicBezTo>
                    <a:pt x="117" y="2191"/>
                    <a:pt x="415" y="1739"/>
                    <a:pt x="724" y="115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6" name="Freeform 485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365 w 623"/>
                <a:gd name="T1" fmla="*/ 579 h 1102"/>
                <a:gd name="T2" fmla="*/ 594 w 623"/>
                <a:gd name="T3" fmla="*/ 16 h 1102"/>
                <a:gd name="T4" fmla="*/ 258 w 623"/>
                <a:gd name="T5" fmla="*/ 523 h 1102"/>
                <a:gd name="T6" fmla="*/ 30 w 623"/>
                <a:gd name="T7" fmla="*/ 1087 h 1102"/>
                <a:gd name="T8" fmla="*/ 365 w 623"/>
                <a:gd name="T9" fmla="*/ 57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102">
                  <a:moveTo>
                    <a:pt x="365" y="579"/>
                  </a:moveTo>
                  <a:cubicBezTo>
                    <a:pt x="521" y="283"/>
                    <a:pt x="623" y="32"/>
                    <a:pt x="594" y="16"/>
                  </a:cubicBezTo>
                  <a:cubicBezTo>
                    <a:pt x="564" y="0"/>
                    <a:pt x="414" y="227"/>
                    <a:pt x="258" y="523"/>
                  </a:cubicBezTo>
                  <a:cubicBezTo>
                    <a:pt x="102" y="819"/>
                    <a:pt x="0" y="1071"/>
                    <a:pt x="30" y="1087"/>
                  </a:cubicBezTo>
                  <a:cubicBezTo>
                    <a:pt x="59" y="1102"/>
                    <a:pt x="209" y="875"/>
                    <a:pt x="365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7" name="Freeform 486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464 w 695"/>
                <a:gd name="T1" fmla="*/ 1213 h 2369"/>
                <a:gd name="T2" fmla="*/ 630 w 695"/>
                <a:gd name="T3" fmla="*/ 16 h 2369"/>
                <a:gd name="T4" fmla="*/ 231 w 695"/>
                <a:gd name="T5" fmla="*/ 1156 h 2369"/>
                <a:gd name="T6" fmla="*/ 65 w 695"/>
                <a:gd name="T7" fmla="*/ 2353 h 2369"/>
                <a:gd name="T8" fmla="*/ 464 w 695"/>
                <a:gd name="T9" fmla="*/ 1213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369">
                  <a:moveTo>
                    <a:pt x="464" y="1213"/>
                  </a:moveTo>
                  <a:cubicBezTo>
                    <a:pt x="621" y="567"/>
                    <a:pt x="695" y="31"/>
                    <a:pt x="630" y="16"/>
                  </a:cubicBezTo>
                  <a:cubicBezTo>
                    <a:pt x="566" y="0"/>
                    <a:pt x="387" y="511"/>
                    <a:pt x="231" y="1156"/>
                  </a:cubicBezTo>
                  <a:cubicBezTo>
                    <a:pt x="74" y="1802"/>
                    <a:pt x="0" y="2338"/>
                    <a:pt x="65" y="2353"/>
                  </a:cubicBezTo>
                  <a:cubicBezTo>
                    <a:pt x="129" y="2369"/>
                    <a:pt x="308" y="1858"/>
                    <a:pt x="464" y="121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8" name="Freeform 487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234 w 350"/>
                <a:gd name="T1" fmla="*/ 610 h 1191"/>
                <a:gd name="T2" fmla="*/ 318 w 350"/>
                <a:gd name="T3" fmla="*/ 8 h 1191"/>
                <a:gd name="T4" fmla="*/ 116 w 350"/>
                <a:gd name="T5" fmla="*/ 581 h 1191"/>
                <a:gd name="T6" fmla="*/ 33 w 350"/>
                <a:gd name="T7" fmla="*/ 1183 h 1191"/>
                <a:gd name="T8" fmla="*/ 234 w 350"/>
                <a:gd name="T9" fmla="*/ 61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191">
                  <a:moveTo>
                    <a:pt x="234" y="610"/>
                  </a:moveTo>
                  <a:cubicBezTo>
                    <a:pt x="313" y="285"/>
                    <a:pt x="350" y="15"/>
                    <a:pt x="318" y="8"/>
                  </a:cubicBezTo>
                  <a:cubicBezTo>
                    <a:pt x="285" y="0"/>
                    <a:pt x="195" y="257"/>
                    <a:pt x="116" y="581"/>
                  </a:cubicBezTo>
                  <a:cubicBezTo>
                    <a:pt x="37" y="906"/>
                    <a:pt x="0" y="1176"/>
                    <a:pt x="33" y="1183"/>
                  </a:cubicBezTo>
                  <a:cubicBezTo>
                    <a:pt x="65" y="1191"/>
                    <a:pt x="155" y="934"/>
                    <a:pt x="234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9" name="Freeform 488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938 w 1696"/>
                <a:gd name="T1" fmla="*/ 1023 h 1887"/>
                <a:gd name="T2" fmla="*/ 1646 w 1696"/>
                <a:gd name="T3" fmla="*/ 44 h 1887"/>
                <a:gd name="T4" fmla="*/ 758 w 1696"/>
                <a:gd name="T5" fmla="*/ 863 h 1887"/>
                <a:gd name="T6" fmla="*/ 49 w 1696"/>
                <a:gd name="T7" fmla="*/ 1842 h 1887"/>
                <a:gd name="T8" fmla="*/ 938 w 1696"/>
                <a:gd name="T9" fmla="*/ 10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887">
                  <a:moveTo>
                    <a:pt x="938" y="1023"/>
                  </a:moveTo>
                  <a:cubicBezTo>
                    <a:pt x="1379" y="526"/>
                    <a:pt x="1696" y="88"/>
                    <a:pt x="1646" y="44"/>
                  </a:cubicBezTo>
                  <a:cubicBezTo>
                    <a:pt x="1597" y="0"/>
                    <a:pt x="1199" y="367"/>
                    <a:pt x="758" y="863"/>
                  </a:cubicBezTo>
                  <a:cubicBezTo>
                    <a:pt x="317" y="1360"/>
                    <a:pt x="0" y="1798"/>
                    <a:pt x="49" y="1842"/>
                  </a:cubicBezTo>
                  <a:cubicBezTo>
                    <a:pt x="99" y="1887"/>
                    <a:pt x="497" y="1520"/>
                    <a:pt x="938" y="102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0" name="Freeform 489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474 w 856"/>
                <a:gd name="T1" fmla="*/ 514 h 949"/>
                <a:gd name="T2" fmla="*/ 831 w 856"/>
                <a:gd name="T3" fmla="*/ 22 h 949"/>
                <a:gd name="T4" fmla="*/ 383 w 856"/>
                <a:gd name="T5" fmla="*/ 434 h 949"/>
                <a:gd name="T6" fmla="*/ 25 w 856"/>
                <a:gd name="T7" fmla="*/ 926 h 949"/>
                <a:gd name="T8" fmla="*/ 474 w 856"/>
                <a:gd name="T9" fmla="*/ 51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49">
                  <a:moveTo>
                    <a:pt x="474" y="514"/>
                  </a:moveTo>
                  <a:cubicBezTo>
                    <a:pt x="696" y="264"/>
                    <a:pt x="856" y="44"/>
                    <a:pt x="831" y="22"/>
                  </a:cubicBezTo>
                  <a:cubicBezTo>
                    <a:pt x="806" y="0"/>
                    <a:pt x="605" y="184"/>
                    <a:pt x="383" y="434"/>
                  </a:cubicBezTo>
                  <a:cubicBezTo>
                    <a:pt x="160" y="684"/>
                    <a:pt x="0" y="904"/>
                    <a:pt x="25" y="926"/>
                  </a:cubicBezTo>
                  <a:cubicBezTo>
                    <a:pt x="50" y="949"/>
                    <a:pt x="251" y="764"/>
                    <a:pt x="474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1191 w 2297"/>
                <a:gd name="T1" fmla="*/ 600 h 974"/>
                <a:gd name="T2" fmla="*/ 2274 w 2297"/>
                <a:gd name="T3" fmla="*/ 62 h 974"/>
                <a:gd name="T4" fmla="*/ 1106 w 2297"/>
                <a:gd name="T5" fmla="*/ 375 h 974"/>
                <a:gd name="T6" fmla="*/ 24 w 2297"/>
                <a:gd name="T7" fmla="*/ 912 h 974"/>
                <a:gd name="T8" fmla="*/ 1191 w 2297"/>
                <a:gd name="T9" fmla="*/ 60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974">
                  <a:moveTo>
                    <a:pt x="1191" y="600"/>
                  </a:moveTo>
                  <a:cubicBezTo>
                    <a:pt x="1813" y="365"/>
                    <a:pt x="2297" y="124"/>
                    <a:pt x="2274" y="62"/>
                  </a:cubicBezTo>
                  <a:cubicBezTo>
                    <a:pt x="2250" y="0"/>
                    <a:pt x="1728" y="140"/>
                    <a:pt x="1106" y="375"/>
                  </a:cubicBezTo>
                  <a:cubicBezTo>
                    <a:pt x="485" y="609"/>
                    <a:pt x="0" y="850"/>
                    <a:pt x="24" y="912"/>
                  </a:cubicBezTo>
                  <a:cubicBezTo>
                    <a:pt x="47" y="974"/>
                    <a:pt x="570" y="834"/>
                    <a:pt x="1191" y="6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601 w 1159"/>
                <a:gd name="T1" fmla="*/ 302 h 490"/>
                <a:gd name="T2" fmla="*/ 1147 w 1159"/>
                <a:gd name="T3" fmla="*/ 32 h 490"/>
                <a:gd name="T4" fmla="*/ 558 w 1159"/>
                <a:gd name="T5" fmla="*/ 189 h 490"/>
                <a:gd name="T6" fmla="*/ 12 w 1159"/>
                <a:gd name="T7" fmla="*/ 459 h 490"/>
                <a:gd name="T8" fmla="*/ 601 w 1159"/>
                <a:gd name="T9" fmla="*/ 30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90">
                  <a:moveTo>
                    <a:pt x="601" y="302"/>
                  </a:moveTo>
                  <a:cubicBezTo>
                    <a:pt x="914" y="184"/>
                    <a:pt x="1159" y="63"/>
                    <a:pt x="1147" y="32"/>
                  </a:cubicBezTo>
                  <a:cubicBezTo>
                    <a:pt x="1135" y="0"/>
                    <a:pt x="872" y="71"/>
                    <a:pt x="558" y="189"/>
                  </a:cubicBezTo>
                  <a:cubicBezTo>
                    <a:pt x="245" y="307"/>
                    <a:pt x="0" y="428"/>
                    <a:pt x="12" y="459"/>
                  </a:cubicBezTo>
                  <a:cubicBezTo>
                    <a:pt x="24" y="490"/>
                    <a:pt x="288" y="420"/>
                    <a:pt x="601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1094 w 2051"/>
                <a:gd name="T1" fmla="*/ 840 h 1482"/>
                <a:gd name="T2" fmla="*/ 2013 w 2051"/>
                <a:gd name="T3" fmla="*/ 55 h 1482"/>
                <a:gd name="T4" fmla="*/ 957 w 2051"/>
                <a:gd name="T5" fmla="*/ 642 h 1482"/>
                <a:gd name="T6" fmla="*/ 38 w 2051"/>
                <a:gd name="T7" fmla="*/ 1428 h 1482"/>
                <a:gd name="T8" fmla="*/ 1094 w 2051"/>
                <a:gd name="T9" fmla="*/ 84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1" h="1482">
                  <a:moveTo>
                    <a:pt x="1094" y="840"/>
                  </a:moveTo>
                  <a:cubicBezTo>
                    <a:pt x="1639" y="461"/>
                    <a:pt x="2051" y="109"/>
                    <a:pt x="2013" y="55"/>
                  </a:cubicBezTo>
                  <a:cubicBezTo>
                    <a:pt x="1975" y="0"/>
                    <a:pt x="1502" y="263"/>
                    <a:pt x="957" y="642"/>
                  </a:cubicBezTo>
                  <a:cubicBezTo>
                    <a:pt x="411" y="1022"/>
                    <a:pt x="0" y="1373"/>
                    <a:pt x="38" y="1428"/>
                  </a:cubicBezTo>
                  <a:cubicBezTo>
                    <a:pt x="76" y="1482"/>
                    <a:pt x="549" y="1219"/>
                    <a:pt x="1094" y="84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4" name="Freeform 493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551 w 1034"/>
                <a:gd name="T1" fmla="*/ 422 h 745"/>
                <a:gd name="T2" fmla="*/ 1015 w 1034"/>
                <a:gd name="T3" fmla="*/ 28 h 745"/>
                <a:gd name="T4" fmla="*/ 482 w 1034"/>
                <a:gd name="T5" fmla="*/ 323 h 745"/>
                <a:gd name="T6" fmla="*/ 19 w 1034"/>
                <a:gd name="T7" fmla="*/ 718 h 745"/>
                <a:gd name="T8" fmla="*/ 551 w 1034"/>
                <a:gd name="T9" fmla="*/ 4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4" h="745">
                  <a:moveTo>
                    <a:pt x="551" y="422"/>
                  </a:moveTo>
                  <a:cubicBezTo>
                    <a:pt x="826" y="232"/>
                    <a:pt x="1034" y="55"/>
                    <a:pt x="1015" y="28"/>
                  </a:cubicBezTo>
                  <a:cubicBezTo>
                    <a:pt x="996" y="0"/>
                    <a:pt x="757" y="132"/>
                    <a:pt x="482" y="323"/>
                  </a:cubicBezTo>
                  <a:cubicBezTo>
                    <a:pt x="207" y="514"/>
                    <a:pt x="0" y="690"/>
                    <a:pt x="19" y="718"/>
                  </a:cubicBezTo>
                  <a:cubicBezTo>
                    <a:pt x="38" y="745"/>
                    <a:pt x="276" y="613"/>
                    <a:pt x="551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5" name="Freeform 494"/>
            <p:cNvSpPr>
              <a:spLocks/>
            </p:cNvSpPr>
            <p:nvPr/>
          </p:nvSpPr>
          <p:spPr bwMode="auto">
            <a:xfrm rot="10390274">
              <a:off x="6178541" y="4346060"/>
              <a:ext cx="348708" cy="618541"/>
            </a:xfrm>
            <a:custGeom>
              <a:avLst/>
              <a:gdLst>
                <a:gd name="T0" fmla="*/ 257 w 336"/>
                <a:gd name="T1" fmla="*/ 0 h 596"/>
                <a:gd name="T2" fmla="*/ 0 w 336"/>
                <a:gd name="T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96">
                  <a:moveTo>
                    <a:pt x="257" y="0"/>
                  </a:moveTo>
                  <a:cubicBezTo>
                    <a:pt x="336" y="230"/>
                    <a:pt x="227" y="481"/>
                    <a:pt x="0" y="596"/>
                  </a:cubicBez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6" name="Freeform 495"/>
            <p:cNvSpPr>
              <a:spLocks/>
            </p:cNvSpPr>
            <p:nvPr/>
          </p:nvSpPr>
          <p:spPr bwMode="auto">
            <a:xfrm rot="10390274">
              <a:off x="6467129" y="4285907"/>
              <a:ext cx="115198" cy="73685"/>
            </a:xfrm>
            <a:custGeom>
              <a:avLst/>
              <a:gdLst>
                <a:gd name="T0" fmla="*/ 111 w 111"/>
                <a:gd name="T1" fmla="*/ 64 h 71"/>
                <a:gd name="T2" fmla="*/ 0 w 111"/>
                <a:gd name="T3" fmla="*/ 71 h 71"/>
                <a:gd name="T4" fmla="*/ 85 w 111"/>
                <a:gd name="T5" fmla="*/ 0 h 71"/>
                <a:gd name="T6" fmla="*/ 111 w 111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1">
                  <a:moveTo>
                    <a:pt x="111" y="64"/>
                  </a:moveTo>
                  <a:lnTo>
                    <a:pt x="0" y="71"/>
                  </a:lnTo>
                  <a:lnTo>
                    <a:pt x="85" y="0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499" name="Gerade Verbindung 536"/>
          <p:cNvCxnSpPr>
            <a:stCxn id="88" idx="3"/>
          </p:cNvCxnSpPr>
          <p:nvPr/>
        </p:nvCxnSpPr>
        <p:spPr bwMode="auto">
          <a:xfrm flipH="1">
            <a:off x="6040705" y="3312543"/>
            <a:ext cx="494095" cy="72094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1" name="Gerade Verbindung 536"/>
          <p:cNvCxnSpPr>
            <a:endCxn id="26" idx="1"/>
          </p:cNvCxnSpPr>
          <p:nvPr/>
        </p:nvCxnSpPr>
        <p:spPr bwMode="auto">
          <a:xfrm flipH="1">
            <a:off x="6043585" y="4017937"/>
            <a:ext cx="745242" cy="3738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04" name="Content Placeholder 2"/>
          <p:cNvSpPr>
            <a:spLocks noGrp="1"/>
          </p:cNvSpPr>
          <p:nvPr>
            <p:ph idx="1"/>
          </p:nvPr>
        </p:nvSpPr>
        <p:spPr>
          <a:xfrm>
            <a:off x="611560" y="4508959"/>
            <a:ext cx="7772400" cy="2520441"/>
          </a:xfrm>
        </p:spPr>
        <p:txBody>
          <a:bodyPr/>
          <a:lstStyle/>
          <a:p>
            <a:pPr marL="914400" lvl="1" indent="-457200">
              <a:buFont typeface="+mj-lt"/>
              <a:buAutoNum type="arabicPeriod" startAt="3"/>
            </a:pPr>
            <a:r>
              <a:rPr lang="en-US" sz="1800" dirty="0" smtClean="0"/>
              <a:t>STA-A starts transmitting TX SLS equivalent signals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1800" dirty="0" smtClean="0"/>
              <a:t>The New STA receives SSW from STA-A and respond to it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1800" dirty="0" smtClean="0"/>
              <a:t>After beam training procedure, STA-A and new STA starts association &amp; authentication process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1800" dirty="0" smtClean="0"/>
              <a:t>STA-B repeats the same sequence as 4. and 5. above</a:t>
            </a:r>
          </a:p>
        </p:txBody>
      </p:sp>
      <p:sp>
        <p:nvSpPr>
          <p:cNvPr id="505" name="Content Placeholder 2"/>
          <p:cNvSpPr txBox="1">
            <a:spLocks/>
          </p:cNvSpPr>
          <p:nvPr/>
        </p:nvSpPr>
        <p:spPr bwMode="auto">
          <a:xfrm>
            <a:off x="624039" y="1827175"/>
            <a:ext cx="4808972" cy="25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According to [3], a new STA joining to an existing Distribution Network will take the following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 dirty="0" smtClean="0"/>
              <a:t>System Admin scans Bar-code of the new STA and transfer the information using out-of-band (OOB) signals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 dirty="0" smtClean="0"/>
              <a:t>The message is transferred to DMG STAs nearby through a controller (for example, STA-A, STA-B)</a:t>
            </a:r>
          </a:p>
        </p:txBody>
      </p:sp>
      <p:sp>
        <p:nvSpPr>
          <p:cNvPr id="2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1952" y="3212976"/>
            <a:ext cx="649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STA A</a:t>
            </a:r>
            <a:endParaRPr lang="en-US" sz="1050" b="1" dirty="0"/>
          </a:p>
        </p:txBody>
      </p:sp>
      <p:sp>
        <p:nvSpPr>
          <p:cNvPr id="259" name="TextBox 258"/>
          <p:cNvSpPr txBox="1"/>
          <p:nvPr/>
        </p:nvSpPr>
        <p:spPr>
          <a:xfrm>
            <a:off x="6851964" y="3890786"/>
            <a:ext cx="649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STA B</a:t>
            </a:r>
            <a:endParaRPr lang="en-US" sz="1050" b="1" dirty="0"/>
          </a:p>
        </p:txBody>
      </p:sp>
      <p:sp>
        <p:nvSpPr>
          <p:cNvPr id="260" name="TextBox 259"/>
          <p:cNvSpPr txBox="1"/>
          <p:nvPr/>
        </p:nvSpPr>
        <p:spPr>
          <a:xfrm>
            <a:off x="5779039" y="4147511"/>
            <a:ext cx="7970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New STA 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0954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752056"/>
          </a:xfrm>
        </p:spPr>
        <p:txBody>
          <a:bodyPr/>
          <a:lstStyle/>
          <a:p>
            <a:r>
              <a:rPr lang="en-US" dirty="0" smtClean="0"/>
              <a:t>In the example in the previous slide, new STA, STA-A and STA-B need to understand the discovery trigger events</a:t>
            </a:r>
          </a:p>
          <a:p>
            <a:r>
              <a:rPr lang="en-US" dirty="0" smtClean="0"/>
              <a:t>If we consider to apply TDD mode operation to consumer devices, discovery trigger event needs to be transferred among STAs using a standardized protocol</a:t>
            </a:r>
          </a:p>
          <a:p>
            <a:r>
              <a:rPr lang="en-US" dirty="0" smtClean="0"/>
              <a:t>In other word, a proper discovery trigger signaling enables successful onboarding of a new STA to TDD mode network, even for consumer devices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16704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mmW discovery trigger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available in the </a:t>
            </a:r>
            <a:r>
              <a:rPr lang="en-US" dirty="0" smtClean="0"/>
              <a:t>spec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87760"/>
          </a:xfrm>
        </p:spPr>
        <p:txBody>
          <a:bodyPr/>
          <a:lstStyle/>
          <a:p>
            <a:r>
              <a:rPr lang="en-US" dirty="0" smtClean="0"/>
              <a:t>802.11ad introduced Multi-Band operation</a:t>
            </a:r>
          </a:p>
          <a:p>
            <a:r>
              <a:rPr lang="en-US" dirty="0" smtClean="0"/>
              <a:t>MB capability should allow off-60GHz signaling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297560"/>
            <a:ext cx="4750027" cy="243829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26587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mmW discovery trigger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available in the </a:t>
            </a:r>
            <a:r>
              <a:rPr lang="en-US" dirty="0" smtClean="0"/>
              <a:t>spec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8206680" cy="4460765"/>
          </a:xfrm>
        </p:spPr>
        <p:txBody>
          <a:bodyPr/>
          <a:lstStyle/>
          <a:p>
            <a:r>
              <a:rPr lang="en-US" dirty="0" smtClean="0"/>
              <a:t>Close look on Multi-Band operation</a:t>
            </a:r>
          </a:p>
          <a:p>
            <a:pPr lvl="1"/>
            <a:r>
              <a:rPr lang="en-US" dirty="0" smtClean="0"/>
              <a:t>Multi-band capable device can manage operation over more than 1 frequency band/channel</a:t>
            </a:r>
          </a:p>
          <a:p>
            <a:pPr lvl="1"/>
            <a:r>
              <a:rPr lang="en-US" dirty="0" smtClean="0"/>
              <a:t>MM-SME can share information among STAs in the same device</a:t>
            </a:r>
          </a:p>
          <a:p>
            <a:pPr lvl="1"/>
            <a:r>
              <a:rPr lang="en-US" dirty="0"/>
              <a:t>RSNA </a:t>
            </a:r>
            <a:r>
              <a:rPr lang="en-US" dirty="0" smtClean="0"/>
              <a:t>security credentials can </a:t>
            </a:r>
            <a:r>
              <a:rPr lang="en-US" dirty="0"/>
              <a:t>be </a:t>
            </a:r>
            <a:r>
              <a:rPr lang="en-US" dirty="0" smtClean="0"/>
              <a:t>shared among STAs in the same device</a:t>
            </a:r>
            <a:endParaRPr lang="en-US" dirty="0"/>
          </a:p>
          <a:p>
            <a:pPr lvl="1"/>
            <a:r>
              <a:rPr lang="en-US" dirty="0"/>
              <a:t>FST can be set up if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necessary </a:t>
            </a:r>
          </a:p>
          <a:p>
            <a:pPr lvl="1"/>
            <a:r>
              <a:rPr lang="en-US" dirty="0" smtClean="0"/>
              <a:t>OCT is available to </a:t>
            </a:r>
            <a:br>
              <a:rPr lang="en-US" dirty="0" smtClean="0"/>
            </a:br>
            <a:r>
              <a:rPr lang="en-US" dirty="0" smtClean="0"/>
              <a:t>carry 60GHz </a:t>
            </a:r>
            <a:br>
              <a:rPr lang="en-US" dirty="0" smtClean="0"/>
            </a:br>
            <a:r>
              <a:rPr lang="en-US" dirty="0" smtClean="0"/>
              <a:t>management messages </a:t>
            </a:r>
            <a:br>
              <a:rPr lang="en-US" dirty="0" smtClean="0"/>
            </a:br>
            <a:r>
              <a:rPr lang="en-US" dirty="0" smtClean="0"/>
              <a:t>via sub 6GHz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25" y="3821224"/>
            <a:ext cx="4831991" cy="262074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34905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mmW discovery trigger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available in the </a:t>
            </a:r>
            <a:r>
              <a:rPr lang="en-US" dirty="0" smtClean="0"/>
              <a:t>spec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3351213"/>
          </a:xfrm>
        </p:spPr>
        <p:txBody>
          <a:bodyPr/>
          <a:lstStyle/>
          <a:p>
            <a:r>
              <a:rPr lang="en-US" dirty="0" smtClean="0"/>
              <a:t>It looks like there are plenty of tools to enable 60GHz discovery trigger using 802.11 protocols, if we can assume DMG STA is Multi-Band capable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3284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939</Words>
  <Application>Microsoft Office PowerPoint</Application>
  <PresentationFormat>On-screen Show (4:3)</PresentationFormat>
  <Paragraphs>214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Tele-GroteskNor</vt:lpstr>
      <vt:lpstr>Times New Roman</vt:lpstr>
      <vt:lpstr>802-11-Submission</vt:lpstr>
      <vt:lpstr>MMWave Distribution Network Discovery</vt:lpstr>
      <vt:lpstr>Agenda</vt:lpstr>
      <vt:lpstr>Introduction (1)</vt:lpstr>
      <vt:lpstr>Introduction (2)</vt:lpstr>
      <vt:lpstr>Problem description (1)</vt:lpstr>
      <vt:lpstr>Problem description (2)</vt:lpstr>
      <vt:lpstr>mmW discovery trigger:  what is available in the spec (1)</vt:lpstr>
      <vt:lpstr>mmW discovery trigger:  what is available in the spec (2)</vt:lpstr>
      <vt:lpstr>mmW discovery trigger:  what is available in the spec (3)</vt:lpstr>
      <vt:lpstr>Potential solution</vt:lpstr>
      <vt:lpstr>Conclusion</vt:lpstr>
      <vt:lpstr>Straw poll (1)</vt:lpstr>
      <vt:lpstr>Straw poll (2)</vt:lpstr>
      <vt:lpstr>References</vt:lpstr>
      <vt:lpstr>Backup Discovery Trigger Action Frames</vt:lpstr>
      <vt:lpstr>Backup MB and 60GHz TDD Capability Signaling via Probe Response</vt:lpstr>
      <vt:lpstr>Backup Sub-6GHz On-Channel Tunneling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2018-01-15T18:58:28Z</dcterms:created>
  <dcterms:modified xsi:type="dcterms:W3CDTF">2018-01-15T19:01:55Z</dcterms:modified>
</cp:coreProperties>
</file>