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01" r:id="rId2"/>
    <p:sldId id="626" r:id="rId3"/>
    <p:sldId id="633" r:id="rId4"/>
    <p:sldId id="634" r:id="rId5"/>
    <p:sldId id="636" r:id="rId6"/>
    <p:sldId id="637" r:id="rId7"/>
    <p:sldId id="628" r:id="rId8"/>
    <p:sldId id="638" r:id="rId9"/>
    <p:sldId id="622" r:id="rId10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39" autoAdjust="0"/>
    <p:restoredTop sz="92612" autoAdjust="0"/>
  </p:normalViewPr>
  <p:slideViewPr>
    <p:cSldViewPr>
      <p:cViewPr varScale="1">
        <p:scale>
          <a:sx n="89" d="100"/>
          <a:sy n="89" d="100"/>
        </p:scale>
        <p:origin x="-154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114" y="-102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1" y="202804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39" y="961970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2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2" y="96197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2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09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1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2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47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April 2016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JAN 2018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8.png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OFDM TRN subfield for Channel Aggregation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</a:t>
            </a:r>
            <a:r>
              <a:rPr lang="en-US" sz="2000" b="0" smtClean="0"/>
              <a:t>2018-01-15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81226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3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833860"/>
              </p:ext>
            </p:extLst>
          </p:nvPr>
        </p:nvGraphicFramePr>
        <p:xfrm>
          <a:off x="1019175" y="3371850"/>
          <a:ext cx="7239000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7" name="Document" r:id="rId5" imgW="8941254" imgH="3467755" progId="Word.Document.8">
                  <p:embed/>
                </p:oleObj>
              </mc:Choice>
              <mc:Fallback>
                <p:oleObj name="Document" r:id="rId5" imgW="8941254" imgH="3467755" progId="Word.Document.8">
                  <p:embed/>
                  <p:pic>
                    <p:nvPicPr>
                      <p:cNvPr id="0" name="개체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3371850"/>
                        <a:ext cx="7239000" cy="280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4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ko-KR" b="0" dirty="0" smtClean="0"/>
              <a:t>In [1], SC TRN subfield for channel aggregation was proposed and determined by the number of TX chains per channel.</a:t>
            </a:r>
          </a:p>
          <a:p>
            <a:endParaRPr lang="en-US" altLang="ko-KR" b="0" dirty="0" smtClean="0"/>
          </a:p>
          <a:p>
            <a:r>
              <a:rPr lang="en-US" altLang="ko-KR" b="0" dirty="0" smtClean="0"/>
              <a:t>OFDM TRN subfield for channel aggregation is need to be optimized similar to SC TRN subfield</a:t>
            </a:r>
          </a:p>
          <a:p>
            <a:endParaRPr lang="en-US" altLang="ko-KR" b="0" dirty="0"/>
          </a:p>
          <a:p>
            <a:r>
              <a:rPr lang="en-US" altLang="ko-KR" b="0" dirty="0" smtClean="0"/>
              <a:t>This presentation suggests OFDM TRN subfield for channel aggregation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04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of current OFDM TRN subfield 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1676400"/>
                <a:ext cx="8153400" cy="4114800"/>
              </a:xfrm>
            </p:spPr>
            <p:txBody>
              <a:bodyPr/>
              <a:lstStyle/>
              <a:p>
                <a:r>
                  <a:rPr lang="en-US" altLang="ko-KR" sz="2000" b="0" dirty="0" smtClean="0"/>
                  <a:t>For CB, the number of TX chains per channel is same as the total number of TX chains.</a:t>
                </a:r>
              </a:p>
              <a:p>
                <a:r>
                  <a:rPr lang="en-US" altLang="ko-KR" sz="2000" b="0" dirty="0" smtClean="0"/>
                  <a:t>For CA, the number of TX chains per channel is same as half of the total number of TX chains.</a:t>
                </a:r>
              </a:p>
              <a:p>
                <a:r>
                  <a:rPr lang="en-US" altLang="ko-KR" sz="2000" b="0" dirty="0" smtClean="0"/>
                  <a:t>Example</a:t>
                </a:r>
              </a:p>
              <a:p>
                <a:pPr lvl="1"/>
                <a:r>
                  <a:rPr lang="en-US" altLang="ko-KR" sz="1800" b="0" dirty="0" smtClean="0"/>
                  <a:t>CB case (2.16GHz), 2 TX chains per channel</a:t>
                </a:r>
              </a:p>
              <a:p>
                <a:pPr lvl="2"/>
                <a:r>
                  <a:rPr lang="en-US" altLang="ko-KR" sz="1600" dirty="0"/>
                  <a:t>TRN subfield after P matrix mapping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400" b="0" i="0" smtClean="0">
                        <a:latin typeface="Cambria Math"/>
                      </a:rPr>
                      <m:t>is</m:t>
                    </m:r>
                  </m:oMath>
                </a14:m>
                <a:r>
                  <a:rPr lang="en-US" altLang="ko-KR" sz="1600" b="0" dirty="0" smtClean="0"/>
                  <a:t/>
                </a:r>
                <a:br>
                  <a:rPr lang="en-US" altLang="ko-KR" sz="1600" b="0" dirty="0" smtClean="0"/>
                </a:br>
                <a:endParaRPr lang="en-US" altLang="ko-KR" sz="1600" b="0" dirty="0"/>
              </a:p>
              <a:p>
                <a:pPr lvl="1"/>
                <a:r>
                  <a:rPr lang="en-US" altLang="ko-KR" sz="1800" b="0" dirty="0" smtClean="0"/>
                  <a:t>CA case(2.16GHz + 2.16GHz) 2 TX chains per channel(totally 4 TX chains)</a:t>
                </a:r>
              </a:p>
              <a:p>
                <a:pPr lvl="2"/>
                <a:r>
                  <a:rPr lang="en-US" altLang="ko-KR" sz="1600" dirty="0" smtClean="0"/>
                  <a:t>TRN subfield after P matrix mapping is</a:t>
                </a:r>
                <a:r>
                  <a:rPr lang="en-US" altLang="ko-KR" sz="1400" i="1" dirty="0" smtClean="0">
                    <a:latin typeface="Cambria Math"/>
                  </a:rPr>
                  <a:t/>
                </a:r>
                <a:br>
                  <a:rPr lang="en-US" altLang="ko-KR" sz="1400" i="1" dirty="0" smtClean="0">
                    <a:latin typeface="Cambria Math"/>
                  </a:rPr>
                </a:br>
                <a:endParaRPr lang="en-US" altLang="ko-KR" sz="1600" dirty="0"/>
              </a:p>
              <a:p>
                <a:endParaRPr lang="en-US" altLang="ko-KR" sz="2000" dirty="0" smtClean="0"/>
              </a:p>
              <a:p>
                <a:endParaRPr lang="en-US" altLang="ko-KR" sz="2000" dirty="0"/>
              </a:p>
              <a:p>
                <a:r>
                  <a:rPr lang="en-US" altLang="ko-KR" sz="2000" dirty="0" smtClean="0"/>
                  <a:t>In this case, CA TRN subfield may have 2 times longer TRN subfield than CB case</a:t>
                </a:r>
              </a:p>
              <a:p>
                <a:pPr marL="0" indent="0">
                  <a:buNone/>
                </a:pPr>
                <a:r>
                  <a:rPr lang="en-US" altLang="ko-KR" b="0" dirty="0"/>
                  <a:t> </a:t>
                </a:r>
                <a:endParaRPr lang="en-US" altLang="ko-KR" b="0" dirty="0" smtClean="0"/>
              </a:p>
              <a:p>
                <a:endParaRPr lang="en-US" altLang="ko-KR" b="0" dirty="0" smtClean="0"/>
              </a:p>
              <a:p>
                <a:pPr marL="0" indent="0">
                  <a:buNone/>
                </a:pPr>
                <a:endParaRPr lang="en-US" altLang="ko-KR" dirty="0" smtClean="0"/>
              </a:p>
              <a:p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676400"/>
                <a:ext cx="8153400" cy="4114800"/>
              </a:xfrm>
              <a:blipFill rotWithShape="1">
                <a:blip r:embed="rId3"/>
                <a:stretch>
                  <a:fillRect l="-673" t="-741" b="-2103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</a:t>
            </a:r>
            <a:endParaRPr lang="en-US" dirty="0"/>
          </a:p>
        </p:txBody>
      </p:sp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5060647"/>
              </p:ext>
            </p:extLst>
          </p:nvPr>
        </p:nvGraphicFramePr>
        <p:xfrm>
          <a:off x="1689099" y="4876800"/>
          <a:ext cx="673237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수식" r:id="rId4" imgW="5930640" imgH="939600" progId="Equation.3">
                  <p:embed/>
                </p:oleObj>
              </mc:Choice>
              <mc:Fallback>
                <p:oleObj name="수식" r:id="rId4" imgW="5930640" imgH="939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89099" y="4876800"/>
                        <a:ext cx="6732373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개체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2255363"/>
              </p:ext>
            </p:extLst>
          </p:nvPr>
        </p:nvGraphicFramePr>
        <p:xfrm>
          <a:off x="4985084" y="3657600"/>
          <a:ext cx="3625516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수식" r:id="rId6" imgW="2869920" imgH="482400" progId="Equation.3">
                  <p:embed/>
                </p:oleObj>
              </mc:Choice>
              <mc:Fallback>
                <p:oleObj name="수식" r:id="rId6" imgW="286992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985084" y="3657600"/>
                        <a:ext cx="3625516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440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OFDM TRN subfield for CA(1/3)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8153400" cy="4114800"/>
          </a:xfrm>
        </p:spPr>
        <p:txBody>
          <a:bodyPr/>
          <a:lstStyle/>
          <a:p>
            <a:r>
              <a:rPr lang="en-US" altLang="ko-KR" b="0" dirty="0" smtClean="0"/>
              <a:t>We propose that P matrix of CA TRN subfield should be determined by the number of TX chains per channel.</a:t>
            </a:r>
          </a:p>
          <a:p>
            <a:r>
              <a:rPr lang="en-US" altLang="ko-KR" b="0" dirty="0" smtClean="0"/>
              <a:t>Example</a:t>
            </a:r>
          </a:p>
          <a:p>
            <a:pPr lvl="1"/>
            <a:r>
              <a:rPr lang="en-US" altLang="ko-KR" sz="1800" dirty="0" smtClean="0"/>
              <a:t>CB </a:t>
            </a:r>
            <a:r>
              <a:rPr lang="en-US" altLang="ko-KR" sz="1800" dirty="0"/>
              <a:t>case (2.16GHz), 2 TX chains per channel</a:t>
            </a:r>
          </a:p>
          <a:p>
            <a:pPr lvl="2"/>
            <a:r>
              <a:rPr lang="en-US" altLang="ko-KR" sz="1600" dirty="0"/>
              <a:t>TRN subfield after P matrix </a:t>
            </a:r>
            <a:r>
              <a:rPr lang="en-US" altLang="ko-KR" sz="1600" dirty="0" smtClean="0"/>
              <a:t>mapping is </a:t>
            </a:r>
            <a:br>
              <a:rPr lang="en-US" altLang="ko-KR" sz="1600" dirty="0" smtClean="0"/>
            </a:br>
            <a:endParaRPr lang="en-US" altLang="ko-KR" sz="16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CA </a:t>
            </a:r>
            <a:r>
              <a:rPr lang="en-US" altLang="ko-KR" sz="1800" dirty="0"/>
              <a:t>case(2.16GHz + 2.16GHz) 2 TX chains per channel(totally 4 TX chains)</a:t>
            </a:r>
          </a:p>
          <a:p>
            <a:pPr lvl="2"/>
            <a:r>
              <a:rPr lang="en-US" altLang="ko-KR" sz="1600" dirty="0"/>
              <a:t>TRN subfield after P matrix mapping </a:t>
            </a:r>
            <a:r>
              <a:rPr lang="en-US" altLang="ko-KR" sz="1600" dirty="0" smtClean="0"/>
              <a:t>is</a:t>
            </a:r>
            <a:br>
              <a:rPr lang="en-US" altLang="ko-KR" sz="1600" dirty="0" smtClean="0"/>
            </a:br>
            <a:r>
              <a:rPr lang="en-US" altLang="ko-KR" sz="1600" dirty="0" smtClean="0"/>
              <a:t/>
            </a:r>
            <a:br>
              <a:rPr lang="en-US" altLang="ko-KR" sz="1600" dirty="0" smtClean="0"/>
            </a:br>
            <a:r>
              <a:rPr lang="en-US" altLang="ko-KR" sz="1600" dirty="0" smtClean="0"/>
              <a:t>				  </a:t>
            </a:r>
            <a:r>
              <a:rPr lang="en-US" altLang="ko-KR" sz="1400" dirty="0" smtClean="0">
                <a:latin typeface="Cambria Math"/>
              </a:rPr>
              <a:t>for channel 1 </a:t>
            </a:r>
            <a:br>
              <a:rPr lang="en-US" altLang="ko-KR" sz="1400" dirty="0" smtClean="0">
                <a:latin typeface="Cambria Math"/>
              </a:rPr>
            </a:br>
            <a:r>
              <a:rPr lang="en-US" altLang="ko-KR" sz="1400" dirty="0" smtClean="0">
                <a:latin typeface="Cambria Math"/>
              </a:rPr>
              <a:t/>
            </a:r>
            <a:br>
              <a:rPr lang="en-US" altLang="ko-KR" sz="1400" dirty="0" smtClean="0">
                <a:latin typeface="Cambria Math"/>
              </a:rPr>
            </a:br>
            <a:r>
              <a:rPr lang="en-US" altLang="ko-KR" sz="1400" dirty="0" smtClean="0">
                <a:latin typeface="Cambria Math"/>
              </a:rPr>
              <a:t/>
            </a:r>
            <a:br>
              <a:rPr lang="en-US" altLang="ko-KR" sz="1400" dirty="0" smtClean="0">
                <a:latin typeface="Cambria Math"/>
              </a:rPr>
            </a:br>
            <a:r>
              <a:rPr lang="en-US" altLang="ko-KR" sz="1400" dirty="0" smtClean="0">
                <a:latin typeface="Cambria Math"/>
              </a:rPr>
              <a:t>				   for channel 2</a:t>
            </a:r>
            <a:r>
              <a:rPr lang="en-US" altLang="ko-KR" sz="1400" i="1" dirty="0">
                <a:latin typeface="Cambria Math"/>
              </a:rPr>
              <a:t/>
            </a:r>
            <a:br>
              <a:rPr lang="en-US" altLang="ko-KR" sz="1400" i="1" dirty="0">
                <a:latin typeface="Cambria Math"/>
              </a:rPr>
            </a:br>
            <a:endParaRPr lang="en-US" altLang="ko-KR" sz="1600" dirty="0"/>
          </a:p>
          <a:p>
            <a:endParaRPr lang="en-US" altLang="ko-KR" b="0" dirty="0"/>
          </a:p>
          <a:p>
            <a:pPr marL="0" indent="0">
              <a:buNone/>
            </a:pPr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</a:t>
            </a:r>
            <a:endParaRPr lang="en-US" dirty="0"/>
          </a:p>
        </p:txBody>
      </p:sp>
      <p:graphicFrame>
        <p:nvGraphicFramePr>
          <p:cNvPr id="6" name="개체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071872"/>
              </p:ext>
            </p:extLst>
          </p:nvPr>
        </p:nvGraphicFramePr>
        <p:xfrm>
          <a:off x="1676400" y="3810000"/>
          <a:ext cx="36258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7" name="수식" r:id="rId3" imgW="2869920" imgH="482400" progId="Equation.3">
                  <p:embed/>
                </p:oleObj>
              </mc:Choice>
              <mc:Fallback>
                <p:oleObj name="수식" r:id="rId3" imgW="2869920" imgH="482400" progId="Equation.3">
                  <p:embed/>
                  <p:pic>
                    <p:nvPicPr>
                      <p:cNvPr id="0" name="개체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810000"/>
                        <a:ext cx="36258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0883216"/>
              </p:ext>
            </p:extLst>
          </p:nvPr>
        </p:nvGraphicFramePr>
        <p:xfrm>
          <a:off x="1752600" y="5181600"/>
          <a:ext cx="36258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8" name="수식" r:id="rId5" imgW="2869920" imgH="482400" progId="Equation.3">
                  <p:embed/>
                </p:oleObj>
              </mc:Choice>
              <mc:Fallback>
                <p:oleObj name="수식" r:id="rId5" imgW="2869920" imgH="482400" progId="Equation.3">
                  <p:embed/>
                  <p:pic>
                    <p:nvPicPr>
                      <p:cNvPr id="0" name="개체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181600"/>
                        <a:ext cx="36258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8879769"/>
              </p:ext>
            </p:extLst>
          </p:nvPr>
        </p:nvGraphicFramePr>
        <p:xfrm>
          <a:off x="1744663" y="5867400"/>
          <a:ext cx="36417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9" name="수식" r:id="rId6" imgW="2882880" imgH="482400" progId="Equation.3">
                  <p:embed/>
                </p:oleObj>
              </mc:Choice>
              <mc:Fallback>
                <p:oleObj name="수식" r:id="rId6" imgW="2882880" imgH="482400" progId="Equation.3">
                  <p:embed/>
                  <p:pic>
                    <p:nvPicPr>
                      <p:cNvPr id="0" name="개체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4663" y="5867400"/>
                        <a:ext cx="364172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449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OFDM TRN subfield for CA(2/3)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altLang="ko-KR" b="0" dirty="0" smtClean="0"/>
              <a:t>Proposed P matrix for CA TRN subfield is as follows:</a:t>
            </a:r>
          </a:p>
          <a:p>
            <a:endParaRPr lang="en-US" altLang="ko-KR" b="0" dirty="0" smtClean="0"/>
          </a:p>
          <a:p>
            <a:pPr marL="0" indent="0">
              <a:buNone/>
            </a:pPr>
            <a:r>
              <a:rPr lang="en-US" altLang="ko-KR" sz="1400" i="1" dirty="0">
                <a:latin typeface="Cambria Math"/>
              </a:rPr>
              <a:t/>
            </a:r>
            <a:br>
              <a:rPr lang="en-US" altLang="ko-KR" sz="1400" i="1" dirty="0">
                <a:latin typeface="Cambria Math"/>
              </a:rPr>
            </a:br>
            <a:endParaRPr lang="en-US" altLang="ko-KR" sz="1600" dirty="0"/>
          </a:p>
          <a:p>
            <a:endParaRPr lang="en-US" altLang="ko-KR" b="0" dirty="0"/>
          </a:p>
          <a:p>
            <a:pPr marL="0" indent="0">
              <a:buNone/>
            </a:pPr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표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10929380"/>
                  </p:ext>
                </p:extLst>
              </p:nvPr>
            </p:nvGraphicFramePr>
            <p:xfrm>
              <a:off x="685800" y="2438400"/>
              <a:ext cx="7467600" cy="3925189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43000"/>
                    <a:gridCol w="838200"/>
                    <a:gridCol w="2590800"/>
                    <a:gridCol w="28956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Total number of  TX chains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TX</a:t>
                          </a:r>
                          <a:r>
                            <a:rPr lang="en-US" altLang="ko-KR" sz="1200" b="1" baseline="0" dirty="0" smtClean="0"/>
                            <a:t> chain number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TRN_BASIC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P Matrix for each channel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</a:tr>
                  <a:tr h="185420">
                    <a:tc rowSpan="2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2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1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[1 -1]</a:t>
                          </a:r>
                          <a:endParaRPr lang="ko-KR" altLang="en-US" sz="11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2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[1 -1]</a:t>
                          </a:r>
                          <a:endParaRPr lang="ko-KR" altLang="en-US" sz="1100" dirty="0"/>
                        </a:p>
                      </a:txBody>
                      <a:tcPr/>
                    </a:tc>
                  </a:tr>
                  <a:tr h="185420">
                    <a:tc rowSpan="4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4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1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2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3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4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rowSpan="6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6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1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b="1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𝑻𝑹𝑵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𝑩𝑨𝑺𝑰𝑪</m:t>
                                    </m:r>
                                  </m:e>
                                  <m:sup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𝒊𝒕𝒙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=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b="1" dirty="0"/>
                        </a:p>
                      </a:txBody>
                      <a:tcPr/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b="1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2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b="1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𝑻𝑹𝑵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𝑩𝑨𝑺𝑰𝑪</m:t>
                                    </m:r>
                                  </m:e>
                                  <m:sup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𝒊𝒕𝒙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=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b="1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3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b="1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𝑻𝑹𝑵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𝑩𝑨𝑺𝑰𝑪</m:t>
                                    </m:r>
                                  </m:e>
                                  <m:sup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𝒊𝒕𝒙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=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𝟑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b="1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4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b="1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𝑻𝑹𝑵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𝑩𝑨𝑺𝑰𝑪</m:t>
                                    </m:r>
                                  </m:e>
                                  <m:sup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𝒊𝒕𝒙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=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b="1" dirty="0"/>
                        </a:p>
                      </a:txBody>
                      <a:tcPr/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b="1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5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b="1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𝑻𝑹𝑵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𝑩𝑨𝑺𝑰𝑪</m:t>
                                    </m:r>
                                  </m:e>
                                  <m:sup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𝒊𝒕𝒙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=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𝟓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b="1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6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b="1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𝑻𝑹𝑵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𝑩𝑨𝑺𝑰𝑪</m:t>
                                    </m:r>
                                  </m:e>
                                  <m:sup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𝒊𝒕𝒙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=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𝟔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b="1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표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10929380"/>
                  </p:ext>
                </p:extLst>
              </p:nvPr>
            </p:nvGraphicFramePr>
            <p:xfrm>
              <a:off x="685800" y="2438400"/>
              <a:ext cx="7467600" cy="3925189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43000"/>
                    <a:gridCol w="838200"/>
                    <a:gridCol w="2590800"/>
                    <a:gridCol w="2895600"/>
                  </a:tblGrid>
                  <a:tr h="45720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Total number of  TX chains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TX</a:t>
                          </a:r>
                          <a:r>
                            <a:rPr lang="en-US" altLang="ko-KR" sz="1200" b="1" baseline="0" dirty="0" smtClean="0"/>
                            <a:t> chain number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TRN_BASIC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P Matrix for each channel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</a:tr>
                  <a:tr h="335280">
                    <a:tc rowSpan="2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2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1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136364" r="-111765" b="-947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[1 -1]</a:t>
                          </a:r>
                          <a:endParaRPr lang="ko-KR" altLang="en-US" sz="1100" dirty="0"/>
                        </a:p>
                      </a:txBody>
                      <a:tcPr/>
                    </a:tc>
                  </a:tr>
                  <a:tr h="33528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2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236364" r="-111765" b="-847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[1 -1]</a:t>
                          </a:r>
                          <a:endParaRPr lang="ko-KR" altLang="en-US" sz="1100" dirty="0"/>
                        </a:p>
                      </a:txBody>
                      <a:tcPr/>
                    </a:tc>
                  </a:tr>
                  <a:tr h="280289">
                    <a:tc rowSpan="4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4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1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402174" r="-111765" b="-913043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80289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2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502174" r="-111765" b="-813043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80289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3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602174" r="-111765" b="-713043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80289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4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702174" r="-111765" b="-613043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79019">
                    <a:tc rowSpan="6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6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1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802174" r="-111765" b="-513043"/>
                          </a:stretch>
                        </a:blipFill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b="1" dirty="0"/>
                        </a:p>
                      </a:txBody>
                      <a:tcPr/>
                    </a:tc>
                  </a:tr>
                  <a:tr h="279019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2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902174" r="-111765" b="-413043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79019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3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1024444" r="-111765" b="-322222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79019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4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1100000" r="-111765" b="-215217"/>
                          </a:stretch>
                        </a:blipFill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b="1" dirty="0"/>
                        </a:p>
                      </a:txBody>
                      <a:tcPr/>
                    </a:tc>
                  </a:tr>
                  <a:tr h="281178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5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1200000" r="-111765" b="-11521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79019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6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1300000" r="-111765" b="-1521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7472484"/>
              </p:ext>
            </p:extLst>
          </p:nvPr>
        </p:nvGraphicFramePr>
        <p:xfrm>
          <a:off x="5537200" y="4724400"/>
          <a:ext cx="23114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2" name="수식" r:id="rId4" imgW="2311200" imgH="711000" progId="Equation.3">
                  <p:embed/>
                </p:oleObj>
              </mc:Choice>
              <mc:Fallback>
                <p:oleObj name="수식" r:id="rId4" imgW="231120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37200" y="4724400"/>
                        <a:ext cx="23114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884341"/>
              </p:ext>
            </p:extLst>
          </p:nvPr>
        </p:nvGraphicFramePr>
        <p:xfrm>
          <a:off x="5537200" y="5613400"/>
          <a:ext cx="23114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3" name="수식" r:id="rId6" imgW="2311200" imgH="711000" progId="Equation.3">
                  <p:embed/>
                </p:oleObj>
              </mc:Choice>
              <mc:Fallback>
                <p:oleObj name="수식" r:id="rId6" imgW="231120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37200" y="5613400"/>
                        <a:ext cx="23114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092773"/>
              </p:ext>
            </p:extLst>
          </p:nvPr>
        </p:nvGraphicFramePr>
        <p:xfrm>
          <a:off x="6400800" y="3657600"/>
          <a:ext cx="647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4" name="수식" r:id="rId7" imgW="647640" imgH="457200" progId="Equation.3">
                  <p:embed/>
                </p:oleObj>
              </mc:Choice>
              <mc:Fallback>
                <p:oleObj name="수식" r:id="rId7" imgW="64764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400800" y="3657600"/>
                        <a:ext cx="6477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8677014"/>
              </p:ext>
            </p:extLst>
          </p:nvPr>
        </p:nvGraphicFramePr>
        <p:xfrm>
          <a:off x="6400800" y="4191000"/>
          <a:ext cx="647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5" name="수식" r:id="rId9" imgW="647640" imgH="457200" progId="Equation.3">
                  <p:embed/>
                </p:oleObj>
              </mc:Choice>
              <mc:Fallback>
                <p:oleObj name="수식" r:id="rId9" imgW="64764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400800" y="4191000"/>
                        <a:ext cx="6477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989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OFDM TRN subfield for CA(3/3)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endParaRPr lang="en-US" altLang="ko-KR" b="0" dirty="0" smtClean="0"/>
          </a:p>
          <a:p>
            <a:pPr marL="0" indent="0">
              <a:buNone/>
            </a:pPr>
            <a:r>
              <a:rPr lang="en-US" altLang="ko-KR" sz="1400" i="1" dirty="0">
                <a:latin typeface="Cambria Math"/>
              </a:rPr>
              <a:t/>
            </a:r>
            <a:br>
              <a:rPr lang="en-US" altLang="ko-KR" sz="1400" i="1" dirty="0">
                <a:latin typeface="Cambria Math"/>
              </a:rPr>
            </a:br>
            <a:endParaRPr lang="en-US" altLang="ko-KR" sz="1600" dirty="0"/>
          </a:p>
          <a:p>
            <a:endParaRPr lang="en-US" altLang="ko-KR" b="0" dirty="0"/>
          </a:p>
          <a:p>
            <a:pPr marL="0" indent="0">
              <a:buNone/>
            </a:pPr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표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16128401"/>
                  </p:ext>
                </p:extLst>
              </p:nvPr>
            </p:nvGraphicFramePr>
            <p:xfrm>
              <a:off x="685800" y="1828800"/>
              <a:ext cx="7467600" cy="269951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43000"/>
                    <a:gridCol w="838200"/>
                    <a:gridCol w="2590800"/>
                    <a:gridCol w="28956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Total number of  TX chains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TX</a:t>
                          </a:r>
                          <a:r>
                            <a:rPr lang="en-US" altLang="ko-KR" sz="1200" b="1" baseline="0" dirty="0" smtClean="0"/>
                            <a:t> chain number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TRN_BASIC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P Matrix for each channel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</a:tr>
                  <a:tr h="185420">
                    <a:tc rowSpan="8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8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1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rowSpan="4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2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3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4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5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rowSpan="4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6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7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=7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8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=8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표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16128401"/>
                  </p:ext>
                </p:extLst>
              </p:nvPr>
            </p:nvGraphicFramePr>
            <p:xfrm>
              <a:off x="685800" y="1828800"/>
              <a:ext cx="7467600" cy="269951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43000"/>
                    <a:gridCol w="838200"/>
                    <a:gridCol w="2590800"/>
                    <a:gridCol w="2895600"/>
                  </a:tblGrid>
                  <a:tr h="45720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Total number of  TX chains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TX</a:t>
                          </a:r>
                          <a:r>
                            <a:rPr lang="en-US" altLang="ko-KR" sz="1200" b="1" baseline="0" dirty="0" smtClean="0"/>
                            <a:t> chain number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TRN_BASIC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P Matrix for each channel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</a:tr>
                  <a:tr h="280289">
                    <a:tc rowSpan="8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8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1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163043" r="-111765" b="-715217"/>
                          </a:stretch>
                        </a:blipFill>
                      </a:tcPr>
                    </a:tc>
                    <a:tc rowSpan="4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80289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2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263043" r="-111765" b="-61521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80289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3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363043" r="-111765" b="-51521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80289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4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463043" r="-111765" b="-41521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80289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5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563043" r="-111765" b="-315217"/>
                          </a:stretch>
                        </a:blipFill>
                      </a:tcPr>
                    </a:tc>
                    <a:tc rowSpan="4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80289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6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663043" r="-111765" b="-21521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80289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7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763043" r="-111765" b="-11521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80289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8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863043" r="-111765" b="-1521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8654376"/>
              </p:ext>
            </p:extLst>
          </p:nvPr>
        </p:nvGraphicFramePr>
        <p:xfrm>
          <a:off x="6045200" y="2362200"/>
          <a:ext cx="1270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6" name="수식" r:id="rId4" imgW="1269720" imgH="914400" progId="Equation.3">
                  <p:embed/>
                </p:oleObj>
              </mc:Choice>
              <mc:Fallback>
                <p:oleObj name="수식" r:id="rId4" imgW="1269720" imgH="914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45200" y="2362200"/>
                        <a:ext cx="12700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0945748"/>
              </p:ext>
            </p:extLst>
          </p:nvPr>
        </p:nvGraphicFramePr>
        <p:xfrm>
          <a:off x="6045200" y="3505200"/>
          <a:ext cx="1270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7" name="수식" r:id="rId6" imgW="1269720" imgH="914400" progId="Equation.3">
                  <p:embed/>
                </p:oleObj>
              </mc:Choice>
              <mc:Fallback>
                <p:oleObj name="수식" r:id="rId6" imgW="1269720" imgH="914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45200" y="3505200"/>
                        <a:ext cx="12700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내용 개체 틀 2"/>
          <p:cNvSpPr txBox="1">
            <a:spLocks/>
          </p:cNvSpPr>
          <p:nvPr/>
        </p:nvSpPr>
        <p:spPr bwMode="auto">
          <a:xfrm>
            <a:off x="838200" y="2133600"/>
            <a:ext cx="8153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altLang="ko-KR" b="0" kern="0" dirty="0" smtClean="0"/>
          </a:p>
          <a:p>
            <a:endParaRPr lang="en-US" altLang="ko-KR" b="0" kern="0" dirty="0"/>
          </a:p>
          <a:p>
            <a:endParaRPr lang="en-US" altLang="ko-KR" b="0" kern="0" dirty="0" smtClean="0"/>
          </a:p>
          <a:p>
            <a:endParaRPr lang="en-US" altLang="ko-KR" b="0" kern="0" dirty="0"/>
          </a:p>
          <a:p>
            <a:endParaRPr lang="en-US" altLang="ko-KR" b="0" kern="0" dirty="0" smtClean="0"/>
          </a:p>
          <a:p>
            <a:endParaRPr lang="en-US" altLang="ko-KR" b="0" kern="0" dirty="0"/>
          </a:p>
          <a:p>
            <a:r>
              <a:rPr lang="en-US" altLang="ko-KR" b="0" kern="0" dirty="0" smtClean="0"/>
              <a:t>We can reduce length of OFDM TRN subfield in CA by 50% applying above P matrix with no channel measurement performance degradation. </a:t>
            </a:r>
          </a:p>
          <a:p>
            <a:pPr marL="0" indent="0">
              <a:buFontTx/>
              <a:buNone/>
            </a:pPr>
            <a:r>
              <a:rPr lang="en-US" altLang="ko-KR" sz="1400" i="1" kern="0" dirty="0" smtClean="0">
                <a:latin typeface="Cambria Math"/>
              </a:rPr>
              <a:t/>
            </a:r>
            <a:br>
              <a:rPr lang="en-US" altLang="ko-KR" sz="1400" i="1" kern="0" dirty="0" smtClean="0">
                <a:latin typeface="Cambria Math"/>
              </a:rPr>
            </a:br>
            <a:endParaRPr lang="en-US" altLang="ko-KR" sz="1600" kern="0" dirty="0" smtClean="0"/>
          </a:p>
          <a:p>
            <a:endParaRPr lang="en-US" altLang="ko-KR" b="0" kern="0" dirty="0" smtClean="0"/>
          </a:p>
          <a:p>
            <a:pPr marL="0" indent="0">
              <a:buFontTx/>
              <a:buNone/>
            </a:pPr>
            <a:endParaRPr lang="en-US" altLang="ko-KR" kern="0" dirty="0" smtClean="0"/>
          </a:p>
          <a:p>
            <a:endParaRPr lang="en-US" altLang="ko-KR" kern="0" dirty="0" smtClean="0"/>
          </a:p>
        </p:txBody>
      </p:sp>
    </p:spTree>
    <p:extLst>
      <p:ext uri="{BB962C8B-B14F-4D97-AF65-F5344CB8AC3E}">
        <p14:creationId xmlns:p14="http://schemas.microsoft.com/office/powerpoint/2010/main" val="366024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ko-KR" b="0" dirty="0" smtClean="0"/>
              <a:t>We </a:t>
            </a:r>
            <a:r>
              <a:rPr lang="en-US" altLang="ko-KR" b="0" dirty="0"/>
              <a:t>propose that P matrix of </a:t>
            </a:r>
            <a:r>
              <a:rPr lang="en-US" altLang="ko-KR" b="0" dirty="0" smtClean="0"/>
              <a:t>OFDM TRN </a:t>
            </a:r>
            <a:r>
              <a:rPr lang="en-US" altLang="ko-KR" b="0" dirty="0"/>
              <a:t>subfield </a:t>
            </a:r>
            <a:r>
              <a:rPr lang="en-US" altLang="ko-KR" b="0" dirty="0" smtClean="0"/>
              <a:t>in CA should </a:t>
            </a:r>
            <a:r>
              <a:rPr lang="en-US" altLang="ko-KR" b="0" dirty="0"/>
              <a:t>be defined by the number of TX chains per channel.</a:t>
            </a:r>
          </a:p>
          <a:p>
            <a:endParaRPr lang="en-US" altLang="ko-KR" b="0" dirty="0" smtClean="0"/>
          </a:p>
          <a:p>
            <a:r>
              <a:rPr lang="en-US" altLang="ko-KR" b="0" dirty="0" smtClean="0"/>
              <a:t>We can reduce OFDM TRN subfield in CA with half of current OFDM TRN subfield.</a:t>
            </a:r>
          </a:p>
          <a:p>
            <a:endParaRPr lang="en-US" altLang="ko-KR" b="0" dirty="0"/>
          </a:p>
          <a:p>
            <a:endParaRPr lang="en-US" altLang="ko-KR" b="0" dirty="0" smtClean="0"/>
          </a:p>
          <a:p>
            <a:endParaRPr lang="en-US" altLang="ko-KR" b="0" dirty="0"/>
          </a:p>
          <a:p>
            <a:endParaRPr lang="en-US" altLang="ko-KR" b="0" dirty="0" smtClean="0"/>
          </a:p>
          <a:p>
            <a:endParaRPr lang="en-US" altLang="ko-KR" b="0" dirty="0"/>
          </a:p>
          <a:p>
            <a:endParaRPr lang="en-US" altLang="ko-KR" b="0" dirty="0" smtClean="0"/>
          </a:p>
          <a:p>
            <a:pPr lvl="0"/>
            <a:endParaRPr lang="en-US" altLang="ko-KR" b="0" dirty="0" smtClean="0"/>
          </a:p>
          <a:p>
            <a:pPr lvl="0"/>
            <a:endParaRPr lang="en-US" altLang="ko-KR" b="0" dirty="0" smtClean="0"/>
          </a:p>
          <a:p>
            <a:pPr lvl="0"/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61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lvl="0"/>
            <a:r>
              <a:rPr lang="en-US" altLang="ko-KR" b="0" dirty="0"/>
              <a:t>Do you agree </a:t>
            </a:r>
            <a:endParaRPr lang="en-US" altLang="ko-KR" b="0" dirty="0" smtClean="0"/>
          </a:p>
          <a:p>
            <a:pPr lvl="1"/>
            <a:r>
              <a:rPr lang="en-US" altLang="ko-KR" b="0" dirty="0" smtClean="0"/>
              <a:t>to accept the text in </a:t>
            </a:r>
            <a:r>
              <a:rPr lang="en-US" altLang="ko-KR" dirty="0" smtClean="0"/>
              <a:t>11-18-197-00-00ay </a:t>
            </a:r>
            <a:r>
              <a:rPr lang="en-US" altLang="ko-KR" dirty="0"/>
              <a:t>- Draft text for OFDM TRN subfield for Channel </a:t>
            </a:r>
            <a:r>
              <a:rPr lang="en-US" altLang="ko-KR" dirty="0" smtClean="0"/>
              <a:t>Aggregation?</a:t>
            </a:r>
            <a:endParaRPr lang="en-US" altLang="ko-KR" b="0" dirty="0" smtClean="0"/>
          </a:p>
          <a:p>
            <a:endParaRPr lang="en-US" altLang="ko-KR" b="0" dirty="0"/>
          </a:p>
          <a:p>
            <a:endParaRPr lang="en-US" altLang="ko-KR" b="0" dirty="0" smtClean="0"/>
          </a:p>
          <a:p>
            <a:endParaRPr lang="en-US" altLang="ko-KR" b="0" dirty="0"/>
          </a:p>
          <a:p>
            <a:endParaRPr lang="en-US" altLang="ko-KR" b="0" dirty="0" smtClean="0"/>
          </a:p>
          <a:p>
            <a:endParaRPr lang="en-US" altLang="ko-KR" b="0" dirty="0"/>
          </a:p>
          <a:p>
            <a:endParaRPr lang="en-US" altLang="ko-KR" b="0" dirty="0" smtClean="0"/>
          </a:p>
          <a:p>
            <a:pPr lvl="0"/>
            <a:endParaRPr lang="en-US" altLang="ko-KR" b="0" dirty="0" smtClean="0"/>
          </a:p>
          <a:p>
            <a:pPr lvl="0"/>
            <a:endParaRPr lang="en-US" altLang="ko-KR" b="0" dirty="0" smtClean="0"/>
          </a:p>
          <a:p>
            <a:pPr lvl="0"/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12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lvl="0"/>
            <a:r>
              <a:rPr lang="en-US" altLang="ko-KR" sz="2000" b="0" dirty="0" smtClean="0"/>
              <a:t>[</a:t>
            </a:r>
            <a:r>
              <a:rPr lang="en-US" altLang="ko-KR" sz="2000" b="0" dirty="0"/>
              <a:t>1] 11-17-1601-01-00ay-draft-text-for-ca-trn-subfield</a:t>
            </a:r>
            <a:endParaRPr lang="en-US" altLang="ko-KR" sz="2000" b="0" dirty="0" smtClean="0"/>
          </a:p>
          <a:p>
            <a:pPr lvl="0"/>
            <a:endParaRPr lang="en-US" altLang="ko-KR" b="0" dirty="0" smtClean="0"/>
          </a:p>
          <a:p>
            <a:pPr marL="0" lvl="0" indent="0">
              <a:buNone/>
            </a:pPr>
            <a:endParaRPr lang="en-US" altLang="ko-KR" b="0" dirty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48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173574</TotalTime>
  <Words>612</Words>
  <Application>Microsoft Office PowerPoint</Application>
  <PresentationFormat>화면 슬라이드 쇼(4:3)</PresentationFormat>
  <Paragraphs>169</Paragraphs>
  <Slides>9</Slides>
  <Notes>5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9</vt:i4>
      </vt:variant>
    </vt:vector>
  </HeadingPairs>
  <TitlesOfParts>
    <vt:vector size="12" baseType="lpstr">
      <vt:lpstr>ACcord Submission Template</vt:lpstr>
      <vt:lpstr>Document</vt:lpstr>
      <vt:lpstr>수식</vt:lpstr>
      <vt:lpstr>OFDM TRN subfield for Channel Aggregation</vt:lpstr>
      <vt:lpstr>Introduction </vt:lpstr>
      <vt:lpstr>Example of current OFDM TRN subfield </vt:lpstr>
      <vt:lpstr>Proposed OFDM TRN subfield for CA(1/3) </vt:lpstr>
      <vt:lpstr>Proposed OFDM TRN subfield for CA(2/3) </vt:lpstr>
      <vt:lpstr>Proposed OFDM TRN subfield for CA(3/3) </vt:lpstr>
      <vt:lpstr>Conclusion</vt:lpstr>
      <vt:lpstr>Straw Poll</vt:lpstr>
      <vt:lpstr>References</vt:lpstr>
    </vt:vector>
  </TitlesOfParts>
  <Company>&lt;Company Name&gt;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</dc:creator>
  <cp:lastModifiedBy>admin</cp:lastModifiedBy>
  <cp:revision>2313</cp:revision>
  <cp:lastPrinted>2017-09-07T01:22:26Z</cp:lastPrinted>
  <dcterms:created xsi:type="dcterms:W3CDTF">2009-12-02T19:05:24Z</dcterms:created>
  <dcterms:modified xsi:type="dcterms:W3CDTF">2018-01-15T21:21:07Z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