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322" r:id="rId3"/>
    <p:sldId id="343" r:id="rId4"/>
    <p:sldId id="364" r:id="rId5"/>
    <p:sldId id="344" r:id="rId6"/>
    <p:sldId id="337" r:id="rId7"/>
    <p:sldId id="345" r:id="rId8"/>
    <p:sldId id="346" r:id="rId9"/>
    <p:sldId id="347" r:id="rId10"/>
    <p:sldId id="348" r:id="rId11"/>
    <p:sldId id="351" r:id="rId12"/>
    <p:sldId id="350" r:id="rId13"/>
    <p:sldId id="349" r:id="rId14"/>
    <p:sldId id="353" r:id="rId15"/>
    <p:sldId id="352" r:id="rId16"/>
    <p:sldId id="360" r:id="rId17"/>
    <p:sldId id="362" r:id="rId18"/>
    <p:sldId id="361" r:id="rId19"/>
    <p:sldId id="359" r:id="rId20"/>
    <p:sldId id="363" r:id="rId21"/>
    <p:sldId id="356" r:id="rId22"/>
    <p:sldId id="365" r:id="rId23"/>
    <p:sldId id="321" r:id="rId24"/>
    <p:sldId id="366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64"/>
            <p14:sldId id="344"/>
            <p14:sldId id="337"/>
            <p14:sldId id="345"/>
            <p14:sldId id="346"/>
            <p14:sldId id="347"/>
            <p14:sldId id="348"/>
            <p14:sldId id="351"/>
            <p14:sldId id="350"/>
            <p14:sldId id="349"/>
            <p14:sldId id="353"/>
            <p14:sldId id="352"/>
            <p14:sldId id="360"/>
            <p14:sldId id="362"/>
            <p14:sldId id="361"/>
            <p14:sldId id="359"/>
            <p14:sldId id="363"/>
            <p14:sldId id="356"/>
            <p14:sldId id="365"/>
          </p14:sldIdLst>
        </p14:section>
        <p14:section name="Untitled Section" id="{D13174EE-DFF1-F244-99F6-072289F5F365}">
          <p14:sldIdLst>
            <p14:sldId id="321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 Silva, Claudio" initials="DSC" lastIdx="2" clrIdx="0">
    <p:extLst/>
  </p:cmAuthor>
  <p:cmAuthor id="2" name="Aldana, Carlos H" initials="ACH" lastIdx="15" clrIdx="1">
    <p:extLst/>
  </p:cmAuthor>
  <p:cmAuthor id="3" name="Chen, Cheng" initials="CC" lastIdx="3" clrIdx="2">
    <p:extLst/>
  </p:cmAuthor>
  <p:cmAuthor id="4" name="Nabeel Ahmed" initials="NA" lastIdx="2" clrIdx="3">
    <p:extLst/>
  </p:cmAuthor>
  <p:cmAuthor id="5" name="Nabeel Ahmed" initials="NA [2]" lastIdx="1" clrIdx="4">
    <p:extLst/>
  </p:cmAuthor>
  <p:cmAuthor id="6" name="Nabeel Ahmed" initials="NA [3]" lastIdx="1" clrIdx="5">
    <p:extLst/>
  </p:cmAuthor>
  <p:cmAuthor id="7" name="Nabeel Ahmed" initials="NA [4]" lastIdx="1" clrIdx="6">
    <p:extLst/>
  </p:cmAuthor>
  <p:cmAuthor id="8" name="Nabeel Ahmed" initials="NA [5]" lastIdx="1" clrIdx="7">
    <p:extLst/>
  </p:cmAuthor>
  <p:cmAuthor id="9" name="Nabeel Ahmed" initials="NA [6]" lastIdx="1" clrIdx="8">
    <p:extLst/>
  </p:cmAuthor>
  <p:cmAuthor id="10" name="Nabeel Ahmed" initials="NA [7]" lastIdx="1" clrIdx="9">
    <p:extLst/>
  </p:cmAuthor>
  <p:cmAuthor id="11" name="Nabeel Ahmed" initials="NA [8]" lastIdx="1" clrIdx="10">
    <p:extLst/>
  </p:cmAuthor>
  <p:cmAuthor id="12" name="Nabeel Ahmed" initials="NA [9]" lastIdx="1" clrIdx="11">
    <p:extLst/>
  </p:cmAuthor>
  <p:cmAuthor id="13" name="Nabeel Ahmed" initials="NA [10]" lastIdx="1" clrIdx="12">
    <p:extLst/>
  </p:cmAuthor>
  <p:cmAuthor id="14" name="Nabeel Ahmed" initials="NA [11]" lastIdx="1" clrIdx="13">
    <p:extLst/>
  </p:cmAuthor>
  <p:cmAuthor id="15" name="Nabeel Ahmed" initials="NA [12]" lastIdx="1" clrIdx="14">
    <p:extLst/>
  </p:cmAuthor>
  <p:cmAuthor id="16" name="Nabeel Ahmed" initials="NA [13]" lastIdx="1" clrIdx="15">
    <p:extLst/>
  </p:cmAuthor>
  <p:cmAuthor id="17" name="Nabeel Ahmed" initials="NA [14]" lastIdx="1" clrIdx="16">
    <p:extLst/>
  </p:cmAuthor>
  <p:cmAuthor id="18" name="Nabeel Ahmed" initials="NA [15]" lastIdx="1" clrIdx="17">
    <p:extLst/>
  </p:cmAuthor>
  <p:cmAuthor id="19" name="Nabeel Ahmed" initials="NA [16]" lastIdx="1" clrIdx="18">
    <p:extLst/>
  </p:cmAuthor>
  <p:cmAuthor id="20" name="Nabeel Ahmed" initials="NA [17]" lastIdx="1" clrIdx="19">
    <p:extLst/>
  </p:cmAuthor>
  <p:cmAuthor id="21" name="Nabeel Ahmed" initials="NA [18]" lastIdx="1" clrIdx="20">
    <p:extLst/>
  </p:cmAuthor>
  <p:cmAuthor id="22" name="Nabeel Ahmed" initials="NA [19]" lastIdx="1" clrIdx="21">
    <p:extLst/>
  </p:cmAuthor>
  <p:cmAuthor id="23" name="Nabeel Ahmed" initials="NA [20]" lastIdx="1" clrIdx="22">
    <p:extLst/>
  </p:cmAuthor>
  <p:cmAuthor id="24" name="Nabeel Ahmed" initials="NA [21]" lastIdx="1" clrIdx="23">
    <p:extLst/>
  </p:cmAuthor>
  <p:cmAuthor id="25" name="Cordeiro, Carlos" initials="CC" lastIdx="17" clrIdx="24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26" name="Solomon Trainin" initials="ST" lastIdx="6" clrIdx="25">
    <p:extLst>
      <p:ext uri="{19B8F6BF-5375-455C-9EA6-DF929625EA0E}">
        <p15:presenceInfo xmlns:p15="http://schemas.microsoft.com/office/powerpoint/2012/main" userId="S-1-5-21-1952997573-423393015-1030492284-33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95979" autoAdjust="0"/>
  </p:normalViewPr>
  <p:slideViewPr>
    <p:cSldViewPr>
      <p:cViewPr varScale="1">
        <p:scale>
          <a:sx n="68" d="100"/>
          <a:sy n="68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38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20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23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4197" y="6475413"/>
            <a:ext cx="134972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4" y="332601"/>
            <a:ext cx="22699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11-18/0194r1</a:t>
            </a:r>
            <a:endParaRPr lang="en-US" alt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zh-CN" dirty="0" smtClean="0"/>
              <a:t>Distribution network use case for </a:t>
            </a:r>
            <a:br>
              <a:rPr lang="en-US" altLang="zh-CN" dirty="0" smtClean="0"/>
            </a:br>
            <a:r>
              <a:rPr lang="en-US" altLang="zh-CN" dirty="0" smtClean="0"/>
              <a:t>consumer devices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</a:t>
            </a:r>
            <a:r>
              <a:rPr lang="en-US" altLang="en-US" sz="2000" b="0" dirty="0" smtClean="0"/>
              <a:t>2018-01-17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4442"/>
              </p:ext>
            </p:extLst>
          </p:nvPr>
        </p:nvGraphicFramePr>
        <p:xfrm>
          <a:off x="535905" y="3263623"/>
          <a:ext cx="8148390" cy="17678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0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12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 Sakoda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1730 N. First Street, San Jose CA 95112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+1-408-352-4405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kazuyuki.sakoda</a:t>
                      </a:r>
                      <a:r>
                        <a:rPr lang="en-US" sz="1400" b="0" dirty="0" smtClean="0"/>
                        <a:t>(at)sony.com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 </a:t>
                      </a:r>
                      <a:r>
                        <a:rPr lang="en-US" sz="1400" b="0" dirty="0" err="1" smtClean="0"/>
                        <a:t>Abouelseoud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1730 N. First Street, San Jose CA 95112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+1-408-352-4027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Mohamed.Abouelseoud@sony.com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711215" y="2406680"/>
            <a:ext cx="3817888" cy="33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Display and STB/Tuner might be located far away than we imagine</a:t>
            </a:r>
          </a:p>
          <a:p>
            <a:endParaRPr lang="en-US" kern="0" dirty="0" smtClean="0"/>
          </a:p>
          <a:p>
            <a:r>
              <a:rPr lang="en-US" kern="0" dirty="0" smtClean="0"/>
              <a:t>The value of UM2 is to </a:t>
            </a:r>
            <a:r>
              <a:rPr lang="en-US" u="sng" dirty="0"/>
              <a:t>give users flexibility of device installation</a:t>
            </a:r>
            <a:endParaRPr lang="en-US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52600"/>
            <a:ext cx="3816424" cy="469358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1147551" y="2180493"/>
            <a:ext cx="360040" cy="8408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19253" y="3374953"/>
            <a:ext cx="360040" cy="42041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551029" y="4828308"/>
            <a:ext cx="942662" cy="2568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9507325">
            <a:off x="790116" y="2878045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59" y="3062252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(Display)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6925997">
            <a:off x="3520858" y="3052821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08018" y="2393962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(STB)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6971" y="5249343"/>
            <a:ext cx="984565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(Display)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9507325">
            <a:off x="3480311" y="5111711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2" y="1954957"/>
            <a:ext cx="455295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711215" y="2406680"/>
            <a:ext cx="3817888" cy="33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Display and STB/Tuner might be located far away than we imagine</a:t>
            </a:r>
          </a:p>
          <a:p>
            <a:endParaRPr lang="en-US" kern="0" dirty="0" smtClean="0"/>
          </a:p>
          <a:p>
            <a:r>
              <a:rPr lang="en-US" kern="0" dirty="0" smtClean="0"/>
              <a:t>The value of UM2 is to </a:t>
            </a:r>
            <a:r>
              <a:rPr lang="en-US" u="sng" dirty="0"/>
              <a:t>give users flexibility of device installation</a:t>
            </a:r>
            <a:endParaRPr lang="en-US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336873" y="3948137"/>
            <a:ext cx="360040" cy="8408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04100" y="3355061"/>
            <a:ext cx="360040" cy="42041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16200000">
            <a:off x="4290235" y="2991852"/>
            <a:ext cx="690165" cy="2460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387554">
            <a:off x="285606" y="4895860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518" y="5175580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(Display)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4428014">
            <a:off x="224611" y="3024123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7674420">
            <a:off x="4364998" y="3553089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0805" y="3921493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Display)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86" y="2373765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(STB)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</a:t>
            </a:r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623500"/>
            <a:ext cx="8579311" cy="2209986"/>
          </a:xfrm>
        </p:spPr>
        <p:txBody>
          <a:bodyPr/>
          <a:lstStyle/>
          <a:p>
            <a:r>
              <a:rPr lang="en-US" dirty="0" smtClean="0"/>
              <a:t>For now, game is the prominent application of VR</a:t>
            </a:r>
          </a:p>
          <a:p>
            <a:r>
              <a:rPr lang="en-US" dirty="0" smtClean="0"/>
              <a:t>Assumes game console and VR headset are located in the same room</a:t>
            </a:r>
          </a:p>
          <a:p>
            <a:r>
              <a:rPr lang="en-US" dirty="0" smtClean="0"/>
              <a:t>However, console and headset might not be in LOS or may suffer human blockage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9099" y="2016837"/>
            <a:ext cx="4840463" cy="6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UM3: VR headset</a:t>
            </a:r>
          </a:p>
        </p:txBody>
      </p:sp>
      <p:pic>
        <p:nvPicPr>
          <p:cNvPr id="20" name="Picture 19" descr="sony-head-mount-hm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917" y="1828800"/>
            <a:ext cx="2974334" cy="1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3" y="2420888"/>
            <a:ext cx="3315518" cy="2240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2" y="2420888"/>
            <a:ext cx="3315519" cy="215060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 rot="16200000">
            <a:off x="3027413" y="3566607"/>
            <a:ext cx="315101" cy="433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6200000">
            <a:off x="987373" y="3551592"/>
            <a:ext cx="794780" cy="433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0037" y="3019009"/>
            <a:ext cx="1018227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(Console)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4662" y="3964949"/>
            <a:ext cx="1031051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(Headset)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Left-Right Arrow 7"/>
          <p:cNvSpPr/>
          <p:nvPr/>
        </p:nvSpPr>
        <p:spPr bwMode="auto">
          <a:xfrm rot="986776">
            <a:off x="1793145" y="3775010"/>
            <a:ext cx="1590444" cy="237574"/>
          </a:xfrm>
          <a:prstGeom prst="left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6598" y="3997758"/>
            <a:ext cx="949299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Blockers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move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95536" y="4978018"/>
            <a:ext cx="4403865" cy="124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In general, distance between console and headset is not large, but we cannot guarantee LOS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740135" y="4978017"/>
            <a:ext cx="4008329" cy="124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Some VR application could be dealing multi play scenario</a:t>
            </a:r>
          </a:p>
        </p:txBody>
      </p:sp>
    </p:spTree>
    <p:extLst>
      <p:ext uri="{BB962C8B-B14F-4D97-AF65-F5344CB8AC3E}">
        <p14:creationId xmlns:p14="http://schemas.microsoft.com/office/powerpoint/2010/main" val="27030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challenges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 smtClean="0"/>
              <a:t>To gain robustness with blocker scenario, 802.11ay should provide more opportunity to leverage diversity effect</a:t>
            </a:r>
          </a:p>
          <a:p>
            <a:r>
              <a:rPr lang="en-US" dirty="0"/>
              <a:t>Proactive search of </a:t>
            </a:r>
            <a:r>
              <a:rPr lang="en-US" dirty="0" smtClean="0"/>
              <a:t>alternative path will make the streaming robust</a:t>
            </a:r>
          </a:p>
          <a:p>
            <a:pPr lvl="1"/>
            <a:r>
              <a:rPr lang="en-US" dirty="0" smtClean="0"/>
              <a:t>MIMO could contribute gaining multi-path diversity</a:t>
            </a:r>
          </a:p>
          <a:p>
            <a:pPr lvl="1"/>
            <a:r>
              <a:rPr lang="en-US" dirty="0" smtClean="0"/>
              <a:t>Distribution network could contribute gaining site diversity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452819" y="5229200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09203" y="5229200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84867" y="5409220"/>
            <a:ext cx="29523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500325" y="5285842"/>
            <a:ext cx="785279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6458" y="5287673"/>
            <a:ext cx="5838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812859" y="4509120"/>
            <a:ext cx="648072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60931" y="4509120"/>
            <a:ext cx="2376264" cy="666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812859" y="5637242"/>
            <a:ext cx="1152128" cy="744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64987" y="5589242"/>
            <a:ext cx="1872208" cy="792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272799" y="4768105"/>
            <a:ext cx="199982" cy="4361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272799" y="4771230"/>
            <a:ext cx="3564396" cy="5486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832821" y="5546556"/>
            <a:ext cx="3004374" cy="6907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837195" y="5726576"/>
            <a:ext cx="144016" cy="5107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80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</a:t>
            </a:r>
            <a:r>
              <a:rPr lang="en-US" dirty="0" smtClean="0"/>
              <a:t>challenges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26878" y="1974838"/>
            <a:ext cx="7990656" cy="7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Example 1: </a:t>
            </a:r>
            <a:br>
              <a:rPr lang="en-US" kern="0" dirty="0" smtClean="0"/>
            </a:br>
            <a:r>
              <a:rPr lang="en-US" kern="0" dirty="0" smtClean="0"/>
              <a:t>MIMO could contribute to obtain multi-path diversity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22935"/>
            <a:ext cx="3668348" cy="2650137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 bwMode="auto">
          <a:xfrm>
            <a:off x="3128966" y="4570040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111175" y="4601257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887295" y="3742390"/>
            <a:ext cx="1308663" cy="935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3344990" y="4684812"/>
            <a:ext cx="1766185" cy="44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4254913" y="4781981"/>
            <a:ext cx="908250" cy="1031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3311817" y="3742390"/>
            <a:ext cx="575478" cy="8667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3281920" y="4798544"/>
            <a:ext cx="972994" cy="10390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956045" y="44071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3078" y="530038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2678" y="389426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stCxn id="39" idx="3"/>
            <a:endCxn id="52" idx="1"/>
          </p:cNvCxnSpPr>
          <p:nvPr/>
        </p:nvCxnSpPr>
        <p:spPr bwMode="auto">
          <a:xfrm flipV="1">
            <a:off x="4243303" y="4408929"/>
            <a:ext cx="1659374" cy="1674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tangle 51"/>
          <p:cNvSpPr/>
          <p:nvPr/>
        </p:nvSpPr>
        <p:spPr>
          <a:xfrm>
            <a:off x="5902677" y="4239652"/>
            <a:ext cx="161824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LOS component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13982" y="5334607"/>
            <a:ext cx="11570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Reflection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4" name="Straight Connector 53"/>
          <p:cNvCxnSpPr>
            <a:endCxn id="53" idx="1"/>
          </p:cNvCxnSpPr>
          <p:nvPr/>
        </p:nvCxnSpPr>
        <p:spPr bwMode="auto">
          <a:xfrm flipV="1">
            <a:off x="4322908" y="5503884"/>
            <a:ext cx="1591074" cy="3242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3938800" y="3409340"/>
            <a:ext cx="2213625" cy="3111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6129545" y="3258817"/>
            <a:ext cx="11570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Diffraction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76512" y="5235812"/>
            <a:ext cx="450042" cy="290028"/>
            <a:chOff x="6498222" y="1592560"/>
            <a:chExt cx="450042" cy="290028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6498222" y="1628800"/>
              <a:ext cx="450042" cy="216024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615953" y="1592560"/>
              <a:ext cx="223862" cy="290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Right Arrow 64"/>
          <p:cNvSpPr/>
          <p:nvPr/>
        </p:nvSpPr>
        <p:spPr bwMode="auto">
          <a:xfrm rot="16200000">
            <a:off x="4007760" y="4501683"/>
            <a:ext cx="1201477" cy="219213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35836" y="5209419"/>
            <a:ext cx="915565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Blocker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53596" y="4599541"/>
            <a:ext cx="869942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17368" y="4515535"/>
            <a:ext cx="600515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</a:t>
            </a:r>
            <a:r>
              <a:rPr lang="en-US" dirty="0" smtClean="0"/>
              <a:t>challenges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67543" y="1996448"/>
            <a:ext cx="8496945" cy="7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Example 2:</a:t>
            </a:r>
            <a:br>
              <a:rPr lang="en-US" kern="0" dirty="0" smtClean="0"/>
            </a:br>
            <a:r>
              <a:rPr lang="en-US" kern="0" dirty="0" smtClean="0"/>
              <a:t>Distribution network could contribute to obtain site diversity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17" y="3573016"/>
            <a:ext cx="3856047" cy="2403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73" y="3111214"/>
            <a:ext cx="3362716" cy="3231079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 bwMode="auto">
          <a:xfrm>
            <a:off x="873618" y="3959743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556493" y="5229200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43745" y="5487170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1520" y="3898478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587604" y="3282682"/>
            <a:ext cx="1968888" cy="19465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H="1" flipV="1">
            <a:off x="1089642" y="4175767"/>
            <a:ext cx="2466852" cy="11086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endCxn id="71" idx="7"/>
          </p:cNvCxnSpPr>
          <p:nvPr/>
        </p:nvCxnSpPr>
        <p:spPr bwMode="auto">
          <a:xfrm flipH="1">
            <a:off x="1058006" y="3282682"/>
            <a:ext cx="529599" cy="7086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170706" y="5542671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2086217" y="5379158"/>
            <a:ext cx="216024" cy="216024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498667" y="3278595"/>
            <a:ext cx="216024" cy="216024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366870" y="2913759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1894520" y="5592115"/>
            <a:ext cx="203180" cy="313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H="1">
            <a:off x="1107811" y="3440843"/>
            <a:ext cx="1353830" cy="626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H="1">
            <a:off x="1262364" y="3773119"/>
            <a:ext cx="2340209" cy="3250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2714691" y="3423781"/>
            <a:ext cx="878827" cy="3423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1250830" y="5326789"/>
            <a:ext cx="2228386" cy="435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H="1" flipV="1">
            <a:off x="2670990" y="3524883"/>
            <a:ext cx="931583" cy="16601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2323068" y="5379158"/>
            <a:ext cx="1182894" cy="1080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 flipH="1" flipV="1">
            <a:off x="1020003" y="4222514"/>
            <a:ext cx="1035446" cy="12227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1060694" y="4396048"/>
            <a:ext cx="803360" cy="15099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250830" y="5379158"/>
            <a:ext cx="763792" cy="13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Oval 105"/>
          <p:cNvSpPr/>
          <p:nvPr/>
        </p:nvSpPr>
        <p:spPr bwMode="auto">
          <a:xfrm>
            <a:off x="8111782" y="5262287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105956" y="5547171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350591" y="5419560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938397" y="5790105"/>
            <a:ext cx="617477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084168" y="375987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4938397" y="511076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4230" y="3375464"/>
            <a:ext cx="479618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476206" y="5250283"/>
            <a:ext cx="479618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8" name="Straight Arrow Connector 117"/>
          <p:cNvCxnSpPr>
            <a:stCxn id="116" idx="4"/>
            <a:endCxn id="112" idx="0"/>
          </p:cNvCxnSpPr>
          <p:nvPr/>
        </p:nvCxnSpPr>
        <p:spPr bwMode="auto">
          <a:xfrm>
            <a:off x="4933063" y="4159961"/>
            <a:ext cx="113346" cy="9508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3" name="Group 122"/>
          <p:cNvGrpSpPr/>
          <p:nvPr/>
        </p:nvGrpSpPr>
        <p:grpSpPr>
          <a:xfrm>
            <a:off x="4501955" y="3268074"/>
            <a:ext cx="862215" cy="891887"/>
            <a:chOff x="4875213" y="3236256"/>
            <a:chExt cx="862215" cy="891887"/>
          </a:xfrm>
        </p:grpSpPr>
        <p:sp>
          <p:nvSpPr>
            <p:cNvPr id="116" name="Oval 115"/>
            <p:cNvSpPr/>
            <p:nvPr/>
          </p:nvSpPr>
          <p:spPr bwMode="auto">
            <a:xfrm>
              <a:off x="4875213" y="3236256"/>
              <a:ext cx="862215" cy="89188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8681" y="3405881"/>
              <a:ext cx="655279" cy="526858"/>
            </a:xfrm>
            <a:prstGeom prst="rect">
              <a:avLst/>
            </a:prstGeom>
          </p:spPr>
        </p:pic>
      </p:grpSp>
      <p:cxnSp>
        <p:nvCxnSpPr>
          <p:cNvPr id="125" name="Straight Arrow Connector 124"/>
          <p:cNvCxnSpPr/>
          <p:nvPr/>
        </p:nvCxnSpPr>
        <p:spPr bwMode="auto">
          <a:xfrm flipH="1">
            <a:off x="6300192" y="3701128"/>
            <a:ext cx="580650" cy="197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4" name="Group 133"/>
          <p:cNvGrpSpPr/>
          <p:nvPr/>
        </p:nvGrpSpPr>
        <p:grpSpPr>
          <a:xfrm>
            <a:off x="6880842" y="3111214"/>
            <a:ext cx="936022" cy="949411"/>
            <a:chOff x="6880842" y="3111214"/>
            <a:chExt cx="936022" cy="949411"/>
          </a:xfrm>
        </p:grpSpPr>
        <p:sp>
          <p:nvSpPr>
            <p:cNvPr id="130" name="Oval 129"/>
            <p:cNvSpPr/>
            <p:nvPr/>
          </p:nvSpPr>
          <p:spPr bwMode="auto">
            <a:xfrm>
              <a:off x="6880842" y="3111214"/>
              <a:ext cx="936022" cy="94941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0272" y="3284984"/>
              <a:ext cx="649226" cy="537439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 rot="16200000">
            <a:off x="2070457" y="4463834"/>
            <a:ext cx="450042" cy="290028"/>
            <a:chOff x="6498222" y="1592560"/>
            <a:chExt cx="450042" cy="290028"/>
          </a:xfrm>
          <a:solidFill>
            <a:schemeClr val="bg1"/>
          </a:solidFill>
        </p:grpSpPr>
        <p:sp>
          <p:nvSpPr>
            <p:cNvPr id="136" name="Rounded Rectangle 135"/>
            <p:cNvSpPr/>
            <p:nvPr/>
          </p:nvSpPr>
          <p:spPr bwMode="auto">
            <a:xfrm>
              <a:off x="6498222" y="1628800"/>
              <a:ext cx="450042" cy="216024"/>
            </a:xfrm>
            <a:prstGeom prst="round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6615953" y="1592560"/>
              <a:ext cx="223862" cy="29002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8" name="Right Arrow 137"/>
          <p:cNvSpPr/>
          <p:nvPr/>
        </p:nvSpPr>
        <p:spPr bwMode="auto">
          <a:xfrm>
            <a:off x="2486484" y="4501127"/>
            <a:ext cx="705291" cy="225626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challenges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2133364"/>
          </a:xfrm>
        </p:spPr>
        <p:txBody>
          <a:bodyPr/>
          <a:lstStyle/>
          <a:p>
            <a:r>
              <a:rPr lang="en-US" dirty="0" smtClean="0"/>
              <a:t>To gain range extension, 802.11ay device should be able to leverage multi-hop capability</a:t>
            </a:r>
          </a:p>
          <a:p>
            <a:r>
              <a:rPr lang="en-US" dirty="0" smtClean="0"/>
              <a:t>Distribution network enables such network topology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005435" y="4167960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12282" y="4382364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532690" y="4347980"/>
            <a:ext cx="3707584" cy="2144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ysDash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052941" y="4224602"/>
            <a:ext cx="785279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9537" y="4440837"/>
            <a:ext cx="5838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394147" y="4524418"/>
            <a:ext cx="1528755" cy="10420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501094" y="4794136"/>
            <a:ext cx="1765929" cy="8083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4031978" y="5549793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54766" y="5937964"/>
            <a:ext cx="479619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</a:t>
            </a:r>
            <a:r>
              <a:rPr lang="en-US" dirty="0" smtClean="0"/>
              <a:t>challenges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67543" y="1996448"/>
            <a:ext cx="4536505" cy="431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Example:</a:t>
            </a:r>
            <a:br>
              <a:rPr lang="en-US" kern="0" dirty="0" smtClean="0"/>
            </a:br>
            <a:r>
              <a:rPr lang="en-US" kern="0" dirty="0" smtClean="0"/>
              <a:t>Distribution network could </a:t>
            </a:r>
            <a:br>
              <a:rPr lang="en-US" kern="0" dirty="0" smtClean="0"/>
            </a:br>
            <a:r>
              <a:rPr lang="en-US" kern="0" dirty="0" smtClean="0"/>
              <a:t>contribute to obtain range </a:t>
            </a:r>
            <a:br>
              <a:rPr lang="en-US" kern="0" dirty="0" smtClean="0"/>
            </a:br>
            <a:r>
              <a:rPr lang="en-US" kern="0" dirty="0" smtClean="0"/>
              <a:t>extension</a:t>
            </a:r>
          </a:p>
          <a:p>
            <a:endParaRPr lang="en-US" kern="0" dirty="0"/>
          </a:p>
          <a:p>
            <a:r>
              <a:rPr lang="en-US" kern="0" dirty="0" smtClean="0"/>
              <a:t>This capability could enable high-bandwidth Smart Home device deployment</a:t>
            </a:r>
          </a:p>
          <a:p>
            <a:endParaRPr lang="en-US" kern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953540"/>
            <a:ext cx="2736304" cy="4362598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 bwMode="auto">
          <a:xfrm>
            <a:off x="6121290" y="2756270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37314" y="2964752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906570" y="4681591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757490" y="44645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46802" y="4712249"/>
            <a:ext cx="479618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6028751" y="4151599"/>
            <a:ext cx="582816" cy="3992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/>
          <p:cNvGrpSpPr/>
          <p:nvPr/>
        </p:nvGrpSpPr>
        <p:grpSpPr>
          <a:xfrm>
            <a:off x="6574055" y="3470224"/>
            <a:ext cx="936022" cy="949411"/>
            <a:chOff x="6880842" y="3111214"/>
            <a:chExt cx="936022" cy="949411"/>
          </a:xfrm>
        </p:grpSpPr>
        <p:sp>
          <p:nvSpPr>
            <p:cNvPr id="60" name="Oval 59"/>
            <p:cNvSpPr/>
            <p:nvPr/>
          </p:nvSpPr>
          <p:spPr bwMode="auto">
            <a:xfrm>
              <a:off x="6880842" y="3111214"/>
              <a:ext cx="936022" cy="94941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272" y="3284984"/>
              <a:ext cx="649226" cy="537439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>
            <a:off x="7142751" y="4681591"/>
            <a:ext cx="617477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007466" y="4728832"/>
            <a:ext cx="714430" cy="1409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897449" y="2972294"/>
            <a:ext cx="292499" cy="1492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6721896" y="4973978"/>
            <a:ext cx="280570" cy="1164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99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TDD mode applicable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</a:t>
            </a:r>
            <a:r>
              <a:rPr lang="en-US" dirty="0"/>
              <a:t>use cases</a:t>
            </a:r>
            <a:r>
              <a:rPr lang="en-US" dirty="0" smtClean="0"/>
              <a:t>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807840"/>
          </a:xfrm>
        </p:spPr>
        <p:txBody>
          <a:bodyPr/>
          <a:lstStyle/>
          <a:p>
            <a:r>
              <a:rPr lang="en-US" sz="2200" dirty="0" smtClean="0"/>
              <a:t>The biggest motivation for consumer devices to use 60GHz is to meet both high </a:t>
            </a:r>
            <a:r>
              <a:rPr lang="en-US" sz="2200" dirty="0"/>
              <a:t>bandwidth AND </a:t>
            </a:r>
            <a:r>
              <a:rPr lang="en-US" sz="2200" u="sng" dirty="0"/>
              <a:t>low </a:t>
            </a:r>
            <a:r>
              <a:rPr lang="en-US" sz="2200" u="sng" dirty="0" smtClean="0"/>
              <a:t>latency </a:t>
            </a:r>
            <a:r>
              <a:rPr lang="en-US" sz="2200" dirty="0" smtClean="0"/>
              <a:t>requirement</a:t>
            </a:r>
          </a:p>
          <a:p>
            <a:r>
              <a:rPr lang="en-US" sz="2200" dirty="0" smtClean="0"/>
              <a:t>Typically, &lt; 5msec latency &amp; jitter is the target</a:t>
            </a:r>
          </a:p>
          <a:p>
            <a:r>
              <a:rPr lang="en-US" sz="2200" dirty="0" smtClean="0"/>
              <a:t>Big chunk of BHI should be eliminated</a:t>
            </a:r>
          </a:p>
          <a:p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86" y="3624253"/>
            <a:ext cx="7334250" cy="18954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67336" y="5304113"/>
            <a:ext cx="5690864" cy="107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According to [3], with 255/32 sector configuration, BHI could occupy 8.4 </a:t>
            </a:r>
            <a:r>
              <a:rPr lang="en-US" sz="1800" b="0" kern="0" dirty="0" err="1" smtClean="0"/>
              <a:t>msec</a:t>
            </a:r>
            <a:r>
              <a:rPr lang="en-US" sz="1800" b="0" kern="0" dirty="0" smtClean="0"/>
              <a:t>, which is longer than latency target</a:t>
            </a:r>
            <a:r>
              <a:rPr lang="en-US" sz="1800" b="0" kern="0" dirty="0" smtClean="0"/>
              <a:t>.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331640" y="4017640"/>
            <a:ext cx="2151359" cy="985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Recap </a:t>
            </a:r>
            <a:r>
              <a:rPr lang="en-US" dirty="0"/>
              <a:t>on </a:t>
            </a:r>
            <a:r>
              <a:rPr lang="en-US" dirty="0" smtClean="0"/>
              <a:t>consumer device use cases</a:t>
            </a:r>
            <a:endParaRPr lang="en-US" dirty="0"/>
          </a:p>
          <a:p>
            <a:r>
              <a:rPr lang="en-US" dirty="0"/>
              <a:t>Key attribute</a:t>
            </a:r>
          </a:p>
          <a:p>
            <a:r>
              <a:rPr lang="en-US" dirty="0"/>
              <a:t>Additional consideration to the scenario considering real life environment</a:t>
            </a:r>
          </a:p>
          <a:p>
            <a:pPr lvl="1"/>
            <a:r>
              <a:rPr lang="en-US" dirty="0"/>
              <a:t>Device layout</a:t>
            </a:r>
          </a:p>
          <a:p>
            <a:pPr lvl="1"/>
            <a:r>
              <a:rPr lang="en-US" dirty="0" smtClean="0"/>
              <a:t>Moving </a:t>
            </a:r>
            <a:r>
              <a:rPr lang="en-US" dirty="0"/>
              <a:t>blockers</a:t>
            </a:r>
          </a:p>
          <a:p>
            <a:r>
              <a:rPr lang="en-US" dirty="0" smtClean="0"/>
              <a:t>Potential </a:t>
            </a:r>
            <a:r>
              <a:rPr lang="en-US" dirty="0"/>
              <a:t>approaches to overcome the challenges</a:t>
            </a:r>
          </a:p>
          <a:p>
            <a:r>
              <a:rPr lang="en-US" dirty="0" smtClean="0"/>
              <a:t>Is </a:t>
            </a:r>
            <a:r>
              <a:rPr lang="en-US" dirty="0"/>
              <a:t>TDD mode applicable to the use case?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TDD mode applicable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</a:t>
            </a:r>
            <a:r>
              <a:rPr lang="en-US" dirty="0"/>
              <a:t>use cases</a:t>
            </a:r>
            <a:r>
              <a:rPr lang="en-US" dirty="0" smtClean="0"/>
              <a:t>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80048"/>
          </a:xfrm>
        </p:spPr>
        <p:txBody>
          <a:bodyPr/>
          <a:lstStyle/>
          <a:p>
            <a:r>
              <a:rPr lang="en-US" sz="2200" dirty="0" smtClean="0"/>
              <a:t>According to [4], TDD mode steady state would eliminate BHI</a:t>
            </a:r>
          </a:p>
          <a:p>
            <a:r>
              <a:rPr lang="en-US" sz="2200" dirty="0" smtClean="0"/>
              <a:t>According to [5] and [6], SLS will be done within SP, and TDD mode channel access allows BF training signaling interleaved with data transfer</a:t>
            </a:r>
          </a:p>
          <a:p>
            <a:pPr lvl="1"/>
            <a:r>
              <a:rPr lang="en-US" sz="1800" dirty="0" smtClean="0"/>
              <a:t>This is a nice feature for applications that require extremely low latency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Even knowing there are missing components with TDD mode, some of the TDD based features/operation mode are attractive for consumer device use cases</a:t>
            </a:r>
            <a:endParaRPr lang="en-US" sz="1800" b="0" dirty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04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r>
              <a:rPr lang="en-US" sz="2000" dirty="0" smtClean="0"/>
              <a:t>Revisited consumer device use cases and picked up key attribute</a:t>
            </a:r>
          </a:p>
          <a:p>
            <a:r>
              <a:rPr lang="en-US" sz="2000" dirty="0" smtClean="0"/>
              <a:t>Latency, robustness, and transmission range are important for these use cases</a:t>
            </a:r>
          </a:p>
          <a:p>
            <a:r>
              <a:rPr lang="en-US" sz="2000" dirty="0" smtClean="0"/>
              <a:t>802.11ay device should leverage diversity effect</a:t>
            </a:r>
          </a:p>
          <a:p>
            <a:pPr lvl="1"/>
            <a:r>
              <a:rPr lang="en-US" sz="1800" dirty="0" smtClean="0"/>
              <a:t>MIMO contributes to multi-path diversity</a:t>
            </a:r>
          </a:p>
          <a:p>
            <a:pPr lvl="1"/>
            <a:r>
              <a:rPr lang="en-US" sz="1800" dirty="0" smtClean="0"/>
              <a:t>Distribution network contributes to site diversity</a:t>
            </a:r>
          </a:p>
          <a:p>
            <a:r>
              <a:rPr lang="en-US" sz="2000" dirty="0"/>
              <a:t>802.11ay device should </a:t>
            </a:r>
            <a:r>
              <a:rPr lang="en-US" sz="2000" dirty="0" smtClean="0"/>
              <a:t>be extendable to multi-hop capability</a:t>
            </a:r>
          </a:p>
          <a:p>
            <a:pPr lvl="1"/>
            <a:r>
              <a:rPr lang="en-US" sz="1800" dirty="0"/>
              <a:t>Distribution network </a:t>
            </a:r>
            <a:r>
              <a:rPr lang="en-US" sz="1800" dirty="0" smtClean="0"/>
              <a:t>could enable room-to-room communication</a:t>
            </a:r>
          </a:p>
          <a:p>
            <a:pPr lvl="1"/>
            <a:r>
              <a:rPr lang="en-US" sz="1800" dirty="0" smtClean="0"/>
              <a:t>802.11ay should enable 1 hop multiple P2P topology so we can extend the network on top of it</a:t>
            </a:r>
          </a:p>
          <a:p>
            <a:r>
              <a:rPr lang="en-US" sz="2000" dirty="0" smtClean="0"/>
              <a:t>Some TDD based features are </a:t>
            </a:r>
            <a:r>
              <a:rPr lang="en-US" sz="2000" dirty="0" smtClean="0"/>
              <a:t>attractive to meet latency requirement</a:t>
            </a:r>
          </a:p>
          <a:p>
            <a:r>
              <a:rPr lang="en-US" sz="2000" dirty="0" smtClean="0"/>
              <a:t>Suggest to complete 802.11ay spec so that Distribution Network can be used by broader 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45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Annex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833776"/>
          </a:xfrm>
        </p:spPr>
        <p:txBody>
          <a:bodyPr/>
          <a:lstStyle/>
          <a:p>
            <a:r>
              <a:rPr lang="en-US" dirty="0" smtClean="0"/>
              <a:t>Usage Model 4 of [2] is Data Center scenario</a:t>
            </a:r>
          </a:p>
          <a:p>
            <a:pPr lvl="1"/>
            <a:r>
              <a:rPr lang="en-US" sz="1800" dirty="0" smtClean="0"/>
              <a:t>High level requirement of Data Center looks to be quite close to the requirements described in this submission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89327" y="3356992"/>
            <a:ext cx="4847169" cy="3095415"/>
            <a:chOff x="0" y="1095333"/>
            <a:chExt cx="4847169" cy="3095415"/>
          </a:xfrm>
        </p:grpSpPr>
        <p:pic>
          <p:nvPicPr>
            <p:cNvPr id="8" name="Shape 1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095333"/>
              <a:ext cx="4847169" cy="2952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115"/>
            <p:cNvSpPr/>
            <p:nvPr/>
          </p:nvSpPr>
          <p:spPr>
            <a:xfrm>
              <a:off x="896546" y="1673615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6"/>
            <p:cNvSpPr/>
            <p:nvPr/>
          </p:nvSpPr>
          <p:spPr>
            <a:xfrm>
              <a:off x="1456283" y="1676381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17"/>
            <p:cNvSpPr/>
            <p:nvPr/>
          </p:nvSpPr>
          <p:spPr>
            <a:xfrm>
              <a:off x="1966142" y="1687459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18"/>
            <p:cNvSpPr/>
            <p:nvPr/>
          </p:nvSpPr>
          <p:spPr>
            <a:xfrm>
              <a:off x="2492627" y="1690225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19"/>
            <p:cNvSpPr/>
            <p:nvPr/>
          </p:nvSpPr>
          <p:spPr>
            <a:xfrm>
              <a:off x="3459701" y="1377098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Shape 120"/>
            <p:cNvSpPr/>
            <p:nvPr/>
          </p:nvSpPr>
          <p:spPr>
            <a:xfrm>
              <a:off x="4002812" y="1379863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121"/>
            <p:cNvSpPr/>
            <p:nvPr/>
          </p:nvSpPr>
          <p:spPr>
            <a:xfrm>
              <a:off x="3329385" y="1271848"/>
              <a:ext cx="881149" cy="357446"/>
            </a:xfrm>
            <a:prstGeom prst="ellipse">
              <a:avLst/>
            </a:prstGeom>
            <a:noFill/>
            <a:ln w="12700" cap="flat">
              <a:solidFill>
                <a:srgbClr val="2C957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122"/>
            <p:cNvSpPr/>
            <p:nvPr/>
          </p:nvSpPr>
          <p:spPr>
            <a:xfrm>
              <a:off x="805087" y="1565563"/>
              <a:ext cx="881149" cy="357446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123"/>
            <p:cNvSpPr/>
            <p:nvPr/>
          </p:nvSpPr>
          <p:spPr>
            <a:xfrm>
              <a:off x="782920" y="1438101"/>
              <a:ext cx="1432559" cy="462741"/>
            </a:xfrm>
            <a:prstGeom prst="ellipse">
              <a:avLst/>
            </a:prstGeom>
            <a:noFill/>
            <a:ln w="12700" cap="flat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Shape 124"/>
            <p:cNvSpPr/>
            <p:nvPr/>
          </p:nvSpPr>
          <p:spPr>
            <a:xfrm>
              <a:off x="785691" y="1330037"/>
              <a:ext cx="2061556" cy="581890"/>
            </a:xfrm>
            <a:prstGeom prst="ellipse">
              <a:avLst/>
            </a:prstGeom>
            <a:noFill/>
            <a:ln w="12700" cap="flat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Shape 125"/>
            <p:cNvSpPr/>
            <p:nvPr/>
          </p:nvSpPr>
          <p:spPr>
            <a:xfrm rot="-1386888">
              <a:off x="2402377" y="1446415"/>
              <a:ext cx="1205346" cy="365760"/>
            </a:xfrm>
            <a:prstGeom prst="ellipse">
              <a:avLst/>
            </a:prstGeom>
            <a:noFill/>
            <a:ln w="25400" cap="flat">
              <a:solidFill>
                <a:srgbClr val="2C957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Shape 126"/>
            <p:cNvSpPr txBox="1"/>
            <p:nvPr/>
          </p:nvSpPr>
          <p:spPr>
            <a:xfrm>
              <a:off x="2468878" y="3923607"/>
              <a:ext cx="266419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</a:p>
          </p:txBody>
        </p:sp>
        <p:sp>
          <p:nvSpPr>
            <p:cNvPr id="22" name="Shape 127"/>
            <p:cNvSpPr txBox="1"/>
            <p:nvPr/>
          </p:nvSpPr>
          <p:spPr>
            <a:xfrm>
              <a:off x="1947925" y="3926373"/>
              <a:ext cx="261609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23" name="Shape 128"/>
            <p:cNvSpPr txBox="1"/>
            <p:nvPr/>
          </p:nvSpPr>
          <p:spPr>
            <a:xfrm>
              <a:off x="1432520" y="3926373"/>
              <a:ext cx="266419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</a:p>
          </p:txBody>
        </p:sp>
        <p:sp>
          <p:nvSpPr>
            <p:cNvPr id="24" name="Shape 129"/>
            <p:cNvSpPr txBox="1"/>
            <p:nvPr/>
          </p:nvSpPr>
          <p:spPr>
            <a:xfrm>
              <a:off x="853375" y="3929139"/>
              <a:ext cx="271227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25" name="Shape 130"/>
            <p:cNvSpPr txBox="1"/>
            <p:nvPr/>
          </p:nvSpPr>
          <p:spPr>
            <a:xfrm>
              <a:off x="3372173" y="2948242"/>
              <a:ext cx="253596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</a:p>
          </p:txBody>
        </p:sp>
        <p:sp>
          <p:nvSpPr>
            <p:cNvPr id="26" name="Shape 131"/>
            <p:cNvSpPr txBox="1"/>
            <p:nvPr/>
          </p:nvSpPr>
          <p:spPr>
            <a:xfrm>
              <a:off x="3857082" y="2951014"/>
              <a:ext cx="248785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02350" y="4479898"/>
            <a:ext cx="4196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switch can transmit /receive via the 11ay interface to reach the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EoR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switch through multiple hops.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EoR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switch can reach the hub switch through the 11ay interfaces.  The data being stored transfers at ~40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Gbps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disruption tolerance  is &lt;100msec, PER&lt;10E-2 [1]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rgbClr val="FF0000"/>
                </a:solidFill>
              </a:rPr>
              <a:t>The data could traversal multiple hops (&lt;=5) in order to reach the </a:t>
            </a:r>
            <a:r>
              <a:rPr lang="en-US" dirty="0" err="1">
                <a:solidFill>
                  <a:srgbClr val="FF0000"/>
                </a:solidFill>
              </a:rPr>
              <a:t>EoR</a:t>
            </a:r>
            <a:r>
              <a:rPr lang="en-US" dirty="0">
                <a:solidFill>
                  <a:srgbClr val="FF0000"/>
                </a:solidFill>
              </a:rPr>
              <a:t> switches, and the end to end Latency&lt;50ms </a:t>
            </a:r>
            <a:endParaRPr lang="en-US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30364" y="3290501"/>
            <a:ext cx="3283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BHI duration should be minimized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28091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[1] Draft P802.11ay D1.0</a:t>
            </a:r>
          </a:p>
          <a:p>
            <a:r>
              <a:rPr lang="en-US" sz="2000" b="0" dirty="0" smtClean="0"/>
              <a:t>[2] IEEE 802.11-15/625r7 </a:t>
            </a:r>
            <a:r>
              <a:rPr lang="en-US" sz="2000" b="0" dirty="0"/>
              <a:t>“IEEE 802.11 </a:t>
            </a:r>
            <a:r>
              <a:rPr lang="en-US" sz="2000" b="0" dirty="0" err="1"/>
              <a:t>TGay</a:t>
            </a:r>
            <a:r>
              <a:rPr lang="en-US" sz="2000" b="0" dirty="0"/>
              <a:t> Use Cases</a:t>
            </a:r>
            <a:r>
              <a:rPr lang="en-US" sz="2000" b="0" dirty="0" smtClean="0"/>
              <a:t>”, Rob Sun, et.al.</a:t>
            </a:r>
          </a:p>
          <a:p>
            <a:r>
              <a:rPr lang="en-US" sz="2000" b="0" dirty="0" smtClean="0"/>
              <a:t>[3] </a:t>
            </a:r>
            <a:r>
              <a:rPr lang="en-US" sz="2000" b="0" dirty="0"/>
              <a:t>IEEE 802.11-17/67r1 “Enhanced SLS BF flow for efficient AP-STA access in dense environment”, Alexander </a:t>
            </a:r>
            <a:r>
              <a:rPr lang="en-US" sz="2000" b="0" dirty="0" err="1"/>
              <a:t>Maltsev</a:t>
            </a:r>
            <a:r>
              <a:rPr lang="en-US" sz="2000" b="0" dirty="0"/>
              <a:t>, et.al.</a:t>
            </a:r>
          </a:p>
          <a:p>
            <a:r>
              <a:rPr lang="en-US" sz="2000" b="0" dirty="0" smtClean="0"/>
              <a:t>[4] IEEE 802.11-17/1321r0 “Features for </a:t>
            </a:r>
            <a:r>
              <a:rPr lang="en-US" sz="2000" b="0" dirty="0" err="1" smtClean="0"/>
              <a:t>mmW</a:t>
            </a:r>
            <a:r>
              <a:rPr lang="en-US" sz="2000" b="0" dirty="0" smtClean="0"/>
              <a:t> Distribution Network Use Case”, </a:t>
            </a:r>
            <a:r>
              <a:rPr lang="en-US" sz="2000" b="0" dirty="0" err="1" smtClean="0"/>
              <a:t>Djordje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Tujkovic</a:t>
            </a:r>
            <a:r>
              <a:rPr lang="en-US" sz="2000" b="0" dirty="0" smtClean="0"/>
              <a:t>, et.al.</a:t>
            </a:r>
          </a:p>
          <a:p>
            <a:r>
              <a:rPr lang="en-US" sz="2000" b="0" dirty="0" smtClean="0"/>
              <a:t>[5] IEEE 802.11-17/1646r1, “Beamforming for </a:t>
            </a:r>
            <a:r>
              <a:rPr lang="en-US" sz="2000" b="0" dirty="0" err="1" smtClean="0"/>
              <a:t>mmWave</a:t>
            </a:r>
            <a:r>
              <a:rPr lang="en-US" sz="2000" b="0" dirty="0" smtClean="0"/>
              <a:t> Distribution Network”, Oren </a:t>
            </a:r>
            <a:r>
              <a:rPr lang="en-US" sz="2000" b="0" dirty="0" err="1" smtClean="0"/>
              <a:t>Kedem</a:t>
            </a:r>
            <a:r>
              <a:rPr lang="en-US" sz="2000" b="0" dirty="0" smtClean="0"/>
              <a:t>, et.al.</a:t>
            </a:r>
          </a:p>
          <a:p>
            <a:r>
              <a:rPr lang="en-US" sz="2000" b="0" dirty="0" smtClean="0"/>
              <a:t>[6] IEEE 802.11-17/1679r0, “Beamforming protocol for </a:t>
            </a:r>
            <a:r>
              <a:rPr lang="en-US" sz="2000" b="0" dirty="0" err="1" smtClean="0"/>
              <a:t>mmWave</a:t>
            </a:r>
            <a:r>
              <a:rPr lang="en-US" sz="2000" b="0" dirty="0" smtClean="0"/>
              <a:t> Distribution Networks”, </a:t>
            </a:r>
            <a:r>
              <a:rPr lang="en-US" sz="2000" b="0" dirty="0" err="1" smtClean="0"/>
              <a:t>Djordje</a:t>
            </a:r>
            <a:r>
              <a:rPr lang="en-US" sz="2000" b="0" dirty="0" smtClean="0"/>
              <a:t> </a:t>
            </a:r>
            <a:r>
              <a:rPr lang="en-US" sz="2000" b="0" dirty="0" err="1"/>
              <a:t>Tujkovic</a:t>
            </a:r>
            <a:r>
              <a:rPr lang="en-US" sz="2000" b="0" dirty="0"/>
              <a:t>, </a:t>
            </a:r>
            <a:r>
              <a:rPr lang="en-US" sz="2000" b="0" dirty="0" smtClean="0"/>
              <a:t>et.al.</a:t>
            </a:r>
            <a:endParaRPr lang="en-US" sz="2000" b="0" dirty="0"/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Strawpoll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Do you think it is valuable to include some information from this submission to 802.11ay use case document?</a:t>
            </a:r>
          </a:p>
          <a:p>
            <a:pPr lvl="1"/>
            <a:r>
              <a:rPr lang="en-US" sz="1800" dirty="0" smtClean="0"/>
              <a:t>Yes</a:t>
            </a:r>
          </a:p>
          <a:p>
            <a:pPr lvl="1"/>
            <a:r>
              <a:rPr lang="en-US" sz="1800" dirty="0" smtClean="0"/>
              <a:t>No</a:t>
            </a:r>
          </a:p>
          <a:p>
            <a:pPr lvl="1"/>
            <a:r>
              <a:rPr lang="en-US" sz="1800" dirty="0" smtClean="0"/>
              <a:t>Don’t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321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r>
              <a:rPr lang="en-US" dirty="0" smtClean="0"/>
              <a:t>802.11ay use case document development started in 2015. The task group tries to capture potential usage of the 802.11ay technology</a:t>
            </a:r>
          </a:p>
          <a:p>
            <a:r>
              <a:rPr lang="en-US" dirty="0" smtClean="0"/>
              <a:t>This presentation introduces additional consideration to consumer device use case reflecting real life usage, hoping broader 802.11ay technology adoption in consumer electronics market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consumer device use cases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91816"/>
          </a:xfrm>
        </p:spPr>
        <p:txBody>
          <a:bodyPr/>
          <a:lstStyle/>
          <a:p>
            <a:r>
              <a:rPr lang="en-US" sz="2000" dirty="0" smtClean="0"/>
              <a:t>802.11ay use case document [2] contains comprehensive list of use cases for next generation 60GHz communications</a:t>
            </a:r>
          </a:p>
          <a:p>
            <a:r>
              <a:rPr lang="en-US" sz="2000" dirty="0" smtClean="0"/>
              <a:t>Usage Model 2 and 3 reflect typical usage and requirements for consumer applications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3541682"/>
            <a:ext cx="3461992" cy="2469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23390"/>
            <a:ext cx="3840265" cy="23061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2839" y="6089931"/>
            <a:ext cx="3357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UM2: 8K UHD wireless transfer at Smart Home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125997" y="6089931"/>
            <a:ext cx="3666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UM3: AR/VR headsets and other high-end wearables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5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consumer device use cases (1’)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91816"/>
          </a:xfrm>
        </p:spPr>
        <p:txBody>
          <a:bodyPr/>
          <a:lstStyle/>
          <a:p>
            <a:r>
              <a:rPr lang="en-US" sz="2000" dirty="0" smtClean="0"/>
              <a:t>FYI, another potential device that could leverage 60GHz communication is high definition video camera</a:t>
            </a:r>
          </a:p>
          <a:p>
            <a:r>
              <a:rPr lang="en-US" sz="2000" dirty="0" smtClean="0"/>
              <a:t>Shoot the object at the camera and transfer it to a media controller immediately with very low latency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75" y="3643945"/>
            <a:ext cx="1592237" cy="11892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 bwMode="auto">
          <a:xfrm rot="1051633">
            <a:off x="2958259" y="4599607"/>
            <a:ext cx="2016224" cy="325239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68" y="4833156"/>
            <a:ext cx="1233660" cy="1268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5181607"/>
            <a:ext cx="1466850" cy="10287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2858989" y="5467200"/>
            <a:ext cx="2016224" cy="325239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consumer device use cases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91816"/>
          </a:xfrm>
        </p:spPr>
        <p:txBody>
          <a:bodyPr/>
          <a:lstStyle/>
          <a:p>
            <a:r>
              <a:rPr lang="en-US" sz="2000" dirty="0" smtClean="0"/>
              <a:t>Use case and requirement matrix is shown below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15468"/>
              </p:ext>
            </p:extLst>
          </p:nvPr>
        </p:nvGraphicFramePr>
        <p:xfrm>
          <a:off x="395536" y="2852936"/>
          <a:ext cx="8352928" cy="28391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/>
                <a:gridCol w="1440160"/>
                <a:gridCol w="1080120"/>
                <a:gridCol w="1656184"/>
                <a:gridCol w="1296144"/>
                <a:gridCol w="1224136"/>
              </a:tblGrid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Use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UHD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5-10m (~20m)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&lt;5msec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VR headset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5-10m</a:t>
                      </a:r>
                      <a:r>
                        <a:rPr lang="en-US" baseline="0" dirty="0" smtClean="0"/>
                        <a:t> (~20m)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&lt;5msec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Camera video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Indoor/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outdoor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10-50m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Gpbs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&lt;20msec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68080"/>
          </a:xfrm>
        </p:spPr>
        <p:txBody>
          <a:bodyPr/>
          <a:lstStyle/>
          <a:p>
            <a:r>
              <a:rPr lang="en-US" dirty="0" smtClean="0"/>
              <a:t>All of these application require high bandwidth AND low latency streaming capability</a:t>
            </a:r>
          </a:p>
          <a:p>
            <a:r>
              <a:rPr lang="en-US" dirty="0" smtClean="0"/>
              <a:t>Need to cope with LOS/NLOS transmissions, including human blockage, and interference avoidance</a:t>
            </a:r>
          </a:p>
          <a:p>
            <a:r>
              <a:rPr lang="en-US" dirty="0" smtClean="0"/>
              <a:t>Robustness is essential</a:t>
            </a:r>
          </a:p>
          <a:p>
            <a:r>
              <a:rPr lang="en-US" dirty="0" smtClean="0"/>
              <a:t>Quick recovery from obstruction is essential</a:t>
            </a:r>
          </a:p>
          <a:p>
            <a:r>
              <a:rPr lang="en-US" dirty="0" smtClean="0"/>
              <a:t>In many cases, need to cope with power limitation and heat problem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032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86" y="5163511"/>
            <a:ext cx="5080354" cy="1305087"/>
          </a:xfrm>
        </p:spPr>
        <p:txBody>
          <a:bodyPr/>
          <a:lstStyle/>
          <a:p>
            <a:r>
              <a:rPr lang="en-US" dirty="0" smtClean="0"/>
              <a:t>The goal of UM2 is to eliminate or reduce ugly cables, and </a:t>
            </a:r>
            <a:r>
              <a:rPr lang="en-US" u="sng" dirty="0" smtClean="0"/>
              <a:t>give users flexibility of device installation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0" y="2886741"/>
            <a:ext cx="2322190" cy="1721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13" y="2015265"/>
            <a:ext cx="2953928" cy="1995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00" y="4185439"/>
            <a:ext cx="3411241" cy="1956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92" y="2886741"/>
            <a:ext cx="1524000" cy="20193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4314729" y="3470354"/>
            <a:ext cx="720080" cy="108012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46442" y="3782299"/>
            <a:ext cx="914400" cy="65008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5720" y="3892329"/>
            <a:ext cx="827170" cy="5400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09331" y="4200886"/>
            <a:ext cx="940905" cy="65008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9099" y="2016837"/>
            <a:ext cx="4840463" cy="6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UM2: UHD for display</a:t>
            </a:r>
          </a:p>
        </p:txBody>
      </p:sp>
    </p:spTree>
    <p:extLst>
      <p:ext uri="{BB962C8B-B14F-4D97-AF65-F5344CB8AC3E}">
        <p14:creationId xmlns:p14="http://schemas.microsoft.com/office/powerpoint/2010/main" val="8050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 bwMode="auto">
          <a:xfrm rot="10800000">
            <a:off x="4626766" y="4988963"/>
            <a:ext cx="720080" cy="54006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4263653" cy="1305087"/>
          </a:xfrm>
        </p:spPr>
        <p:txBody>
          <a:bodyPr/>
          <a:lstStyle/>
          <a:p>
            <a:r>
              <a:rPr lang="en-US" dirty="0" smtClean="0"/>
              <a:t>STB/Tuner might be located places where LOS signal cannot travel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13" y="2015265"/>
            <a:ext cx="2953928" cy="1995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00" y="4185439"/>
            <a:ext cx="3411241" cy="195614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 rot="10800000">
            <a:off x="4515173" y="2698989"/>
            <a:ext cx="720080" cy="54006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44208" y="3488136"/>
            <a:ext cx="615893" cy="4065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856364" y="3264397"/>
            <a:ext cx="463493" cy="32108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79214" y="4672364"/>
            <a:ext cx="4263653" cy="13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STB/Tuner might be located behind sofa and/or humans</a:t>
            </a:r>
          </a:p>
        </p:txBody>
      </p:sp>
    </p:spTree>
    <p:extLst>
      <p:ext uri="{BB962C8B-B14F-4D97-AF65-F5344CB8AC3E}">
        <p14:creationId xmlns:p14="http://schemas.microsoft.com/office/powerpoint/2010/main" val="17307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37520</TotalTime>
  <Words>1494</Words>
  <Application>Microsoft Office PowerPoint</Application>
  <PresentationFormat>On-screen Show (4:3)</PresentationFormat>
  <Paragraphs>297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802-11-Submission</vt:lpstr>
      <vt:lpstr>Distribution network use case for  consumer devices</vt:lpstr>
      <vt:lpstr>Agenda</vt:lpstr>
      <vt:lpstr>Motivation</vt:lpstr>
      <vt:lpstr>Recap on consumer device use cases (1)</vt:lpstr>
      <vt:lpstr>Recap on consumer device use cases (1’)</vt:lpstr>
      <vt:lpstr>Recap on consumer device use cases (2)</vt:lpstr>
      <vt:lpstr>Key attribute</vt:lpstr>
      <vt:lpstr>Additional consideration to the scenario considering real life environment (1)</vt:lpstr>
      <vt:lpstr>Additional consideration to the scenario considering real life environment (2)</vt:lpstr>
      <vt:lpstr>Additional consideration to the scenario considering real life environment (3)</vt:lpstr>
      <vt:lpstr>Additional consideration to the scenario considering real life environment (4)</vt:lpstr>
      <vt:lpstr>Additional consideration to the scenario considering real life environment (5)</vt:lpstr>
      <vt:lpstr>Additional consideration to the scenario considering real life environment (6)</vt:lpstr>
      <vt:lpstr>Potential approaches to overcome the challenges (1)</vt:lpstr>
      <vt:lpstr>Potential approaches to overcome the challenges (2)</vt:lpstr>
      <vt:lpstr>Potential approaches to overcome the challenges (3)</vt:lpstr>
      <vt:lpstr>Potential approaches to overcome the challenges (4)</vt:lpstr>
      <vt:lpstr>Potential approaches to overcome the challenges (5)</vt:lpstr>
      <vt:lpstr>Is TDD mode applicable to  these use cases? (1)</vt:lpstr>
      <vt:lpstr>Is TDD mode applicable to  these use cases? (2)</vt:lpstr>
      <vt:lpstr>Conclusion</vt:lpstr>
      <vt:lpstr>Annex</vt:lpstr>
      <vt:lpstr>References</vt:lpstr>
      <vt:lpstr>Strawpoll</vt:lpstr>
    </vt:vector>
  </TitlesOfParts>
  <Company>Sony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for FB network</dc:title>
  <dc:creator>Sakoda, Kazuyuki</dc:creator>
  <cp:keywords>CTPClassification=CTP_IC:VisualMarkings=</cp:keywords>
  <cp:lastModifiedBy>Sakoda, Kazuyuki</cp:lastModifiedBy>
  <cp:revision>139</cp:revision>
  <cp:lastPrinted>2016-10-04T20:51:11Z</cp:lastPrinted>
  <dcterms:created xsi:type="dcterms:W3CDTF">2015-03-24T14:22:58Z</dcterms:created>
  <dcterms:modified xsi:type="dcterms:W3CDTF">2018-01-17T21:22:31Z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55c0982a-72dc-4711-b9fe-71da7bc145ba</vt:lpwstr>
  </property>
  <property fmtid="{D5CDD505-2E9C-101B-9397-08002B2CF9AE}" pid="3" name="CTP_BU">
    <vt:lpwstr>COMMUNICATION &amp;DEVICES GROUP</vt:lpwstr>
  </property>
  <property fmtid="{D5CDD505-2E9C-101B-9397-08002B2CF9AE}" pid="4" name="CTP_TimeStamp">
    <vt:lpwstr>2016-03-09 11:17:48Z</vt:lpwstr>
  </property>
  <property fmtid="{D5CDD505-2E9C-101B-9397-08002B2CF9AE}" pid="5" name="CTPClassification">
    <vt:lpwstr>CTP_IC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1509718974</vt:lpwstr>
  </property>
</Properties>
</file>