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9" r:id="rId2"/>
    <p:sldId id="322" r:id="rId3"/>
    <p:sldId id="343" r:id="rId4"/>
    <p:sldId id="364" r:id="rId5"/>
    <p:sldId id="344" r:id="rId6"/>
    <p:sldId id="337" r:id="rId7"/>
    <p:sldId id="345" r:id="rId8"/>
    <p:sldId id="346" r:id="rId9"/>
    <p:sldId id="347" r:id="rId10"/>
    <p:sldId id="348" r:id="rId11"/>
    <p:sldId id="351" r:id="rId12"/>
    <p:sldId id="350" r:id="rId13"/>
    <p:sldId id="349" r:id="rId14"/>
    <p:sldId id="353" r:id="rId15"/>
    <p:sldId id="352" r:id="rId16"/>
    <p:sldId id="360" r:id="rId17"/>
    <p:sldId id="362" r:id="rId18"/>
    <p:sldId id="361" r:id="rId19"/>
    <p:sldId id="359" r:id="rId20"/>
    <p:sldId id="363" r:id="rId21"/>
    <p:sldId id="356" r:id="rId22"/>
    <p:sldId id="365" r:id="rId23"/>
    <p:sldId id="321" r:id="rId2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5D6CBB4-39BB-854F-9DC5-33BF7D643B56}">
          <p14:sldIdLst>
            <p14:sldId id="269"/>
            <p14:sldId id="322"/>
            <p14:sldId id="343"/>
            <p14:sldId id="364"/>
            <p14:sldId id="344"/>
            <p14:sldId id="337"/>
            <p14:sldId id="345"/>
            <p14:sldId id="346"/>
            <p14:sldId id="347"/>
            <p14:sldId id="348"/>
            <p14:sldId id="351"/>
            <p14:sldId id="350"/>
            <p14:sldId id="349"/>
            <p14:sldId id="353"/>
            <p14:sldId id="352"/>
            <p14:sldId id="360"/>
            <p14:sldId id="362"/>
            <p14:sldId id="361"/>
            <p14:sldId id="359"/>
            <p14:sldId id="363"/>
            <p14:sldId id="356"/>
            <p14:sldId id="365"/>
          </p14:sldIdLst>
        </p14:section>
        <p14:section name="Untitled Section" id="{D13174EE-DFF1-F244-99F6-072289F5F365}">
          <p14:sldIdLst>
            <p14:sldId id="3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 Silva, Claudio" initials="DSC" lastIdx="2" clrIdx="0">
    <p:extLst/>
  </p:cmAuthor>
  <p:cmAuthor id="2" name="Aldana, Carlos H" initials="ACH" lastIdx="15" clrIdx="1">
    <p:extLst/>
  </p:cmAuthor>
  <p:cmAuthor id="3" name="Chen, Cheng" initials="CC" lastIdx="3" clrIdx="2">
    <p:extLst/>
  </p:cmAuthor>
  <p:cmAuthor id="4" name="Nabeel Ahmed" initials="NA" lastIdx="2" clrIdx="3">
    <p:extLst/>
  </p:cmAuthor>
  <p:cmAuthor id="5" name="Nabeel Ahmed" initials="NA [2]" lastIdx="1" clrIdx="4">
    <p:extLst/>
  </p:cmAuthor>
  <p:cmAuthor id="6" name="Nabeel Ahmed" initials="NA [3]" lastIdx="1" clrIdx="5">
    <p:extLst/>
  </p:cmAuthor>
  <p:cmAuthor id="7" name="Nabeel Ahmed" initials="NA [4]" lastIdx="1" clrIdx="6">
    <p:extLst/>
  </p:cmAuthor>
  <p:cmAuthor id="8" name="Nabeel Ahmed" initials="NA [5]" lastIdx="1" clrIdx="7">
    <p:extLst/>
  </p:cmAuthor>
  <p:cmAuthor id="9" name="Nabeel Ahmed" initials="NA [6]" lastIdx="1" clrIdx="8">
    <p:extLst/>
  </p:cmAuthor>
  <p:cmAuthor id="10" name="Nabeel Ahmed" initials="NA [7]" lastIdx="1" clrIdx="9">
    <p:extLst/>
  </p:cmAuthor>
  <p:cmAuthor id="11" name="Nabeel Ahmed" initials="NA [8]" lastIdx="1" clrIdx="10">
    <p:extLst/>
  </p:cmAuthor>
  <p:cmAuthor id="12" name="Nabeel Ahmed" initials="NA [9]" lastIdx="1" clrIdx="11">
    <p:extLst/>
  </p:cmAuthor>
  <p:cmAuthor id="13" name="Nabeel Ahmed" initials="NA [10]" lastIdx="1" clrIdx="12">
    <p:extLst/>
  </p:cmAuthor>
  <p:cmAuthor id="14" name="Nabeel Ahmed" initials="NA [11]" lastIdx="1" clrIdx="13">
    <p:extLst/>
  </p:cmAuthor>
  <p:cmAuthor id="15" name="Nabeel Ahmed" initials="NA [12]" lastIdx="1" clrIdx="14">
    <p:extLst/>
  </p:cmAuthor>
  <p:cmAuthor id="16" name="Nabeel Ahmed" initials="NA [13]" lastIdx="1" clrIdx="15">
    <p:extLst/>
  </p:cmAuthor>
  <p:cmAuthor id="17" name="Nabeel Ahmed" initials="NA [14]" lastIdx="1" clrIdx="16">
    <p:extLst/>
  </p:cmAuthor>
  <p:cmAuthor id="18" name="Nabeel Ahmed" initials="NA [15]" lastIdx="1" clrIdx="17">
    <p:extLst/>
  </p:cmAuthor>
  <p:cmAuthor id="19" name="Nabeel Ahmed" initials="NA [16]" lastIdx="1" clrIdx="18">
    <p:extLst/>
  </p:cmAuthor>
  <p:cmAuthor id="20" name="Nabeel Ahmed" initials="NA [17]" lastIdx="1" clrIdx="19">
    <p:extLst/>
  </p:cmAuthor>
  <p:cmAuthor id="21" name="Nabeel Ahmed" initials="NA [18]" lastIdx="1" clrIdx="20">
    <p:extLst/>
  </p:cmAuthor>
  <p:cmAuthor id="22" name="Nabeel Ahmed" initials="NA [19]" lastIdx="1" clrIdx="21">
    <p:extLst/>
  </p:cmAuthor>
  <p:cmAuthor id="23" name="Nabeel Ahmed" initials="NA [20]" lastIdx="1" clrIdx="22">
    <p:extLst/>
  </p:cmAuthor>
  <p:cmAuthor id="24" name="Nabeel Ahmed" initials="NA [21]" lastIdx="1" clrIdx="23">
    <p:extLst/>
  </p:cmAuthor>
  <p:cmAuthor id="25" name="Cordeiro, Carlos" initials="CC" lastIdx="17" clrIdx="24">
    <p:extLst>
      <p:ext uri="{19B8F6BF-5375-455C-9EA6-DF929625EA0E}">
        <p15:presenceInfo xmlns:p15="http://schemas.microsoft.com/office/powerpoint/2012/main" userId="S-1-5-21-725345543-602162358-527237240-833488" providerId="AD"/>
      </p:ext>
    </p:extLst>
  </p:cmAuthor>
  <p:cmAuthor id="26" name="Solomon Trainin" initials="ST" lastIdx="6" clrIdx="25">
    <p:extLst>
      <p:ext uri="{19B8F6BF-5375-455C-9EA6-DF929625EA0E}">
        <p15:presenceInfo xmlns:p15="http://schemas.microsoft.com/office/powerpoint/2012/main" userId="S-1-5-21-1952997573-423393015-1030492284-331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8473" autoAdjust="0"/>
    <p:restoredTop sz="95979" autoAdjust="0"/>
  </p:normalViewPr>
  <p:slideViewPr>
    <p:cSldViewPr>
      <p:cViewPr varScale="1">
        <p:scale>
          <a:sx n="68" d="100"/>
          <a:sy n="68" d="100"/>
        </p:scale>
        <p:origin x="150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156"/>
    </p:cViewPr>
  </p:sorterViewPr>
  <p:notesViewPr>
    <p:cSldViewPr>
      <p:cViewPr varScale="1">
        <p:scale>
          <a:sx n="84" d="100"/>
          <a:sy n="84" d="100"/>
        </p:scale>
        <p:origin x="37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51276" y="175750"/>
            <a:ext cx="235615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677">
              <a:defRPr sz="1400" b="1" smtClean="0"/>
            </a:lvl1pPr>
          </a:lstStyle>
          <a:p>
            <a:pPr>
              <a:defRPr/>
            </a:pPr>
            <a:r>
              <a:rPr lang="en-US" altLang="en-US" dirty="0"/>
              <a:t>doc.: IEEE 802.11-16/XXXXr0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702966" y="175750"/>
            <a:ext cx="122783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677">
              <a:defRPr sz="1400" b="1" smtClean="0"/>
            </a:lvl1pPr>
          </a:lstStyle>
          <a:p>
            <a:pPr>
              <a:defRPr/>
            </a:pPr>
            <a:r>
              <a:rPr lang="en-US" altLang="en-US" dirty="0"/>
              <a:t>September 2016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320081" y="8997440"/>
            <a:ext cx="106760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677">
              <a:defRPr smtClean="0"/>
            </a:lvl1pPr>
          </a:lstStyle>
          <a:p>
            <a:pPr>
              <a:defRPr/>
            </a:pPr>
            <a:r>
              <a:rPr lang="en-US" altLang="en-US" dirty="0"/>
              <a:t>Intel Corporation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68476" y="8997440"/>
            <a:ext cx="51776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677">
              <a:defRPr smtClean="0"/>
            </a:lvl1pPr>
          </a:lstStyle>
          <a:p>
            <a:pPr>
              <a:defRPr/>
            </a:pPr>
            <a:r>
              <a:rPr lang="en-US" altLang="en-US" dirty="0"/>
              <a:t>Page </a:t>
            </a:r>
            <a:fld id="{308D0DB5-E65D-4027-A3D6-A770114E773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701362" y="388013"/>
            <a:ext cx="560767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952" tIns="45976" rIns="91952" bIns="45976" anchor="ctr"/>
          <a:lstStyle/>
          <a:p>
            <a:endParaRPr lang="en-US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701362" y="8997440"/>
            <a:ext cx="71814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61963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23925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87475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49438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066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638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210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782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1200" dirty="0"/>
              <a:t>Submission</a:t>
            </a: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701362" y="8986308"/>
            <a:ext cx="576335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952" tIns="45976" rIns="91952" bIns="45976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00436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94610" y="96239"/>
            <a:ext cx="235615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677">
              <a:defRPr sz="1400" b="1" smtClean="0"/>
            </a:lvl1pPr>
          </a:lstStyle>
          <a:p>
            <a:pPr>
              <a:defRPr/>
            </a:pPr>
            <a:r>
              <a:rPr lang="en-US" altLang="en-US" dirty="0"/>
              <a:t>doc.: IEEE 802.11-16/XXXXr0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61237" y="96239"/>
            <a:ext cx="122783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677">
              <a:defRPr sz="1400" b="1" smtClean="0"/>
            </a:lvl1pPr>
          </a:lstStyle>
          <a:p>
            <a:pPr>
              <a:defRPr/>
            </a:pPr>
            <a:r>
              <a:rPr lang="en-US" altLang="en-US" dirty="0"/>
              <a:t>September 2016</a:t>
            </a:r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703263"/>
            <a:ext cx="4632325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078" y="4416029"/>
            <a:ext cx="5142244" cy="4183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87" tIns="46296" rIns="94187" bIns="462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818939" y="9000621"/>
            <a:ext cx="153183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9760" lvl="4" algn="r" defTabSz="938677">
              <a:defRPr smtClean="0"/>
            </a:lvl5pPr>
          </a:lstStyle>
          <a:p>
            <a:pPr lvl="4">
              <a:defRPr/>
            </a:pPr>
            <a:r>
              <a:rPr lang="en-US" altLang="en-US" dirty="0"/>
              <a:t>Intel Corporation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58668" y="9000621"/>
            <a:ext cx="51776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677">
              <a:defRPr smtClean="0"/>
            </a:lvl1pPr>
          </a:lstStyle>
          <a:p>
            <a:pPr>
              <a:defRPr/>
            </a:pPr>
            <a:r>
              <a:rPr lang="en-US" altLang="en-US" dirty="0"/>
              <a:t>Page </a:t>
            </a:r>
            <a:fld id="{5141B13C-4ED3-422C-AA6B-C10F79265DE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731855" y="9000621"/>
            <a:ext cx="71814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/>
              <a:t>Submission</a:t>
            </a: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731855" y="8999030"/>
            <a:ext cx="554669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952" tIns="45976" rIns="91952" bIns="45976" anchor="ctr"/>
          <a:lstStyle/>
          <a:p>
            <a:endParaRPr lang="en-US" dirty="0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654818" y="297371"/>
            <a:ext cx="57007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952" tIns="45976" rIns="91952" bIns="45976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76458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7111" indent="-28735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940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916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892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2868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8844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4820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07963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dirty="0"/>
              <a:t>September 2016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4820" indent="-34482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7111" indent="-28735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940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916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976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9521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9281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9041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98802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altLang="en-US" dirty="0"/>
              <a:t>Intel Corporation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61260" y="9000621"/>
            <a:ext cx="415177" cy="184666"/>
          </a:xfrm>
          <a:noFill/>
        </p:spPr>
        <p:txBody>
          <a:bodyPr/>
          <a:lstStyle>
            <a:lvl1pPr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7111" indent="-28735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940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916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892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2868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8844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4820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07963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/>
              <a:t>Page </a:t>
            </a:r>
            <a:fld id="{07FC9C9D-9E8C-45A0-A936-072F1228F988}" type="slidenum">
              <a:rPr lang="en-US" altLang="en-US"/>
              <a:pPr/>
              <a:t>1</a:t>
            </a:fld>
            <a:endParaRPr lang="en-US" altLang="en-US" dirty="0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doc.: IEEE 802.11-16/XXXXr0</a:t>
            </a:r>
          </a:p>
        </p:txBody>
      </p:sp>
    </p:spTree>
    <p:extLst>
      <p:ext uri="{BB962C8B-B14F-4D97-AF65-F5344CB8AC3E}">
        <p14:creationId xmlns:p14="http://schemas.microsoft.com/office/powerpoint/2010/main" val="3707976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doc.: IEEE 802.11-16/XXXXr0</a:t>
            </a: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September 2016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altLang="en-US" smtClean="0"/>
              <a:t>Intel Corporation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5141B13C-4ED3-422C-AA6B-C10F79265DEC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2672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doc.: IEEE 802.11-16/XXXXr0</a:t>
            </a: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September 2016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altLang="en-US" smtClean="0"/>
              <a:t>Intel Corporation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5141B13C-4ED3-422C-AA6B-C10F79265DEC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0387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doc.: IEEE 802.11-16/XXXXr0</a:t>
            </a: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September 2016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altLang="en-US" smtClean="0"/>
              <a:t>Intel Corporation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5141B13C-4ED3-422C-AA6B-C10F79265DEC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37207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78446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Kazuyuki Sakoda, Sony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5D672648-7DCA-4661-B892-3BDB8380A18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1033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Kazuyuki Sakoda, Sony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DEA09825-A2EA-4142-A0E2-E50DC4D3D57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55286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Kazuyuki Sakoda, Sony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B24DC951-9CD8-4722-8C76-3302E1A2B8B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749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Kazuyuki Sakoda, Sony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0391809B-2015-42AC-9A4A-427CE29EAC4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5710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Kazuyuki Sakoda, Sony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10F6E6CE-8ABD-4955-BA38-BB3D0CE062D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661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Kazuyuki Sakoda, Sony</a:t>
            </a: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D35713F2-5C51-482B-BB1A-40C072D1C4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5952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Kazuyuki Sakoda, Sony</a:t>
            </a:r>
            <a:endParaRPr lang="en-US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8EC0A8DC-FA10-4FB7-971C-0E8C528A379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7615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Kazuyuki Sakoda, Sony</a:t>
            </a: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D42DAC82-9FFB-41F8-B85F-AE56342600F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0104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Kazuyuki Sakoda, Sony</a:t>
            </a: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CC207694-CE22-4B71-AB21-68A1BA6616A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8589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Kazuyuki Sakoda, Sony</a:t>
            </a: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97287725-04B1-4114-BE7C-1DB7341F149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3622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Kazuyuki Sakoda, Sony</a:t>
            </a: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79514AE6-3789-4BAA-855F-F1D0C197B3E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5445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3401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 smtClean="0"/>
            </a:lvl1pPr>
          </a:lstStyle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94197" y="6475413"/>
            <a:ext cx="134972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US" altLang="en-US" smtClean="0"/>
              <a:t>Kazuyuki Sakoda, Sony</a:t>
            </a:r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mtClean="0"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16CD3B3E-E816-4245-A507-039527FD612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175583" y="332601"/>
            <a:ext cx="226991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429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defRPr/>
            </a:pPr>
            <a:r>
              <a:rPr lang="en-US" altLang="en-US" sz="1800" b="1" dirty="0"/>
              <a:t>doc</a:t>
            </a:r>
            <a:r>
              <a:rPr lang="en-US" altLang="en-US" sz="1800" b="1"/>
              <a:t>.: </a:t>
            </a:r>
            <a:r>
              <a:rPr lang="en-US" altLang="en-US" sz="1800" b="1" smtClean="0"/>
              <a:t>11-18/0194r0</a:t>
            </a:r>
            <a:endParaRPr lang="en-US" altLang="en-US" sz="1800" b="1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Kazuyuki Sakoda, Sony</a:t>
            </a:r>
            <a:endParaRPr lang="en-US" altLang="en-US" dirty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/>
              <a:t>Slide </a:t>
            </a:r>
            <a:fld id="{F53C4008-337E-4BDF-8FF3-BA2CFCA543C3}" type="slidenum">
              <a:rPr lang="en-US" altLang="en-US"/>
              <a:pPr/>
              <a:t>1</a:t>
            </a:fld>
            <a:endParaRPr lang="en-US" altLang="en-US" dirty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10072"/>
            <a:ext cx="7772400" cy="1066800"/>
          </a:xfrm>
          <a:noFill/>
        </p:spPr>
        <p:txBody>
          <a:bodyPr/>
          <a:lstStyle/>
          <a:p>
            <a:r>
              <a:rPr lang="en-US" altLang="zh-CN" dirty="0" smtClean="0"/>
              <a:t>Distribution network use case for </a:t>
            </a:r>
            <a:br>
              <a:rPr lang="en-US" altLang="zh-CN" dirty="0" smtClean="0"/>
            </a:br>
            <a:r>
              <a:rPr lang="en-US" altLang="zh-CN" dirty="0" smtClean="0"/>
              <a:t>consumer devices</a:t>
            </a:r>
            <a:endParaRPr lang="en-US" alt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564904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 dirty="0"/>
              <a:t>Date:</a:t>
            </a:r>
            <a:r>
              <a:rPr lang="en-US" altLang="en-US" sz="2000" b="0" dirty="0"/>
              <a:t> </a:t>
            </a:r>
            <a:r>
              <a:rPr lang="en-US" altLang="en-US" sz="2000" b="0" dirty="0" smtClean="0"/>
              <a:t>2018-01-13</a:t>
            </a:r>
            <a:endParaRPr lang="en-US" altLang="en-US" sz="2000" b="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54442"/>
              </p:ext>
            </p:extLst>
          </p:nvPr>
        </p:nvGraphicFramePr>
        <p:xfrm>
          <a:off x="535905" y="3263623"/>
          <a:ext cx="8148390" cy="176784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16296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102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31209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400" b="1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Kazuyuki Sakoda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Sony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1730 N. First Street, San Jose CA 95112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+1-408-352-4405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err="1" smtClean="0"/>
                        <a:t>kazuyuki.sakoda</a:t>
                      </a:r>
                      <a:r>
                        <a:rPr lang="en-US" sz="1400" b="0" dirty="0" smtClean="0"/>
                        <a:t>(at)sony.com</a:t>
                      </a:r>
                    </a:p>
                  </a:txBody>
                  <a:tcPr/>
                </a:tc>
              </a:tr>
              <a:tr h="538480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Mohamed </a:t>
                      </a:r>
                      <a:r>
                        <a:rPr lang="en-US" sz="1400" b="0" dirty="0" err="1" smtClean="0"/>
                        <a:t>Abouelseoud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Sony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1730 N. First Street, San Jose CA 95112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+1-408-352-4027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Mohamed.Abouelseoud@sony.com</a:t>
                      </a:r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consideration to the scenario considering real life </a:t>
            </a:r>
            <a:r>
              <a:rPr lang="en-US" dirty="0" smtClean="0"/>
              <a:t>environment (3)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Kazuyuki Sakoda, Sony</a:t>
            </a:r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4711215" y="2406680"/>
            <a:ext cx="3817888" cy="3326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Display and STB/Tuner might be located far away than we imagine</a:t>
            </a:r>
          </a:p>
          <a:p>
            <a:endParaRPr lang="en-US" kern="0" dirty="0" smtClean="0"/>
          </a:p>
          <a:p>
            <a:r>
              <a:rPr lang="en-US" kern="0" dirty="0" smtClean="0"/>
              <a:t>The value of UM2 is to </a:t>
            </a:r>
            <a:r>
              <a:rPr lang="en-US" u="sng" dirty="0"/>
              <a:t>give users flexibility of device installation</a:t>
            </a:r>
            <a:endParaRPr lang="en-US" kern="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752600"/>
            <a:ext cx="3816424" cy="4693586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 bwMode="auto">
          <a:xfrm>
            <a:off x="1147551" y="2180493"/>
            <a:ext cx="360040" cy="84082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319253" y="3374953"/>
            <a:ext cx="360040" cy="42041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551029" y="4828308"/>
            <a:ext cx="942662" cy="25687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 rot="19507325">
            <a:off x="790116" y="2878045"/>
            <a:ext cx="360040" cy="275265"/>
          </a:xfrm>
          <a:prstGeom prst="rightArrow">
            <a:avLst/>
          </a:prstGeom>
          <a:solidFill>
            <a:srgbClr val="002060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259" y="3062252"/>
            <a:ext cx="9845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Sink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(Display)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Right Arrow 22"/>
          <p:cNvSpPr/>
          <p:nvPr/>
        </p:nvSpPr>
        <p:spPr bwMode="auto">
          <a:xfrm rot="6925997">
            <a:off x="3520858" y="3052821"/>
            <a:ext cx="360040" cy="275265"/>
          </a:xfrm>
          <a:prstGeom prst="rightArrow">
            <a:avLst/>
          </a:prstGeom>
          <a:solidFill>
            <a:srgbClr val="002060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608018" y="2393962"/>
            <a:ext cx="785280" cy="584775"/>
          </a:xfrm>
          <a:prstGeom prst="rect">
            <a:avLst/>
          </a:prstGeom>
          <a:solidFill>
            <a:srgbClr val="F8F8F8">
              <a:alpha val="60000"/>
            </a:srgbClr>
          </a:solidFill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Source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(STB)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26971" y="5249343"/>
            <a:ext cx="984565" cy="584775"/>
          </a:xfrm>
          <a:prstGeom prst="rect">
            <a:avLst/>
          </a:prstGeom>
          <a:solidFill>
            <a:srgbClr val="F8F8F8">
              <a:alpha val="60000"/>
            </a:srgbClr>
          </a:solidFill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Sink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(Display)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Right Arrow 24"/>
          <p:cNvSpPr/>
          <p:nvPr/>
        </p:nvSpPr>
        <p:spPr bwMode="auto">
          <a:xfrm rot="19507325">
            <a:off x="3480311" y="5111711"/>
            <a:ext cx="360040" cy="275265"/>
          </a:xfrm>
          <a:prstGeom prst="rightArrow">
            <a:avLst/>
          </a:prstGeom>
          <a:solidFill>
            <a:srgbClr val="002060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91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02" y="1954957"/>
            <a:ext cx="4552950" cy="381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consideration to the scenario considering real life </a:t>
            </a:r>
            <a:r>
              <a:rPr lang="en-US" dirty="0" smtClean="0"/>
              <a:t>environment (4)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Kazuyuki Sakoda, Sony</a:t>
            </a:r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4711215" y="2406680"/>
            <a:ext cx="3817888" cy="3326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Display and STB/Tuner might be located far away than we imagine</a:t>
            </a:r>
          </a:p>
          <a:p>
            <a:endParaRPr lang="en-US" kern="0" dirty="0" smtClean="0"/>
          </a:p>
          <a:p>
            <a:r>
              <a:rPr lang="en-US" kern="0" dirty="0" smtClean="0"/>
              <a:t>The value of UM2 is to </a:t>
            </a:r>
            <a:r>
              <a:rPr lang="en-US" u="sng" dirty="0"/>
              <a:t>give users flexibility of device installation</a:t>
            </a:r>
            <a:endParaRPr lang="en-US" kern="0" dirty="0" smtClean="0"/>
          </a:p>
        </p:txBody>
      </p:sp>
      <p:sp>
        <p:nvSpPr>
          <p:cNvPr id="16" name="Oval 15"/>
          <p:cNvSpPr/>
          <p:nvPr/>
        </p:nvSpPr>
        <p:spPr bwMode="auto">
          <a:xfrm>
            <a:off x="336873" y="3948137"/>
            <a:ext cx="360040" cy="84082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04100" y="3355061"/>
            <a:ext cx="360040" cy="42041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 rot="16200000">
            <a:off x="4290235" y="2991852"/>
            <a:ext cx="690165" cy="24603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 rot="16387554">
            <a:off x="285606" y="4895860"/>
            <a:ext cx="360040" cy="275265"/>
          </a:xfrm>
          <a:prstGeom prst="rightArrow">
            <a:avLst/>
          </a:prstGeom>
          <a:solidFill>
            <a:srgbClr val="002060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9518" y="5175580"/>
            <a:ext cx="9845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Sink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(Display)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Right Arrow 22"/>
          <p:cNvSpPr/>
          <p:nvPr/>
        </p:nvSpPr>
        <p:spPr bwMode="auto">
          <a:xfrm rot="4428014">
            <a:off x="224611" y="3024123"/>
            <a:ext cx="360040" cy="275265"/>
          </a:xfrm>
          <a:prstGeom prst="rightArrow">
            <a:avLst/>
          </a:prstGeom>
          <a:solidFill>
            <a:srgbClr val="002060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 rot="17674420">
            <a:off x="4364998" y="3553089"/>
            <a:ext cx="360040" cy="275265"/>
          </a:xfrm>
          <a:prstGeom prst="rightArrow">
            <a:avLst/>
          </a:prstGeom>
          <a:solidFill>
            <a:srgbClr val="002060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950805" y="3921493"/>
            <a:ext cx="9845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Sink</a:t>
            </a:r>
          </a:p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Display)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986" y="2373765"/>
            <a:ext cx="785280" cy="584775"/>
          </a:xfrm>
          <a:prstGeom prst="rect">
            <a:avLst/>
          </a:prstGeom>
          <a:solidFill>
            <a:srgbClr val="F8F8F8">
              <a:alpha val="60000"/>
            </a:srgbClr>
          </a:solidFill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Source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(STB)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9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consideration to the scenario considering real life </a:t>
            </a:r>
            <a:r>
              <a:rPr lang="en-US" dirty="0" smtClean="0"/>
              <a:t>environment (</a:t>
            </a:r>
            <a:r>
              <a:rPr lang="en-US" dirty="0"/>
              <a:t>5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623500"/>
            <a:ext cx="8579311" cy="2209986"/>
          </a:xfrm>
        </p:spPr>
        <p:txBody>
          <a:bodyPr/>
          <a:lstStyle/>
          <a:p>
            <a:r>
              <a:rPr lang="en-US" dirty="0" smtClean="0"/>
              <a:t>For now, game is the prominent application of VR</a:t>
            </a:r>
          </a:p>
          <a:p>
            <a:r>
              <a:rPr lang="en-US" dirty="0" smtClean="0"/>
              <a:t>Assumes game console and VR headset are located in the same room</a:t>
            </a:r>
          </a:p>
          <a:p>
            <a:r>
              <a:rPr lang="en-US" dirty="0" smtClean="0"/>
              <a:t>However, console and headset might not be in LOS or may suffer human blockage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Kazuyuki Sakoda, Sony</a:t>
            </a:r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89099" y="2016837"/>
            <a:ext cx="4840463" cy="62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UM3: VR headset</a:t>
            </a:r>
          </a:p>
        </p:txBody>
      </p:sp>
      <p:pic>
        <p:nvPicPr>
          <p:cNvPr id="20" name="Picture 19" descr="sony-head-mount-hm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58917" y="1828800"/>
            <a:ext cx="2974334" cy="170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66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consideration to the scenario considering real life </a:t>
            </a:r>
            <a:r>
              <a:rPr lang="en-US" dirty="0" smtClean="0"/>
              <a:t>environment (6)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Kazuyuki Sakoda, Sony</a:t>
            </a:r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5213" y="2420888"/>
            <a:ext cx="3315518" cy="22407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662" y="2420888"/>
            <a:ext cx="3315519" cy="2150607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 bwMode="auto">
          <a:xfrm rot="16200000">
            <a:off x="3027413" y="3566607"/>
            <a:ext cx="315101" cy="43361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 rot="16200000">
            <a:off x="987373" y="3551592"/>
            <a:ext cx="794780" cy="43361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10037" y="3019009"/>
            <a:ext cx="1018227" cy="584775"/>
          </a:xfrm>
          <a:prstGeom prst="rect">
            <a:avLst/>
          </a:prstGeom>
          <a:solidFill>
            <a:srgbClr val="F8F8F8">
              <a:alpha val="60000"/>
            </a:srgbClr>
          </a:solidFill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Source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(Console)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24662" y="3964949"/>
            <a:ext cx="1031051" cy="584775"/>
          </a:xfrm>
          <a:prstGeom prst="rect">
            <a:avLst/>
          </a:prstGeom>
          <a:solidFill>
            <a:srgbClr val="F8F8F8">
              <a:alpha val="60000"/>
            </a:srgbClr>
          </a:solidFill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Sink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(Headset)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Left-Right Arrow 7"/>
          <p:cNvSpPr/>
          <p:nvPr/>
        </p:nvSpPr>
        <p:spPr bwMode="auto">
          <a:xfrm rot="986776">
            <a:off x="1793145" y="3775010"/>
            <a:ext cx="1590444" cy="237574"/>
          </a:xfrm>
          <a:prstGeom prst="leftRightArrow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76598" y="3997758"/>
            <a:ext cx="949299" cy="584775"/>
          </a:xfrm>
          <a:prstGeom prst="rect">
            <a:avLst/>
          </a:prstGeom>
          <a:solidFill>
            <a:srgbClr val="F8F8F8">
              <a:alpha val="60000"/>
            </a:srgbClr>
          </a:solidFill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Blockers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move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395536" y="4978018"/>
            <a:ext cx="4403865" cy="124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 smtClean="0"/>
              <a:t>In general, distance between console and headset is not large, but we cannot guarantee LOS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740135" y="4978017"/>
            <a:ext cx="4008329" cy="124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 smtClean="0"/>
              <a:t>Some VR application could be dealing multi play scenario</a:t>
            </a:r>
          </a:p>
        </p:txBody>
      </p:sp>
    </p:spTree>
    <p:extLst>
      <p:ext uri="{BB962C8B-B14F-4D97-AF65-F5344CB8AC3E}">
        <p14:creationId xmlns:p14="http://schemas.microsoft.com/office/powerpoint/2010/main" val="270304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approaches to overcome the challenges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60848"/>
            <a:ext cx="8134672" cy="2133364"/>
          </a:xfrm>
        </p:spPr>
        <p:txBody>
          <a:bodyPr/>
          <a:lstStyle/>
          <a:p>
            <a:r>
              <a:rPr lang="en-US" dirty="0" smtClean="0"/>
              <a:t>To gain robustness with blocker scenario, 802.11ay should provide more opportunity to leverage diversity effect</a:t>
            </a:r>
          </a:p>
          <a:p>
            <a:r>
              <a:rPr lang="en-US" dirty="0"/>
              <a:t>Proactive search of </a:t>
            </a:r>
            <a:r>
              <a:rPr lang="en-US" dirty="0" smtClean="0"/>
              <a:t>alternative path will make the streaming robust</a:t>
            </a:r>
          </a:p>
          <a:p>
            <a:pPr lvl="1"/>
            <a:r>
              <a:rPr lang="en-US" dirty="0" smtClean="0"/>
              <a:t>MIMO could contribute gaining multi-path diversity</a:t>
            </a:r>
          </a:p>
          <a:p>
            <a:pPr lvl="1"/>
            <a:r>
              <a:rPr lang="en-US" dirty="0" smtClean="0"/>
              <a:t>Distribution network could contribute gaining site diversity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Kazuyuki Sakoda, Sony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2452819" y="5229200"/>
            <a:ext cx="360040" cy="360040"/>
          </a:xfrm>
          <a:prstGeom prst="ellipse">
            <a:avLst/>
          </a:prstGeom>
          <a:solidFill>
            <a:srgbClr val="00206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909203" y="5229200"/>
            <a:ext cx="360040" cy="360040"/>
          </a:xfrm>
          <a:prstGeom prst="ellipse">
            <a:avLst/>
          </a:prstGeom>
          <a:solidFill>
            <a:srgbClr val="00206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2884867" y="5409220"/>
            <a:ext cx="295232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tangle 10"/>
          <p:cNvSpPr/>
          <p:nvPr/>
        </p:nvSpPr>
        <p:spPr>
          <a:xfrm>
            <a:off x="1500325" y="5285842"/>
            <a:ext cx="785279" cy="338554"/>
          </a:xfrm>
          <a:prstGeom prst="rect">
            <a:avLst/>
          </a:prstGeom>
          <a:solidFill>
            <a:srgbClr val="F8F8F8">
              <a:alpha val="60000"/>
            </a:srgbClr>
          </a:solidFill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Source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36458" y="5287673"/>
            <a:ext cx="583814" cy="338554"/>
          </a:xfrm>
          <a:prstGeom prst="rect">
            <a:avLst/>
          </a:prstGeom>
          <a:solidFill>
            <a:srgbClr val="F8F8F8">
              <a:alpha val="60000"/>
            </a:srgbClr>
          </a:solidFill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Sink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2812859" y="4509120"/>
            <a:ext cx="648072" cy="72008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3460931" y="4509120"/>
            <a:ext cx="2376264" cy="6660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2812859" y="5637242"/>
            <a:ext cx="1152128" cy="7440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3964987" y="5589242"/>
            <a:ext cx="1872208" cy="7920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 flipH="1" flipV="1">
            <a:off x="2272799" y="4768105"/>
            <a:ext cx="199982" cy="43613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2272799" y="4771230"/>
            <a:ext cx="3564396" cy="54865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2832821" y="5546556"/>
            <a:ext cx="3004374" cy="6907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/>
          <p:nvPr/>
        </p:nvCxnSpPr>
        <p:spPr bwMode="auto">
          <a:xfrm flipV="1">
            <a:off x="5837195" y="5726576"/>
            <a:ext cx="144016" cy="5107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3809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approaches to overcome the </a:t>
            </a:r>
            <a:r>
              <a:rPr lang="en-US" dirty="0" smtClean="0"/>
              <a:t>challenges (2)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Kazuyuki Sakoda, Sony</a:t>
            </a:r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726878" y="1974838"/>
            <a:ext cx="7990656" cy="73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Example 1: </a:t>
            </a:r>
            <a:br>
              <a:rPr lang="en-US" kern="0" dirty="0" smtClean="0"/>
            </a:br>
            <a:r>
              <a:rPr lang="en-US" kern="0" dirty="0" smtClean="0"/>
              <a:t>MIMO could contribute to obtain multi-path diversity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3322935"/>
            <a:ext cx="3668348" cy="2650137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 bwMode="auto">
          <a:xfrm>
            <a:off x="3128966" y="4570040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111175" y="4601257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3887295" y="3742390"/>
            <a:ext cx="1308663" cy="9356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/>
          <p:nvPr/>
        </p:nvCxnSpPr>
        <p:spPr bwMode="auto">
          <a:xfrm flipH="1" flipV="1">
            <a:off x="3344990" y="4684812"/>
            <a:ext cx="1766185" cy="4406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/>
          <p:nvPr/>
        </p:nvCxnSpPr>
        <p:spPr bwMode="auto">
          <a:xfrm flipV="1">
            <a:off x="4254913" y="4781981"/>
            <a:ext cx="908250" cy="103179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 flipH="1">
            <a:off x="3311817" y="3742390"/>
            <a:ext cx="575478" cy="86675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/>
          <p:nvPr/>
        </p:nvCxnSpPr>
        <p:spPr bwMode="auto">
          <a:xfrm flipH="1" flipV="1">
            <a:off x="3281920" y="4798544"/>
            <a:ext cx="972994" cy="10390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Box 38"/>
          <p:cNvSpPr txBox="1"/>
          <p:nvPr/>
        </p:nvSpPr>
        <p:spPr>
          <a:xfrm>
            <a:off x="3956045" y="4407138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63078" y="5300387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2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32678" y="3894262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3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51" name="Straight Connector 50"/>
          <p:cNvCxnSpPr>
            <a:stCxn id="39" idx="3"/>
            <a:endCxn id="52" idx="1"/>
          </p:cNvCxnSpPr>
          <p:nvPr/>
        </p:nvCxnSpPr>
        <p:spPr bwMode="auto">
          <a:xfrm flipV="1">
            <a:off x="4243303" y="4408929"/>
            <a:ext cx="1659374" cy="16748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Rectangle 51"/>
          <p:cNvSpPr/>
          <p:nvPr/>
        </p:nvSpPr>
        <p:spPr>
          <a:xfrm>
            <a:off x="5902677" y="4239652"/>
            <a:ext cx="1618244" cy="338554"/>
          </a:xfrm>
          <a:prstGeom prst="rect">
            <a:avLst/>
          </a:prstGeom>
          <a:solidFill>
            <a:srgbClr val="F8F8F8">
              <a:alpha val="6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LOS component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913982" y="5334607"/>
            <a:ext cx="1157014" cy="338554"/>
          </a:xfrm>
          <a:prstGeom prst="rect">
            <a:avLst/>
          </a:prstGeom>
          <a:solidFill>
            <a:srgbClr val="F8F8F8">
              <a:alpha val="6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Reflection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4" name="Straight Connector 53"/>
          <p:cNvCxnSpPr>
            <a:endCxn id="53" idx="1"/>
          </p:cNvCxnSpPr>
          <p:nvPr/>
        </p:nvCxnSpPr>
        <p:spPr bwMode="auto">
          <a:xfrm flipV="1">
            <a:off x="4322908" y="5503884"/>
            <a:ext cx="1591074" cy="32421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/>
          <p:nvPr/>
        </p:nvCxnSpPr>
        <p:spPr bwMode="auto">
          <a:xfrm flipV="1">
            <a:off x="3938800" y="3409340"/>
            <a:ext cx="2213625" cy="31119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Rectangle 59"/>
          <p:cNvSpPr/>
          <p:nvPr/>
        </p:nvSpPr>
        <p:spPr>
          <a:xfrm>
            <a:off x="6129545" y="3258817"/>
            <a:ext cx="1157014" cy="338554"/>
          </a:xfrm>
          <a:prstGeom prst="rect">
            <a:avLst/>
          </a:prstGeom>
          <a:solidFill>
            <a:srgbClr val="F8F8F8">
              <a:alpha val="6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Diffraction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4376512" y="5235812"/>
            <a:ext cx="450042" cy="290028"/>
            <a:chOff x="6498222" y="1592560"/>
            <a:chExt cx="450042" cy="290028"/>
          </a:xfrm>
        </p:grpSpPr>
        <p:sp>
          <p:nvSpPr>
            <p:cNvPr id="61" name="Rounded Rectangle 60"/>
            <p:cNvSpPr/>
            <p:nvPr/>
          </p:nvSpPr>
          <p:spPr bwMode="auto">
            <a:xfrm>
              <a:off x="6498222" y="1628800"/>
              <a:ext cx="450042" cy="216024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6615953" y="1592560"/>
              <a:ext cx="223862" cy="290028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65" name="Right Arrow 64"/>
          <p:cNvSpPr/>
          <p:nvPr/>
        </p:nvSpPr>
        <p:spPr bwMode="auto">
          <a:xfrm rot="16200000">
            <a:off x="4007760" y="4501683"/>
            <a:ext cx="1201477" cy="219213"/>
          </a:xfrm>
          <a:prstGeom prst="rightArrow">
            <a:avLst/>
          </a:prstGeom>
          <a:solidFill>
            <a:srgbClr val="00206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835836" y="5209419"/>
            <a:ext cx="915565" cy="338554"/>
          </a:xfrm>
          <a:prstGeom prst="rect">
            <a:avLst/>
          </a:prstGeom>
          <a:solidFill>
            <a:srgbClr val="F8F8F8">
              <a:alpha val="6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Blocker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353596" y="4599541"/>
            <a:ext cx="869942" cy="338554"/>
          </a:xfrm>
          <a:prstGeom prst="rect">
            <a:avLst/>
          </a:prstGeom>
          <a:solidFill>
            <a:srgbClr val="F8F8F8">
              <a:alpha val="6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Source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517368" y="4515535"/>
            <a:ext cx="600515" cy="338554"/>
          </a:xfrm>
          <a:prstGeom prst="rect">
            <a:avLst/>
          </a:prstGeom>
          <a:solidFill>
            <a:srgbClr val="F8F8F8">
              <a:alpha val="6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Sink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09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approaches to overcome the </a:t>
            </a:r>
            <a:r>
              <a:rPr lang="en-US" dirty="0" smtClean="0"/>
              <a:t>challenges (3)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Kazuyuki Sakoda, Sony</a:t>
            </a:r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467543" y="1996448"/>
            <a:ext cx="8496945" cy="73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Example 2:</a:t>
            </a:r>
            <a:br>
              <a:rPr lang="en-US" kern="0" dirty="0" smtClean="0"/>
            </a:br>
            <a:r>
              <a:rPr lang="en-US" kern="0" dirty="0" smtClean="0"/>
              <a:t>Distribution network could contribute to obtain site diversity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417" y="3573016"/>
            <a:ext cx="3856047" cy="24030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73" y="3111214"/>
            <a:ext cx="3362716" cy="3231079"/>
          </a:xfrm>
          <a:prstGeom prst="rect">
            <a:avLst/>
          </a:prstGeom>
        </p:spPr>
      </p:pic>
      <p:sp>
        <p:nvSpPr>
          <p:cNvPr id="71" name="Oval 70"/>
          <p:cNvSpPr/>
          <p:nvPr/>
        </p:nvSpPr>
        <p:spPr bwMode="auto">
          <a:xfrm>
            <a:off x="873618" y="3959743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3556493" y="5229200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443745" y="5487170"/>
            <a:ext cx="785280" cy="584775"/>
          </a:xfrm>
          <a:prstGeom prst="rect">
            <a:avLst/>
          </a:prstGeom>
          <a:solidFill>
            <a:srgbClr val="F8F8F8">
              <a:alpha val="60000"/>
            </a:srgbClr>
          </a:solidFill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Source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(DN)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51520" y="3898478"/>
            <a:ext cx="6174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Sink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(DN)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3" name="Straight Arrow Connector 72"/>
          <p:cNvCxnSpPr/>
          <p:nvPr/>
        </p:nvCxnSpPr>
        <p:spPr bwMode="auto">
          <a:xfrm>
            <a:off x="1587604" y="3282682"/>
            <a:ext cx="1968888" cy="194651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Arrow Connector 73"/>
          <p:cNvCxnSpPr/>
          <p:nvPr/>
        </p:nvCxnSpPr>
        <p:spPr bwMode="auto">
          <a:xfrm flipH="1" flipV="1">
            <a:off x="1089642" y="4175767"/>
            <a:ext cx="2466852" cy="11086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>
            <a:endCxn id="71" idx="7"/>
          </p:cNvCxnSpPr>
          <p:nvPr/>
        </p:nvCxnSpPr>
        <p:spPr bwMode="auto">
          <a:xfrm flipH="1">
            <a:off x="1058006" y="3282682"/>
            <a:ext cx="529599" cy="70869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" name="Rectangle 75"/>
          <p:cNvSpPr/>
          <p:nvPr/>
        </p:nvSpPr>
        <p:spPr>
          <a:xfrm>
            <a:off x="2170706" y="5542671"/>
            <a:ext cx="4796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DN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2086217" y="5379158"/>
            <a:ext cx="216024" cy="216024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2498667" y="3278595"/>
            <a:ext cx="216024" cy="216024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366870" y="2913759"/>
            <a:ext cx="4796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DN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81" name="Straight Arrow Connector 80"/>
          <p:cNvCxnSpPr/>
          <p:nvPr/>
        </p:nvCxnSpPr>
        <p:spPr bwMode="auto">
          <a:xfrm flipH="1">
            <a:off x="1894520" y="5592115"/>
            <a:ext cx="203180" cy="3138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Arrow Connector 81"/>
          <p:cNvCxnSpPr/>
          <p:nvPr/>
        </p:nvCxnSpPr>
        <p:spPr bwMode="auto">
          <a:xfrm flipH="1">
            <a:off x="1107811" y="3440843"/>
            <a:ext cx="1353830" cy="62691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Arrow Connector 82"/>
          <p:cNvCxnSpPr/>
          <p:nvPr/>
        </p:nvCxnSpPr>
        <p:spPr bwMode="auto">
          <a:xfrm flipH="1">
            <a:off x="1262364" y="3773119"/>
            <a:ext cx="2340209" cy="32500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Arrow Connector 83"/>
          <p:cNvCxnSpPr/>
          <p:nvPr/>
        </p:nvCxnSpPr>
        <p:spPr bwMode="auto">
          <a:xfrm>
            <a:off x="2714691" y="3423781"/>
            <a:ext cx="878827" cy="34235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Arrow Connector 85"/>
          <p:cNvCxnSpPr/>
          <p:nvPr/>
        </p:nvCxnSpPr>
        <p:spPr bwMode="auto">
          <a:xfrm flipV="1">
            <a:off x="1250830" y="5326789"/>
            <a:ext cx="2228386" cy="4351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Arrow Connector 86"/>
          <p:cNvCxnSpPr/>
          <p:nvPr/>
        </p:nvCxnSpPr>
        <p:spPr bwMode="auto">
          <a:xfrm flipH="1" flipV="1">
            <a:off x="2670990" y="3524883"/>
            <a:ext cx="931583" cy="16601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Straight Arrow Connector 92"/>
          <p:cNvCxnSpPr/>
          <p:nvPr/>
        </p:nvCxnSpPr>
        <p:spPr bwMode="auto">
          <a:xfrm flipH="1">
            <a:off x="2323068" y="5379158"/>
            <a:ext cx="1182894" cy="10801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Straight Arrow Connector 94"/>
          <p:cNvCxnSpPr/>
          <p:nvPr/>
        </p:nvCxnSpPr>
        <p:spPr bwMode="auto">
          <a:xfrm flipH="1" flipV="1">
            <a:off x="1020003" y="4222514"/>
            <a:ext cx="1035446" cy="122271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Straight Arrow Connector 97"/>
          <p:cNvCxnSpPr/>
          <p:nvPr/>
        </p:nvCxnSpPr>
        <p:spPr bwMode="auto">
          <a:xfrm flipH="1" flipV="1">
            <a:off x="1060694" y="4396048"/>
            <a:ext cx="803360" cy="150992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Arrow Connector 101"/>
          <p:cNvCxnSpPr/>
          <p:nvPr/>
        </p:nvCxnSpPr>
        <p:spPr bwMode="auto">
          <a:xfrm>
            <a:off x="1250830" y="5379158"/>
            <a:ext cx="763792" cy="1380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6" name="Oval 105"/>
          <p:cNvSpPr/>
          <p:nvPr/>
        </p:nvSpPr>
        <p:spPr bwMode="auto">
          <a:xfrm>
            <a:off x="8111782" y="5262287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7" name="Oval 106"/>
          <p:cNvSpPr/>
          <p:nvPr/>
        </p:nvSpPr>
        <p:spPr bwMode="auto">
          <a:xfrm>
            <a:off x="5105956" y="5547171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8350591" y="5419560"/>
            <a:ext cx="785280" cy="584775"/>
          </a:xfrm>
          <a:prstGeom prst="rect">
            <a:avLst/>
          </a:prstGeom>
          <a:solidFill>
            <a:srgbClr val="F8F8F8">
              <a:alpha val="60000"/>
            </a:srgbClr>
          </a:solidFill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Source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(DN)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4938397" y="5790105"/>
            <a:ext cx="617477" cy="584775"/>
          </a:xfrm>
          <a:prstGeom prst="rect">
            <a:avLst/>
          </a:prstGeom>
          <a:solidFill>
            <a:srgbClr val="F8F8F8">
              <a:alpha val="60000"/>
            </a:srgbClr>
          </a:solidFill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Sink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(DN)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1" name="Oval 110"/>
          <p:cNvSpPr/>
          <p:nvPr/>
        </p:nvSpPr>
        <p:spPr bwMode="auto">
          <a:xfrm>
            <a:off x="6084168" y="3759875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2" name="Oval 111"/>
          <p:cNvSpPr/>
          <p:nvPr/>
        </p:nvSpPr>
        <p:spPr bwMode="auto">
          <a:xfrm>
            <a:off x="4938397" y="5110765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6114230" y="3375464"/>
            <a:ext cx="479618" cy="338554"/>
          </a:xfrm>
          <a:prstGeom prst="rect">
            <a:avLst/>
          </a:prstGeom>
          <a:solidFill>
            <a:srgbClr val="F8F8F8">
              <a:alpha val="60000"/>
            </a:srgbClr>
          </a:solidFill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DN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4476206" y="5250283"/>
            <a:ext cx="479618" cy="338554"/>
          </a:xfrm>
          <a:prstGeom prst="rect">
            <a:avLst/>
          </a:prstGeom>
          <a:solidFill>
            <a:srgbClr val="F8F8F8">
              <a:alpha val="60000"/>
            </a:srgbClr>
          </a:solidFill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DN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8" name="Straight Arrow Connector 117"/>
          <p:cNvCxnSpPr>
            <a:stCxn id="116" idx="4"/>
            <a:endCxn id="112" idx="0"/>
          </p:cNvCxnSpPr>
          <p:nvPr/>
        </p:nvCxnSpPr>
        <p:spPr bwMode="auto">
          <a:xfrm>
            <a:off x="4933063" y="4159961"/>
            <a:ext cx="113346" cy="9508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3" name="Group 122"/>
          <p:cNvGrpSpPr/>
          <p:nvPr/>
        </p:nvGrpSpPr>
        <p:grpSpPr>
          <a:xfrm>
            <a:off x="4501955" y="3268074"/>
            <a:ext cx="862215" cy="891887"/>
            <a:chOff x="4875213" y="3236256"/>
            <a:chExt cx="862215" cy="891887"/>
          </a:xfrm>
        </p:grpSpPr>
        <p:sp>
          <p:nvSpPr>
            <p:cNvPr id="116" name="Oval 115"/>
            <p:cNvSpPr/>
            <p:nvPr/>
          </p:nvSpPr>
          <p:spPr bwMode="auto">
            <a:xfrm>
              <a:off x="4875213" y="3236256"/>
              <a:ext cx="862215" cy="891887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78681" y="3405881"/>
              <a:ext cx="655279" cy="526858"/>
            </a:xfrm>
            <a:prstGeom prst="rect">
              <a:avLst/>
            </a:prstGeom>
          </p:spPr>
        </p:pic>
      </p:grpSp>
      <p:cxnSp>
        <p:nvCxnSpPr>
          <p:cNvPr id="125" name="Straight Arrow Connector 124"/>
          <p:cNvCxnSpPr/>
          <p:nvPr/>
        </p:nvCxnSpPr>
        <p:spPr bwMode="auto">
          <a:xfrm flipH="1">
            <a:off x="6300192" y="3701128"/>
            <a:ext cx="580650" cy="1973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4" name="Group 133"/>
          <p:cNvGrpSpPr/>
          <p:nvPr/>
        </p:nvGrpSpPr>
        <p:grpSpPr>
          <a:xfrm>
            <a:off x="6880842" y="3111214"/>
            <a:ext cx="936022" cy="949411"/>
            <a:chOff x="6880842" y="3111214"/>
            <a:chExt cx="936022" cy="949411"/>
          </a:xfrm>
        </p:grpSpPr>
        <p:sp>
          <p:nvSpPr>
            <p:cNvPr id="130" name="Oval 129"/>
            <p:cNvSpPr/>
            <p:nvPr/>
          </p:nvSpPr>
          <p:spPr bwMode="auto">
            <a:xfrm>
              <a:off x="6880842" y="3111214"/>
              <a:ext cx="936022" cy="949411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20272" y="3284984"/>
              <a:ext cx="649226" cy="537439"/>
            </a:xfrm>
            <a:prstGeom prst="rect">
              <a:avLst/>
            </a:prstGeom>
          </p:spPr>
        </p:pic>
      </p:grpSp>
      <p:grpSp>
        <p:nvGrpSpPr>
          <p:cNvPr id="135" name="Group 134"/>
          <p:cNvGrpSpPr/>
          <p:nvPr/>
        </p:nvGrpSpPr>
        <p:grpSpPr>
          <a:xfrm rot="16200000">
            <a:off x="2070457" y="4463834"/>
            <a:ext cx="450042" cy="290028"/>
            <a:chOff x="6498222" y="1592560"/>
            <a:chExt cx="450042" cy="290028"/>
          </a:xfrm>
          <a:solidFill>
            <a:schemeClr val="bg1"/>
          </a:solidFill>
        </p:grpSpPr>
        <p:sp>
          <p:nvSpPr>
            <p:cNvPr id="136" name="Rounded Rectangle 135"/>
            <p:cNvSpPr/>
            <p:nvPr/>
          </p:nvSpPr>
          <p:spPr bwMode="auto">
            <a:xfrm>
              <a:off x="6498222" y="1628800"/>
              <a:ext cx="450042" cy="216024"/>
            </a:xfrm>
            <a:prstGeom prst="round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7" name="Oval 136"/>
            <p:cNvSpPr/>
            <p:nvPr/>
          </p:nvSpPr>
          <p:spPr bwMode="auto">
            <a:xfrm>
              <a:off x="6615953" y="1592560"/>
              <a:ext cx="223862" cy="290028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38" name="Right Arrow 137"/>
          <p:cNvSpPr/>
          <p:nvPr/>
        </p:nvSpPr>
        <p:spPr bwMode="auto">
          <a:xfrm>
            <a:off x="2486484" y="4501127"/>
            <a:ext cx="705291" cy="225626"/>
          </a:xfrm>
          <a:prstGeom prst="rightArrow">
            <a:avLst/>
          </a:prstGeom>
          <a:solidFill>
            <a:srgbClr val="00206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78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approaches to overcome the challenges </a:t>
            </a:r>
            <a:r>
              <a:rPr lang="en-US" dirty="0" smtClean="0"/>
              <a:t>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60848"/>
            <a:ext cx="7772400" cy="2133364"/>
          </a:xfrm>
        </p:spPr>
        <p:txBody>
          <a:bodyPr/>
          <a:lstStyle/>
          <a:p>
            <a:r>
              <a:rPr lang="en-US" dirty="0" smtClean="0"/>
              <a:t>To gain range extension, 802.11ay device should be able to leverage multi-hop capability</a:t>
            </a:r>
          </a:p>
          <a:p>
            <a:r>
              <a:rPr lang="en-US" dirty="0" smtClean="0"/>
              <a:t>Distribution network enables such network topology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Kazuyuki Sakoda, Sony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2005435" y="4167960"/>
            <a:ext cx="360040" cy="360040"/>
          </a:xfrm>
          <a:prstGeom prst="ellipse">
            <a:avLst/>
          </a:prstGeom>
          <a:solidFill>
            <a:srgbClr val="00206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312282" y="4382364"/>
            <a:ext cx="360040" cy="360040"/>
          </a:xfrm>
          <a:prstGeom prst="ellipse">
            <a:avLst/>
          </a:prstGeom>
          <a:solidFill>
            <a:srgbClr val="00206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2532690" y="4347980"/>
            <a:ext cx="3707584" cy="2144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40000"/>
                <a:lumOff val="60000"/>
              </a:schemeClr>
            </a:solidFill>
            <a:prstDash val="sysDash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tangle 10"/>
          <p:cNvSpPr/>
          <p:nvPr/>
        </p:nvSpPr>
        <p:spPr>
          <a:xfrm>
            <a:off x="1052941" y="4224602"/>
            <a:ext cx="785279" cy="338554"/>
          </a:xfrm>
          <a:prstGeom prst="rect">
            <a:avLst/>
          </a:prstGeom>
          <a:solidFill>
            <a:srgbClr val="F8F8F8">
              <a:alpha val="60000"/>
            </a:srgbClr>
          </a:solidFill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Source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39537" y="4440837"/>
            <a:ext cx="583814" cy="338554"/>
          </a:xfrm>
          <a:prstGeom prst="rect">
            <a:avLst/>
          </a:prstGeom>
          <a:solidFill>
            <a:srgbClr val="F8F8F8">
              <a:alpha val="60000"/>
            </a:srgbClr>
          </a:solidFill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Sink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2394147" y="4524418"/>
            <a:ext cx="1528755" cy="104200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4501094" y="4794136"/>
            <a:ext cx="1765929" cy="80831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Oval 25"/>
          <p:cNvSpPr/>
          <p:nvPr/>
        </p:nvSpPr>
        <p:spPr bwMode="auto">
          <a:xfrm>
            <a:off x="4031978" y="5549793"/>
            <a:ext cx="360040" cy="360040"/>
          </a:xfrm>
          <a:prstGeom prst="ellipse">
            <a:avLst/>
          </a:prstGeom>
          <a:solidFill>
            <a:srgbClr val="00206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54766" y="5937964"/>
            <a:ext cx="479619" cy="338554"/>
          </a:xfrm>
          <a:prstGeom prst="rect">
            <a:avLst/>
          </a:prstGeom>
          <a:solidFill>
            <a:srgbClr val="F8F8F8">
              <a:alpha val="60000"/>
            </a:srgbClr>
          </a:solidFill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DN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53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approaches to overcome the </a:t>
            </a:r>
            <a:r>
              <a:rPr lang="en-US" dirty="0" smtClean="0"/>
              <a:t>challenges (5)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Kazuyuki Sakoda, Sony</a:t>
            </a:r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467543" y="1996448"/>
            <a:ext cx="4536505" cy="4319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Example:</a:t>
            </a:r>
            <a:br>
              <a:rPr lang="en-US" kern="0" dirty="0" smtClean="0"/>
            </a:br>
            <a:r>
              <a:rPr lang="en-US" kern="0" dirty="0" smtClean="0"/>
              <a:t>Distribution network could </a:t>
            </a:r>
            <a:br>
              <a:rPr lang="en-US" kern="0" dirty="0" smtClean="0"/>
            </a:br>
            <a:r>
              <a:rPr lang="en-US" kern="0" dirty="0" smtClean="0"/>
              <a:t>contribute to obtain range </a:t>
            </a:r>
            <a:br>
              <a:rPr lang="en-US" kern="0" dirty="0" smtClean="0"/>
            </a:br>
            <a:r>
              <a:rPr lang="en-US" kern="0" dirty="0" smtClean="0"/>
              <a:t>extension</a:t>
            </a:r>
          </a:p>
          <a:p>
            <a:endParaRPr lang="en-US" kern="0" dirty="0"/>
          </a:p>
          <a:p>
            <a:r>
              <a:rPr lang="en-US" kern="0" dirty="0" smtClean="0"/>
              <a:t>This capability could enable high-bandwidth Smart Home device deployment</a:t>
            </a:r>
          </a:p>
          <a:p>
            <a:endParaRPr lang="en-US" kern="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1953540"/>
            <a:ext cx="2736304" cy="4362598"/>
          </a:xfrm>
          <a:prstGeom prst="rect">
            <a:avLst/>
          </a:prstGeom>
        </p:spPr>
      </p:pic>
      <p:sp>
        <p:nvSpPr>
          <p:cNvPr id="49" name="Oval 48"/>
          <p:cNvSpPr/>
          <p:nvPr/>
        </p:nvSpPr>
        <p:spPr bwMode="auto">
          <a:xfrm>
            <a:off x="6121290" y="2756270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337314" y="2964752"/>
            <a:ext cx="785280" cy="584775"/>
          </a:xfrm>
          <a:prstGeom prst="rect">
            <a:avLst/>
          </a:prstGeom>
          <a:solidFill>
            <a:srgbClr val="F8F8F8">
              <a:alpha val="60000"/>
            </a:srgbClr>
          </a:solidFill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Source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(DN)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6906570" y="4681591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5757490" y="4464562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346802" y="4712249"/>
            <a:ext cx="479618" cy="338554"/>
          </a:xfrm>
          <a:prstGeom prst="rect">
            <a:avLst/>
          </a:prstGeom>
          <a:solidFill>
            <a:srgbClr val="F8F8F8">
              <a:alpha val="60000"/>
            </a:srgbClr>
          </a:solidFill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DN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 bwMode="auto">
          <a:xfrm flipV="1">
            <a:off x="6028751" y="4151599"/>
            <a:ext cx="582816" cy="39921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9" name="Group 58"/>
          <p:cNvGrpSpPr/>
          <p:nvPr/>
        </p:nvGrpSpPr>
        <p:grpSpPr>
          <a:xfrm>
            <a:off x="6574055" y="3470224"/>
            <a:ext cx="936022" cy="949411"/>
            <a:chOff x="6880842" y="3111214"/>
            <a:chExt cx="936022" cy="949411"/>
          </a:xfrm>
        </p:grpSpPr>
        <p:sp>
          <p:nvSpPr>
            <p:cNvPr id="60" name="Oval 59"/>
            <p:cNvSpPr/>
            <p:nvPr/>
          </p:nvSpPr>
          <p:spPr bwMode="auto">
            <a:xfrm>
              <a:off x="6880842" y="3111214"/>
              <a:ext cx="936022" cy="949411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20272" y="3284984"/>
              <a:ext cx="649226" cy="537439"/>
            </a:xfrm>
            <a:prstGeom prst="rect">
              <a:avLst/>
            </a:prstGeom>
          </p:spPr>
        </p:pic>
      </p:grpSp>
      <p:sp>
        <p:nvSpPr>
          <p:cNvPr id="62" name="Rectangle 61"/>
          <p:cNvSpPr/>
          <p:nvPr/>
        </p:nvSpPr>
        <p:spPr>
          <a:xfrm>
            <a:off x="7142751" y="4681591"/>
            <a:ext cx="617477" cy="584775"/>
          </a:xfrm>
          <a:prstGeom prst="rect">
            <a:avLst/>
          </a:prstGeom>
          <a:solidFill>
            <a:srgbClr val="F8F8F8">
              <a:alpha val="60000"/>
            </a:srgbClr>
          </a:solidFill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Sink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(DN)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 bwMode="auto">
          <a:xfrm>
            <a:off x="6007466" y="4728832"/>
            <a:ext cx="714430" cy="140929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Arrow Connector 64"/>
          <p:cNvCxnSpPr/>
          <p:nvPr/>
        </p:nvCxnSpPr>
        <p:spPr bwMode="auto">
          <a:xfrm flipH="1">
            <a:off x="5897449" y="2972294"/>
            <a:ext cx="292499" cy="14922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Arrow Connector 69"/>
          <p:cNvCxnSpPr/>
          <p:nvPr/>
        </p:nvCxnSpPr>
        <p:spPr bwMode="auto">
          <a:xfrm flipV="1">
            <a:off x="6721896" y="4973978"/>
            <a:ext cx="280570" cy="116414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7992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TDD mode applicable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these </a:t>
            </a:r>
            <a:r>
              <a:rPr lang="en-US" dirty="0"/>
              <a:t>use cases</a:t>
            </a:r>
            <a:r>
              <a:rPr lang="en-US" dirty="0" smtClean="0"/>
              <a:t>?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807840"/>
          </a:xfrm>
        </p:spPr>
        <p:txBody>
          <a:bodyPr/>
          <a:lstStyle/>
          <a:p>
            <a:r>
              <a:rPr lang="en-US" sz="2200" dirty="0" smtClean="0"/>
              <a:t>The biggest motivation for consumer devices to use 60GHz is to meet both high </a:t>
            </a:r>
            <a:r>
              <a:rPr lang="en-US" sz="2200" dirty="0"/>
              <a:t>bandwidth AND </a:t>
            </a:r>
            <a:r>
              <a:rPr lang="en-US" sz="2200" u="sng" dirty="0"/>
              <a:t>low </a:t>
            </a:r>
            <a:r>
              <a:rPr lang="en-US" sz="2200" u="sng" dirty="0" smtClean="0"/>
              <a:t>latency </a:t>
            </a:r>
            <a:r>
              <a:rPr lang="en-US" sz="2200" dirty="0" smtClean="0"/>
              <a:t>requirement</a:t>
            </a:r>
          </a:p>
          <a:p>
            <a:r>
              <a:rPr lang="en-US" sz="2200" dirty="0" smtClean="0"/>
              <a:t>Typically, &lt; 5msec latency &amp; jitter is the target</a:t>
            </a:r>
          </a:p>
          <a:p>
            <a:r>
              <a:rPr lang="en-US" sz="2200" dirty="0" smtClean="0"/>
              <a:t>Big chunk of BHI should be eliminated</a:t>
            </a:r>
          </a:p>
          <a:p>
            <a:endParaRPr lang="en-US" sz="2200" dirty="0" smtClean="0"/>
          </a:p>
          <a:p>
            <a:pPr lvl="1"/>
            <a:endParaRPr lang="en-US" sz="2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Kazuyuki Sakoda, Sony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986" y="3624253"/>
            <a:ext cx="7334250" cy="1895475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767336" y="5304113"/>
            <a:ext cx="5690864" cy="1077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b="0" kern="0" dirty="0" smtClean="0"/>
              <a:t>According to [3], with 255/32 sector configuration, BHI could occupy 8.4 </a:t>
            </a:r>
            <a:r>
              <a:rPr lang="en-US" sz="1800" b="0" kern="0" dirty="0" err="1" smtClean="0"/>
              <a:t>msec</a:t>
            </a:r>
            <a:r>
              <a:rPr lang="en-US" sz="1800" b="0" kern="0" dirty="0" smtClean="0"/>
              <a:t>, which is longer than latency target.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331640" y="4017640"/>
            <a:ext cx="2151359" cy="98518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13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Agenda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Recap </a:t>
            </a:r>
            <a:r>
              <a:rPr lang="en-US" dirty="0"/>
              <a:t>on </a:t>
            </a:r>
            <a:r>
              <a:rPr lang="en-US" dirty="0" smtClean="0"/>
              <a:t>consumer device use cases</a:t>
            </a:r>
            <a:endParaRPr lang="en-US" dirty="0"/>
          </a:p>
          <a:p>
            <a:r>
              <a:rPr lang="en-US" dirty="0"/>
              <a:t>Key attribute</a:t>
            </a:r>
          </a:p>
          <a:p>
            <a:r>
              <a:rPr lang="en-US" dirty="0"/>
              <a:t>Additional consideration to the scenario considering real life environment</a:t>
            </a:r>
          </a:p>
          <a:p>
            <a:pPr lvl="1"/>
            <a:r>
              <a:rPr lang="en-US" dirty="0"/>
              <a:t>Device layout</a:t>
            </a:r>
          </a:p>
          <a:p>
            <a:pPr lvl="1"/>
            <a:r>
              <a:rPr lang="en-US" dirty="0" smtClean="0"/>
              <a:t>Moving </a:t>
            </a:r>
            <a:r>
              <a:rPr lang="en-US" dirty="0"/>
              <a:t>blockers</a:t>
            </a:r>
          </a:p>
          <a:p>
            <a:r>
              <a:rPr lang="en-US" dirty="0" smtClean="0"/>
              <a:t>Potential </a:t>
            </a:r>
            <a:r>
              <a:rPr lang="en-US" dirty="0"/>
              <a:t>approaches to overcome the challenges</a:t>
            </a:r>
          </a:p>
          <a:p>
            <a:r>
              <a:rPr lang="en-US" dirty="0" smtClean="0"/>
              <a:t>Is </a:t>
            </a:r>
            <a:r>
              <a:rPr lang="en-US" dirty="0"/>
              <a:t>TDD mode applicable to the use case?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Kazuyuki Sakoda, Sony</a:t>
            </a:r>
            <a:endParaRPr lang="en-US" alt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67042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TDD mode applicable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these </a:t>
            </a:r>
            <a:r>
              <a:rPr lang="en-US" dirty="0"/>
              <a:t>use cases</a:t>
            </a:r>
            <a:r>
              <a:rPr lang="en-US" dirty="0" smtClean="0"/>
              <a:t>?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680048"/>
          </a:xfrm>
        </p:spPr>
        <p:txBody>
          <a:bodyPr/>
          <a:lstStyle/>
          <a:p>
            <a:r>
              <a:rPr lang="en-US" sz="2200" dirty="0" smtClean="0"/>
              <a:t>According to [4], TDD mode steady state would eliminate BHI</a:t>
            </a:r>
          </a:p>
          <a:p>
            <a:r>
              <a:rPr lang="en-US" sz="2200" dirty="0" smtClean="0"/>
              <a:t>According to [5] and [6], SLS will be done within SP, and TDD mode channel access allows BF training signaling interleaved with data transfer</a:t>
            </a:r>
          </a:p>
          <a:p>
            <a:pPr lvl="1"/>
            <a:r>
              <a:rPr lang="en-US" sz="1800" dirty="0" smtClean="0"/>
              <a:t>This is a nice feature for applications that require extremely low latency</a:t>
            </a:r>
          </a:p>
          <a:p>
            <a:pPr lvl="1"/>
            <a:endParaRPr lang="en-US" sz="1800" dirty="0" smtClean="0"/>
          </a:p>
          <a:p>
            <a:r>
              <a:rPr lang="en-US" sz="2200" dirty="0" smtClean="0"/>
              <a:t>Even knowing there are missing components with TDD mode, the approach is attractive for consumer device use cases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Kazuyuki Sakoda, Sony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4042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en-US" altLang="zh-CN" dirty="0" smtClean="0"/>
              <a:t>onclusion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Revisited consumer device use cases and picked up key attribute</a:t>
            </a:r>
          </a:p>
          <a:p>
            <a:r>
              <a:rPr lang="en-US" sz="2000" dirty="0" smtClean="0"/>
              <a:t>Latency, robustness, and transmission range are important for these use cases</a:t>
            </a:r>
          </a:p>
          <a:p>
            <a:r>
              <a:rPr lang="en-US" sz="2000" dirty="0" smtClean="0"/>
              <a:t>802.11ay device should leverage diversity effect</a:t>
            </a:r>
          </a:p>
          <a:p>
            <a:pPr lvl="1"/>
            <a:r>
              <a:rPr lang="en-US" sz="1800" dirty="0" smtClean="0"/>
              <a:t>MIMO contributes to multi-path diversity</a:t>
            </a:r>
          </a:p>
          <a:p>
            <a:pPr lvl="1"/>
            <a:r>
              <a:rPr lang="en-US" sz="1800" dirty="0" smtClean="0"/>
              <a:t>Distribution network contributes to site diversity</a:t>
            </a:r>
          </a:p>
          <a:p>
            <a:r>
              <a:rPr lang="en-US" sz="2000" dirty="0"/>
              <a:t>802.11ay device should </a:t>
            </a:r>
            <a:r>
              <a:rPr lang="en-US" sz="2000" dirty="0" smtClean="0"/>
              <a:t>be extendable to multi-hop capability</a:t>
            </a:r>
          </a:p>
          <a:p>
            <a:pPr lvl="1"/>
            <a:r>
              <a:rPr lang="en-US" sz="1800" dirty="0"/>
              <a:t>Distribution network </a:t>
            </a:r>
            <a:r>
              <a:rPr lang="en-US" sz="1800" dirty="0" smtClean="0"/>
              <a:t>could enable room-to-room communication</a:t>
            </a:r>
          </a:p>
          <a:p>
            <a:pPr lvl="1"/>
            <a:r>
              <a:rPr lang="en-US" sz="1800" dirty="0" smtClean="0"/>
              <a:t>802.11ay should enable 1 hop mesh topology so we can extend the network on top of it</a:t>
            </a:r>
          </a:p>
          <a:p>
            <a:r>
              <a:rPr lang="en-US" sz="2000" dirty="0" smtClean="0"/>
              <a:t>TDD mode is attractive to meet latency requirement</a:t>
            </a:r>
          </a:p>
          <a:p>
            <a:r>
              <a:rPr lang="en-US" sz="2000" dirty="0" smtClean="0"/>
              <a:t>Suggest to complete 802.11ay spec so that Distribution Network can be used by broader devices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Kazuyuki Sakoda, Sony</a:t>
            </a:r>
            <a:endParaRPr lang="en-US" alt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34521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Annex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833776"/>
          </a:xfrm>
        </p:spPr>
        <p:txBody>
          <a:bodyPr/>
          <a:lstStyle/>
          <a:p>
            <a:r>
              <a:rPr lang="en-US" dirty="0" smtClean="0"/>
              <a:t>Usage Model 4 of [2] is Data Center scenario</a:t>
            </a:r>
          </a:p>
          <a:p>
            <a:pPr lvl="1"/>
            <a:r>
              <a:rPr lang="en-US" sz="1800" dirty="0" smtClean="0"/>
              <a:t>High level requirement of Data Center looks to be quite close to the requirements described in this submission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Kazuyuki Sakoda, Sony</a:t>
            </a:r>
            <a:endParaRPr lang="en-US" alt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  <p:grpSp>
        <p:nvGrpSpPr>
          <p:cNvPr id="4" name="Group 3"/>
          <p:cNvGrpSpPr/>
          <p:nvPr/>
        </p:nvGrpSpPr>
        <p:grpSpPr>
          <a:xfrm>
            <a:off x="4189327" y="3356992"/>
            <a:ext cx="4847169" cy="3095415"/>
            <a:chOff x="0" y="1095333"/>
            <a:chExt cx="4847169" cy="3095415"/>
          </a:xfrm>
        </p:grpSpPr>
        <p:pic>
          <p:nvPicPr>
            <p:cNvPr id="8" name="Shape 1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1095333"/>
              <a:ext cx="4847169" cy="29529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Shape 115"/>
            <p:cNvSpPr/>
            <p:nvPr/>
          </p:nvSpPr>
          <p:spPr>
            <a:xfrm>
              <a:off x="896546" y="1673615"/>
              <a:ext cx="45719" cy="157942"/>
            </a:xfrm>
            <a:prstGeom prst="flowChartCollate">
              <a:avLst/>
            </a:prstGeom>
            <a:solidFill>
              <a:srgbClr val="FF0000"/>
            </a:solidFill>
            <a:ln w="2540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" name="Shape 116"/>
            <p:cNvSpPr/>
            <p:nvPr/>
          </p:nvSpPr>
          <p:spPr>
            <a:xfrm>
              <a:off x="1456283" y="1676381"/>
              <a:ext cx="45719" cy="157942"/>
            </a:xfrm>
            <a:prstGeom prst="flowChartCollate">
              <a:avLst/>
            </a:prstGeom>
            <a:solidFill>
              <a:srgbClr val="FF0000"/>
            </a:solidFill>
            <a:ln w="2540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" name="Shape 117"/>
            <p:cNvSpPr/>
            <p:nvPr/>
          </p:nvSpPr>
          <p:spPr>
            <a:xfrm>
              <a:off x="1966142" y="1687459"/>
              <a:ext cx="45719" cy="157942"/>
            </a:xfrm>
            <a:prstGeom prst="flowChartCollate">
              <a:avLst/>
            </a:prstGeom>
            <a:solidFill>
              <a:srgbClr val="FF0000"/>
            </a:solidFill>
            <a:ln w="2540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" name="Shape 118"/>
            <p:cNvSpPr/>
            <p:nvPr/>
          </p:nvSpPr>
          <p:spPr>
            <a:xfrm>
              <a:off x="2492627" y="1690225"/>
              <a:ext cx="45719" cy="157942"/>
            </a:xfrm>
            <a:prstGeom prst="flowChartCollate">
              <a:avLst/>
            </a:prstGeom>
            <a:solidFill>
              <a:srgbClr val="FF0000"/>
            </a:solidFill>
            <a:ln w="2540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" name="Shape 119"/>
            <p:cNvSpPr/>
            <p:nvPr/>
          </p:nvSpPr>
          <p:spPr>
            <a:xfrm>
              <a:off x="3459701" y="1377098"/>
              <a:ext cx="45719" cy="157942"/>
            </a:xfrm>
            <a:prstGeom prst="flowChartCollate">
              <a:avLst/>
            </a:prstGeom>
            <a:solidFill>
              <a:srgbClr val="FF0000"/>
            </a:solidFill>
            <a:ln w="2540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" name="Shape 120"/>
            <p:cNvSpPr/>
            <p:nvPr/>
          </p:nvSpPr>
          <p:spPr>
            <a:xfrm>
              <a:off x="4002812" y="1379863"/>
              <a:ext cx="45719" cy="157942"/>
            </a:xfrm>
            <a:prstGeom prst="flowChartCollate">
              <a:avLst/>
            </a:prstGeom>
            <a:solidFill>
              <a:srgbClr val="FF0000"/>
            </a:solidFill>
            <a:ln w="2540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" name="Shape 121"/>
            <p:cNvSpPr/>
            <p:nvPr/>
          </p:nvSpPr>
          <p:spPr>
            <a:xfrm>
              <a:off x="3329385" y="1271848"/>
              <a:ext cx="881149" cy="357446"/>
            </a:xfrm>
            <a:prstGeom prst="ellipse">
              <a:avLst/>
            </a:prstGeom>
            <a:noFill/>
            <a:ln w="12700" cap="flat">
              <a:solidFill>
                <a:srgbClr val="2C957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 baseline="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" name="Shape 122"/>
            <p:cNvSpPr/>
            <p:nvPr/>
          </p:nvSpPr>
          <p:spPr>
            <a:xfrm>
              <a:off x="805087" y="1565563"/>
              <a:ext cx="881149" cy="357446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 baseline="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" name="Shape 123"/>
            <p:cNvSpPr/>
            <p:nvPr/>
          </p:nvSpPr>
          <p:spPr>
            <a:xfrm>
              <a:off x="782920" y="1438101"/>
              <a:ext cx="1432559" cy="462741"/>
            </a:xfrm>
            <a:prstGeom prst="ellipse">
              <a:avLst/>
            </a:prstGeom>
            <a:noFill/>
            <a:ln w="12700" cap="flat">
              <a:solidFill>
                <a:schemeClr val="dk2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 baseline="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" name="Shape 124"/>
            <p:cNvSpPr/>
            <p:nvPr/>
          </p:nvSpPr>
          <p:spPr>
            <a:xfrm>
              <a:off x="785691" y="1330037"/>
              <a:ext cx="2061556" cy="581890"/>
            </a:xfrm>
            <a:prstGeom prst="ellipse">
              <a:avLst/>
            </a:prstGeom>
            <a:noFill/>
            <a:ln w="12700" cap="flat">
              <a:solidFill>
                <a:srgbClr val="00B0F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 baseline="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" name="Shape 125"/>
            <p:cNvSpPr/>
            <p:nvPr/>
          </p:nvSpPr>
          <p:spPr>
            <a:xfrm rot="-1386888">
              <a:off x="2402377" y="1446415"/>
              <a:ext cx="1205346" cy="365760"/>
            </a:xfrm>
            <a:prstGeom prst="ellipse">
              <a:avLst/>
            </a:prstGeom>
            <a:noFill/>
            <a:ln w="25400" cap="flat">
              <a:solidFill>
                <a:srgbClr val="2C957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 baseline="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" name="Shape 126"/>
            <p:cNvSpPr txBox="1"/>
            <p:nvPr/>
          </p:nvSpPr>
          <p:spPr>
            <a:xfrm>
              <a:off x="2468878" y="3923607"/>
              <a:ext cx="266419" cy="2616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100" b="0" i="0" u="none" strike="noStrike" cap="none" baseline="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</a:t>
              </a:r>
            </a:p>
          </p:txBody>
        </p:sp>
        <p:sp>
          <p:nvSpPr>
            <p:cNvPr id="22" name="Shape 127"/>
            <p:cNvSpPr txBox="1"/>
            <p:nvPr/>
          </p:nvSpPr>
          <p:spPr>
            <a:xfrm>
              <a:off x="1947925" y="3926373"/>
              <a:ext cx="261609" cy="2616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100" b="0" i="0" u="none" strike="noStrike" cap="none" baseline="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</a:t>
              </a:r>
            </a:p>
          </p:txBody>
        </p:sp>
        <p:sp>
          <p:nvSpPr>
            <p:cNvPr id="23" name="Shape 128"/>
            <p:cNvSpPr txBox="1"/>
            <p:nvPr/>
          </p:nvSpPr>
          <p:spPr>
            <a:xfrm>
              <a:off x="1432520" y="3926373"/>
              <a:ext cx="266419" cy="2616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100" b="0" i="0" u="none" strike="noStrike" cap="none" baseline="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</a:t>
              </a:r>
            </a:p>
          </p:txBody>
        </p:sp>
        <p:sp>
          <p:nvSpPr>
            <p:cNvPr id="24" name="Shape 129"/>
            <p:cNvSpPr txBox="1"/>
            <p:nvPr/>
          </p:nvSpPr>
          <p:spPr>
            <a:xfrm>
              <a:off x="853375" y="3929139"/>
              <a:ext cx="271227" cy="2616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100" b="0" i="0" u="none" strike="noStrike" cap="none" baseline="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</a:t>
              </a:r>
            </a:p>
          </p:txBody>
        </p:sp>
        <p:sp>
          <p:nvSpPr>
            <p:cNvPr id="25" name="Shape 130"/>
            <p:cNvSpPr txBox="1"/>
            <p:nvPr/>
          </p:nvSpPr>
          <p:spPr>
            <a:xfrm>
              <a:off x="3372173" y="2948242"/>
              <a:ext cx="253596" cy="2616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100" b="0" i="0" u="none" strike="noStrike" cap="none" baseline="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</a:t>
              </a:r>
            </a:p>
          </p:txBody>
        </p:sp>
        <p:sp>
          <p:nvSpPr>
            <p:cNvPr id="26" name="Shape 131"/>
            <p:cNvSpPr txBox="1"/>
            <p:nvPr/>
          </p:nvSpPr>
          <p:spPr>
            <a:xfrm>
              <a:off x="3857082" y="2951014"/>
              <a:ext cx="248785" cy="2616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100" b="0" i="0" u="none" strike="noStrike" cap="none" baseline="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402350" y="4479898"/>
            <a:ext cx="41969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Application: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ToR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switch can transmit /receive via the 11ay interface to reach the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EoR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switch through multiple hops. 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EoR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switch can reach the hub switch through the 11ay interfaces.  The data being stored transfers at ~40 </a:t>
            </a:r>
            <a:r>
              <a:rPr lang="en-US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Gbps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disruption tolerance  is &lt;100msec, PER&lt;10E-2 [1]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 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dirty="0">
                <a:solidFill>
                  <a:srgbClr val="FF0000"/>
                </a:solidFill>
              </a:rPr>
              <a:t>The data could traversal multiple hops (&lt;=5) in order to reach the </a:t>
            </a:r>
            <a:r>
              <a:rPr lang="en-US" dirty="0" err="1">
                <a:solidFill>
                  <a:srgbClr val="FF0000"/>
                </a:solidFill>
              </a:rPr>
              <a:t>EoR</a:t>
            </a:r>
            <a:r>
              <a:rPr lang="en-US" dirty="0">
                <a:solidFill>
                  <a:srgbClr val="FF0000"/>
                </a:solidFill>
              </a:rPr>
              <a:t> switches, and the end to end Latency&lt;50ms </a:t>
            </a:r>
            <a:endParaRPr lang="en-US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913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0" dirty="0" smtClean="0"/>
              <a:t>[1] Draft P802.11ay D1.0</a:t>
            </a:r>
          </a:p>
          <a:p>
            <a:r>
              <a:rPr lang="en-US" sz="2000" b="0" dirty="0" smtClean="0"/>
              <a:t>[2] IEEE 802.11-15/625r7 </a:t>
            </a:r>
            <a:r>
              <a:rPr lang="en-US" sz="2000" b="0" dirty="0"/>
              <a:t>“IEEE 802.11 </a:t>
            </a:r>
            <a:r>
              <a:rPr lang="en-US" sz="2000" b="0" dirty="0" err="1"/>
              <a:t>TGay</a:t>
            </a:r>
            <a:r>
              <a:rPr lang="en-US" sz="2000" b="0" dirty="0"/>
              <a:t> Use Cases</a:t>
            </a:r>
            <a:r>
              <a:rPr lang="en-US" sz="2000" b="0" dirty="0" smtClean="0"/>
              <a:t>”, Rob Sun, et.al.</a:t>
            </a:r>
          </a:p>
          <a:p>
            <a:r>
              <a:rPr lang="en-US" sz="2000" b="0" dirty="0" smtClean="0"/>
              <a:t>[3] </a:t>
            </a:r>
            <a:r>
              <a:rPr lang="en-US" sz="2000" b="0" dirty="0"/>
              <a:t>IEEE 802.11-17/67r1 “Enhanced SLS BF flow for efficient AP-STA access in dense environment”, Alexander </a:t>
            </a:r>
            <a:r>
              <a:rPr lang="en-US" sz="2000" b="0" dirty="0" err="1"/>
              <a:t>Maltsev</a:t>
            </a:r>
            <a:r>
              <a:rPr lang="en-US" sz="2000" b="0" dirty="0"/>
              <a:t>, et.al.</a:t>
            </a:r>
          </a:p>
          <a:p>
            <a:r>
              <a:rPr lang="en-US" sz="2000" b="0" dirty="0" smtClean="0"/>
              <a:t>[4] IEEE 802.11-17/1321r0 “Features for </a:t>
            </a:r>
            <a:r>
              <a:rPr lang="en-US" sz="2000" b="0" dirty="0" err="1" smtClean="0"/>
              <a:t>mmW</a:t>
            </a:r>
            <a:r>
              <a:rPr lang="en-US" sz="2000" b="0" dirty="0" smtClean="0"/>
              <a:t> Distribution Network Use Case”, </a:t>
            </a:r>
            <a:r>
              <a:rPr lang="en-US" sz="2000" b="0" dirty="0" err="1" smtClean="0"/>
              <a:t>Djordje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Tujkovic</a:t>
            </a:r>
            <a:r>
              <a:rPr lang="en-US" sz="2000" b="0" dirty="0" smtClean="0"/>
              <a:t>, et.al.</a:t>
            </a:r>
          </a:p>
          <a:p>
            <a:r>
              <a:rPr lang="en-US" sz="2000" b="0" dirty="0" smtClean="0"/>
              <a:t>[5] IEEE 802.11-17/1646r1, “Beamforming for </a:t>
            </a:r>
            <a:r>
              <a:rPr lang="en-US" sz="2000" b="0" dirty="0" err="1" smtClean="0"/>
              <a:t>mmWave</a:t>
            </a:r>
            <a:r>
              <a:rPr lang="en-US" sz="2000" b="0" dirty="0" smtClean="0"/>
              <a:t> Distribution Network”, Oren </a:t>
            </a:r>
            <a:r>
              <a:rPr lang="en-US" sz="2000" b="0" dirty="0" err="1" smtClean="0"/>
              <a:t>Kedem</a:t>
            </a:r>
            <a:r>
              <a:rPr lang="en-US" sz="2000" b="0" dirty="0" smtClean="0"/>
              <a:t>, et.al.</a:t>
            </a:r>
          </a:p>
          <a:p>
            <a:r>
              <a:rPr lang="en-US" sz="2000" b="0" dirty="0" smtClean="0"/>
              <a:t>[6] IEEE 802.11-17/1679r0, “Beamforming protocol for </a:t>
            </a:r>
            <a:r>
              <a:rPr lang="en-US" sz="2000" b="0" dirty="0" err="1" smtClean="0"/>
              <a:t>mmWave</a:t>
            </a:r>
            <a:r>
              <a:rPr lang="en-US" sz="2000" b="0" dirty="0" smtClean="0"/>
              <a:t> Distribution Networks”, </a:t>
            </a:r>
            <a:r>
              <a:rPr lang="en-US" sz="2000" b="0" dirty="0" err="1" smtClean="0"/>
              <a:t>Djordje</a:t>
            </a:r>
            <a:r>
              <a:rPr lang="en-US" sz="2000" b="0" dirty="0" smtClean="0"/>
              <a:t> </a:t>
            </a:r>
            <a:r>
              <a:rPr lang="en-US" sz="2000" b="0" dirty="0" err="1"/>
              <a:t>Tujkovic</a:t>
            </a:r>
            <a:r>
              <a:rPr lang="en-US" sz="2000" b="0" dirty="0"/>
              <a:t>, </a:t>
            </a:r>
            <a:r>
              <a:rPr lang="en-US" sz="2000" b="0" dirty="0" smtClean="0"/>
              <a:t>et.al.</a:t>
            </a:r>
            <a:endParaRPr lang="en-US" sz="2000" b="0" dirty="0"/>
          </a:p>
          <a:p>
            <a:endParaRPr lang="en-US" sz="2000" b="0" dirty="0"/>
          </a:p>
          <a:p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Kazuyuki Sakoda, Sony</a:t>
            </a:r>
            <a:endParaRPr lang="en-US" alt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08489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199"/>
            <a:ext cx="7772400" cy="4494213"/>
          </a:xfrm>
        </p:spPr>
        <p:txBody>
          <a:bodyPr/>
          <a:lstStyle/>
          <a:p>
            <a:r>
              <a:rPr lang="en-US" dirty="0" smtClean="0"/>
              <a:t>802.11ay use case document development started in 2015. The task group tries to capture potential usage of the 802.11ay technology</a:t>
            </a:r>
          </a:p>
          <a:p>
            <a:r>
              <a:rPr lang="en-US" dirty="0" smtClean="0"/>
              <a:t>The use case document has expanded in 2017 to capture emerging use case that would broaden 802.11ay technology deployment</a:t>
            </a:r>
          </a:p>
          <a:p>
            <a:r>
              <a:rPr lang="en-US" dirty="0" smtClean="0"/>
              <a:t>This presentation introduces additional consideration to consumer device use case reflecting real life usage, hoping broader 802.11ay technology adoption in consumer electronics market place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Kazuyuki Sakoda, Sony</a:t>
            </a:r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48995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on consumer device use cases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591816"/>
          </a:xfrm>
        </p:spPr>
        <p:txBody>
          <a:bodyPr/>
          <a:lstStyle/>
          <a:p>
            <a:r>
              <a:rPr lang="en-US" sz="2000" dirty="0" smtClean="0"/>
              <a:t>802.11ay use case document [2] contains comprehensive list of use cases for next generation 60GHz communications</a:t>
            </a:r>
          </a:p>
          <a:p>
            <a:r>
              <a:rPr lang="en-US" sz="2000" dirty="0" smtClean="0"/>
              <a:t>Usage Model 2 and 3 reflect typical usage and requirements for consumer applications</a:t>
            </a:r>
          </a:p>
          <a:p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Kazuyuki Sakoda, Sony</a:t>
            </a:r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13" y="3541682"/>
            <a:ext cx="3461992" cy="24696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623390"/>
            <a:ext cx="3840265" cy="230619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72839" y="6089931"/>
            <a:ext cx="33579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UM2: 8K UHD wireless transfer at Smart Home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5125997" y="6089931"/>
            <a:ext cx="36663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UM3: AR/VR headsets and other high-end wearables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9503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on consumer device use cases (1’)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591816"/>
          </a:xfrm>
        </p:spPr>
        <p:txBody>
          <a:bodyPr/>
          <a:lstStyle/>
          <a:p>
            <a:r>
              <a:rPr lang="en-US" sz="2000" dirty="0" smtClean="0"/>
              <a:t>Another potential device that could leverage 60GHz communication is high definition video camera</a:t>
            </a:r>
          </a:p>
          <a:p>
            <a:r>
              <a:rPr lang="en-US" sz="2000" dirty="0" smtClean="0"/>
              <a:t>Shoot the object at the camera and transfer it to a media controller immediately with very low latency</a:t>
            </a:r>
          </a:p>
          <a:p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Kazuyuki Sakoda, Sony</a:t>
            </a:r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275" y="3643945"/>
            <a:ext cx="1592237" cy="1189211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 bwMode="auto">
          <a:xfrm rot="1051633">
            <a:off x="2958259" y="4599607"/>
            <a:ext cx="2016224" cy="325239"/>
          </a:xfrm>
          <a:prstGeom prst="rightArrow">
            <a:avLst/>
          </a:prstGeom>
          <a:solidFill>
            <a:srgbClr val="00206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768" y="4833156"/>
            <a:ext cx="1233660" cy="12680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5181607"/>
            <a:ext cx="1466850" cy="102870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 bwMode="auto">
          <a:xfrm>
            <a:off x="2858989" y="5467200"/>
            <a:ext cx="2016224" cy="325239"/>
          </a:xfrm>
          <a:prstGeom prst="rightArrow">
            <a:avLst/>
          </a:prstGeom>
          <a:solidFill>
            <a:srgbClr val="00206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79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on consumer device use cases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591816"/>
          </a:xfrm>
        </p:spPr>
        <p:txBody>
          <a:bodyPr/>
          <a:lstStyle/>
          <a:p>
            <a:r>
              <a:rPr lang="en-US" sz="2000" dirty="0" smtClean="0"/>
              <a:t>Use case and requirement matrix is shown below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Kazuyuki Sakoda, Sony</a:t>
            </a:r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115468"/>
              </p:ext>
            </p:extLst>
          </p:nvPr>
        </p:nvGraphicFramePr>
        <p:xfrm>
          <a:off x="395536" y="2852936"/>
          <a:ext cx="8352928" cy="28391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56184"/>
                <a:gridCol w="1440160"/>
                <a:gridCol w="1080120"/>
                <a:gridCol w="1656184"/>
                <a:gridCol w="1296144"/>
                <a:gridCol w="1224136"/>
              </a:tblGrid>
              <a:tr h="459447">
                <a:tc>
                  <a:txBody>
                    <a:bodyPr/>
                    <a:lstStyle/>
                    <a:p>
                      <a:r>
                        <a:rPr lang="en-US" dirty="0" smtClean="0"/>
                        <a:t>Use case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Venue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Bandwidth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Latency</a:t>
                      </a:r>
                      <a:endParaRPr lang="en-US" dirty="0"/>
                    </a:p>
                  </a:txBody>
                  <a:tcPr/>
                </a:tc>
              </a:tr>
              <a:tr h="459447">
                <a:tc>
                  <a:txBody>
                    <a:bodyPr/>
                    <a:lstStyle/>
                    <a:p>
                      <a:r>
                        <a:rPr lang="en-US" dirty="0" smtClean="0"/>
                        <a:t>UHD transfer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Video</a:t>
                      </a:r>
                      <a:r>
                        <a:rPr lang="en-US" baseline="0" dirty="0" smtClean="0"/>
                        <a:t> streaming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Indoor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5-10m (~20m)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</a:t>
                      </a:r>
                      <a:r>
                        <a:rPr lang="en-US" dirty="0" err="1" smtClean="0"/>
                        <a:t>Gbps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&lt;5msec</a:t>
                      </a:r>
                      <a:endParaRPr lang="en-US" dirty="0"/>
                    </a:p>
                  </a:txBody>
                  <a:tcPr/>
                </a:tc>
              </a:tr>
              <a:tr h="459447">
                <a:tc>
                  <a:txBody>
                    <a:bodyPr/>
                    <a:lstStyle/>
                    <a:p>
                      <a:r>
                        <a:rPr lang="en-US" dirty="0" smtClean="0"/>
                        <a:t>VR headset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Video</a:t>
                      </a:r>
                      <a:r>
                        <a:rPr lang="en-US" baseline="0" dirty="0" smtClean="0"/>
                        <a:t> streaming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Indoor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5-10m</a:t>
                      </a:r>
                      <a:r>
                        <a:rPr lang="en-US" baseline="0" dirty="0" smtClean="0"/>
                        <a:t> (~20m)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</a:t>
                      </a:r>
                      <a:r>
                        <a:rPr lang="en-US" dirty="0" err="1" smtClean="0"/>
                        <a:t>Gbps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&lt;5msec</a:t>
                      </a:r>
                      <a:endParaRPr lang="en-US" dirty="0"/>
                    </a:p>
                  </a:txBody>
                  <a:tcPr/>
                </a:tc>
              </a:tr>
              <a:tr h="459447">
                <a:tc>
                  <a:txBody>
                    <a:bodyPr/>
                    <a:lstStyle/>
                    <a:p>
                      <a:r>
                        <a:rPr lang="en-US" dirty="0" smtClean="0"/>
                        <a:t>Camera video transfer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Video</a:t>
                      </a:r>
                      <a:r>
                        <a:rPr lang="en-US" baseline="0" dirty="0" smtClean="0"/>
                        <a:t> streaming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Indoor/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outdoor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10-50m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</a:t>
                      </a:r>
                      <a:r>
                        <a:rPr lang="en-US" dirty="0" err="1" smtClean="0"/>
                        <a:t>Gpbs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&lt;20msec</a:t>
                      </a:r>
                      <a:endParaRPr lang="en-US" dirty="0"/>
                    </a:p>
                  </a:txBody>
                  <a:tcPr/>
                </a:tc>
              </a:tr>
              <a:tr h="4594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72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attribute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968080"/>
          </a:xfrm>
        </p:spPr>
        <p:txBody>
          <a:bodyPr/>
          <a:lstStyle/>
          <a:p>
            <a:r>
              <a:rPr lang="en-US" dirty="0" smtClean="0"/>
              <a:t>All of these application require high bandwidth AND low latency streaming capability</a:t>
            </a:r>
          </a:p>
          <a:p>
            <a:r>
              <a:rPr lang="en-US" dirty="0" smtClean="0"/>
              <a:t>Need to cope with LOS/NLOS transmissions, including human blockage, and interference avoidance</a:t>
            </a:r>
          </a:p>
          <a:p>
            <a:r>
              <a:rPr lang="en-US" dirty="0" smtClean="0"/>
              <a:t>Robustness is essential</a:t>
            </a:r>
          </a:p>
          <a:p>
            <a:r>
              <a:rPr lang="en-US" dirty="0" smtClean="0"/>
              <a:t>Quick recovery from obstruction is essential</a:t>
            </a:r>
          </a:p>
          <a:p>
            <a:r>
              <a:rPr lang="en-US" dirty="0" smtClean="0"/>
              <a:t>In many cases, need to cope with power limitation and heat problem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Kazuyuki Sakoda, Sony</a:t>
            </a:r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20328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consideration to the scenario considering real life </a:t>
            </a:r>
            <a:r>
              <a:rPr lang="en-US" dirty="0" smtClean="0"/>
              <a:t>environment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86" y="5163511"/>
            <a:ext cx="5080354" cy="1305087"/>
          </a:xfrm>
        </p:spPr>
        <p:txBody>
          <a:bodyPr/>
          <a:lstStyle/>
          <a:p>
            <a:r>
              <a:rPr lang="en-US" dirty="0" smtClean="0"/>
              <a:t>The goal of UM2 is to eliminate or reduce ugly cables, and </a:t>
            </a:r>
            <a:r>
              <a:rPr lang="en-US" u="sng" dirty="0" smtClean="0"/>
              <a:t>give users flexibility of device installation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Kazuyuki Sakoda, Sony</a:t>
            </a:r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50" y="2886741"/>
            <a:ext cx="2322190" cy="17216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013" y="2015265"/>
            <a:ext cx="2953928" cy="19951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4700" y="4185439"/>
            <a:ext cx="3411241" cy="19561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2992" y="2886741"/>
            <a:ext cx="1524000" cy="2019300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 bwMode="auto">
          <a:xfrm>
            <a:off x="4314729" y="3470354"/>
            <a:ext cx="720080" cy="1080120"/>
          </a:xfrm>
          <a:prstGeom prst="rightArrow">
            <a:avLst/>
          </a:prstGeom>
          <a:solidFill>
            <a:srgbClr val="002060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446442" y="3782299"/>
            <a:ext cx="914400" cy="65008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95720" y="3892329"/>
            <a:ext cx="827170" cy="54006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2709331" y="4200886"/>
            <a:ext cx="940905" cy="65008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89099" y="2016837"/>
            <a:ext cx="4840463" cy="62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UM2: UHD for display</a:t>
            </a:r>
          </a:p>
        </p:txBody>
      </p:sp>
    </p:spTree>
    <p:extLst>
      <p:ext uri="{BB962C8B-B14F-4D97-AF65-F5344CB8AC3E}">
        <p14:creationId xmlns:p14="http://schemas.microsoft.com/office/powerpoint/2010/main" val="80507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Arrow 18"/>
          <p:cNvSpPr/>
          <p:nvPr/>
        </p:nvSpPr>
        <p:spPr bwMode="auto">
          <a:xfrm rot="10800000">
            <a:off x="4626766" y="4988963"/>
            <a:ext cx="720080" cy="540060"/>
          </a:xfrm>
          <a:prstGeom prst="rightArrow">
            <a:avLst/>
          </a:prstGeom>
          <a:solidFill>
            <a:srgbClr val="002060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consideration to the scenario considering real life </a:t>
            </a:r>
            <a:r>
              <a:rPr lang="en-US" dirty="0" smtClean="0"/>
              <a:t>environment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420888"/>
            <a:ext cx="4263653" cy="1305087"/>
          </a:xfrm>
        </p:spPr>
        <p:txBody>
          <a:bodyPr/>
          <a:lstStyle/>
          <a:p>
            <a:r>
              <a:rPr lang="en-US" dirty="0" smtClean="0"/>
              <a:t>STB/Tuner might be located places where LOS signal cannot travel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Kazuyuki Sakoda, Sony</a:t>
            </a:r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013" y="2015265"/>
            <a:ext cx="2953928" cy="19951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700" y="4185439"/>
            <a:ext cx="3411241" cy="1956144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 bwMode="auto">
          <a:xfrm rot="10800000">
            <a:off x="4515173" y="2698989"/>
            <a:ext cx="720080" cy="540060"/>
          </a:xfrm>
          <a:prstGeom prst="rightArrow">
            <a:avLst/>
          </a:prstGeom>
          <a:solidFill>
            <a:srgbClr val="002060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444208" y="3488136"/>
            <a:ext cx="615893" cy="40652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5856364" y="3264397"/>
            <a:ext cx="463493" cy="321088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279214" y="4672364"/>
            <a:ext cx="4263653" cy="130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STB/Tuner might be located behind sofa and/or humans</a:t>
            </a:r>
          </a:p>
        </p:txBody>
      </p:sp>
    </p:spTree>
    <p:extLst>
      <p:ext uri="{BB962C8B-B14F-4D97-AF65-F5344CB8AC3E}">
        <p14:creationId xmlns:p14="http://schemas.microsoft.com/office/powerpoint/2010/main" val="173078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37502</TotalTime>
  <Words>1453</Words>
  <Application>Microsoft Office PowerPoint</Application>
  <PresentationFormat>On-screen Show (4:3)</PresentationFormat>
  <Paragraphs>285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Times New Roman</vt:lpstr>
      <vt:lpstr>802-11-Submission</vt:lpstr>
      <vt:lpstr>Distribution network use case for  consumer devices</vt:lpstr>
      <vt:lpstr>Agenda</vt:lpstr>
      <vt:lpstr>Motivation</vt:lpstr>
      <vt:lpstr>Recap on consumer device use cases (1)</vt:lpstr>
      <vt:lpstr>Recap on consumer device use cases (1’)</vt:lpstr>
      <vt:lpstr>Recap on consumer device use cases (2)</vt:lpstr>
      <vt:lpstr>Key attribute</vt:lpstr>
      <vt:lpstr>Additional consideration to the scenario considering real life environment (1)</vt:lpstr>
      <vt:lpstr>Additional consideration to the scenario considering real life environment (2)</vt:lpstr>
      <vt:lpstr>Additional consideration to the scenario considering real life environment (3)</vt:lpstr>
      <vt:lpstr>Additional consideration to the scenario considering real life environment (4)</vt:lpstr>
      <vt:lpstr>Additional consideration to the scenario considering real life environment (5)</vt:lpstr>
      <vt:lpstr>Additional consideration to the scenario considering real life environment (6)</vt:lpstr>
      <vt:lpstr>Potential approaches to overcome the challenges (1)</vt:lpstr>
      <vt:lpstr>Potential approaches to overcome the challenges (2)</vt:lpstr>
      <vt:lpstr>Potential approaches to overcome the challenges (3)</vt:lpstr>
      <vt:lpstr>Potential approaches to overcome the challenges (4)</vt:lpstr>
      <vt:lpstr>Potential approaches to overcome the challenges (5)</vt:lpstr>
      <vt:lpstr>Is TDD mode applicable to  these use cases? (1)</vt:lpstr>
      <vt:lpstr>Is TDD mode applicable to  these use cases? (2)</vt:lpstr>
      <vt:lpstr>Conclusion</vt:lpstr>
      <vt:lpstr>Annex</vt:lpstr>
      <vt:lpstr>References</vt:lpstr>
    </vt:vector>
  </TitlesOfParts>
  <Company>Sony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Scheduling for FB network</dc:title>
  <dc:creator>Sakoda, Kazuyuki</dc:creator>
  <cp:keywords>CTPClassification=CTP_IC:VisualMarkings=</cp:keywords>
  <cp:lastModifiedBy>Sakoda, Kazuyuki</cp:lastModifiedBy>
  <cp:revision>128</cp:revision>
  <cp:lastPrinted>2016-10-04T20:51:11Z</cp:lastPrinted>
  <dcterms:created xsi:type="dcterms:W3CDTF">2015-03-24T14:22:58Z</dcterms:created>
  <dcterms:modified xsi:type="dcterms:W3CDTF">2018-01-15T17:47:47Z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55c0982a-72dc-4711-b9fe-71da7bc145ba</vt:lpwstr>
  </property>
  <property fmtid="{D5CDD505-2E9C-101B-9397-08002B2CF9AE}" pid="3" name="CTP_BU">
    <vt:lpwstr>COMMUNICATION &amp;DEVICES GROUP</vt:lpwstr>
  </property>
  <property fmtid="{D5CDD505-2E9C-101B-9397-08002B2CF9AE}" pid="4" name="CTP_TimeStamp">
    <vt:lpwstr>2016-03-09 11:17:48Z</vt:lpwstr>
  </property>
  <property fmtid="{D5CDD505-2E9C-101B-9397-08002B2CF9AE}" pid="5" name="CTPClassification">
    <vt:lpwstr>CTP_IC</vt:lpwstr>
  </property>
  <property fmtid="{D5CDD505-2E9C-101B-9397-08002B2CF9AE}" pid="6" name="_readonly">
    <vt:lpwstr/>
  </property>
  <property fmtid="{D5CDD505-2E9C-101B-9397-08002B2CF9AE}" pid="7" name="_change">
    <vt:lpwstr/>
  </property>
  <property fmtid="{D5CDD505-2E9C-101B-9397-08002B2CF9AE}" pid="8" name="_full-control">
    <vt:lpwstr/>
  </property>
  <property fmtid="{D5CDD505-2E9C-101B-9397-08002B2CF9AE}" pid="9" name="sflag">
    <vt:lpwstr>1509718974</vt:lpwstr>
  </property>
</Properties>
</file>