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5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1" r:id="rId6"/>
    <p:sldId id="323" r:id="rId7"/>
    <p:sldId id="326" r:id="rId8"/>
    <p:sldId id="362" r:id="rId9"/>
    <p:sldId id="370" r:id="rId10"/>
    <p:sldId id="371" r:id="rId11"/>
    <p:sldId id="363" r:id="rId12"/>
    <p:sldId id="375" r:id="rId13"/>
    <p:sldId id="365" r:id="rId14"/>
    <p:sldId id="267" r:id="rId15"/>
    <p:sldId id="268" r:id="rId16"/>
    <p:sldId id="296" r:id="rId17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E1F869-ACB7-426B-B81B-3E8F4236BAEA}">
          <p14:sldIdLst>
            <p14:sldId id="256"/>
            <p14:sldId id="291"/>
            <p14:sldId id="323"/>
            <p14:sldId id="326"/>
            <p14:sldId id="362"/>
            <p14:sldId id="370"/>
            <p14:sldId id="371"/>
            <p14:sldId id="363"/>
            <p14:sldId id="375"/>
            <p14:sldId id="365"/>
            <p14:sldId id="267"/>
            <p14:sldId id="26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1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7" autoAdjust="0"/>
    <p:restoredTop sz="89601" autoAdjust="0"/>
  </p:normalViewPr>
  <p:slideViewPr>
    <p:cSldViewPr>
      <p:cViewPr varScale="1">
        <p:scale>
          <a:sx n="65" d="100"/>
          <a:sy n="65" d="100"/>
        </p:scale>
        <p:origin x="136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046" y="90"/>
      </p:cViewPr>
      <p:guideLst>
        <p:guide orient="horz" pos="288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r>
              <a:rPr lang="en-US" dirty="0"/>
              <a:t>doc.: IEEE 802.11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02370" y="97004"/>
            <a:ext cx="646792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8" y="97004"/>
            <a:ext cx="834571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6690" y="9000620"/>
            <a:ext cx="932473" cy="181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21387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25147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203411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395773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41182" y="6473601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lvl="0"/>
            <a:r>
              <a:rPr lang="en-GB" noProof="0" dirty="0" err="1"/>
              <a:t>InterDigital</a:t>
            </a:r>
            <a:endParaRPr lang="en-GB" noProof="0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802.11-18/0192r1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84213" y="393700"/>
            <a:ext cx="1752600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January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00870"/>
            <a:ext cx="7770813" cy="143591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Hybrid Beamforming Feedback in 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0813" cy="38084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2018-01-08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3178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45826"/>
              </p:ext>
            </p:extLst>
          </p:nvPr>
        </p:nvGraphicFramePr>
        <p:xfrm>
          <a:off x="814388" y="3824288"/>
          <a:ext cx="7481887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Document" r:id="rId4" imgW="8411095" imgH="2959850" progId="Word.Document.8">
                  <p:embed/>
                </p:oleObj>
              </mc:Choice>
              <mc:Fallback>
                <p:oleObj name="Document" r:id="rId4" imgW="8411095" imgH="2959850" progId="Word.Document.8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3824288"/>
                        <a:ext cx="7481887" cy="2609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66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Information and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06" y="2133600"/>
            <a:ext cx="8573294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Information to be fed 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Average SNR for each STS (in Channel Measurement Feedback Element)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Feedback Matrix indexed on sub-carrier (OFDM) or time domain tap (SC)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Optional for MU: Differential SNR per stream for each 2Ng band (OFDM)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MU Exclusive Beamforming Report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 to create BF Feedback element to capture this information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55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228013" cy="4113213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In this contribution, we have discussed the details of the feedback for the feedback phase of the HBF protocol.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We have discussed the following: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Request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Response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Feedback Information and Feedback Frame Format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We have defined parameters and signaling for the OFDM Request Parameters.</a:t>
            </a:r>
          </a:p>
        </p:txBody>
      </p:sp>
    </p:spTree>
    <p:extLst>
      <p:ext uri="{BB962C8B-B14F-4D97-AF65-F5344CB8AC3E}">
        <p14:creationId xmlns:p14="http://schemas.microsoft.com/office/powerpoint/2010/main" val="129253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106" y="1676400"/>
            <a:ext cx="8534400" cy="4208463"/>
          </a:xfrm>
          <a:ln/>
        </p:spPr>
        <p:txBody>
          <a:bodyPr/>
          <a:lstStyle/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IEEE P802.11ay™/D1.0 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L. Sun,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al,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“Link Level Performance Comparisons of Open Loop, Closed Loop and Antenna Selection for SU-MIMO” 11-16/0911r1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K. Oteri et al, “Closed Loop SU-MIMO Performance with Quantized Feedback” 11-16/1446r0	.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K. Oteri, et, al, “Hybrid Beamforming for SC and OFDM Transmission in 11ay” 11-17/1533r1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A. Maltsev, et al, “Channel models for IEEE 802 11ay”, IEEE doc. 11-15/1150r4 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IEEE 802.11-2016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K. Oteri, et. al, “Draft Text for Hybrid Beamforming Protocol Design Details”, 11-17/1692r1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K. Oteri, et. al., “Draft Text for OFDM Feedback Request”, 11-18/0193r0</a:t>
            </a:r>
          </a:p>
          <a:p>
            <a:pPr marL="0" indent="0" algn="just" defTabSz="914400">
              <a:spcBef>
                <a:spcPct val="20000"/>
              </a:spcBef>
              <a:buClrTx/>
              <a:buSzTx/>
            </a:pPr>
            <a:endParaRPr lang="en-US" sz="1800" b="0" dirty="0">
              <a:ea typeface="Times New Roman"/>
              <a:cs typeface="Times New Roman"/>
              <a:sym typeface="Times New Roman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6841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06" y="1600200"/>
            <a:ext cx="8305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the following?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802.11ay shall signal the Feedback Type and Nc Index fields for HBF feedback with the OFDM PPDU in the EDMG BRP Request Element as in 11-18/0193r0 “Draft Text for OFDM Feedback Request”.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85800" y="4267200"/>
            <a:ext cx="376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Y/N/A</a:t>
            </a:r>
          </a:p>
        </p:txBody>
      </p:sp>
    </p:spTree>
    <p:extLst>
      <p:ext uri="{BB962C8B-B14F-4D97-AF65-F5344CB8AC3E}">
        <p14:creationId xmlns:p14="http://schemas.microsoft.com/office/powerpoint/2010/main" val="420975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04006" y="1524000"/>
            <a:ext cx="8610600" cy="3201987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TGay has agreed that 11ay will support hybrid precoding for SU-MIMO and MU-MIMO [1]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Performance of hybrid precoding with the transmission and reception of EDMG Single Carrier Mode PPDUs has been shown in [2], and [3] and on EDMG OFDM PPDUs in [4].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cs typeface="+mn-cs"/>
              </a:rPr>
              <a:t>The results show gains of hybrid precoding over analog precoding in certain scenarios e.g. antenna configuration, transmit power.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To enable HBF in 802.11ay, a framework for the HBF protocol was agreed to in [7].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In this contribution, we present the details needed for HBF feedback including:  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Request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Response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Feedback Information and Feedback Frame Format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18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457200"/>
            <a:ext cx="7770813" cy="1065213"/>
          </a:xfrm>
        </p:spPr>
        <p:txBody>
          <a:bodyPr/>
          <a:lstStyle/>
          <a:p>
            <a:r>
              <a:rPr lang="en-US" dirty="0"/>
              <a:t>HBF Protocol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7319"/>
            <a:ext cx="9067800" cy="4113213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The Hybrid Beamforming Protocol comprises the following phases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Announcement Phase 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Sounding Phase 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Feedback Phase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On completion of the HBF protocol, HBF transmission can take place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51" y="4629761"/>
            <a:ext cx="6606342" cy="1362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687" y="4754232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Exp: Explicit</a:t>
            </a:r>
          </a:p>
          <a:p>
            <a:r>
              <a:rPr lang="en-US" sz="1600" dirty="0">
                <a:solidFill>
                  <a:schemeClr val="tx1"/>
                </a:solidFill>
              </a:rPr>
              <a:t>I: Initiator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8444" y="3679537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HBF protocol</a:t>
            </a:r>
          </a:p>
        </p:txBody>
      </p:sp>
    </p:spTree>
    <p:extLst>
      <p:ext uri="{BB962C8B-B14F-4D97-AF65-F5344CB8AC3E}">
        <p14:creationId xmlns:p14="http://schemas.microsoft.com/office/powerpoint/2010/main" val="300045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457200"/>
            <a:ext cx="7770813" cy="1065213"/>
          </a:xfrm>
        </p:spPr>
        <p:txBody>
          <a:bodyPr/>
          <a:lstStyle/>
          <a:p>
            <a:r>
              <a:rPr lang="en-US" dirty="0"/>
              <a:t>Feedback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8" y="2133600"/>
            <a:ext cx="9219405" cy="3360968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Feeds back HBF information needed by transmitter for HBF transmission.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The Hybrid Beamforming information differs for SC vs OFDM PPDUs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SC PPDU : </a:t>
            </a:r>
            <a:r>
              <a:rPr lang="en-US" dirty="0"/>
              <a:t>Time domain information: precoder and/or channel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OFDM PPDU : </a:t>
            </a:r>
            <a:r>
              <a:rPr lang="en-US" dirty="0"/>
              <a:t>Frequency domain precoder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D1.0 supports Time domain feedback HBF in the SC PPDU mode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Support for feedback for the OFDM PPDU is needed.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This will need a mechanism for: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OFDM Request Parameters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OFDM Response Parameters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Feedback Information and Feedbac</a:t>
            </a:r>
            <a:r>
              <a:rPr lang="en-US" dirty="0"/>
              <a:t>k Frame Format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sz="1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40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399665"/>
            <a:ext cx="7770813" cy="1065213"/>
          </a:xfrm>
        </p:spPr>
        <p:txBody>
          <a:bodyPr/>
          <a:lstStyle/>
          <a:p>
            <a:r>
              <a:rPr lang="en-US" dirty="0"/>
              <a:t>OFDM Request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1360287"/>
            <a:ext cx="4800600" cy="32318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856208" y="3276600"/>
            <a:ext cx="3886200" cy="1293809"/>
          </a:xfrm>
          <a:prstGeom prst="rect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031166"/>
            <a:ext cx="73813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For 802.11ay, create signaling identical to 802.11ac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Feedback Type to indicate feedback details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Nc Index sent only if Feedback Type is set to MU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STA may decode at most 2 spatial streams so Nc index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Parameters requested in the EDMG BRP Request element (9.4.2.255) </a:t>
            </a:r>
          </a:p>
          <a:p>
            <a:pPr marL="12001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9705" y="1193600"/>
            <a:ext cx="4419600" cy="123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871" y="3117277"/>
            <a:ext cx="382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VHT NDPA and subfields [6]</a:t>
            </a:r>
          </a:p>
        </p:txBody>
      </p:sp>
    </p:spTree>
    <p:extLst>
      <p:ext uri="{BB962C8B-B14F-4D97-AF65-F5344CB8AC3E}">
        <p14:creationId xmlns:p14="http://schemas.microsoft.com/office/powerpoint/2010/main" val="164989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EDMG BRP Request element [8]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160936"/>
              </p:ext>
            </p:extLst>
          </p:nvPr>
        </p:nvGraphicFramePr>
        <p:xfrm>
          <a:off x="723899" y="1843327"/>
          <a:ext cx="803910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324033983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899629975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292203616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976955801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3040724589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4116831283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3780448656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1788921930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3412168683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581379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B0     B7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 B15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B16 B23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B24 B31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B32 B39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B40 B50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B51 B52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B53 B56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B57 B58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428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Element ID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Length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Element ID Extension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L-RX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L-TX-RX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 Sector ID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EDMG TRN-Unit 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EDMG TRN-Unit 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EDMG TRN-Unit 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951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Bits: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28429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61746"/>
              </p:ext>
            </p:extLst>
          </p:nvPr>
        </p:nvGraphicFramePr>
        <p:xfrm>
          <a:off x="723899" y="2790881"/>
          <a:ext cx="5670498" cy="71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572">
                  <a:extLst>
                    <a:ext uri="{9D8B030D-6E8A-4147-A177-3AD203B41FA5}">
                      <a16:colId xmlns:a16="http://schemas.microsoft.com/office/drawing/2014/main" val="1984700563"/>
                    </a:ext>
                  </a:extLst>
                </a:gridCol>
                <a:gridCol w="665572">
                  <a:extLst>
                    <a:ext uri="{9D8B030D-6E8A-4147-A177-3AD203B41FA5}">
                      <a16:colId xmlns:a16="http://schemas.microsoft.com/office/drawing/2014/main" val="2910238647"/>
                    </a:ext>
                  </a:extLst>
                </a:gridCol>
                <a:gridCol w="1151614">
                  <a:extLst>
                    <a:ext uri="{9D8B030D-6E8A-4147-A177-3AD203B41FA5}">
                      <a16:colId xmlns:a16="http://schemas.microsoft.com/office/drawing/2014/main" val="2697623747"/>
                    </a:ext>
                  </a:extLst>
                </a:gridCol>
                <a:gridCol w="1425287">
                  <a:extLst>
                    <a:ext uri="{9D8B030D-6E8A-4147-A177-3AD203B41FA5}">
                      <a16:colId xmlns:a16="http://schemas.microsoft.com/office/drawing/2014/main" val="3638624976"/>
                    </a:ext>
                  </a:extLst>
                </a:gridCol>
                <a:gridCol w="717023">
                  <a:extLst>
                    <a:ext uri="{9D8B030D-6E8A-4147-A177-3AD203B41FA5}">
                      <a16:colId xmlns:a16="http://schemas.microsoft.com/office/drawing/2014/main" val="2970031390"/>
                    </a:ext>
                  </a:extLst>
                </a:gridCol>
                <a:gridCol w="717023">
                  <a:extLst>
                    <a:ext uri="{9D8B030D-6E8A-4147-A177-3AD203B41FA5}">
                      <a16:colId xmlns:a16="http://schemas.microsoft.com/office/drawing/2014/main" val="3158696604"/>
                    </a:ext>
                  </a:extLst>
                </a:gridCol>
                <a:gridCol w="328407">
                  <a:extLst>
                    <a:ext uri="{9D8B030D-6E8A-4147-A177-3AD203B41FA5}">
                      <a16:colId xmlns:a16="http://schemas.microsoft.com/office/drawing/2014/main" val="254368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B61 B63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B64 B66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77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TXSS-REQ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TXSS-INITIATOR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TXSS-PACKETS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TXSS-REPEAT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TXSS-MIMO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42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465672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91805"/>
              </p:ext>
            </p:extLst>
          </p:nvPr>
        </p:nvGraphicFramePr>
        <p:xfrm>
          <a:off x="723899" y="3637844"/>
          <a:ext cx="7770813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211">
                  <a:extLst>
                    <a:ext uri="{9D8B030D-6E8A-4147-A177-3AD203B41FA5}">
                      <a16:colId xmlns:a16="http://schemas.microsoft.com/office/drawing/2014/main" val="2561826858"/>
                    </a:ext>
                  </a:extLst>
                </a:gridCol>
                <a:gridCol w="802211">
                  <a:extLst>
                    <a:ext uri="{9D8B030D-6E8A-4147-A177-3AD203B41FA5}">
                      <a16:colId xmlns:a16="http://schemas.microsoft.com/office/drawing/2014/main" val="1781068284"/>
                    </a:ext>
                  </a:extLst>
                </a:gridCol>
                <a:gridCol w="796386">
                  <a:extLst>
                    <a:ext uri="{9D8B030D-6E8A-4147-A177-3AD203B41FA5}">
                      <a16:colId xmlns:a16="http://schemas.microsoft.com/office/drawing/2014/main" val="2162221355"/>
                    </a:ext>
                  </a:extLst>
                </a:gridCol>
                <a:gridCol w="802783">
                  <a:extLst>
                    <a:ext uri="{9D8B030D-6E8A-4147-A177-3AD203B41FA5}">
                      <a16:colId xmlns:a16="http://schemas.microsoft.com/office/drawing/2014/main" val="1464845125"/>
                    </a:ext>
                  </a:extLst>
                </a:gridCol>
                <a:gridCol w="689891">
                  <a:extLst>
                    <a:ext uri="{9D8B030D-6E8A-4147-A177-3AD203B41FA5}">
                      <a16:colId xmlns:a16="http://schemas.microsoft.com/office/drawing/2014/main" val="2254050659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val="3448147800"/>
                    </a:ext>
                  </a:extLst>
                </a:gridCol>
                <a:gridCol w="681530">
                  <a:extLst>
                    <a:ext uri="{9D8B030D-6E8A-4147-A177-3AD203B41FA5}">
                      <a16:colId xmlns:a16="http://schemas.microsoft.com/office/drawing/2014/main" val="2444117955"/>
                    </a:ext>
                  </a:extLst>
                </a:gridCol>
                <a:gridCol w="1368634">
                  <a:extLst>
                    <a:ext uri="{9D8B030D-6E8A-4147-A177-3AD203B41FA5}">
                      <a16:colId xmlns:a16="http://schemas.microsoft.com/office/drawing/2014/main" val="3687753885"/>
                    </a:ext>
                  </a:extLst>
                </a:gridCol>
                <a:gridCol w="1057833">
                  <a:extLst>
                    <a:ext uri="{9D8B030D-6E8A-4147-A177-3AD203B41FA5}">
                      <a16:colId xmlns:a16="http://schemas.microsoft.com/office/drawing/2014/main" val="2428244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B68     B73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B74 B81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B82 B84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B87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B89 95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797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BRP CDOWN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 Antenna Mask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Comeback Delay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First Path Training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Digital BF Request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Feedback Type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Nc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 Index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Reserved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3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40129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" y="373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32926"/>
              </p:ext>
            </p:extLst>
          </p:nvPr>
        </p:nvGraphicFramePr>
        <p:xfrm>
          <a:off x="3295646" y="5169549"/>
          <a:ext cx="2895600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137">
                  <a:extLst>
                    <a:ext uri="{9D8B030D-6E8A-4147-A177-3AD203B41FA5}">
                      <a16:colId xmlns:a16="http://schemas.microsoft.com/office/drawing/2014/main" val="2771475872"/>
                    </a:ext>
                  </a:extLst>
                </a:gridCol>
                <a:gridCol w="1216463">
                  <a:extLst>
                    <a:ext uri="{9D8B030D-6E8A-4147-A177-3AD203B41FA5}">
                      <a16:colId xmlns:a16="http://schemas.microsoft.com/office/drawing/2014/main" val="1823906842"/>
                    </a:ext>
                  </a:extLst>
                </a:gridCol>
              </a:tblGrid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Meaning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853888"/>
                  </a:ext>
                </a:extLst>
              </a:tr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Nc =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88659"/>
                  </a:ext>
                </a:extLst>
              </a:tr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Nc = 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290265"/>
                  </a:ext>
                </a:extLst>
              </a:tr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277008"/>
                  </a:ext>
                </a:extLst>
              </a:tr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5754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6015" y="4851125"/>
            <a:ext cx="805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xx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103" y="4564494"/>
            <a:ext cx="5168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Modify Reserved field to 6 bits to make number of bits divisible by 8</a:t>
            </a:r>
          </a:p>
        </p:txBody>
      </p:sp>
    </p:spTree>
    <p:extLst>
      <p:ext uri="{BB962C8B-B14F-4D97-AF65-F5344CB8AC3E}">
        <p14:creationId xmlns:p14="http://schemas.microsoft.com/office/powerpoint/2010/main" val="322027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EDMG BRP Request element </a:t>
            </a:r>
            <a:br>
              <a:rPr lang="en-US" dirty="0"/>
            </a:br>
            <a:r>
              <a:rPr lang="en-US" dirty="0"/>
              <a:t>New Field Descriptions [8]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1813" cy="4113213"/>
          </a:xfrm>
        </p:spPr>
        <p:txBody>
          <a:bodyPr/>
          <a:lstStyle/>
          <a:p>
            <a:pPr algn="just"/>
            <a:r>
              <a:rPr lang="en-US" b="0" dirty="0"/>
              <a:t>The Feedback Type field indicates the type of feedback requested. Set to 0 for SU and set to 1 for MU.</a:t>
            </a:r>
          </a:p>
          <a:p>
            <a:pPr algn="just"/>
            <a:r>
              <a:rPr lang="en-US" b="0" dirty="0"/>
              <a:t> </a:t>
            </a:r>
          </a:p>
          <a:p>
            <a:pPr algn="just"/>
            <a:r>
              <a:rPr lang="en-US" b="0" dirty="0"/>
              <a:t>If the Feedback Type field indicates MU, then the Nc Index field indicates the number of columns, </a:t>
            </a:r>
            <a:r>
              <a:rPr lang="en-US" b="0" i="1" dirty="0"/>
              <a:t>Nc</a:t>
            </a:r>
            <a:r>
              <a:rPr lang="en-US" b="0" dirty="0"/>
              <a:t>, in the compressed beamforming feedback matrix minus 1 for HBF feedback in the EDMG OFDM PPDU mode. The interpretation of this field is defined according to Table xx.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3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OFDM Response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1587341"/>
            <a:ext cx="4724400" cy="818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209800" y="1663541"/>
            <a:ext cx="2475706" cy="609600"/>
          </a:xfrm>
          <a:prstGeom prst="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8325" y="2475887"/>
            <a:ext cx="3733800" cy="25796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873625" y="2412387"/>
            <a:ext cx="3352800" cy="2654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61886" y="2856887"/>
            <a:ext cx="882739" cy="2133600"/>
          </a:xfrm>
          <a:prstGeom prst="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0" y="2699089"/>
            <a:ext cx="762000" cy="974884"/>
          </a:xfrm>
          <a:prstGeom prst="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06" y="5684583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new element to indicate the parameters of the feedback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3719" y="5088819"/>
            <a:ext cx="5563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VHT MIMO Control field and subfields [6]</a:t>
            </a:r>
          </a:p>
        </p:txBody>
      </p:sp>
    </p:spTree>
    <p:extLst>
      <p:ext uri="{BB962C8B-B14F-4D97-AF65-F5344CB8AC3E}">
        <p14:creationId xmlns:p14="http://schemas.microsoft.com/office/powerpoint/2010/main" val="244758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569245"/>
            <a:ext cx="7770813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74" y="1371600"/>
            <a:ext cx="8954729" cy="285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kern="0" dirty="0"/>
              <a:t>Tone Grouping - Grouping Ng and Number of subcarrier fields: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kern="0" dirty="0"/>
              <a:t>Static Grouping size and values of Ng in 802.11ac :</a:t>
            </a:r>
            <a:r>
              <a:rPr lang="en-US" sz="1800" kern="0" dirty="0"/>
              <a:t>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kern="0" dirty="0"/>
              <a:t>Ng = 1, 2 and 4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b="1" kern="0" dirty="0"/>
              <a:t>Need to define other values (mandatory and optional)</a:t>
            </a:r>
          </a:p>
          <a:p>
            <a:pPr marL="1371600" lvl="3" indent="0" algn="just"/>
            <a:endParaRPr lang="en-US" sz="2000" b="1" kern="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kern="0" dirty="0"/>
              <a:t>Coefficient Size: Quantization of angles: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kern="0" dirty="0"/>
              <a:t>Quantization based on SU/MU parameter in 802.11ac: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kern="0" dirty="0"/>
              <a:t>(bϕ / bᶲ) set to SU : 2 /4 and 4/6, MU: 5/7 and 7/9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b="1" kern="0" dirty="0"/>
              <a:t>Need to define the corresponding values in 802.11ay given that the carrier frequencies, bandwidths (2.16 GHz vs 20 MHz) and the subcarrier </a:t>
            </a:r>
            <a:r>
              <a:rPr lang="en-US" sz="2400" b="1" kern="0" dirty="0" err="1"/>
              <a:t>spacings</a:t>
            </a:r>
            <a:r>
              <a:rPr lang="en-US" sz="2400" b="1" kern="0" dirty="0"/>
              <a:t> (312.5 kHz vs 4.957MHz) are different</a:t>
            </a:r>
          </a:p>
          <a:p>
            <a:pPr marL="914400" lvl="2" indent="0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2042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f0f002001fb3fd8d0b30a99e294d4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73151A-F64F-4FAB-8521-89A840402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68EFE3-AE34-4EDD-8A6B-537394159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E073A1-B452-4DE2-A23D-7FF63582E43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877</Words>
  <Application>Microsoft Office PowerPoint</Application>
  <PresentationFormat>On-screen Show (4:3)</PresentationFormat>
  <Paragraphs>195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MS Gothic</vt:lpstr>
      <vt:lpstr>Arial</vt:lpstr>
      <vt:lpstr>Times New Roman</vt:lpstr>
      <vt:lpstr>Office Theme</vt:lpstr>
      <vt:lpstr>Document</vt:lpstr>
      <vt:lpstr>Hybrid Beamforming Feedback in 802.11ay</vt:lpstr>
      <vt:lpstr>Introduction</vt:lpstr>
      <vt:lpstr>HBF Protocol Details</vt:lpstr>
      <vt:lpstr>Feedback Phase</vt:lpstr>
      <vt:lpstr>OFDM Request Parameters</vt:lpstr>
      <vt:lpstr>EDMG BRP Request element [8]</vt:lpstr>
      <vt:lpstr>EDMG BRP Request element  New Field Descriptions [8]</vt:lpstr>
      <vt:lpstr>OFDM Response Parameters</vt:lpstr>
      <vt:lpstr>Open Issues</vt:lpstr>
      <vt:lpstr>Feedback Information and Frame Format</vt:lpstr>
      <vt:lpstr>Conclusion</vt:lpstr>
      <vt:lpstr>References</vt:lpstr>
      <vt:lpstr>Straw Poll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2017-10-10T01:16:54Z</dcterms:created>
  <dcterms:modified xsi:type="dcterms:W3CDTF">2018-01-17T17:05:24Z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