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5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323" r:id="rId4"/>
    <p:sldId id="326" r:id="rId5"/>
    <p:sldId id="362" r:id="rId6"/>
    <p:sldId id="370" r:id="rId7"/>
    <p:sldId id="371" r:id="rId8"/>
    <p:sldId id="363" r:id="rId9"/>
    <p:sldId id="375" r:id="rId10"/>
    <p:sldId id="376" r:id="rId11"/>
    <p:sldId id="380" r:id="rId12"/>
    <p:sldId id="381" r:id="rId13"/>
    <p:sldId id="382" r:id="rId14"/>
    <p:sldId id="365" r:id="rId15"/>
    <p:sldId id="267" r:id="rId16"/>
    <p:sldId id="268" r:id="rId17"/>
    <p:sldId id="296" r:id="rId18"/>
    <p:sldId id="377" r:id="rId19"/>
    <p:sldId id="378" r:id="rId20"/>
    <p:sldId id="379" r:id="rId21"/>
    <p:sldId id="383" r:id="rId22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91"/>
            <p14:sldId id="323"/>
            <p14:sldId id="326"/>
            <p14:sldId id="362"/>
            <p14:sldId id="370"/>
            <p14:sldId id="371"/>
            <p14:sldId id="363"/>
            <p14:sldId id="375"/>
            <p14:sldId id="376"/>
            <p14:sldId id="380"/>
            <p14:sldId id="381"/>
            <p14:sldId id="382"/>
            <p14:sldId id="365"/>
            <p14:sldId id="267"/>
            <p14:sldId id="268"/>
            <p14:sldId id="296"/>
            <p14:sldId id="377"/>
            <p14:sldId id="378"/>
            <p14:sldId id="379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7" autoAdjust="0"/>
    <p:restoredTop sz="89601" autoAdjust="0"/>
  </p:normalViewPr>
  <p:slideViewPr>
    <p:cSldViewPr>
      <p:cViewPr varScale="1">
        <p:scale>
          <a:sx n="65" d="100"/>
          <a:sy n="65" d="100"/>
        </p:scale>
        <p:origin x="136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046" y="90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r>
              <a:rPr lang="en-US" dirty="0"/>
              <a:t>doc.: IEEE 802.11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5147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13433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36853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203411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802.11</a:t>
            </a:r>
          </a:p>
        </p:txBody>
      </p:sp>
    </p:spTree>
    <p:extLst>
      <p:ext uri="{BB962C8B-B14F-4D97-AF65-F5344CB8AC3E}">
        <p14:creationId xmlns:p14="http://schemas.microsoft.com/office/powerpoint/2010/main" val="395773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err="1"/>
              <a:t>InterDigital</a:t>
            </a:r>
            <a:endParaRPr lang="en-GB" noProof="0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802.11-18/0192r0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January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43591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Hybrid Beamforming Feedback in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2018-01-08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0148"/>
              </p:ext>
            </p:extLst>
          </p:nvPr>
        </p:nvGraphicFramePr>
        <p:xfrm>
          <a:off x="814388" y="3824288"/>
          <a:ext cx="7481887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Document" r:id="rId4" imgW="8411095" imgH="2953362" progId="Word.Document.8">
                  <p:embed/>
                </p:oleObj>
              </mc:Choice>
              <mc:Fallback>
                <p:oleObj name="Document" r:id="rId4" imgW="8411095" imgH="2953362" progId="Word.Document.8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824288"/>
                        <a:ext cx="7481887" cy="2609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dirty="0"/>
              <a:t>Simulation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2" y="1676400"/>
            <a:ext cx="5539408" cy="45521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Based on 11ay OFDM PHY [1]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Channel bandwidth 2.64 GHz (512 DFT size)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Spatial and frequency mapping is given in the appendix</a:t>
            </a: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Modulation and coding is the same for all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MMSE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Conference room (CR) scenario in 11ay/ad channel model [5]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Subscenario: STA-AP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Detailed assumptions can be found in the appendix</a:t>
            </a:r>
          </a:p>
          <a:p>
            <a:pPr marL="0" indent="0"/>
            <a:endParaRPr lang="en-US" sz="1600" b="0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Rectangle 113"/>
          <p:cNvSpPr>
            <a:spLocks noChangeArrowheads="1"/>
          </p:cNvSpPr>
          <p:nvPr/>
        </p:nvSpPr>
        <p:spPr bwMode="auto">
          <a:xfrm flipV="1">
            <a:off x="9967259" y="2550"/>
            <a:ext cx="41406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4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2472497" cy="35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Baseband Beamforming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6946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/>
              <a:t>No Beamforming:</a:t>
            </a:r>
          </a:p>
          <a:p>
            <a:pPr marL="747713" lvl="1" indent="-290513" algn="just">
              <a:buFont typeface="Arial" panose="020B0604020202020204" pitchFamily="34" charset="0"/>
              <a:buChar char="•"/>
            </a:pPr>
            <a:r>
              <a:rPr lang="en-US" sz="1800" dirty="0"/>
              <a:t>Baseband precoder is set to identity, i.e. only analog beams used and N</a:t>
            </a:r>
            <a:r>
              <a:rPr lang="en-US" sz="1800" baseline="-25000" dirty="0"/>
              <a:t>ss </a:t>
            </a:r>
            <a:r>
              <a:rPr lang="en-US" sz="1800" dirty="0"/>
              <a:t>columns of identity matrix as Beamforming matrix cross all antennas</a:t>
            </a:r>
            <a:endParaRPr lang="en-US" sz="1800" b="0" dirty="0"/>
          </a:p>
          <a:p>
            <a:pPr marL="747713" lvl="1" indent="-290513" algn="just">
              <a:buFont typeface="Arial" panose="020B0604020202020204" pitchFamily="34" charset="0"/>
              <a:buChar char="•"/>
            </a:pPr>
            <a:r>
              <a:rPr lang="en-US" sz="1800" b="0" dirty="0"/>
              <a:t>No channel knowledge needed at transmitter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/>
              <a:t>Closed loop with Ideal Feedback: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b="0" dirty="0"/>
              <a:t>Use SVD-based Beamforming in the frequency domain for each </a:t>
            </a:r>
            <a:r>
              <a:rPr lang="en-US" sz="1800" dirty="0"/>
              <a:t>subcarrier, i.e., per-tone BB Beamforming (no water filling)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b="0" dirty="0"/>
              <a:t>Full Channel State Information (CSI) knowledge at transmitter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/>
              <a:t>Feedback every sub-channel : Ng = 1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b="0" dirty="0"/>
              <a:t>Feedback wideband channel : Ng = N</a:t>
            </a:r>
            <a:r>
              <a:rPr lang="en-US" sz="1600" b="0" baseline="-25000" dirty="0"/>
              <a:t>FFT</a:t>
            </a:r>
            <a:r>
              <a:rPr lang="en-US" sz="1600" b="0" dirty="0"/>
              <a:t>/2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No quantization</a:t>
            </a:r>
            <a:endParaRPr lang="en-US" sz="1800" b="0" dirty="0"/>
          </a:p>
          <a:p>
            <a:pPr marL="0" indent="0" algn="just"/>
            <a:br>
              <a:rPr lang="pl-PL" sz="2000" dirty="0"/>
            </a:br>
            <a:endParaRPr lang="en-US" sz="2000" b="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0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/>
              <a:t>Simulated SU-MIMO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7031"/>
            <a:ext cx="8991601" cy="441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Beamforming</a:t>
            </a:r>
            <a:r>
              <a:rPr lang="en-US" sz="2000" dirty="0"/>
              <a:t> implemented in all configurations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Analog beamforming: Using phase shifter at each antenna to align Tx and Rx beams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Digital beamforming</a:t>
            </a:r>
            <a:r>
              <a:rPr lang="en-US" sz="1800" dirty="0"/>
              <a:t>: Spatial </a:t>
            </a:r>
            <a:r>
              <a:rPr lang="en-US" sz="1800" dirty="0">
                <a:solidFill>
                  <a:schemeClr val="tx1"/>
                </a:solidFill>
              </a:rPr>
              <a:t>streams are </a:t>
            </a:r>
            <a:r>
              <a:rPr lang="en-US" sz="1800" dirty="0"/>
              <a:t>precoded (as described in slide “Baseband Beamforming Methods”) and distributed to </a:t>
            </a:r>
            <a:r>
              <a:rPr lang="en-US" sz="1800" dirty="0">
                <a:solidFill>
                  <a:schemeClr val="tx1"/>
                </a:solidFill>
              </a:rPr>
              <a:t>all </a:t>
            </a:r>
            <a:r>
              <a:rPr lang="en-US" sz="1800" dirty="0"/>
              <a:t>antennas</a:t>
            </a:r>
          </a:p>
          <a:p>
            <a:pPr marL="0" indent="0"/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Simulation Configuration #4 of the SU-MIMO configurations </a:t>
            </a:r>
            <a:r>
              <a:rPr lang="en-US" sz="2000" dirty="0">
                <a:solidFill>
                  <a:schemeClr val="tx1"/>
                </a:solidFill>
              </a:rPr>
              <a:t>[5]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57400" y="3476590"/>
            <a:ext cx="3432175" cy="54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 algn="ctr"/>
            <a:r>
              <a:rPr lang="en-US" sz="1600" kern="0" dirty="0"/>
              <a:t>#4: 4x4 channel, 2 PAAs with dual polarization on each side</a:t>
            </a:r>
            <a:endParaRPr lang="en-US" sz="1800" kern="0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405609"/>
            <a:ext cx="4463981" cy="20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83" y="914400"/>
            <a:ext cx="5641809" cy="4451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27" y="382587"/>
            <a:ext cx="7770813" cy="1065213"/>
          </a:xfrm>
        </p:spPr>
        <p:txBody>
          <a:bodyPr/>
          <a:lstStyle/>
          <a:p>
            <a:r>
              <a:rPr lang="en-US" dirty="0"/>
              <a:t>Unbalanced: Conf #4, 2 Layers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4481748"/>
            <a:ext cx="559764" cy="7402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5042534" y="4359923"/>
            <a:ext cx="374795" cy="10670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336071" y="3184804"/>
            <a:ext cx="436932" cy="7084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8982" y="4057210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~0.2 dB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4217" y="418821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~0.2 dB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8566" y="2947873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~0 dB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456" y="5197324"/>
            <a:ext cx="8703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an unbalanced setup, i.e., 4x4 MIMO and 2 layers: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BB Beamforming improves the PER performance by 1.5-2 dB.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Difference between wideband and sub-band feedback is less than 0.2 dB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Suggests Ng &gt; 4 may be used.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Information and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06" y="2133600"/>
            <a:ext cx="8573294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Information to be fed 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Average SNR for each STS (in Channel Measurement Feedback Element)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Feedback Matrix indexed on sub-carrier (OFDM) or time domain tap (SC)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Optional for MU: Differential SNR per stream for each 2Ng band (OFDM)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 Exclusive Beamforming Report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BF Feedback element in to capture this information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5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228013" cy="4113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In this contribution, we have discussed the details of the feedback for the feedback phase of the HBF protocol.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We have discussed the following: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Request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Response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Feedback Information and Feedback Frame Format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We have defined parameters and signaling for the OFDM Request Parameters.</a:t>
            </a:r>
          </a:p>
        </p:txBody>
      </p:sp>
    </p:spTree>
    <p:extLst>
      <p:ext uri="{BB962C8B-B14F-4D97-AF65-F5344CB8AC3E}">
        <p14:creationId xmlns:p14="http://schemas.microsoft.com/office/powerpoint/2010/main" val="129253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106" y="1676400"/>
            <a:ext cx="8534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IEEE P802.11ay™/D1.0 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L. Sun,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al,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“Link Level Performance Comparisons of Open Loop, Closed Loop and Antenna Selection for SU-MIMO” 11-16/0911r1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K. Oteri et al, “Closed Loop SU-MIMO Performance with Quantized Feedback” 11-16/1446r0	.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K. Oteri, et, al, “</a:t>
            </a:r>
            <a:r>
              <a:rPr lang="en-US" sz="1800" b="0" dirty="0"/>
              <a:t>Hybrid Beamforming for SC and OFDM Transmission in 11ay</a:t>
            </a:r>
            <a:r>
              <a:rPr lang="en-US" sz="1800" b="0" dirty="0"/>
              <a:t>” 11-17/1533r1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A. Maltsev, et al, “Channel models for IEEE 802 11ay”, IEEE doc. 11-15/1150r4 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IEEE 802.11-2016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K. Oteri, et. al, “</a:t>
            </a:r>
            <a:r>
              <a:rPr lang="en-US" sz="1800" b="0" dirty="0"/>
              <a:t>Draft Text for Hybrid Beamforming Protocol Design Details”, 11-17/1692r1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>
                <a:ea typeface="Times New Roman"/>
                <a:cs typeface="Times New Roman"/>
                <a:sym typeface="Times New Roman"/>
              </a:rPr>
              <a:t>K. Oteri, et. al., “Draft Text for OFDM Feedback Request”, 11-18/0193r0</a:t>
            </a:r>
          </a:p>
          <a:p>
            <a:pPr marL="0" indent="0" algn="just" defTabSz="914400">
              <a:spcBef>
                <a:spcPct val="20000"/>
              </a:spcBef>
              <a:buClrTx/>
              <a:buSzTx/>
            </a:pPr>
            <a:endParaRPr lang="en-US" sz="1800" b="0" dirty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6841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6" y="1600200"/>
            <a:ext cx="8305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the following?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802.11ay shall signal the Feedback Type and Nc Index fields for HBF feedback with the OFDM PPDU in the EDMG BRP Request Element as in 11-18/0193r0 “Draft Text for OFDM Feedback Request”.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85800" y="4267200"/>
            <a:ext cx="376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Y/N/A</a:t>
            </a:r>
          </a:p>
        </p:txBody>
      </p:sp>
    </p:spTree>
    <p:extLst>
      <p:ext uri="{BB962C8B-B14F-4D97-AF65-F5344CB8AC3E}">
        <p14:creationId xmlns:p14="http://schemas.microsoft.com/office/powerpoint/2010/main" val="420975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85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parameters [5]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7770813" cy="327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Channel bandwidth 2.64 GHz, center frequency 60.48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Channel model: Scenario: CR, Sub-scenario: STA-AP. STA is placed at a plane 2m below AP  in the cubicle 1. Random rotation around z-axis between STA/AP.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For SU-MIMO configuration #2,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TX/RX analog beamforming for both polarizations are based on the LOS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Each PAA has 2x8 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2x2 channel, 1 PAA with dual polarization, on each side, support up to 2 layers theoretically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For SU-MIMO configuration #4,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TX/RX analog beamforming for both polarizations of  PAA#</a:t>
            </a:r>
            <a:r>
              <a:rPr lang="en-US" sz="1400" i="1" dirty="0"/>
              <a:t>i</a:t>
            </a:r>
            <a:r>
              <a:rPr lang="en-US" sz="1400" dirty="0"/>
              <a:t> are based on the LOS direction between TX PAA#</a:t>
            </a:r>
            <a:r>
              <a:rPr lang="en-US" sz="1400" i="1" dirty="0"/>
              <a:t>i </a:t>
            </a:r>
            <a:r>
              <a:rPr lang="en-US" sz="1400" dirty="0"/>
              <a:t>↔ RX PAA#</a:t>
            </a:r>
            <a:r>
              <a:rPr lang="en-US" sz="1400" i="1" dirty="0"/>
              <a:t>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Each PAA has 2x8 elements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2x2 channel, 1 PAA with dual polarization, on each side, support up to 4 layers theoretically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Distance between center of PAAs 10cm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2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04006" y="1524000"/>
            <a:ext cx="8610600" cy="3201987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TGay has agreed that 11ay will support hybrid precoding for SU-MIMO and MU-MIMO [1]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Performance of hybrid precoding with the transmission and reception of EDMG Single Carrier Mode PPDUs has been shown in [2], and [3] and on EDMG OFDM PPDUs in [4].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cs typeface="+mn-cs"/>
              </a:rPr>
              <a:t>The results show gains of hybrid precoding over analog precoding in certain scenarios e.g. antenna configuration, transmit power.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To enable HBF in 802.11ay, a framework for the HBF protocol was agreed to in [7].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In this contribution, we present the details needed for HBF feedback including:  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Request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 Response Parameters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Feedback Information and Feedback Frame Format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18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06299" y="1771577"/>
            <a:ext cx="1724177" cy="2319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Coded bits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0476" y="1771577"/>
            <a:ext cx="1724177" cy="2319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Coded bits 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96691" y="1771577"/>
            <a:ext cx="1724177" cy="2319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Coded bits 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5256" y="1701816"/>
            <a:ext cx="518891" cy="279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306299" y="2272748"/>
            <a:ext cx="1724177" cy="231991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Coded symbols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30476" y="2272748"/>
            <a:ext cx="1724177" cy="231991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Coded symbols 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596691" y="2272748"/>
            <a:ext cx="1724177" cy="231991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Coded symbols 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5256" y="2202987"/>
            <a:ext cx="518891" cy="279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Parallelogram 21"/>
          <p:cNvSpPr/>
          <p:nvPr/>
        </p:nvSpPr>
        <p:spPr>
          <a:xfrm flipH="1">
            <a:off x="3151951" y="3551875"/>
            <a:ext cx="1073198" cy="646323"/>
          </a:xfrm>
          <a:prstGeom prst="parallelogram">
            <a:avLst>
              <a:gd name="adj" fmla="val 1056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65714" y="4328292"/>
            <a:ext cx="7513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83286" y="4509201"/>
            <a:ext cx="7078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92156" y="4690108"/>
            <a:ext cx="6730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66213" y="4871015"/>
            <a:ext cx="6730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52780" y="4341073"/>
            <a:ext cx="1182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70352" y="4518788"/>
            <a:ext cx="965240" cy="3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379222" y="4702889"/>
            <a:ext cx="756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53280" y="4883796"/>
            <a:ext cx="582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21723" y="5360809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730935" y="5186282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Rectangle 42"/>
          <p:cNvSpPr/>
          <p:nvPr/>
        </p:nvSpPr>
        <p:spPr>
          <a:xfrm>
            <a:off x="4807444" y="3405237"/>
            <a:ext cx="313303" cy="1846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8255" y="3405237"/>
            <a:ext cx="65786" cy="18461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84149" y="3405237"/>
            <a:ext cx="65786" cy="18461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45" idx="3"/>
            <a:endCxn id="43" idx="1"/>
          </p:cNvCxnSpPr>
          <p:nvPr/>
        </p:nvCxnSpPr>
        <p:spPr>
          <a:xfrm>
            <a:off x="4249936" y="4328292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Straight Arrow Connector 46"/>
          <p:cNvCxnSpPr>
            <a:stCxn id="43" idx="3"/>
            <a:endCxn id="44" idx="1"/>
          </p:cNvCxnSpPr>
          <p:nvPr/>
        </p:nvCxnSpPr>
        <p:spPr>
          <a:xfrm>
            <a:off x="5120747" y="4328292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Rectangle 47"/>
          <p:cNvSpPr/>
          <p:nvPr/>
        </p:nvSpPr>
        <p:spPr>
          <a:xfrm>
            <a:off x="4981501" y="3586144"/>
            <a:ext cx="313303" cy="1846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52312" y="3586144"/>
            <a:ext cx="65786" cy="18461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58208" y="3586144"/>
            <a:ext cx="65786" cy="18461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50" idx="3"/>
            <a:endCxn id="48" idx="1"/>
          </p:cNvCxnSpPr>
          <p:nvPr/>
        </p:nvCxnSpPr>
        <p:spPr>
          <a:xfrm>
            <a:off x="4423993" y="4509201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51"/>
          <p:cNvCxnSpPr>
            <a:stCxn id="48" idx="3"/>
            <a:endCxn id="49" idx="1"/>
          </p:cNvCxnSpPr>
          <p:nvPr/>
        </p:nvCxnSpPr>
        <p:spPr>
          <a:xfrm>
            <a:off x="5294804" y="4509201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5155558" y="3767053"/>
            <a:ext cx="313303" cy="1846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26370" y="3767053"/>
            <a:ext cx="65786" cy="18461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32266" y="3767053"/>
            <a:ext cx="65786" cy="18461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55" idx="3"/>
            <a:endCxn id="53" idx="1"/>
          </p:cNvCxnSpPr>
          <p:nvPr/>
        </p:nvCxnSpPr>
        <p:spPr>
          <a:xfrm>
            <a:off x="4598050" y="4690108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Arrow Connector 56"/>
          <p:cNvCxnSpPr>
            <a:stCxn id="53" idx="3"/>
            <a:endCxn id="54" idx="1"/>
          </p:cNvCxnSpPr>
          <p:nvPr/>
        </p:nvCxnSpPr>
        <p:spPr>
          <a:xfrm>
            <a:off x="5468863" y="4690108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8" name="Rectangle 57"/>
          <p:cNvSpPr/>
          <p:nvPr/>
        </p:nvSpPr>
        <p:spPr>
          <a:xfrm>
            <a:off x="5329617" y="3947960"/>
            <a:ext cx="313303" cy="1846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IFFT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00428" y="3947960"/>
            <a:ext cx="65786" cy="18461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06323" y="3947960"/>
            <a:ext cx="65786" cy="18461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60" idx="3"/>
            <a:endCxn id="58" idx="1"/>
          </p:cNvCxnSpPr>
          <p:nvPr/>
        </p:nvCxnSpPr>
        <p:spPr>
          <a:xfrm>
            <a:off x="4772109" y="4871015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58" idx="3"/>
          </p:cNvCxnSpPr>
          <p:nvPr/>
        </p:nvCxnSpPr>
        <p:spPr>
          <a:xfrm>
            <a:off x="5642921" y="4871015"/>
            <a:ext cx="557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632830" y="3597467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784524" y="3781978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80946" y="3959281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155004" y="4140190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" name="TextBox 66"/>
          <p:cNvSpPr txBox="1"/>
          <p:nvPr/>
        </p:nvSpPr>
        <p:spPr>
          <a:xfrm>
            <a:off x="2409901" y="3073063"/>
            <a:ext cx="744115" cy="338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Layers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0994" y="3043886"/>
            <a:ext cx="848309" cy="338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Streams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623066" y="3478009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774758" y="3662521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971181" y="3839825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145240" y="4020732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615425" y="5179511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767117" y="5364023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963539" y="5541325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37598" y="5722234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687437" y="3594253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839129" y="3778765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677673" y="3474796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829365" y="3659307"/>
            <a:ext cx="5575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" name="Parallelogram 81"/>
          <p:cNvSpPr/>
          <p:nvPr/>
        </p:nvSpPr>
        <p:spPr>
          <a:xfrm flipH="1">
            <a:off x="3142187" y="3432417"/>
            <a:ext cx="1073198" cy="646323"/>
          </a:xfrm>
          <a:prstGeom prst="parallelogram">
            <a:avLst>
              <a:gd name="adj" fmla="val 1056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Parallelogram 82"/>
          <p:cNvSpPr/>
          <p:nvPr/>
        </p:nvSpPr>
        <p:spPr>
          <a:xfrm flipH="1">
            <a:off x="3134544" y="5133919"/>
            <a:ext cx="1073198" cy="646323"/>
          </a:xfrm>
          <a:prstGeom prst="parallelogram">
            <a:avLst>
              <a:gd name="adj" fmla="val 1056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665149" y="3405237"/>
            <a:ext cx="65786" cy="184611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839208" y="3586144"/>
            <a:ext cx="65786" cy="184611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11567" y="4238209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585625" y="4419116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59682" y="4600023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933741" y="4780932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65714" y="5856551"/>
            <a:ext cx="92685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OFDM</a:t>
            </a:r>
          </a:p>
          <a:p>
            <a:pPr algn="ctr"/>
            <a:r>
              <a:rPr lang="en-US" sz="1600" dirty="0"/>
              <a:t>Symbols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057345" y="4690108"/>
            <a:ext cx="7078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6266213" y="4871015"/>
            <a:ext cx="6730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3" name="Rectangle 112"/>
          <p:cNvSpPr/>
          <p:nvPr/>
        </p:nvSpPr>
        <p:spPr>
          <a:xfrm>
            <a:off x="6585625" y="4419116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759682" y="4600023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933741" y="4780932"/>
            <a:ext cx="631377" cy="2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p/s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254631" y="5785490"/>
            <a:ext cx="103425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Baseband </a:t>
            </a:r>
          </a:p>
          <a:p>
            <a:r>
              <a:rPr lang="en-US" sz="1600" dirty="0"/>
              <a:t>precoding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567431" y="4958960"/>
            <a:ext cx="88036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Antenna</a:t>
            </a:r>
          </a:p>
          <a:p>
            <a:pPr algn="ctr"/>
            <a:r>
              <a:rPr lang="en-US" sz="1600" dirty="0"/>
              <a:t>ports</a:t>
            </a:r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1382367" y="2503419"/>
            <a:ext cx="0" cy="96202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 bwMode="auto">
          <a:xfrm>
            <a:off x="1410942" y="3474796"/>
            <a:ext cx="1234752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>
            <a:off x="1534767" y="3655554"/>
            <a:ext cx="130265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>
            <a:off x="1534767" y="2512944"/>
            <a:ext cx="0" cy="1143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 bwMode="auto">
          <a:xfrm>
            <a:off x="1706217" y="2520011"/>
            <a:ext cx="0" cy="105973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 bwMode="auto">
          <a:xfrm>
            <a:off x="1696692" y="3589097"/>
            <a:ext cx="952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1858617" y="3797035"/>
            <a:ext cx="9845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>
            <a:off x="1849297" y="2522079"/>
            <a:ext cx="0" cy="127674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782096" y="23500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65" name="Right Arrow 164"/>
          <p:cNvSpPr/>
          <p:nvPr/>
        </p:nvSpPr>
        <p:spPr bwMode="auto">
          <a:xfrm rot="5400000">
            <a:off x="2109894" y="2038360"/>
            <a:ext cx="152400" cy="2308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6" name="Right Arrow 165"/>
          <p:cNvSpPr/>
          <p:nvPr/>
        </p:nvSpPr>
        <p:spPr bwMode="auto">
          <a:xfrm rot="5400000">
            <a:off x="3854255" y="2036117"/>
            <a:ext cx="152400" cy="2308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7" name="Right Arrow 166"/>
          <p:cNvSpPr/>
          <p:nvPr/>
        </p:nvSpPr>
        <p:spPr bwMode="auto">
          <a:xfrm rot="5400000">
            <a:off x="6489432" y="2022742"/>
            <a:ext cx="152400" cy="2308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13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Frequency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60973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457200"/>
            <a:ext cx="7770813" cy="1065213"/>
          </a:xfrm>
        </p:spPr>
        <p:txBody>
          <a:bodyPr/>
          <a:lstStyle/>
          <a:p>
            <a:r>
              <a:rPr lang="en-US" dirty="0"/>
              <a:t>HBF Protocol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319"/>
            <a:ext cx="9067800" cy="4113213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Hybrid Beamforming Protocol comprises the following phases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Announcement Phase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Sounding Phase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Feedback Phase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On completion of the HBF protocol, HBF transmission can take place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51" y="4629761"/>
            <a:ext cx="6606342" cy="1362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687" y="4754232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Exp: Explicit</a:t>
            </a:r>
          </a:p>
          <a:p>
            <a:r>
              <a:rPr lang="en-US" sz="1600" dirty="0">
                <a:solidFill>
                  <a:schemeClr val="tx1"/>
                </a:solidFill>
              </a:rPr>
              <a:t>I: Initiator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8444" y="3679537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HBF protocol</a:t>
            </a:r>
          </a:p>
        </p:txBody>
      </p:sp>
    </p:spTree>
    <p:extLst>
      <p:ext uri="{BB962C8B-B14F-4D97-AF65-F5344CB8AC3E}">
        <p14:creationId xmlns:p14="http://schemas.microsoft.com/office/powerpoint/2010/main" val="300045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457200"/>
            <a:ext cx="7770813" cy="1065213"/>
          </a:xfrm>
        </p:spPr>
        <p:txBody>
          <a:bodyPr/>
          <a:lstStyle/>
          <a:p>
            <a:r>
              <a:rPr lang="en-US" dirty="0"/>
              <a:t>Feedback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8" y="2133600"/>
            <a:ext cx="9219405" cy="3360968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Feeds back HBF information needed by transmitter for HBF transmission.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 Hybrid Beamforming information differs for SC vs OFDM PPDUs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SC PPDU : </a:t>
            </a:r>
            <a:r>
              <a:rPr lang="en-US" dirty="0"/>
              <a:t>Time domain information: precoder and/or channel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OFDM PPDU : </a:t>
            </a:r>
            <a:r>
              <a:rPr lang="en-US" dirty="0"/>
              <a:t>Frequency domain precoder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D1.0 supports Time domain feedback HBF in the SC PPDU mode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Support for feedback for the OFDM PPDU is needed.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This will need a mechanism for: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OFDM Request Parameters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OFDM Response Parameters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Feedback Information and Feedbac</a:t>
            </a:r>
            <a:r>
              <a:rPr lang="en-US" dirty="0"/>
              <a:t>k Frame Format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sz="1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0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399665"/>
            <a:ext cx="7770813" cy="1065213"/>
          </a:xfrm>
        </p:spPr>
        <p:txBody>
          <a:bodyPr/>
          <a:lstStyle/>
          <a:p>
            <a:r>
              <a:rPr lang="en-US" dirty="0"/>
              <a:t>OFDM Request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1360287"/>
            <a:ext cx="4800600" cy="32318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856208" y="3276600"/>
            <a:ext cx="3886200" cy="1293809"/>
          </a:xfrm>
          <a:prstGeom prst="rect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31166"/>
            <a:ext cx="73813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For 802.11ay, create signaling identical to 802.11ac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Feedback Type to indicate feedback details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Nc Index sent only if Feedback Type is set to MU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STA may decode at most 2 spatial streams so Nc index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Parameters requested in the EDMG BRP Request element (9.4.2.255) </a:t>
            </a:r>
          </a:p>
          <a:p>
            <a:pPr marL="12001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9705" y="1193600"/>
            <a:ext cx="4419600" cy="123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871" y="3117277"/>
            <a:ext cx="382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VHT NDPA and subfields [6]</a:t>
            </a:r>
          </a:p>
        </p:txBody>
      </p:sp>
    </p:spTree>
    <p:extLst>
      <p:ext uri="{BB962C8B-B14F-4D97-AF65-F5344CB8AC3E}">
        <p14:creationId xmlns:p14="http://schemas.microsoft.com/office/powerpoint/2010/main" val="164989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EDMG BRP Request element [8]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160936"/>
              </p:ext>
            </p:extLst>
          </p:nvPr>
        </p:nvGraphicFramePr>
        <p:xfrm>
          <a:off x="723899" y="1843327"/>
          <a:ext cx="803910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3240339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899629975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292203616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976955801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040724589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41168312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780448656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1788921930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412168683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581379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B0     B7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 B15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B16 B23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B24 B31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B32 B39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B40 B50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B51 B52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B53 B56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B57 B58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428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Element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Length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Element ID Extension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L-RX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L-TX-RX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 Sector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EDMG TRN-Unit 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95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Bits: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28429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9634"/>
              </p:ext>
            </p:extLst>
          </p:nvPr>
        </p:nvGraphicFramePr>
        <p:xfrm>
          <a:off x="1660766" y="2818604"/>
          <a:ext cx="6165365" cy="71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866">
                  <a:extLst>
                    <a:ext uri="{9D8B030D-6E8A-4147-A177-3AD203B41FA5}">
                      <a16:colId xmlns:a16="http://schemas.microsoft.com/office/drawing/2014/main" val="1374025407"/>
                    </a:ext>
                  </a:extLst>
                </a:gridCol>
                <a:gridCol w="754082">
                  <a:extLst>
                    <a:ext uri="{9D8B030D-6E8A-4147-A177-3AD203B41FA5}">
                      <a16:colId xmlns:a16="http://schemas.microsoft.com/office/drawing/2014/main" val="2910238647"/>
                    </a:ext>
                  </a:extLst>
                </a:gridCol>
                <a:gridCol w="1304760">
                  <a:extLst>
                    <a:ext uri="{9D8B030D-6E8A-4147-A177-3AD203B41FA5}">
                      <a16:colId xmlns:a16="http://schemas.microsoft.com/office/drawing/2014/main" val="2697623747"/>
                    </a:ext>
                  </a:extLst>
                </a:gridCol>
                <a:gridCol w="1614827">
                  <a:extLst>
                    <a:ext uri="{9D8B030D-6E8A-4147-A177-3AD203B41FA5}">
                      <a16:colId xmlns:a16="http://schemas.microsoft.com/office/drawing/2014/main" val="3638624976"/>
                    </a:ext>
                  </a:extLst>
                </a:gridCol>
                <a:gridCol w="812375">
                  <a:extLst>
                    <a:ext uri="{9D8B030D-6E8A-4147-A177-3AD203B41FA5}">
                      <a16:colId xmlns:a16="http://schemas.microsoft.com/office/drawing/2014/main" val="2970031390"/>
                    </a:ext>
                  </a:extLst>
                </a:gridCol>
                <a:gridCol w="812375">
                  <a:extLst>
                    <a:ext uri="{9D8B030D-6E8A-4147-A177-3AD203B41FA5}">
                      <a16:colId xmlns:a16="http://schemas.microsoft.com/office/drawing/2014/main" val="3158696604"/>
                    </a:ext>
                  </a:extLst>
                </a:gridCol>
                <a:gridCol w="372080">
                  <a:extLst>
                    <a:ext uri="{9D8B030D-6E8A-4147-A177-3AD203B41FA5}">
                      <a16:colId xmlns:a16="http://schemas.microsoft.com/office/drawing/2014/main" val="254368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B59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B61 B63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B64 B66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77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TXSS-REQ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TXSS-INITIATOR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TXSS-PACKETS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TXSS-REPEAT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TXSS-MIMO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42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s: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465672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15186"/>
              </p:ext>
            </p:extLst>
          </p:nvPr>
        </p:nvGraphicFramePr>
        <p:xfrm>
          <a:off x="723898" y="3640384"/>
          <a:ext cx="7770813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431">
                  <a:extLst>
                    <a:ext uri="{9D8B030D-6E8A-4147-A177-3AD203B41FA5}">
                      <a16:colId xmlns:a16="http://schemas.microsoft.com/office/drawing/2014/main" val="1781068284"/>
                    </a:ext>
                  </a:extLst>
                </a:gridCol>
                <a:gridCol w="1024193">
                  <a:extLst>
                    <a:ext uri="{9D8B030D-6E8A-4147-A177-3AD203B41FA5}">
                      <a16:colId xmlns:a16="http://schemas.microsoft.com/office/drawing/2014/main" val="2162221355"/>
                    </a:ext>
                  </a:extLst>
                </a:gridCol>
                <a:gridCol w="895198">
                  <a:extLst>
                    <a:ext uri="{9D8B030D-6E8A-4147-A177-3AD203B41FA5}">
                      <a16:colId xmlns:a16="http://schemas.microsoft.com/office/drawing/2014/main" val="1464845125"/>
                    </a:ext>
                  </a:extLst>
                </a:gridCol>
                <a:gridCol w="769310">
                  <a:extLst>
                    <a:ext uri="{9D8B030D-6E8A-4147-A177-3AD203B41FA5}">
                      <a16:colId xmlns:a16="http://schemas.microsoft.com/office/drawing/2014/main" val="2254050659"/>
                    </a:ext>
                  </a:extLst>
                </a:gridCol>
                <a:gridCol w="857898">
                  <a:extLst>
                    <a:ext uri="{9D8B030D-6E8A-4147-A177-3AD203B41FA5}">
                      <a16:colId xmlns:a16="http://schemas.microsoft.com/office/drawing/2014/main" val="3448147800"/>
                    </a:ext>
                  </a:extLst>
                </a:gridCol>
                <a:gridCol w="759986">
                  <a:extLst>
                    <a:ext uri="{9D8B030D-6E8A-4147-A177-3AD203B41FA5}">
                      <a16:colId xmlns:a16="http://schemas.microsoft.com/office/drawing/2014/main" val="2444117955"/>
                    </a:ext>
                  </a:extLst>
                </a:gridCol>
                <a:gridCol w="1526188">
                  <a:extLst>
                    <a:ext uri="{9D8B030D-6E8A-4147-A177-3AD203B41FA5}">
                      <a16:colId xmlns:a16="http://schemas.microsoft.com/office/drawing/2014/main" val="3687753885"/>
                    </a:ext>
                  </a:extLst>
                </a:gridCol>
                <a:gridCol w="1179609">
                  <a:extLst>
                    <a:ext uri="{9D8B030D-6E8A-4147-A177-3AD203B41FA5}">
                      <a16:colId xmlns:a16="http://schemas.microsoft.com/office/drawing/2014/main" val="2428244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B68     B73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B74 B81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B82 B84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B87 B89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B90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79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BRP CDOWN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TX Antenna Mask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Comeback Delay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First Path Training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Digital BF Request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Feedback Type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Nc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 Index 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Reserved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35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40129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373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37768"/>
              </p:ext>
            </p:extLst>
          </p:nvPr>
        </p:nvGraphicFramePr>
        <p:xfrm>
          <a:off x="3295647" y="5445533"/>
          <a:ext cx="289560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137">
                  <a:extLst>
                    <a:ext uri="{9D8B030D-6E8A-4147-A177-3AD203B41FA5}">
                      <a16:colId xmlns:a16="http://schemas.microsoft.com/office/drawing/2014/main" val="2771475872"/>
                    </a:ext>
                  </a:extLst>
                </a:gridCol>
                <a:gridCol w="1216463">
                  <a:extLst>
                    <a:ext uri="{9D8B030D-6E8A-4147-A177-3AD203B41FA5}">
                      <a16:colId xmlns:a16="http://schemas.microsoft.com/office/drawing/2014/main" val="1823906842"/>
                    </a:ext>
                  </a:extLst>
                </a:gridCol>
              </a:tblGrid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853888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 =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88659"/>
                  </a:ext>
                </a:extLst>
              </a:tr>
              <a:tr h="167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 = 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2902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70982" y="5050817"/>
            <a:ext cx="805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Table xx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9246" y="4476044"/>
            <a:ext cx="516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Modify Reserved field to 6 bits to make number of bits divisible by 8</a:t>
            </a:r>
          </a:p>
        </p:txBody>
      </p:sp>
    </p:spTree>
    <p:extLst>
      <p:ext uri="{BB962C8B-B14F-4D97-AF65-F5344CB8AC3E}">
        <p14:creationId xmlns:p14="http://schemas.microsoft.com/office/powerpoint/2010/main" val="322027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EDMG BRP Request element </a:t>
            </a:r>
            <a:br>
              <a:rPr lang="en-US" dirty="0"/>
            </a:br>
            <a:r>
              <a:rPr lang="en-US" dirty="0"/>
              <a:t>New Field Descriptions [8]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1813" cy="4113213"/>
          </a:xfrm>
        </p:spPr>
        <p:txBody>
          <a:bodyPr/>
          <a:lstStyle/>
          <a:p>
            <a:pPr algn="just"/>
            <a:r>
              <a:rPr lang="en-US" b="0" dirty="0"/>
              <a:t>The Feedback Type field indicates the type of feedback requested. Set to 0 for SU and set to 1 for MU.</a:t>
            </a:r>
          </a:p>
          <a:p>
            <a:pPr algn="just"/>
            <a:r>
              <a:rPr lang="en-US" b="0" dirty="0"/>
              <a:t> </a:t>
            </a:r>
          </a:p>
          <a:p>
            <a:pPr algn="just"/>
            <a:r>
              <a:rPr lang="en-US" b="0" dirty="0"/>
              <a:t>If the Feedback Type field indicates MU, then the Nc Index field indicates the number of columns, </a:t>
            </a:r>
            <a:r>
              <a:rPr lang="en-US" b="0" i="1" dirty="0"/>
              <a:t>Nc</a:t>
            </a:r>
            <a:r>
              <a:rPr lang="en-US" b="0" dirty="0"/>
              <a:t>, in the compressed beamforming feedback matrix minus 1 for HBF feedback in the EDMG OFDM PPDU mode. The interpretation of this field is defined according to Table xx.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3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OFDM Response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0" y="1587341"/>
            <a:ext cx="4724400" cy="818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09800" y="1663541"/>
            <a:ext cx="2475706" cy="609600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8325" y="2475887"/>
            <a:ext cx="3733800" cy="25796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73625" y="2412387"/>
            <a:ext cx="3352800" cy="2654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61886" y="2856887"/>
            <a:ext cx="882739" cy="2133600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2699089"/>
            <a:ext cx="762000" cy="974884"/>
          </a:xfrm>
          <a:prstGeom prst="rect">
            <a:avLst/>
          </a:prstGeom>
          <a:solidFill>
            <a:srgbClr val="00B8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06" y="5684583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new element to indicate the parameters of the 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3719" y="5088819"/>
            <a:ext cx="556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VHT MIMO Control field and subfields [6]</a:t>
            </a:r>
          </a:p>
        </p:txBody>
      </p:sp>
    </p:spTree>
    <p:extLst>
      <p:ext uri="{BB962C8B-B14F-4D97-AF65-F5344CB8AC3E}">
        <p14:creationId xmlns:p14="http://schemas.microsoft.com/office/powerpoint/2010/main" val="244758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569245"/>
            <a:ext cx="7770813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828800"/>
            <a:ext cx="8954729" cy="285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kern="0" dirty="0"/>
              <a:t>Tone Grouping - Grouping Ng and Number of subcarrier fields: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kern="0" dirty="0"/>
              <a:t>Static Grouping size and values of Ng in 802.11ac :</a:t>
            </a:r>
            <a:r>
              <a:rPr lang="en-US" sz="1800" kern="0" dirty="0"/>
              <a:t>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Ng = 1, 2 and 4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b="1" kern="0" dirty="0"/>
              <a:t>Need to define other values (mandatory and optional)</a:t>
            </a:r>
          </a:p>
          <a:p>
            <a:pPr marL="1371600" lvl="3" indent="0" algn="just"/>
            <a:endParaRPr lang="en-US" sz="2000" b="1" kern="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kern="0" dirty="0"/>
              <a:t>Coefficient Size: Quantization of angles: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Quantization based on SU/MU parameter in 802.11ac: 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kern="0" dirty="0"/>
              <a:t>(bϕ / bᶲ) set to SU : 2 /4 and 4/6, MU: 5/7 and 7/9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en-US" sz="2400" b="1" kern="0" dirty="0"/>
              <a:t>Need to define the corresponding values in 802.11ay</a:t>
            </a:r>
          </a:p>
          <a:p>
            <a:pPr marL="914400" lvl="2" indent="0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2042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1381</Words>
  <Application>Microsoft Office PowerPoint</Application>
  <PresentationFormat>On-screen Show (4:3)</PresentationFormat>
  <Paragraphs>285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Unicode MS</vt:lpstr>
      <vt:lpstr>MS Gothic</vt:lpstr>
      <vt:lpstr>Arial</vt:lpstr>
      <vt:lpstr>Times New Roman</vt:lpstr>
      <vt:lpstr>Office Theme</vt:lpstr>
      <vt:lpstr>Microsoft Word 97 - 2003 Document</vt:lpstr>
      <vt:lpstr>Hybrid Beamforming Feedback in 802.11ay</vt:lpstr>
      <vt:lpstr>Introduction</vt:lpstr>
      <vt:lpstr>HBF Protocol Details</vt:lpstr>
      <vt:lpstr>Feedback Phase</vt:lpstr>
      <vt:lpstr>OFDM Request Parameters</vt:lpstr>
      <vt:lpstr>EDMG BRP Request element [8]</vt:lpstr>
      <vt:lpstr>EDMG BRP Request element  New Field Descriptions [8]</vt:lpstr>
      <vt:lpstr>OFDM Response Parameters</vt:lpstr>
      <vt:lpstr>Open Issues</vt:lpstr>
      <vt:lpstr>Simulation Assumptions</vt:lpstr>
      <vt:lpstr>Baseband Beamforming Methods</vt:lpstr>
      <vt:lpstr>Simulated SU-MIMO Configurations</vt:lpstr>
      <vt:lpstr>Unbalanced: Conf #4, 2 Layers</vt:lpstr>
      <vt:lpstr>Feedback Information and Frame Format</vt:lpstr>
      <vt:lpstr>Conclusion</vt:lpstr>
      <vt:lpstr>References</vt:lpstr>
      <vt:lpstr>Straw Poll 1</vt:lpstr>
      <vt:lpstr>Appendix</vt:lpstr>
      <vt:lpstr>Channel parameters [5]</vt:lpstr>
      <vt:lpstr>Mapping</vt:lpstr>
      <vt:lpstr>Channel Frequency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2017-10-10T01:16:54Z</dcterms:created>
  <dcterms:modified xsi:type="dcterms:W3CDTF">2018-01-15T17:31:40Z</dcterms:modified>
</cp:coreProperties>
</file>