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62" r:id="rId5"/>
    <p:sldId id="263" r:id="rId6"/>
    <p:sldId id="271" r:id="rId7"/>
    <p:sldId id="265" r:id="rId8"/>
    <p:sldId id="266" r:id="rId9"/>
    <p:sldId id="267" r:id="rId10"/>
    <p:sldId id="268" r:id="rId11"/>
    <p:sldId id="280" r:id="rId12"/>
    <p:sldId id="277" r:id="rId13"/>
    <p:sldId id="278" r:id="rId14"/>
    <p:sldId id="274" r:id="rId15"/>
    <p:sldId id="275" r:id="rId16"/>
    <p:sldId id="269" r:id="rId17"/>
    <p:sldId id="270" r:id="rId18"/>
    <p:sldId id="276" r:id="rId19"/>
    <p:sldId id="272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BFB"/>
    <a:srgbClr val="FABE00"/>
    <a:srgbClr val="F2F80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1875" autoAdjust="0"/>
  </p:normalViewPr>
  <p:slideViewPr>
    <p:cSldViewPr>
      <p:cViewPr varScale="1">
        <p:scale>
          <a:sx n="87" d="100"/>
          <a:sy n="87" d="100"/>
        </p:scale>
        <p:origin x="1456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802.11-18/0191r0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GenXComm,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802.11-18/0191r0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GenXComm, Inc.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GenXComm,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GenXComm,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GenXComm,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GenXComm,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GenXComm,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802.11ac MCS9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GenXComm,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GenXComm,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802.11-18/0191r0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0ahUKEwj3lPeW-a7MAhWBOSYKHfJfAEoQjRwIBw&amp;url=http://www.clker.com/clipart-wireless-router.html&amp;psig=AFQjCNHbwefchrTEqTZiYnMOxa0MiBsbsg&amp;ust=146185086760140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B0F0"/>
                </a:solidFill>
              </a:rPr>
              <a:t>802.11 Full Duplex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2018-01-15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GenXComm,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73644"/>
              </p:ext>
            </p:extLst>
          </p:nvPr>
        </p:nvGraphicFramePr>
        <p:xfrm>
          <a:off x="1071563" y="2365375"/>
          <a:ext cx="100901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Document" r:id="rId4" imgW="8245941" imgH="3018962" progId="Word.Document.8">
                  <p:embed/>
                </p:oleObj>
              </mc:Choice>
              <mc:Fallback>
                <p:oleObj name="Document" r:id="rId4" imgW="8245941" imgH="30189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365375"/>
                        <a:ext cx="10090150" cy="3689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D088E-6E48-4227-A925-8C3DD5F5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Reflection/Echo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8ACA60-A53C-4F0C-83F5-D6EE08C4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64007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Reflection/Echo signal must be cancelled to allow demodulation of desired Rx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Analog cancellation is mandatory to prevent saturation of front-end LNA due to strong reflections/echoes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cancellation can augment analog cancellation to enhance interference rejection and improve SNR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7623AA-0243-4953-96FD-39ECC2C99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75F779-B758-4904-A2DF-C4537FB80F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6D289A7-87F6-4692-A6BD-9DED1C5762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3F3E53-3407-4445-9899-04F838FE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648344"/>
            <a:ext cx="2728913" cy="4778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5EC9C-CCE3-4E6D-923F-9EA1FB24E72B}"/>
              </a:ext>
            </a:extLst>
          </p:cNvPr>
          <p:cNvSpPr txBox="1"/>
          <p:nvPr/>
        </p:nvSpPr>
        <p:spPr>
          <a:xfrm>
            <a:off x="9935899" y="271355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30-50dB cancellation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DE9E70-EF93-4B2C-92F0-C14C3E841B1A}"/>
              </a:ext>
            </a:extLst>
          </p:cNvPr>
          <p:cNvSpPr txBox="1"/>
          <p:nvPr/>
        </p:nvSpPr>
        <p:spPr>
          <a:xfrm>
            <a:off x="10348913" y="544808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40-50dB cancellation</a:t>
            </a:r>
          </a:p>
        </p:txBody>
      </p:sp>
    </p:spTree>
    <p:extLst>
      <p:ext uri="{BB962C8B-B14F-4D97-AF65-F5344CB8AC3E}">
        <p14:creationId xmlns:p14="http://schemas.microsoft.com/office/powerpoint/2010/main" val="175247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D088E-6E48-4227-A925-8C3DD5F5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75437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Reflection/Echo Cancellation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AA0BFBC6-8D44-4F2C-95AF-69E4459C7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39774"/>
              </p:ext>
            </p:extLst>
          </p:nvPr>
        </p:nvGraphicFramePr>
        <p:xfrm>
          <a:off x="1142448" y="1350488"/>
          <a:ext cx="10210802" cy="4497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8686">
                  <a:extLst>
                    <a:ext uri="{9D8B030D-6E8A-4147-A177-3AD203B41FA5}">
                      <a16:colId xmlns="" xmlns:a16="http://schemas.microsoft.com/office/drawing/2014/main" val="3695790726"/>
                    </a:ext>
                  </a:extLst>
                </a:gridCol>
                <a:gridCol w="1458686">
                  <a:extLst>
                    <a:ext uri="{9D8B030D-6E8A-4147-A177-3AD203B41FA5}">
                      <a16:colId xmlns="" xmlns:a16="http://schemas.microsoft.com/office/drawing/2014/main" val="959857334"/>
                    </a:ext>
                  </a:extLst>
                </a:gridCol>
                <a:gridCol w="1458686">
                  <a:extLst>
                    <a:ext uri="{9D8B030D-6E8A-4147-A177-3AD203B41FA5}">
                      <a16:colId xmlns="" xmlns:a16="http://schemas.microsoft.com/office/drawing/2014/main" val="2862867018"/>
                    </a:ext>
                  </a:extLst>
                </a:gridCol>
                <a:gridCol w="1458686">
                  <a:extLst>
                    <a:ext uri="{9D8B030D-6E8A-4147-A177-3AD203B41FA5}">
                      <a16:colId xmlns="" xmlns:a16="http://schemas.microsoft.com/office/drawing/2014/main" val="3226854493"/>
                    </a:ext>
                  </a:extLst>
                </a:gridCol>
                <a:gridCol w="1458686">
                  <a:extLst>
                    <a:ext uri="{9D8B030D-6E8A-4147-A177-3AD203B41FA5}">
                      <a16:colId xmlns="" xmlns:a16="http://schemas.microsoft.com/office/drawing/2014/main" val="3016610989"/>
                    </a:ext>
                  </a:extLst>
                </a:gridCol>
                <a:gridCol w="1458686">
                  <a:extLst>
                    <a:ext uri="{9D8B030D-6E8A-4147-A177-3AD203B41FA5}">
                      <a16:colId xmlns="" xmlns:a16="http://schemas.microsoft.com/office/drawing/2014/main" val="4294094666"/>
                    </a:ext>
                  </a:extLst>
                </a:gridCol>
                <a:gridCol w="1458686">
                  <a:extLst>
                    <a:ext uri="{9D8B030D-6E8A-4147-A177-3AD203B41FA5}">
                      <a16:colId xmlns="" xmlns:a16="http://schemas.microsoft.com/office/drawing/2014/main" val="352189448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809089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44841304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Institutions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 Involved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RICE,</a:t>
                      </a:r>
                      <a:br>
                        <a:rPr lang="en-US" sz="1400" b="0" i="0" u="none" strike="noStrike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</a:br>
                      <a:r>
                        <a:rPr lang="en-US" sz="1400" b="0" i="0" u="none" strike="noStrike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Univ. of Waterloo</a:t>
                      </a:r>
                      <a:endParaRPr lang="en-US"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UT Austin, UCLA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GenXComm, Inc.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Stanford, </a:t>
                      </a:r>
                      <a:r>
                        <a:rPr lang="en-US" sz="1400" b="0" i="0" u="none" strike="noStrike" dirty="0" err="1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Kumu</a:t>
                      </a: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 Networks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Princeton,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Photonics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Systems Inc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Columbia, Yonsei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292075416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Approaches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Antenna Separation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Meta-materials based circulator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Hybrid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Roboto"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Delay and Subtract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Photonics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Antenna Polarization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210215328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MIMO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 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Capability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Limited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Limited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Limited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170762342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Scatter Tolerance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No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No</a:t>
                      </a:r>
                      <a:endParaRPr lang="en-US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Yes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No</a:t>
                      </a:r>
                      <a:endParaRPr lang="en-US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No</a:t>
                      </a:r>
                      <a:endParaRPr lang="en-US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No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61026575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Form Factor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Antenna-spacing based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small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small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small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small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4F4791"/>
                          </a:solidFill>
                          <a:effectLst/>
                          <a:latin typeface="Roboto"/>
                        </a:rPr>
                        <a:t>small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410489912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="" xmlns:a16="http://schemas.microsoft.com/office/drawing/2014/main" val="2881044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7623AA-0243-4953-96FD-39ECC2C99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75F779-B758-4904-A2DF-C4537FB80F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6D289A7-87F6-4692-A6BD-9DED1C5762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5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Successful Full Duplex Lab Prototype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79885" y="1767850"/>
            <a:ext cx="700923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Duplex 2.4GHz, 20 MHz BW, 100 Mbps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465" y="2281810"/>
            <a:ext cx="5569025" cy="4176768"/>
          </a:xfrm>
          <a:prstGeom prst="rect">
            <a:avLst/>
          </a:prstGeom>
        </p:spPr>
      </p:pic>
      <p:pic>
        <p:nvPicPr>
          <p:cNvPr id="9" name="Picture 8" descr="_MG_31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063" y="4130754"/>
            <a:ext cx="1768562" cy="1156917"/>
          </a:xfrm>
          <a:prstGeom prst="rect">
            <a:avLst/>
          </a:prstGeom>
          <a:ln w="38100">
            <a:solidFill>
              <a:srgbClr val="4F4791"/>
            </a:solidFill>
          </a:ln>
        </p:spPr>
      </p:pic>
      <p:pic>
        <p:nvPicPr>
          <p:cNvPr id="10" name="Picture 9" descr="_MG_319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15" y="4105644"/>
            <a:ext cx="1783619" cy="1166767"/>
          </a:xfrm>
          <a:prstGeom prst="rect">
            <a:avLst/>
          </a:prstGeom>
          <a:ln w="38100">
            <a:solidFill>
              <a:srgbClr val="4F4791"/>
            </a:solidFill>
          </a:ln>
        </p:spPr>
      </p:pic>
      <p:sp>
        <p:nvSpPr>
          <p:cNvPr id="11" name="Right Brace 10"/>
          <p:cNvSpPr/>
          <p:nvPr/>
        </p:nvSpPr>
        <p:spPr>
          <a:xfrm>
            <a:off x="8686800" y="2971801"/>
            <a:ext cx="330690" cy="1219200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4892" y="3190331"/>
            <a:ext cx="245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~50dB</a:t>
            </a:r>
          </a:p>
        </p:txBody>
      </p:sp>
      <p:sp>
        <p:nvSpPr>
          <p:cNvPr id="13" name="Right Brace 12"/>
          <p:cNvSpPr/>
          <p:nvPr/>
        </p:nvSpPr>
        <p:spPr>
          <a:xfrm flipH="1">
            <a:off x="3543876" y="4191000"/>
            <a:ext cx="422061" cy="1036427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26263" y="4482295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~50dB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71" y="3161639"/>
            <a:ext cx="376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Total cancellation of</a:t>
            </a:r>
            <a:r>
              <a:rPr lang="en-US" dirty="0">
                <a:solidFill>
                  <a:srgbClr val="00B050"/>
                </a:solidFill>
              </a:rPr>
              <a:t> ~100dB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007" y="5754751"/>
            <a:ext cx="261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Timeframe: January  2016</a:t>
            </a:r>
          </a:p>
        </p:txBody>
      </p:sp>
    </p:spTree>
    <p:extLst>
      <p:ext uri="{BB962C8B-B14F-4D97-AF65-F5344CB8AC3E}">
        <p14:creationId xmlns:p14="http://schemas.microsoft.com/office/powerpoint/2010/main" val="209201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Use case for Full Duplex in 802.11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grpSp>
        <p:nvGrpSpPr>
          <p:cNvPr id="65" name="Group 64"/>
          <p:cNvGrpSpPr/>
          <p:nvPr/>
        </p:nvGrpSpPr>
        <p:grpSpPr>
          <a:xfrm>
            <a:off x="1447800" y="2065566"/>
            <a:ext cx="8950373" cy="4095296"/>
            <a:chOff x="1641427" y="2113155"/>
            <a:chExt cx="8062904" cy="3624799"/>
          </a:xfrm>
        </p:grpSpPr>
        <p:sp>
          <p:nvSpPr>
            <p:cNvPr id="7" name="Oval 6"/>
            <p:cNvSpPr/>
            <p:nvPr/>
          </p:nvSpPr>
          <p:spPr>
            <a:xfrm>
              <a:off x="1641427" y="3253234"/>
              <a:ext cx="1350000" cy="1350000"/>
            </a:xfrm>
            <a:prstGeom prst="ellipse">
              <a:avLst/>
            </a:prstGeom>
            <a:gradFill>
              <a:gsLst>
                <a:gs pos="0">
                  <a:srgbClr val="46B248"/>
                </a:gs>
                <a:gs pos="100000">
                  <a:srgbClr val="4F4791"/>
                </a:gs>
              </a:gsLst>
              <a:lin ang="2700000" scaled="1"/>
            </a:gra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108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Full Duplex</a:t>
              </a:r>
              <a:endParaRPr lang="en-US" sz="2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+ </a:t>
              </a:r>
              <a:r>
                <a:rPr lang="en-US" sz="2400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/>
              </a:r>
              <a:br>
                <a:rPr lang="en-US" sz="2400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802.11</a:t>
              </a:r>
              <a:endParaRPr lang="en-US" sz="2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99467" y="2280750"/>
              <a:ext cx="1471429" cy="774770"/>
              <a:chOff x="6502981" y="1522442"/>
              <a:chExt cx="1808167" cy="100655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502981" y="2195725"/>
                <a:ext cx="18081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rapezoid 9"/>
              <p:cNvSpPr/>
              <p:nvPr/>
            </p:nvSpPr>
            <p:spPr>
              <a:xfrm>
                <a:off x="6633317" y="1523592"/>
                <a:ext cx="597036" cy="668058"/>
              </a:xfrm>
              <a:prstGeom prst="trapezoi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>
              <a:xfrm>
                <a:off x="7520048" y="1523334"/>
                <a:ext cx="597036" cy="668058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33316" y="2175083"/>
                <a:ext cx="1377075" cy="353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Frequency</a:t>
                </a:r>
              </a:p>
            </p:txBody>
          </p:sp>
          <p:sp>
            <p:nvSpPr>
              <p:cNvPr id="13" name="Trapezoid 12"/>
              <p:cNvSpPr/>
              <p:nvPr/>
            </p:nvSpPr>
            <p:spPr>
              <a:xfrm>
                <a:off x="7074431" y="1522442"/>
                <a:ext cx="597036" cy="668058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13454" y="2116366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70190" y="2234152"/>
              <a:ext cx="1061069" cy="554393"/>
              <a:chOff x="7174735" y="3891894"/>
              <a:chExt cx="3536834" cy="130089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782226" y="3892620"/>
                <a:ext cx="153784" cy="935052"/>
                <a:chOff x="3097161" y="2110692"/>
                <a:chExt cx="191729" cy="1089053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097161" y="2418040"/>
                  <a:ext cx="191729" cy="7817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  <p:sp>
              <p:nvSpPr>
                <p:cNvPr id="25" name="Isosceles Triangle 10"/>
                <p:cNvSpPr/>
                <p:nvPr/>
              </p:nvSpPr>
              <p:spPr>
                <a:xfrm>
                  <a:off x="3097161" y="2110692"/>
                  <a:ext cx="191729" cy="30800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006867" y="3891894"/>
                <a:ext cx="153784" cy="935052"/>
                <a:chOff x="3097161" y="2110692"/>
                <a:chExt cx="191729" cy="108905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097161" y="2418040"/>
                  <a:ext cx="191729" cy="7817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  <p:sp>
              <p:nvSpPr>
                <p:cNvPr id="23" name="Isosceles Triangle 17"/>
                <p:cNvSpPr/>
                <p:nvPr/>
              </p:nvSpPr>
              <p:spPr>
                <a:xfrm>
                  <a:off x="3097161" y="2110692"/>
                  <a:ext cx="191729" cy="30800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9582838" y="3906645"/>
                <a:ext cx="153784" cy="935052"/>
                <a:chOff x="3097161" y="2110692"/>
                <a:chExt cx="191729" cy="1089053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097161" y="2418040"/>
                  <a:ext cx="191729" cy="7817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3097161" y="2110692"/>
                  <a:ext cx="191729" cy="30800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</p:grpSp>
          <p:pic>
            <p:nvPicPr>
              <p:cNvPr id="19" name="Picture 4" descr="http://www.clker.com/cliparts/q/Z/d/3/w/a/wireless-router-hi.pn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4735" y="4012845"/>
                <a:ext cx="3536834" cy="1179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623823" y="2861282"/>
              <a:ext cx="1927157" cy="27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Roboto Medium" charset="0"/>
                  <a:ea typeface="Roboto Medium" charset="0"/>
                  <a:cs typeface="Roboto Medium" charset="0"/>
                </a:rPr>
                <a:t>Multi-channel AP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85676" y="2113517"/>
              <a:ext cx="1790100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6955" y="2113155"/>
              <a:ext cx="1761608" cy="974700"/>
            </a:xfrm>
            <a:prstGeom prst="rect">
              <a:avLst/>
            </a:prstGeom>
            <a:ln w="25400">
              <a:noFill/>
            </a:ln>
          </p:spPr>
        </p:pic>
        <p:grpSp>
          <p:nvGrpSpPr>
            <p:cNvPr id="29" name="Group 28"/>
            <p:cNvGrpSpPr/>
            <p:nvPr/>
          </p:nvGrpSpPr>
          <p:grpSpPr>
            <a:xfrm>
              <a:off x="3599467" y="4948394"/>
              <a:ext cx="1471429" cy="778429"/>
              <a:chOff x="6502981" y="1517686"/>
              <a:chExt cx="1808167" cy="1011311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6502981" y="2195725"/>
                <a:ext cx="18081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rapezoid 30"/>
              <p:cNvSpPr/>
              <p:nvPr/>
            </p:nvSpPr>
            <p:spPr>
              <a:xfrm>
                <a:off x="7309023" y="1517686"/>
                <a:ext cx="852700" cy="668058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33316" y="2175081"/>
                <a:ext cx="1377075" cy="3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Frequency</a:t>
                </a:r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6535339" y="1523334"/>
                <a:ext cx="853410" cy="668058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413454" y="4749660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90247" y="5070666"/>
              <a:ext cx="6519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LAA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7418" y="5070666"/>
              <a:ext cx="635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Wi-Fi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4800" y="4724400"/>
              <a:ext cx="1676700" cy="971231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8202" y="4736246"/>
              <a:ext cx="1562022" cy="81382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1254" y="4739746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30875" y="5465537"/>
              <a:ext cx="2097537" cy="27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Roboto Medium" charset="0"/>
                  <a:ea typeface="Roboto Medium" charset="0"/>
                  <a:cs typeface="Roboto Medium" charset="0"/>
                </a:rPr>
                <a:t>Multi-RAT Platform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23439" y="3444957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590247" y="3618784"/>
              <a:ext cx="1471429" cy="776765"/>
              <a:chOff x="6502981" y="1519851"/>
              <a:chExt cx="1808167" cy="100915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6502981" y="2195725"/>
                <a:ext cx="18081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633316" y="2175085"/>
                <a:ext cx="1377075" cy="3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Frequency</a:t>
                </a:r>
              </a:p>
            </p:txBody>
          </p:sp>
          <p:sp>
            <p:nvSpPr>
              <p:cNvPr id="45" name="Trapezoid 44"/>
              <p:cNvSpPr/>
              <p:nvPr/>
            </p:nvSpPr>
            <p:spPr>
              <a:xfrm>
                <a:off x="6943913" y="1519851"/>
                <a:ext cx="853410" cy="668058"/>
              </a:xfrm>
              <a:prstGeom prst="trapezoid">
                <a:avLst/>
              </a:prstGeom>
              <a:gradFill>
                <a:gsLst>
                  <a:gs pos="0">
                    <a:schemeClr val="accent6"/>
                  </a:gs>
                  <a:gs pos="61000">
                    <a:schemeClr val="accent1">
                      <a:lumMod val="45000"/>
                      <a:lumOff val="5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pic>
          <p:nvPicPr>
            <p:cNvPr id="46" name="Picture 4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85682" y="3438129"/>
              <a:ext cx="1799238" cy="974700"/>
            </a:xfrm>
            <a:prstGeom prst="rect">
              <a:avLst/>
            </a:prstGeom>
            <a:ln w="25400">
              <a:noFill/>
            </a:ln>
          </p:spPr>
        </p:pic>
        <p:cxnSp>
          <p:nvCxnSpPr>
            <p:cNvPr id="47" name="Curved Connector 46"/>
            <p:cNvCxnSpPr>
              <a:stCxn id="9" idx="6"/>
            </p:cNvCxnSpPr>
            <p:nvPr/>
          </p:nvCxnSpPr>
          <p:spPr>
            <a:xfrm flipV="1">
              <a:off x="2991427" y="2601982"/>
              <a:ext cx="422027" cy="1326252"/>
            </a:xfrm>
            <a:prstGeom prst="curvedConnector3">
              <a:avLst/>
            </a:prstGeom>
            <a:ln w="19050">
              <a:solidFill>
                <a:srgbClr val="46B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10800000">
              <a:off x="2991427" y="3932491"/>
              <a:ext cx="422027" cy="1343618"/>
            </a:xfrm>
            <a:prstGeom prst="curvedConnector3">
              <a:avLst/>
            </a:prstGeom>
            <a:ln w="19050">
              <a:solidFill>
                <a:srgbClr val="46B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endCxn id="9" idx="6"/>
            </p:cNvCxnSpPr>
            <p:nvPr/>
          </p:nvCxnSpPr>
          <p:spPr>
            <a:xfrm rot="10800000">
              <a:off x="2991427" y="3928235"/>
              <a:ext cx="432012" cy="233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6B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93070" y="3107627"/>
              <a:ext cx="1711261" cy="155031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642400" y="4315010"/>
              <a:ext cx="1927157" cy="27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Roboto Medium" charset="0"/>
                  <a:ea typeface="Roboto Medium" charset="0"/>
                  <a:cs typeface="Roboto Medium" charset="0"/>
                </a:rPr>
                <a:t>Full Duplex Mesh</a:t>
              </a:r>
              <a:endParaRPr lang="en-US" sz="1400" b="1" dirty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444149" y="2488642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5444149" y="3765019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5444149" y="5167540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7664965" y="2488642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7664965" y="3765019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7664965" y="5167540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03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Layer II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6172199" cy="4113213"/>
          </a:xfrm>
        </p:spPr>
        <p:txBody>
          <a:bodyPr/>
          <a:lstStyle/>
          <a:p>
            <a:r>
              <a:rPr lang="en-US" dirty="0"/>
              <a:t>Collision Detection with Collison Avoidance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With Full Duplex, 802.11 radios can detect if there frame is colliding with another radio’s frame in real-time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Reduction in the signaling overhead to communicate the collision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AP can pre-emptively declare collision while it is receiving the energy from both STA</a:t>
            </a:r>
          </a:p>
          <a:p>
            <a:pPr>
              <a:buFont typeface="Arial" charset="0"/>
              <a:buChar char="•"/>
            </a:pPr>
            <a:r>
              <a:rPr lang="en-US" dirty="0"/>
              <a:t>Multi-band transmission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Full duplex enables radios to transmit in adjacent and overlapping frequency band to make better use of the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762573" y="183039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grpSp>
        <p:nvGrpSpPr>
          <p:cNvPr id="8" name="図形グループ 43"/>
          <p:cNvGrpSpPr/>
          <p:nvPr/>
        </p:nvGrpSpPr>
        <p:grpSpPr>
          <a:xfrm>
            <a:off x="7848173" y="3043523"/>
            <a:ext cx="271077" cy="561231"/>
            <a:chOff x="5461304" y="4162452"/>
            <a:chExt cx="271077" cy="561231"/>
          </a:xfrm>
        </p:grpSpPr>
        <p:sp>
          <p:nvSpPr>
            <p:cNvPr id="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0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12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4" name="図形グループ 43"/>
          <p:cNvGrpSpPr/>
          <p:nvPr/>
        </p:nvGrpSpPr>
        <p:grpSpPr>
          <a:xfrm>
            <a:off x="10819973" y="3007519"/>
            <a:ext cx="271077" cy="561231"/>
            <a:chOff x="5461304" y="4162452"/>
            <a:chExt cx="271077" cy="561231"/>
          </a:xfrm>
        </p:grpSpPr>
        <p:sp>
          <p:nvSpPr>
            <p:cNvPr id="15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18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7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8229173" y="2363790"/>
            <a:ext cx="533400" cy="8278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9981773" y="2439990"/>
            <a:ext cx="830462" cy="7884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8294412" y="3273177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8294411" y="3407598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915400" y="3395994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Sense Collison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8804307" y="3974008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grpSp>
        <p:nvGrpSpPr>
          <p:cNvPr id="29" name="図形グループ 43"/>
          <p:cNvGrpSpPr/>
          <p:nvPr/>
        </p:nvGrpSpPr>
        <p:grpSpPr>
          <a:xfrm>
            <a:off x="7889907" y="5187141"/>
            <a:ext cx="271077" cy="561231"/>
            <a:chOff x="5461304" y="4162452"/>
            <a:chExt cx="271077" cy="561231"/>
          </a:xfrm>
        </p:grpSpPr>
        <p:sp>
          <p:nvSpPr>
            <p:cNvPr id="30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31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33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4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32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5" name="図形グループ 43"/>
          <p:cNvGrpSpPr/>
          <p:nvPr/>
        </p:nvGrpSpPr>
        <p:grpSpPr>
          <a:xfrm>
            <a:off x="10861707" y="5151137"/>
            <a:ext cx="271077" cy="561231"/>
            <a:chOff x="5461304" y="4162452"/>
            <a:chExt cx="271077" cy="561231"/>
          </a:xfrm>
        </p:grpSpPr>
        <p:sp>
          <p:nvSpPr>
            <p:cNvPr id="36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37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39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0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38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 flipV="1">
            <a:off x="8270907" y="4507408"/>
            <a:ext cx="533400" cy="8278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10023507" y="4583608"/>
            <a:ext cx="830462" cy="7884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8336146" y="5416795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8336145" y="5551216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957134" y="5539612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Sense Collison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8220576" y="4431995"/>
            <a:ext cx="525816" cy="7977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10193765" y="4580411"/>
            <a:ext cx="746690" cy="7213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 rot="18104927">
            <a:off x="7939151" y="4557701"/>
            <a:ext cx="699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2"/>
                </a:solidFill>
              </a:rPr>
              <a:t>Indicate 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Collision</a:t>
            </a:r>
          </a:p>
        </p:txBody>
      </p:sp>
      <p:sp>
        <p:nvSpPr>
          <p:cNvPr id="56" name="TextBox 55"/>
          <p:cNvSpPr txBox="1"/>
          <p:nvPr/>
        </p:nvSpPr>
        <p:spPr>
          <a:xfrm rot="2644167">
            <a:off x="10369621" y="4567111"/>
            <a:ext cx="699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2"/>
                </a:solidFill>
              </a:rPr>
              <a:t>Indicate 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Collision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19269" y="3604754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24202" y="3568750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68208" y="5756501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73141" y="5720497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</p:spTree>
    <p:extLst>
      <p:ext uri="{BB962C8B-B14F-4D97-AF65-F5344CB8AC3E}">
        <p14:creationId xmlns:p14="http://schemas.microsoft.com/office/powerpoint/2010/main" val="209997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Layer II Advantages 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9982199" cy="4113213"/>
          </a:xfrm>
        </p:spPr>
        <p:txBody>
          <a:bodyPr/>
          <a:lstStyle/>
          <a:p>
            <a:r>
              <a:rPr lang="en-US" dirty="0"/>
              <a:t>More optimal scheduling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Flexible uplink and downlink scheduling with simultaneous transmit and receive capability at the access point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Maintain fair use of spectrum while improving the spectral efficiency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Full duplex is complimentary to OFDMA and MIMO</a:t>
            </a:r>
          </a:p>
          <a:p>
            <a:pPr>
              <a:buFont typeface="Arial" charset="0"/>
              <a:buChar char="•"/>
            </a:pPr>
            <a:r>
              <a:rPr lang="en-US" dirty="0"/>
              <a:t>Wireless Self Backhaul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Full duplex has capability of providing indoor and outdoor self backhaul to a 802.11 network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This capability allows improved wireless coverage that has caused problem in scaling the network indoors and outdoors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3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3A766-FC6D-4D31-B41E-4BB4C49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F0"/>
                </a:solidFill>
              </a:rPr>
              <a:t>802.11 throughput enhancement with interference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24F65-6516-4654-B93C-76E4F244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59" y="1656518"/>
            <a:ext cx="10361084" cy="4113213"/>
          </a:xfrm>
        </p:spPr>
        <p:txBody>
          <a:bodyPr/>
          <a:lstStyle/>
          <a:p>
            <a:r>
              <a:rPr lang="en-US" sz="2000" dirty="0"/>
              <a:t>Indoor dense environment: Walls and surroundings cause </a:t>
            </a:r>
          </a:p>
          <a:p>
            <a:r>
              <a:rPr lang="en-US" sz="2000" dirty="0"/>
              <a:t>Multi-path fading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434506-A1C9-4A7E-98A9-BBB943F2A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BF401B-4817-4F2E-BEC1-80BFFDE9EB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2BADDADE-DC99-450B-A0AB-114EC15087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8062CD-166F-45ED-8A2F-D3E461E5B428}"/>
              </a:ext>
            </a:extLst>
          </p:cNvPr>
          <p:cNvSpPr txBox="1"/>
          <p:nvPr/>
        </p:nvSpPr>
        <p:spPr>
          <a:xfrm>
            <a:off x="7467600" y="4343400"/>
            <a:ext cx="388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802.11 network model of dense indoor venues like conferences, concerts, sporting events, offices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DC5169-75F5-4A9C-83A0-A7BC1DFDADF5}"/>
              </a:ext>
            </a:extLst>
          </p:cNvPr>
          <p:cNvSpPr/>
          <p:nvPr/>
        </p:nvSpPr>
        <p:spPr>
          <a:xfrm>
            <a:off x="762000" y="5834139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F7F7F"/>
                </a:solidFill>
                <a:latin typeface="Roboto"/>
              </a:rPr>
              <a:t>Assumptions: 5GHz UNI-I, 4x4 MU-MIMO capable AP, 80MHz Channel Bandwidth, ZFBF receiver</a:t>
            </a:r>
            <a:endParaRPr lang="en-US" sz="2000" dirty="0"/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67" y="2804464"/>
            <a:ext cx="5988670" cy="2601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7569" y="3202057"/>
            <a:ext cx="145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With Full Duplex Echo Cancellation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4108" y="4545818"/>
            <a:ext cx="158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Without Full Duplex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Echo Cancellation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3944" t="19530" r="22957" b="22880"/>
          <a:stretch/>
        </p:blipFill>
        <p:spPr>
          <a:xfrm>
            <a:off x="7681135" y="1958201"/>
            <a:ext cx="3103213" cy="212422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806514" y="2037125"/>
            <a:ext cx="610164" cy="447555"/>
            <a:chOff x="8013331" y="3361723"/>
            <a:chExt cx="610164" cy="4475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5465" t="56546" r="42629" b="19432"/>
            <a:stretch/>
          </p:blipFill>
          <p:spPr>
            <a:xfrm>
              <a:off x="8062704" y="3426131"/>
              <a:ext cx="98622" cy="117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37094" t="33978" r="30474" b="34443"/>
            <a:stretch/>
          </p:blipFill>
          <p:spPr>
            <a:xfrm>
              <a:off x="8075599" y="3651990"/>
              <a:ext cx="95250" cy="952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40300" y="3563057"/>
              <a:ext cx="3137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600" dirty="0">
                  <a:solidFill>
                    <a:schemeClr val="tx1"/>
                  </a:solidFill>
                </a:rPr>
                <a:t>AP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46193" y="3361723"/>
              <a:ext cx="3137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tx1"/>
                  </a:solidFill>
                </a:rPr>
                <a:t>UE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13331" y="3361723"/>
              <a:ext cx="610164" cy="447555"/>
            </a:xfrm>
            <a:prstGeom prst="rect">
              <a:avLst/>
            </a:prstGeom>
            <a:noFill/>
            <a:ln w="63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62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337DD-E3EA-4E78-8A0A-71CA9DC6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DOCSIS Full Duplex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8A9DA61C-2ED4-44CF-8170-529DAB8DA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539" y="2116137"/>
            <a:ext cx="10694110" cy="20748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269FEC-0D5D-4747-8313-F92A60077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79033E-9995-431A-821A-FD0D8C46BB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6DB3D00-3C41-4815-A9AF-72C3F3688B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8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formation of a study group for “Full Duplex for 802.11”? </a:t>
            </a:r>
          </a:p>
          <a:p>
            <a:endParaRPr lang="en-US" dirty="0"/>
          </a:p>
          <a:p>
            <a:r>
              <a:rPr lang="en-US" dirty="0"/>
              <a:t>	Yes:</a:t>
            </a:r>
          </a:p>
          <a:p>
            <a:r>
              <a:rPr lang="en-US" dirty="0"/>
              <a:t>	No:</a:t>
            </a:r>
          </a:p>
          <a:p>
            <a:r>
              <a:rPr lang="en-US" dirty="0"/>
              <a:t>	Maybe: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7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A5ED5-9C27-4E65-9ECC-68FE5A27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598033-3C80-4012-939E-5D816E74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9AEFF5-499A-4704-B4FD-C4221D77A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F36DCE-F093-4D90-941E-EE40ED03136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BD05F0-A59B-4E89-9EAC-C425F55E68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71600" y="1600201"/>
            <a:ext cx="8341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Bharadia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, Dinesh, Emily </a:t>
            </a: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McMilin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, and </a:t>
            </a: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Sachin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Katti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. "Full duplex radios." </a:t>
            </a:r>
            <a:r>
              <a:rPr lang="en-US" sz="1600" i="1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ACM SIGCOMM Computer </a:t>
            </a:r>
            <a:r>
              <a:rPr lang="en-US" sz="1600" i="1" dirty="0" smtClean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Communication Review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 43.4 (2013): 375-386</a:t>
            </a:r>
            <a:r>
              <a:rPr lang="en-US" sz="1600" dirty="0" smtClean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Duarte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Melissa, and </a:t>
            </a:r>
            <a:r>
              <a:rPr lang="en-US" sz="16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Ashutosh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Sabharwal. "Full-duplex wireless communications using off-the-shelf radios: Feasibility and first results." </a:t>
            </a:r>
            <a:r>
              <a:rPr lang="en-US" sz="1600" i="1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Signals, Systems and Computers (ASILOMAR), 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2010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Debaillie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Björn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et al. "Analog/RF solutions enabling compact full-duplex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IEEE Journal on Selected Areas in Communications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 32.9 (2014): 1662-1673. </a:t>
            </a:r>
            <a:endParaRPr lang="en-US" sz="1600" dirty="0" smtClean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Chung,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MinKeun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et al. "Prototyping real-time full 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IEEE Communications Magazine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 53.9 (2015): 56-63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Barghi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Sanaz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et al. "Characterizing the throughput gain of single cell MIMO wireless systems with full 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Modeling and Optimization in Mobile, Ad Hoc and Wireless Networks (</a:t>
            </a:r>
            <a:r>
              <a:rPr lang="en-US" sz="1600" i="1" dirty="0" err="1">
                <a:solidFill>
                  <a:schemeClr val="tx1"/>
                </a:solidFill>
                <a:latin typeface="+mj-lt"/>
              </a:rPr>
              <a:t>WiOpt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), 2012 10th International Symposium on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IEEE, 2012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Korpi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Dani, et al. "Advanced self-interference cancellation and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multiantenna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techniques for full-duplex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Signals, Systems and Computers, 2013 Asilomar Conference on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IEEE, 2013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Goyal, Sanjay, et al. "A distributed MAC protocol for full duplex radio."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Signals, Systems and Computers, 2013 Asilomar Conference on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IEEE, 2013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Tong, Zhen, and Martin </a:t>
            </a:r>
            <a:r>
              <a:rPr lang="en-US" sz="1600" dirty="0" err="1">
                <a:solidFill>
                  <a:schemeClr val="tx1"/>
                </a:solidFill>
              </a:rPr>
              <a:t>Haenggi</a:t>
            </a:r>
            <a:r>
              <a:rPr lang="en-US" sz="1600" dirty="0">
                <a:solidFill>
                  <a:schemeClr val="tx1"/>
                </a:solidFill>
              </a:rPr>
              <a:t>. "Throughput analysis for wireless networks with full-duplex radios." </a:t>
            </a:r>
            <a:r>
              <a:rPr lang="en-US" sz="1600" i="1" dirty="0">
                <a:solidFill>
                  <a:schemeClr val="tx1"/>
                </a:solidFill>
              </a:rPr>
              <a:t>Wireless Communications and Networking Conference (WCNC), 2015 IEEE</a:t>
            </a:r>
            <a:r>
              <a:rPr lang="en-US" sz="1600" dirty="0">
                <a:solidFill>
                  <a:schemeClr val="tx1"/>
                </a:solidFill>
              </a:rPr>
              <a:t>. IEEE, 2015.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7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B0F0"/>
                </a:solidFill>
              </a:rPr>
              <a:t>It is proposed that a TIG or a SG be formed to consider 802.11 Full Duplex standardization in 802.11 WG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/>
              <a:t>The aim is to gauge the interest in starting a Topic Interest Group (TIG) or a Study Group (SG) for:</a:t>
            </a:r>
          </a:p>
          <a:p>
            <a:r>
              <a:rPr lang="en-GB" dirty="0"/>
              <a:t>		802.11 Full Duplex</a:t>
            </a:r>
          </a:p>
          <a:p>
            <a:endParaRPr lang="en-GB" dirty="0"/>
          </a:p>
          <a:p>
            <a:r>
              <a:rPr lang="en-GB" dirty="0"/>
              <a:t>This meeting will not: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Fully explore the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Debate strengths and weaknesses of different 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Choose a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Create a standard or specification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B0F0"/>
                </a:solidFill>
              </a:rPr>
              <a:t>802.11 Full Duplex can enable IEEE 802.11 to keep pace with increased user demand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802.11 Full Duplex will allow simultaneous uplink and downlink on the same spectrum simultaneously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With increasing user demand, 802.11 is challenged with meeting throughput requirements in dense environments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802.11 Full duplex with its self-interference cancellation can be a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0" dirty="0"/>
              <a:t>As number </a:t>
            </a:r>
            <a:r>
              <a:rPr lang="en-GB" dirty="0"/>
              <a:t>of users increase, self-interference cancellation can improve throughput by an order of magnitude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Wired standards like DOCSIS have already adopted Full Duplex as part of the standard to leverage its advantages</a:t>
            </a:r>
            <a:r>
              <a:rPr lang="en-GB" dirty="0"/>
              <a:t> 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0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Agenda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What is Full Duplex?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How can 802.11 benefit from Full Duplex?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Technical considerations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Possible implementation options for Full Duplex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Adoption of full duplex to DOCSIS standard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Q&amp;A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Straw Polls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D1D3A503-FDAF-4B7A-A6EA-BFC8164D227F}"/>
              </a:ext>
            </a:extLst>
          </p:cNvPr>
          <p:cNvSpPr/>
          <p:nvPr/>
        </p:nvSpPr>
        <p:spPr bwMode="auto">
          <a:xfrm>
            <a:off x="8087264" y="2971800"/>
            <a:ext cx="3799936" cy="31226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EBF05C7-E5C3-4D51-BE4D-BA7DCEFAD679}"/>
              </a:ext>
            </a:extLst>
          </p:cNvPr>
          <p:cNvSpPr txBox="1"/>
          <p:nvPr/>
        </p:nvSpPr>
        <p:spPr>
          <a:xfrm>
            <a:off x="9316261" y="3061827"/>
            <a:ext cx="20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Full Duplex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C7ECDDAF-DC68-40F4-B315-E8B3AAEFF91B}"/>
              </a:ext>
            </a:extLst>
          </p:cNvPr>
          <p:cNvSpPr/>
          <p:nvPr/>
        </p:nvSpPr>
        <p:spPr bwMode="auto">
          <a:xfrm>
            <a:off x="4166585" y="2971800"/>
            <a:ext cx="3799936" cy="31226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C3B3CC2-C1BF-4D1D-8A55-5FF1FE0F8DA1}"/>
              </a:ext>
            </a:extLst>
          </p:cNvPr>
          <p:cNvSpPr txBox="1"/>
          <p:nvPr/>
        </p:nvSpPr>
        <p:spPr>
          <a:xfrm>
            <a:off x="5395582" y="3061827"/>
            <a:ext cx="20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Half-Duplex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2C06E844-6E2C-4A54-A013-54A39A497373}"/>
              </a:ext>
            </a:extLst>
          </p:cNvPr>
          <p:cNvSpPr/>
          <p:nvPr/>
        </p:nvSpPr>
        <p:spPr bwMode="auto">
          <a:xfrm>
            <a:off x="199736" y="2971800"/>
            <a:ext cx="3799936" cy="31226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What is Full Duplex (</a:t>
            </a:r>
            <a:r>
              <a:rPr lang="en-GB" dirty="0" err="1">
                <a:solidFill>
                  <a:srgbClr val="00B0F0"/>
                </a:solidFill>
              </a:rPr>
              <a:t>FDx</a:t>
            </a:r>
            <a:r>
              <a:rPr lang="en-GB" dirty="0">
                <a:solidFill>
                  <a:srgbClr val="00B0F0"/>
                </a:solidFill>
              </a:rPr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Full Duplex (</a:t>
            </a:r>
            <a:r>
              <a:rPr lang="en-GB" dirty="0" err="1"/>
              <a:t>FDx</a:t>
            </a:r>
            <a:r>
              <a:rPr lang="en-GB" dirty="0"/>
              <a:t>) is a bidirectional type of communication system where the two end nodes send and receive data signals at the same time.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809631-66DB-47B4-83EC-D821BA8375CB}"/>
              </a:ext>
            </a:extLst>
          </p:cNvPr>
          <p:cNvSpPr/>
          <p:nvPr/>
        </p:nvSpPr>
        <p:spPr bwMode="auto">
          <a:xfrm>
            <a:off x="1721899" y="4242041"/>
            <a:ext cx="9144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F3E10D4-E2FB-443F-9AC2-1A08DBF276AF}"/>
              </a:ext>
            </a:extLst>
          </p:cNvPr>
          <p:cNvCxnSpPr>
            <a:cxnSpLocks/>
          </p:cNvCxnSpPr>
          <p:nvPr/>
        </p:nvCxnSpPr>
        <p:spPr bwMode="auto">
          <a:xfrm>
            <a:off x="1264699" y="4495800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ADBFF4-3B23-4B19-9176-41154A144C29}"/>
              </a:ext>
            </a:extLst>
          </p:cNvPr>
          <p:cNvSpPr txBox="1"/>
          <p:nvPr/>
        </p:nvSpPr>
        <p:spPr>
          <a:xfrm>
            <a:off x="3067048" y="4321074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Receiver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66D4D4-E0F5-4603-A268-6C68785CC919}"/>
              </a:ext>
            </a:extLst>
          </p:cNvPr>
          <p:cNvSpPr txBox="1"/>
          <p:nvPr/>
        </p:nvSpPr>
        <p:spPr>
          <a:xfrm>
            <a:off x="209691" y="4321074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Transmitter</a:t>
            </a:r>
          </a:p>
          <a:p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4ADCDD0-5C3F-4792-9757-83330D75E13C}"/>
              </a:ext>
            </a:extLst>
          </p:cNvPr>
          <p:cNvCxnSpPr>
            <a:cxnSpLocks/>
          </p:cNvCxnSpPr>
          <p:nvPr/>
        </p:nvCxnSpPr>
        <p:spPr bwMode="auto">
          <a:xfrm>
            <a:off x="2636299" y="4507084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4FF2F17-1FC9-4F38-B7F2-79270171BE3F}"/>
              </a:ext>
            </a:extLst>
          </p:cNvPr>
          <p:cNvSpPr/>
          <p:nvPr/>
        </p:nvSpPr>
        <p:spPr bwMode="auto">
          <a:xfrm>
            <a:off x="5636963" y="3657840"/>
            <a:ext cx="9144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46582807-FDA2-493D-AEEA-262BD2804F86}"/>
              </a:ext>
            </a:extLst>
          </p:cNvPr>
          <p:cNvCxnSpPr>
            <a:cxnSpLocks/>
          </p:cNvCxnSpPr>
          <p:nvPr/>
        </p:nvCxnSpPr>
        <p:spPr bwMode="auto">
          <a:xfrm>
            <a:off x="5179763" y="3911359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364E3E4-3D57-488E-88BC-E80587AD33D7}"/>
              </a:ext>
            </a:extLst>
          </p:cNvPr>
          <p:cNvSpPr txBox="1"/>
          <p:nvPr/>
        </p:nvSpPr>
        <p:spPr>
          <a:xfrm>
            <a:off x="6953248" y="3736873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Receiver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F7A20A3-5BAF-4AAF-9FA7-F1CADFC98743}"/>
              </a:ext>
            </a:extLst>
          </p:cNvPr>
          <p:cNvSpPr txBox="1"/>
          <p:nvPr/>
        </p:nvSpPr>
        <p:spPr>
          <a:xfrm>
            <a:off x="4114800" y="3737113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Transmitter</a:t>
            </a:r>
          </a:p>
          <a:p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A36C4A0-8E9F-45E3-8267-8D7C8D5D027F}"/>
              </a:ext>
            </a:extLst>
          </p:cNvPr>
          <p:cNvCxnSpPr>
            <a:cxnSpLocks/>
          </p:cNvCxnSpPr>
          <p:nvPr/>
        </p:nvCxnSpPr>
        <p:spPr bwMode="auto">
          <a:xfrm>
            <a:off x="6551363" y="3922883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58BF096-EE77-4505-BCD5-0DAFB5583A4A}"/>
              </a:ext>
            </a:extLst>
          </p:cNvPr>
          <p:cNvSpPr/>
          <p:nvPr/>
        </p:nvSpPr>
        <p:spPr bwMode="auto">
          <a:xfrm>
            <a:off x="9638291" y="3657600"/>
            <a:ext cx="9144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71CD9255-98FC-4782-9E2A-E044C299B258}"/>
              </a:ext>
            </a:extLst>
          </p:cNvPr>
          <p:cNvCxnSpPr>
            <a:cxnSpLocks/>
          </p:cNvCxnSpPr>
          <p:nvPr/>
        </p:nvCxnSpPr>
        <p:spPr bwMode="auto">
          <a:xfrm>
            <a:off x="9181091" y="3924300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A7B1109-0407-4F18-AE34-7726D04F4D94}"/>
              </a:ext>
            </a:extLst>
          </p:cNvPr>
          <p:cNvSpPr txBox="1"/>
          <p:nvPr/>
        </p:nvSpPr>
        <p:spPr>
          <a:xfrm>
            <a:off x="10991848" y="3736633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Receiver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19719B6-177D-477D-9EF4-6D628C8DD042}"/>
              </a:ext>
            </a:extLst>
          </p:cNvPr>
          <p:cNvSpPr txBox="1"/>
          <p:nvPr/>
        </p:nvSpPr>
        <p:spPr>
          <a:xfrm>
            <a:off x="8116128" y="3736873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Transmitter</a:t>
            </a:r>
          </a:p>
          <a:p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DE8299B9-BB8A-404F-9561-8C363383BD02}"/>
              </a:ext>
            </a:extLst>
          </p:cNvPr>
          <p:cNvCxnSpPr>
            <a:cxnSpLocks/>
          </p:cNvCxnSpPr>
          <p:nvPr/>
        </p:nvCxnSpPr>
        <p:spPr bwMode="auto">
          <a:xfrm>
            <a:off x="10552691" y="3922643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6140A6B-9E0E-4026-AA3A-A4387EA0D58E}"/>
              </a:ext>
            </a:extLst>
          </p:cNvPr>
          <p:cNvSpPr/>
          <p:nvPr/>
        </p:nvSpPr>
        <p:spPr bwMode="auto">
          <a:xfrm>
            <a:off x="5638800" y="5004281"/>
            <a:ext cx="9144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277CAA5B-7833-4C91-BC16-7DF4333EBF15}"/>
              </a:ext>
            </a:extLst>
          </p:cNvPr>
          <p:cNvCxnSpPr>
            <a:cxnSpLocks/>
          </p:cNvCxnSpPr>
          <p:nvPr/>
        </p:nvCxnSpPr>
        <p:spPr bwMode="auto">
          <a:xfrm>
            <a:off x="5181600" y="5257800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7AEFE82-0B7F-432B-BDF3-6A666A9C1505}"/>
              </a:ext>
            </a:extLst>
          </p:cNvPr>
          <p:cNvSpPr txBox="1"/>
          <p:nvPr/>
        </p:nvSpPr>
        <p:spPr>
          <a:xfrm>
            <a:off x="6953248" y="5083314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Receiver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DD969AC-5066-466E-AF29-502FD32E26C0}"/>
              </a:ext>
            </a:extLst>
          </p:cNvPr>
          <p:cNvSpPr txBox="1"/>
          <p:nvPr/>
        </p:nvSpPr>
        <p:spPr>
          <a:xfrm>
            <a:off x="4114800" y="5083314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Transmitter</a:t>
            </a:r>
          </a:p>
          <a:p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7C11199-4E6C-4DD1-B5C4-B9A8FC8F17A8}"/>
              </a:ext>
            </a:extLst>
          </p:cNvPr>
          <p:cNvCxnSpPr>
            <a:cxnSpLocks/>
          </p:cNvCxnSpPr>
          <p:nvPr/>
        </p:nvCxnSpPr>
        <p:spPr bwMode="auto">
          <a:xfrm>
            <a:off x="6553200" y="5269324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244A2D1-5B09-4F62-994D-1F43F922A028}"/>
              </a:ext>
            </a:extLst>
          </p:cNvPr>
          <p:cNvSpPr txBox="1"/>
          <p:nvPr/>
        </p:nvSpPr>
        <p:spPr>
          <a:xfrm>
            <a:off x="5839113" y="4428917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OR</a:t>
            </a:r>
          </a:p>
          <a:p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CDC2DAF-7CC5-4E3F-A4ED-BF983836A15B}"/>
              </a:ext>
            </a:extLst>
          </p:cNvPr>
          <p:cNvSpPr/>
          <p:nvPr/>
        </p:nvSpPr>
        <p:spPr bwMode="auto">
          <a:xfrm>
            <a:off x="9664288" y="4960282"/>
            <a:ext cx="9144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3996370-EB45-4DCF-92B0-E0A14028F4CA}"/>
              </a:ext>
            </a:extLst>
          </p:cNvPr>
          <p:cNvSpPr txBox="1"/>
          <p:nvPr/>
        </p:nvSpPr>
        <p:spPr>
          <a:xfrm>
            <a:off x="10978736" y="5039315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Receiver</a:t>
            </a: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C7C4589-9E99-496B-9DA1-4E6D378456B6}"/>
              </a:ext>
            </a:extLst>
          </p:cNvPr>
          <p:cNvSpPr txBox="1"/>
          <p:nvPr/>
        </p:nvSpPr>
        <p:spPr>
          <a:xfrm>
            <a:off x="8140288" y="5039315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Transmitter</a:t>
            </a:r>
          </a:p>
          <a:p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0A292651-00BC-4884-931D-67DAE1BFAA0C}"/>
              </a:ext>
            </a:extLst>
          </p:cNvPr>
          <p:cNvCxnSpPr>
            <a:cxnSpLocks/>
          </p:cNvCxnSpPr>
          <p:nvPr/>
        </p:nvCxnSpPr>
        <p:spPr bwMode="auto">
          <a:xfrm>
            <a:off x="10578688" y="5225325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8D8379D-C1C8-487C-A03A-874954EED37D}"/>
              </a:ext>
            </a:extLst>
          </p:cNvPr>
          <p:cNvSpPr txBox="1"/>
          <p:nvPr/>
        </p:nvSpPr>
        <p:spPr>
          <a:xfrm>
            <a:off x="9780057" y="4424435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AND</a:t>
            </a:r>
          </a:p>
          <a:p>
            <a:endParaRPr lang="en-US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495F1EAD-B73F-4176-9821-165FFD4C13B1}"/>
              </a:ext>
            </a:extLst>
          </p:cNvPr>
          <p:cNvCxnSpPr>
            <a:cxnSpLocks/>
          </p:cNvCxnSpPr>
          <p:nvPr/>
        </p:nvCxnSpPr>
        <p:spPr bwMode="auto">
          <a:xfrm>
            <a:off x="9207088" y="5225325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EA36290-BBD9-468F-B9B9-416FEB1B2E10}"/>
              </a:ext>
            </a:extLst>
          </p:cNvPr>
          <p:cNvSpPr txBox="1"/>
          <p:nvPr/>
        </p:nvSpPr>
        <p:spPr>
          <a:xfrm>
            <a:off x="1428733" y="3061827"/>
            <a:ext cx="20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0A3D3-96B4-49E5-A74B-D7877E72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FDD, TDD and Full Duplex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79C569-46A1-4013-9D6D-C92F3854BE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08041C-B28E-44D3-B448-3C550186D4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417B1F7-9C7E-4CB2-A608-9962358828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84AB861-A8E5-4AA0-8201-D108286ADA2D}"/>
              </a:ext>
            </a:extLst>
          </p:cNvPr>
          <p:cNvCxnSpPr/>
          <p:nvPr/>
        </p:nvCxnSpPr>
        <p:spPr bwMode="auto">
          <a:xfrm>
            <a:off x="8398851" y="4863621"/>
            <a:ext cx="318354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96A0ECE-15FA-49F0-83F3-8079998B486E}"/>
              </a:ext>
            </a:extLst>
          </p:cNvPr>
          <p:cNvCxnSpPr/>
          <p:nvPr/>
        </p:nvCxnSpPr>
        <p:spPr bwMode="auto">
          <a:xfrm flipV="1">
            <a:off x="8398851" y="1968021"/>
            <a:ext cx="0" cy="2895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92138CA-4DC8-414E-BD89-3395F08114B7}"/>
              </a:ext>
            </a:extLst>
          </p:cNvPr>
          <p:cNvSpPr/>
          <p:nvPr/>
        </p:nvSpPr>
        <p:spPr bwMode="auto">
          <a:xfrm>
            <a:off x="2590800" y="1968021"/>
            <a:ext cx="381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72AC9A0-92AF-4AF9-B7DB-7FCB98975325}"/>
              </a:ext>
            </a:extLst>
          </p:cNvPr>
          <p:cNvSpPr/>
          <p:nvPr/>
        </p:nvSpPr>
        <p:spPr bwMode="auto">
          <a:xfrm>
            <a:off x="6094943" y="1997838"/>
            <a:ext cx="381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927BC36-5FC0-4E7D-BCA3-48520ABBF2D9}"/>
              </a:ext>
            </a:extLst>
          </p:cNvPr>
          <p:cNvSpPr/>
          <p:nvPr/>
        </p:nvSpPr>
        <p:spPr bwMode="auto">
          <a:xfrm>
            <a:off x="8686799" y="3942607"/>
            <a:ext cx="2702977" cy="45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UL &amp; DL simultaneously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64B63B-9E17-4086-9FA9-DB4EB2561921}"/>
              </a:ext>
            </a:extLst>
          </p:cNvPr>
          <p:cNvSpPr txBox="1"/>
          <p:nvPr/>
        </p:nvSpPr>
        <p:spPr>
          <a:xfrm>
            <a:off x="7947126" y="1968020"/>
            <a:ext cx="461665" cy="11429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Frequency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3616DF0-8EC3-45CF-BB07-9DB07050A0F5}"/>
              </a:ext>
            </a:extLst>
          </p:cNvPr>
          <p:cNvSpPr txBox="1"/>
          <p:nvPr/>
        </p:nvSpPr>
        <p:spPr>
          <a:xfrm>
            <a:off x="10830471" y="4855338"/>
            <a:ext cx="13715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Time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BC3BE73-2A85-4995-ACDA-D5FE5985D97E}"/>
              </a:ext>
            </a:extLst>
          </p:cNvPr>
          <p:cNvCxnSpPr/>
          <p:nvPr/>
        </p:nvCxnSpPr>
        <p:spPr bwMode="auto">
          <a:xfrm>
            <a:off x="4504292" y="4905032"/>
            <a:ext cx="318354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0CA62F09-A34F-4AC7-A4B5-07DD580560B8}"/>
              </a:ext>
            </a:extLst>
          </p:cNvPr>
          <p:cNvCxnSpPr/>
          <p:nvPr/>
        </p:nvCxnSpPr>
        <p:spPr bwMode="auto">
          <a:xfrm flipV="1">
            <a:off x="4504292" y="2009432"/>
            <a:ext cx="0" cy="2895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4B45E49-B922-4C64-BCF3-52EE9E430D09}"/>
              </a:ext>
            </a:extLst>
          </p:cNvPr>
          <p:cNvSpPr/>
          <p:nvPr/>
        </p:nvSpPr>
        <p:spPr bwMode="auto">
          <a:xfrm>
            <a:off x="4648200" y="3950819"/>
            <a:ext cx="541758" cy="45560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879953C-3524-479A-9757-4CE4DD2585C4}"/>
              </a:ext>
            </a:extLst>
          </p:cNvPr>
          <p:cNvSpPr txBox="1"/>
          <p:nvPr/>
        </p:nvSpPr>
        <p:spPr>
          <a:xfrm>
            <a:off x="4052567" y="2009431"/>
            <a:ext cx="461665" cy="11429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Frequency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77D629D-D7E7-474D-9730-ED1FCDD70346}"/>
              </a:ext>
            </a:extLst>
          </p:cNvPr>
          <p:cNvSpPr/>
          <p:nvPr/>
        </p:nvSpPr>
        <p:spPr bwMode="auto">
          <a:xfrm>
            <a:off x="5486401" y="3950819"/>
            <a:ext cx="541758" cy="455602"/>
          </a:xfrm>
          <a:prstGeom prst="rect">
            <a:avLst/>
          </a:prstGeom>
          <a:solidFill>
            <a:srgbClr val="FAB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b="1" dirty="0"/>
              <a:t>D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5F5B455-E52D-4DE4-BE52-2FEE2B9D8592}"/>
              </a:ext>
            </a:extLst>
          </p:cNvPr>
          <p:cNvSpPr/>
          <p:nvPr/>
        </p:nvSpPr>
        <p:spPr bwMode="auto">
          <a:xfrm>
            <a:off x="6324600" y="3949221"/>
            <a:ext cx="541758" cy="45560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32307EB-A67E-4C0F-8058-5CAF00B7EEE0}"/>
              </a:ext>
            </a:extLst>
          </p:cNvPr>
          <p:cNvSpPr/>
          <p:nvPr/>
        </p:nvSpPr>
        <p:spPr bwMode="auto">
          <a:xfrm>
            <a:off x="7162800" y="3949221"/>
            <a:ext cx="541758" cy="455602"/>
          </a:xfrm>
          <a:prstGeom prst="rect">
            <a:avLst/>
          </a:prstGeom>
          <a:solidFill>
            <a:srgbClr val="FAB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b="1" dirty="0"/>
              <a:t>D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="" xmlns:a16="http://schemas.microsoft.com/office/drawing/2014/main" id="{3D5DE2CB-D46D-4F82-B603-804F83F70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8002475-DA14-4FAD-8800-B02E34BD1E52}"/>
              </a:ext>
            </a:extLst>
          </p:cNvPr>
          <p:cNvSpPr txBox="1"/>
          <p:nvPr/>
        </p:nvSpPr>
        <p:spPr>
          <a:xfrm>
            <a:off x="7129384" y="4871905"/>
            <a:ext cx="13715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Time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BD301A41-F521-40C1-9B25-FC54903938C4}"/>
              </a:ext>
            </a:extLst>
          </p:cNvPr>
          <p:cNvCxnSpPr/>
          <p:nvPr/>
        </p:nvCxnSpPr>
        <p:spPr bwMode="auto">
          <a:xfrm>
            <a:off x="766890" y="4913316"/>
            <a:ext cx="318354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39B4AC3A-549F-49CD-A90B-3B8F3223B837}"/>
              </a:ext>
            </a:extLst>
          </p:cNvPr>
          <p:cNvCxnSpPr/>
          <p:nvPr/>
        </p:nvCxnSpPr>
        <p:spPr bwMode="auto">
          <a:xfrm flipV="1">
            <a:off x="766890" y="2017716"/>
            <a:ext cx="0" cy="2895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3259FDD-77BD-432E-9CA8-766E0BD0E2CC}"/>
              </a:ext>
            </a:extLst>
          </p:cNvPr>
          <p:cNvSpPr/>
          <p:nvPr/>
        </p:nvSpPr>
        <p:spPr bwMode="auto">
          <a:xfrm>
            <a:off x="1054838" y="3935993"/>
            <a:ext cx="2551895" cy="45560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3506F6F-A9ED-48DC-B0EC-3C5B2AA0D7D4}"/>
              </a:ext>
            </a:extLst>
          </p:cNvPr>
          <p:cNvSpPr txBox="1"/>
          <p:nvPr/>
        </p:nvSpPr>
        <p:spPr>
          <a:xfrm>
            <a:off x="315165" y="2017715"/>
            <a:ext cx="461665" cy="11429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Frequency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083AB10-9809-4D86-A181-95FD23A511F4}"/>
              </a:ext>
            </a:extLst>
          </p:cNvPr>
          <p:cNvSpPr/>
          <p:nvPr/>
        </p:nvSpPr>
        <p:spPr bwMode="auto">
          <a:xfrm>
            <a:off x="1065346" y="3111915"/>
            <a:ext cx="2551894" cy="455602"/>
          </a:xfrm>
          <a:prstGeom prst="rect">
            <a:avLst/>
          </a:prstGeom>
          <a:solidFill>
            <a:srgbClr val="FAB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b="1" dirty="0"/>
              <a:t>D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3F0CBE0-F86E-4D2C-8315-0FF5AF72404D}"/>
              </a:ext>
            </a:extLst>
          </p:cNvPr>
          <p:cNvSpPr txBox="1"/>
          <p:nvPr/>
        </p:nvSpPr>
        <p:spPr>
          <a:xfrm>
            <a:off x="3166190" y="4888468"/>
            <a:ext cx="13715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Time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D8A0D30F-7ECE-410C-A34C-F8257487F513}"/>
              </a:ext>
            </a:extLst>
          </p:cNvPr>
          <p:cNvCxnSpPr/>
          <p:nvPr/>
        </p:nvCxnSpPr>
        <p:spPr bwMode="auto">
          <a:xfrm>
            <a:off x="1371600" y="3567517"/>
            <a:ext cx="0" cy="360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8D659F01-B109-4AE7-A528-2E6CE6545552}"/>
              </a:ext>
            </a:extLst>
          </p:cNvPr>
          <p:cNvCxnSpPr>
            <a:stCxn id="30" idx="3"/>
            <a:endCxn id="32" idx="1"/>
          </p:cNvCxnSpPr>
          <p:nvPr/>
        </p:nvCxnSpPr>
        <p:spPr bwMode="auto">
          <a:xfrm>
            <a:off x="5189958" y="4178620"/>
            <a:ext cx="29644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1614AADE-7E11-45D9-BE22-BE234CBE69B0}"/>
              </a:ext>
            </a:extLst>
          </p:cNvPr>
          <p:cNvCxnSpPr/>
          <p:nvPr/>
        </p:nvCxnSpPr>
        <p:spPr bwMode="auto">
          <a:xfrm>
            <a:off x="6028157" y="4177821"/>
            <a:ext cx="29644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98F091C8-BDD3-4B5A-8988-0F8ED5E1A955}"/>
              </a:ext>
            </a:extLst>
          </p:cNvPr>
          <p:cNvCxnSpPr/>
          <p:nvPr/>
        </p:nvCxnSpPr>
        <p:spPr bwMode="auto">
          <a:xfrm>
            <a:off x="6858000" y="4177821"/>
            <a:ext cx="29644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CA8ECFB-D27C-406C-99B4-2241F2452373}"/>
              </a:ext>
            </a:extLst>
          </p:cNvPr>
          <p:cNvSpPr txBox="1"/>
          <p:nvPr/>
        </p:nvSpPr>
        <p:spPr>
          <a:xfrm>
            <a:off x="1361661" y="3562942"/>
            <a:ext cx="166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Guardband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5CC21F3-9570-481B-8697-238B21F6DA63}"/>
              </a:ext>
            </a:extLst>
          </p:cNvPr>
          <p:cNvSpPr txBox="1"/>
          <p:nvPr/>
        </p:nvSpPr>
        <p:spPr>
          <a:xfrm>
            <a:off x="5641990" y="3181796"/>
            <a:ext cx="166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Guardband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5802CC79-B36B-4254-A79B-2249F10C8ADD}"/>
              </a:ext>
            </a:extLst>
          </p:cNvPr>
          <p:cNvCxnSpPr/>
          <p:nvPr/>
        </p:nvCxnSpPr>
        <p:spPr bwMode="auto">
          <a:xfrm>
            <a:off x="6176378" y="3529840"/>
            <a:ext cx="0" cy="5474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E289212-072B-49C7-BA3D-E8C63A336BC2}"/>
              </a:ext>
            </a:extLst>
          </p:cNvPr>
          <p:cNvCxnSpPr/>
          <p:nvPr/>
        </p:nvCxnSpPr>
        <p:spPr bwMode="auto">
          <a:xfrm flipH="1">
            <a:off x="5338179" y="3520350"/>
            <a:ext cx="756764" cy="5174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25879151-82E4-45B7-BDFB-C320CB97C9CD}"/>
              </a:ext>
            </a:extLst>
          </p:cNvPr>
          <p:cNvCxnSpPr/>
          <p:nvPr/>
        </p:nvCxnSpPr>
        <p:spPr bwMode="auto">
          <a:xfrm>
            <a:off x="6261287" y="3520350"/>
            <a:ext cx="771167" cy="5751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432B24B-02F7-46B1-AE39-795423190058}"/>
              </a:ext>
            </a:extLst>
          </p:cNvPr>
          <p:cNvSpPr txBox="1"/>
          <p:nvPr/>
        </p:nvSpPr>
        <p:spPr>
          <a:xfrm>
            <a:off x="1757839" y="1949824"/>
            <a:ext cx="108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FDD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450D9CB-1689-451D-85D4-7A9E439B8EAD}"/>
              </a:ext>
            </a:extLst>
          </p:cNvPr>
          <p:cNvSpPr txBox="1"/>
          <p:nvPr/>
        </p:nvSpPr>
        <p:spPr>
          <a:xfrm>
            <a:off x="5621815" y="1953910"/>
            <a:ext cx="108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TDD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157FBC9-A3B0-41DD-A7A9-61CFCDF9C449}"/>
              </a:ext>
            </a:extLst>
          </p:cNvPr>
          <p:cNvSpPr txBox="1"/>
          <p:nvPr/>
        </p:nvSpPr>
        <p:spPr>
          <a:xfrm>
            <a:off x="9144000" y="1997838"/>
            <a:ext cx="179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Full Duplex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44C1222-BF59-4660-844D-887B55E80E65}"/>
              </a:ext>
            </a:extLst>
          </p:cNvPr>
          <p:cNvSpPr txBox="1"/>
          <p:nvPr/>
        </p:nvSpPr>
        <p:spPr>
          <a:xfrm>
            <a:off x="1065346" y="5625455"/>
            <a:ext cx="854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Full Duplex doubles the capacity of the communication system</a:t>
            </a:r>
          </a:p>
        </p:txBody>
      </p:sp>
    </p:spTree>
    <p:extLst>
      <p:ext uri="{BB962C8B-B14F-4D97-AF65-F5344CB8AC3E}">
        <p14:creationId xmlns:p14="http://schemas.microsoft.com/office/powerpoint/2010/main" val="32662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Motivation for Full 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802.11 is one of the most common communications mediums used in home and enterprise environments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Its success has led to widespread adoption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Problem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dense environments (large number of users), 802.11 average throughput rates get substantially lower as the number of users grow.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802.11 capacity is limited by the available unlicensed spectrum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51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Motivation for Full 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solutions are possible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Full duplex communication </a:t>
            </a:r>
            <a:r>
              <a:rPr lang="en-US" dirty="0"/>
              <a:t>can double the spectrum efficiency and throughput/capacity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802.11ad (</a:t>
            </a:r>
            <a:r>
              <a:rPr lang="en-US" dirty="0" err="1"/>
              <a:t>WiGig</a:t>
            </a:r>
            <a:r>
              <a:rPr lang="en-US" dirty="0"/>
              <a:t>)	</a:t>
            </a:r>
          </a:p>
          <a:p>
            <a:r>
              <a:rPr lang="en-US" dirty="0"/>
              <a:t>	</a:t>
            </a:r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15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Challenges with Full 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1"/>
            <a:ext cx="10361084" cy="4264024"/>
          </a:xfrm>
        </p:spPr>
        <p:txBody>
          <a:bodyPr/>
          <a:lstStyle/>
          <a:p>
            <a:pPr marL="0" indent="0"/>
            <a:r>
              <a:rPr lang="en-US" dirty="0"/>
              <a:t>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Full Duplex means simultaneous </a:t>
            </a:r>
            <a:r>
              <a:rPr lang="en-US" dirty="0" err="1"/>
              <a:t>Tx</a:t>
            </a:r>
            <a:r>
              <a:rPr lang="en-US" dirty="0"/>
              <a:t> and Rx using the same carrier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Reflections of </a:t>
            </a:r>
            <a:r>
              <a:rPr lang="en-US" dirty="0" err="1"/>
              <a:t>Tx</a:t>
            </a:r>
            <a:r>
              <a:rPr lang="en-US" dirty="0"/>
              <a:t> signals can be stronger than the desired Rx signal. These reflections must be cancelled to enable high fidelity reception of the Rx signal</a:t>
            </a:r>
          </a:p>
          <a:p>
            <a:r>
              <a:rPr lang="en-US" dirty="0"/>
              <a:t>	</a:t>
            </a:r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GenXComm,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00400" y="3313940"/>
            <a:ext cx="5934075" cy="2832958"/>
            <a:chOff x="3200400" y="3313940"/>
            <a:chExt cx="5934075" cy="28329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5D91318-CDC7-4652-9057-D7B610F4A661}"/>
                </a:ext>
              </a:extLst>
            </p:cNvPr>
            <p:cNvSpPr/>
            <p:nvPr/>
          </p:nvSpPr>
          <p:spPr>
            <a:xfrm>
              <a:off x="7847433" y="4623436"/>
              <a:ext cx="2616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 </a:t>
              </a:r>
            </a:p>
          </p:txBody>
        </p:sp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00400" y="3313940"/>
              <a:ext cx="5934075" cy="2017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63635" y="5768653"/>
                  <a:ext cx="4440190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/>
                      </a:solidFill>
                    </a:rPr>
                    <a:t>Self-interference from impulse =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3635" y="5768653"/>
                  <a:ext cx="4440190" cy="3782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6" t="-112903" b="-1838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925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DB3F3F1-664B-438F-87D1-084AC1312637}" vid="{829324C9-A977-4D2E-BD3E-EED46428EC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IEEE_template</Template>
  <TotalTime>2971</TotalTime>
  <Words>1017</Words>
  <Application>Microsoft Macintosh PowerPoint</Application>
  <PresentationFormat>Widescreen</PresentationFormat>
  <Paragraphs>300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Cambria Math</vt:lpstr>
      <vt:lpstr>MS Gothic</vt:lpstr>
      <vt:lpstr>Roboto</vt:lpstr>
      <vt:lpstr>Roboto Medium</vt:lpstr>
      <vt:lpstr>Times New Roman</vt:lpstr>
      <vt:lpstr>Arial</vt:lpstr>
      <vt:lpstr>Office Theme</vt:lpstr>
      <vt:lpstr>Document</vt:lpstr>
      <vt:lpstr>802.11 Full Duplex</vt:lpstr>
      <vt:lpstr>It is proposed that a TIG or a SG be formed to consider 802.11 Full Duplex standardization in 802.11 WG</vt:lpstr>
      <vt:lpstr>802.11 Full Duplex can enable IEEE 802.11 to keep pace with increased user demand</vt:lpstr>
      <vt:lpstr>Agenda</vt:lpstr>
      <vt:lpstr>What is Full Duplex (FDx)?</vt:lpstr>
      <vt:lpstr>FDD, TDD and Full Duplex</vt:lpstr>
      <vt:lpstr>Motivation for Full Duplex</vt:lpstr>
      <vt:lpstr>Motivation for Full Duplex</vt:lpstr>
      <vt:lpstr>Challenges with Full Duplex</vt:lpstr>
      <vt:lpstr>Reflection/Echo Cancellation</vt:lpstr>
      <vt:lpstr>Reflection/Echo Cancellation</vt:lpstr>
      <vt:lpstr>Successful Full Duplex Lab Prototype</vt:lpstr>
      <vt:lpstr>Use case for Full Duplex in 802.11</vt:lpstr>
      <vt:lpstr>Layer II Advantages</vt:lpstr>
      <vt:lpstr>Layer II Advantages  (cont.)</vt:lpstr>
      <vt:lpstr>802.11 throughput enhancement with interference cancellation</vt:lpstr>
      <vt:lpstr>DOCSIS Full Duplex</vt:lpstr>
      <vt:lpstr>Straw Poll</vt:lpstr>
      <vt:lpstr>References</vt:lpstr>
    </vt:vector>
  </TitlesOfParts>
  <Company>Intel Corporation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Asha Talreja</dc:creator>
  <cp:lastModifiedBy>Microsoft Office User</cp:lastModifiedBy>
  <cp:revision>70</cp:revision>
  <cp:lastPrinted>1601-01-01T00:00:00Z</cp:lastPrinted>
  <dcterms:created xsi:type="dcterms:W3CDTF">2018-01-11T22:51:49Z</dcterms:created>
  <dcterms:modified xsi:type="dcterms:W3CDTF">2018-01-16T03:51:31Z</dcterms:modified>
</cp:coreProperties>
</file>