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93" r:id="rId3"/>
    <p:sldId id="294" r:id="rId4"/>
    <p:sldId id="291" r:id="rId5"/>
    <p:sldId id="305" r:id="rId6"/>
    <p:sldId id="296" r:id="rId7"/>
    <p:sldId id="307" r:id="rId8"/>
    <p:sldId id="301" r:id="rId9"/>
    <p:sldId id="308" r:id="rId10"/>
    <p:sldId id="304" r:id="rId11"/>
    <p:sldId id="302" r:id="rId1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92" autoAdjust="0"/>
    <p:restoredTop sz="93412"/>
  </p:normalViewPr>
  <p:slideViewPr>
    <p:cSldViewPr>
      <p:cViewPr>
        <p:scale>
          <a:sx n="112" d="100"/>
          <a:sy n="112" d="100"/>
        </p:scale>
        <p:origin x="144" y="14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1/16/18</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110447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Sept </a:t>
            </a:r>
            <a:r>
              <a:rPr lang="en-US" dirty="0"/>
              <a:t>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Guoqing Li, Apple</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 </a:t>
            </a:r>
            <a:r>
              <a:rPr lang="en-US" dirty="0"/>
              <a:t>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
        <p:nvSpPr>
          <p:cNvPr id="7"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Month Year</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
        <p:nvSpPr>
          <p:cNvPr id="9"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Month Year</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Month Year</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
        <p:nvSpPr>
          <p:cNvPr id="6"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Month Year</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
        <p:nvSpPr>
          <p:cNvPr id="5" name="Footer Placeholder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libri" panose="020F0502020204030204" pitchFamily="34" charset="0"/>
                <a:cs typeface="Arial Unicode MS" charset="0"/>
              </a:defRPr>
            </a:lvl1pPr>
          </a:lstStyle>
          <a:p>
            <a:r>
              <a:rPr lang="en-GB" dirty="0" smtClean="0"/>
              <a:t>Guoqing Li, Apple</a:t>
            </a:r>
            <a:endParaRPr lang="en-GB" dirty="0"/>
          </a:p>
        </p:txBody>
      </p:sp>
      <p:sp>
        <p:nvSpPr>
          <p:cNvPr id="1029" name="Rectangle 5"/>
          <p:cNvSpPr>
            <a:spLocks noGrp="1" noChangeArrowheads="1"/>
          </p:cNvSpPr>
          <p:nvPr>
            <p:ph type="sldNum"/>
          </p:nvPr>
        </p:nvSpPr>
        <p:spPr bwMode="auto">
          <a:xfrm>
            <a:off x="4344988" y="6475413"/>
            <a:ext cx="65564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838371" cy="215444"/>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802.11-18/0160r3</a:t>
            </a: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06463"/>
            <a:ext cx="7772400" cy="536575"/>
          </a:xfrm>
        </p:spPr>
        <p:txBody>
          <a:bodyPr/>
          <a:lstStyle/>
          <a:p>
            <a:r>
              <a:rPr lang="en-US" dirty="0" smtClean="0"/>
              <a:t>WUR Discovery Frame Content</a:t>
            </a:r>
            <a:endParaRPr lang="en-US" dirty="0"/>
          </a:p>
        </p:txBody>
      </p:sp>
      <p:sp>
        <p:nvSpPr>
          <p:cNvPr id="4" name="Date Placeholder 3"/>
          <p:cNvSpPr>
            <a:spLocks noGrp="1"/>
          </p:cNvSpPr>
          <p:nvPr>
            <p:ph type="dt" idx="10"/>
          </p:nvPr>
        </p:nvSpPr>
        <p:spPr/>
        <p:txBody>
          <a:bodyPr/>
          <a:lstStyle/>
          <a:p>
            <a:r>
              <a:rPr lang="en-US" dirty="0" smtClean="0"/>
              <a:t>Jan 2018</a:t>
            </a:r>
            <a:endParaRPr lang="en-GB" dirty="0"/>
          </a:p>
        </p:txBody>
      </p:sp>
      <p:sp>
        <p:nvSpPr>
          <p:cNvPr id="5" name="Footer Placeholder 4"/>
          <p:cNvSpPr>
            <a:spLocks noGrp="1"/>
          </p:cNvSpPr>
          <p:nvPr>
            <p:ph type="ftr" idx="11"/>
          </p:nvPr>
        </p:nvSpPr>
        <p:spPr>
          <a:xfrm>
            <a:off x="5357818" y="6524625"/>
            <a:ext cx="3184520" cy="180975"/>
          </a:xfrm>
        </p:spPr>
        <p:txBody>
          <a:bodyPr/>
          <a:lstStyle/>
          <a:p>
            <a:r>
              <a:rPr lang="en-GB" dirty="0" smtClean="0"/>
              <a:t>Guoqing Li, Apple</a:t>
            </a:r>
            <a:endParaRPr lang="en-GB" dirty="0"/>
          </a:p>
        </p:txBody>
      </p:sp>
      <p:sp>
        <p:nvSpPr>
          <p:cNvPr id="6" name="Slide Number Placeholder 5"/>
          <p:cNvSpPr>
            <a:spLocks noGrp="1"/>
          </p:cNvSpPr>
          <p:nvPr>
            <p:ph type="sldNum" idx="12"/>
          </p:nvPr>
        </p:nvSpPr>
        <p:spPr/>
        <p:txBody>
          <a:bodyPr/>
          <a:lstStyle/>
          <a:p>
            <a:r>
              <a:rPr lang="en-GB"/>
              <a:t>Slide </a:t>
            </a:r>
            <a:fld id="{DE40C9FC-4879-4F20-9ECA-A574A90476B7}" type="slidenum">
              <a:rPr lang="en-GB" smtClean="0"/>
              <a:pPr/>
              <a:t>1</a:t>
            </a:fld>
            <a:endParaRPr lang="en-GB" dirty="0"/>
          </a:p>
        </p:txBody>
      </p:sp>
      <p:sp>
        <p:nvSpPr>
          <p:cNvPr id="7" name="Rectangle 6"/>
          <p:cNvSpPr txBox="1">
            <a:spLocks noChangeArrowheads="1"/>
          </p:cNvSpPr>
          <p:nvPr/>
        </p:nvSpPr>
        <p:spPr bwMode="auto">
          <a:xfrm>
            <a:off x="685800" y="1752600"/>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eaLnBrk="0" fontAlgn="base" hangingPunct="0">
              <a:spcBef>
                <a:spcPct val="20000"/>
              </a:spcBef>
              <a:spcAft>
                <a:spcPct val="0"/>
              </a:spcAft>
              <a:buNone/>
              <a:defRPr sz="1600">
                <a:solidFill>
                  <a:schemeClr val="tx1"/>
                </a:solidFill>
                <a:latin typeface="+mn-lt"/>
              </a:defRPr>
            </a:lvl6pPr>
            <a:lvl7pPr marL="2743200" indent="0" algn="ctr" rtl="0" eaLnBrk="0" fontAlgn="base" hangingPunct="0">
              <a:spcBef>
                <a:spcPct val="20000"/>
              </a:spcBef>
              <a:spcAft>
                <a:spcPct val="0"/>
              </a:spcAft>
              <a:buNone/>
              <a:defRPr sz="1600">
                <a:solidFill>
                  <a:schemeClr val="tx1"/>
                </a:solidFill>
                <a:latin typeface="+mn-lt"/>
              </a:defRPr>
            </a:lvl7pPr>
            <a:lvl8pPr marL="3200400" indent="0" algn="ctr" rtl="0" eaLnBrk="0" fontAlgn="base" hangingPunct="0">
              <a:spcBef>
                <a:spcPct val="20000"/>
              </a:spcBef>
              <a:spcAft>
                <a:spcPct val="0"/>
              </a:spcAft>
              <a:buNone/>
              <a:defRPr sz="1600">
                <a:solidFill>
                  <a:schemeClr val="tx1"/>
                </a:solidFill>
                <a:latin typeface="+mn-lt"/>
              </a:defRPr>
            </a:lvl8pPr>
            <a:lvl9pPr marL="3657600" indent="0" algn="ctr" rtl="0" eaLnBrk="0" fontAlgn="base" hangingPunct="0">
              <a:spcBef>
                <a:spcPct val="20000"/>
              </a:spcBef>
              <a:spcAft>
                <a:spcPct val="0"/>
              </a:spcAft>
              <a:buNone/>
              <a:defRPr sz="1600">
                <a:solidFill>
                  <a:schemeClr val="tx1"/>
                </a:solidFill>
                <a:latin typeface="+mn-lt"/>
              </a:defRPr>
            </a:lvl9pPr>
          </a:lstStyle>
          <a:p>
            <a:pPr latinLnBrk="0"/>
            <a:r>
              <a:rPr kumimoji="0" lang="en-US" altLang="ko-KR" sz="2000" kern="0" dirty="0">
                <a:ea typeface="굴림" panose="020B0600000101010101" pitchFamily="50" charset="-127"/>
              </a:rPr>
              <a:t>Date:</a:t>
            </a:r>
            <a:r>
              <a:rPr kumimoji="0" lang="en-US" altLang="ko-KR" sz="2000" b="0" kern="0" dirty="0">
                <a:ea typeface="굴림" panose="020B0600000101010101" pitchFamily="50" charset="-127"/>
              </a:rPr>
              <a:t> </a:t>
            </a:r>
            <a:r>
              <a:rPr kumimoji="0" lang="en-US" altLang="ko-KR" sz="2000" b="0" kern="0" dirty="0" smtClean="0">
                <a:ea typeface="굴림" panose="020B0600000101010101" pitchFamily="50" charset="-127"/>
              </a:rPr>
              <a:t>2018-01-14</a:t>
            </a:r>
            <a:endParaRPr kumimoji="0" lang="en-US" altLang="ko-KR" sz="2000" b="0" kern="0" dirty="0">
              <a:ea typeface="굴림" panose="020B0600000101010101" pitchFamily="50" charset="-127"/>
            </a:endParaRPr>
          </a:p>
        </p:txBody>
      </p:sp>
      <p:sp>
        <p:nvSpPr>
          <p:cNvPr id="8"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dirty="0"/>
              <a:t>Authors:</a:t>
            </a:r>
            <a:endParaRPr kumimoji="0" lang="en-US" altLang="ko-KR" sz="2000" b="0" dirty="0"/>
          </a:p>
        </p:txBody>
      </p:sp>
      <p:graphicFrame>
        <p:nvGraphicFramePr>
          <p:cNvPr id="9" name="Table 8"/>
          <p:cNvGraphicFramePr>
            <a:graphicFrameLocks noGrp="1"/>
          </p:cNvGraphicFramePr>
          <p:nvPr>
            <p:extLst>
              <p:ext uri="{D42A27DB-BD31-4B8C-83A1-F6EECF244321}">
                <p14:modId xmlns:p14="http://schemas.microsoft.com/office/powerpoint/2010/main" val="187265209"/>
              </p:ext>
            </p:extLst>
          </p:nvPr>
        </p:nvGraphicFramePr>
        <p:xfrm>
          <a:off x="1017879" y="3124200"/>
          <a:ext cx="7108242" cy="1919498"/>
        </p:xfrm>
        <a:graphic>
          <a:graphicData uri="http://schemas.openxmlformats.org/drawingml/2006/table">
            <a:tbl>
              <a:tblPr/>
              <a:tblGrid>
                <a:gridCol w="1493452"/>
                <a:gridCol w="1511733"/>
                <a:gridCol w="1367516"/>
                <a:gridCol w="863775"/>
                <a:gridCol w="1871766"/>
              </a:tblGrid>
              <a:tr h="274214">
                <a:tc>
                  <a:txBody>
                    <a:bodyPr/>
                    <a:lstStyle/>
                    <a:p>
                      <a:pPr marL="0" marR="0">
                        <a:spcBef>
                          <a:spcPts val="0"/>
                        </a:spcBef>
                        <a:spcAft>
                          <a:spcPts val="0"/>
                        </a:spcAft>
                      </a:pPr>
                      <a:r>
                        <a:rPr lang="en-US" sz="1100" b="1" kern="0" dirty="0">
                          <a:effectLst/>
                          <a:latin typeface="Times New Roman" charset="0"/>
                        </a:rPr>
                        <a:t>Name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Affiliations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Address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Phone</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dirty="0">
                          <a:effectLst/>
                          <a:latin typeface="Times New Roman" charset="0"/>
                          <a:ea typeface="宋体" charset="0"/>
                        </a:rPr>
                        <a:t>email</a:t>
                      </a:r>
                      <a:endParaRPr lang="en-US" sz="11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Guoqing li</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Apple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err="1" smtClean="0"/>
                        <a:t>Guoqing_li@apple.com</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Rojan</a:t>
                      </a:r>
                      <a:r>
                        <a:rPr lang="en-US" sz="1000" dirty="0" smtClean="0">
                          <a:effectLst/>
                          <a:latin typeface="Times New Roman" charset="0"/>
                          <a:ea typeface="宋体" charset="0"/>
                        </a:rPr>
                        <a:t> </a:t>
                      </a:r>
                      <a:r>
                        <a:rPr lang="en-US" sz="1000" dirty="0" err="1" smtClean="0">
                          <a:effectLst/>
                          <a:latin typeface="Times New Roman" charset="0"/>
                          <a:ea typeface="宋体" charset="0"/>
                        </a:rPr>
                        <a:t>Chitrakar</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Panasonic</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Taewon</a:t>
                      </a:r>
                      <a:r>
                        <a:rPr lang="en-US" sz="1000" baseline="0" dirty="0" smtClean="0">
                          <a:effectLst/>
                          <a:latin typeface="Times New Roman" charset="0"/>
                          <a:ea typeface="宋体" charset="0"/>
                        </a:rPr>
                        <a:t> Song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LG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Roger Marks</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Huawei</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Kaiying </a:t>
                      </a:r>
                      <a:r>
                        <a:rPr lang="en-US" sz="1000" dirty="0" err="1" smtClean="0">
                          <a:effectLst/>
                          <a:latin typeface="Times New Roman" charset="0"/>
                          <a:ea typeface="宋体" charset="0"/>
                        </a:rPr>
                        <a:t>Lv</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ZTE</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Liwen</a:t>
                      </a:r>
                      <a:r>
                        <a:rPr lang="en-US" sz="1000" dirty="0" smtClean="0">
                          <a:effectLst/>
                          <a:latin typeface="Times New Roman" charset="0"/>
                          <a:ea typeface="宋体" charset="0"/>
                        </a:rPr>
                        <a:t> Chu</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Marvell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98628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17-1386r7 Examining 802.11ba usage models for mainstream devices</a:t>
            </a:r>
          </a:p>
          <a:p>
            <a:pPr marL="457200" indent="-457200">
              <a:buFont typeface="+mj-lt"/>
              <a:buAutoNum type="arabicPeriod"/>
            </a:pPr>
            <a:r>
              <a:rPr lang="en-US" dirty="0" smtClean="0"/>
              <a:t>17-29r7 WUR Usage Model Document</a:t>
            </a:r>
          </a:p>
          <a:p>
            <a:pPr marL="457200" indent="-457200">
              <a:buFont typeface="+mj-lt"/>
              <a:buAutoNum type="arabicPeriod"/>
            </a:pPr>
            <a:r>
              <a:rPr lang="en-US" dirty="0" smtClean="0"/>
              <a:t>17-1608r7 WUR Discovery Frame for smart scanning</a:t>
            </a:r>
          </a:p>
          <a:p>
            <a:pPr marL="457200" indent="-457200">
              <a:buFont typeface="+mj-lt"/>
              <a:buAutoNum type="arabicPeriod"/>
            </a:pPr>
            <a:r>
              <a:rPr lang="en-US" dirty="0" smtClean="0"/>
              <a:t>18-128r0 WUR Discovery Frame</a:t>
            </a:r>
          </a:p>
          <a:p>
            <a:pPr marL="457200" indent="-457200">
              <a:buFont typeface="+mj-lt"/>
              <a:buAutoNum type="arabicPeriod"/>
            </a:pPr>
            <a:r>
              <a:rPr lang="en-US" dirty="0" smtClean="0"/>
              <a:t>18-134r0 Smart Scanning for WUR Discovery</a:t>
            </a:r>
            <a:endParaRPr lang="en-US" dirty="0"/>
          </a:p>
          <a:p>
            <a:pPr marL="457200" indent="-457200">
              <a:buFont typeface="+mj-lt"/>
              <a:buAutoNum type="arabicPeriod"/>
            </a:pPr>
            <a:r>
              <a:rPr lang="en-US" dirty="0" smtClean="0"/>
              <a:t>17-1644r1 Further Considerations on Smart Scanning Usage Model</a:t>
            </a:r>
          </a:p>
          <a:p>
            <a:pPr marL="457200" indent="-457200">
              <a:buFont typeface="+mj-lt"/>
              <a:buAutoNum type="arabicPeriod"/>
            </a:pPr>
            <a:r>
              <a:rPr lang="en-US" dirty="0" smtClean="0"/>
              <a:t>17-1619r2 Consideration on WUR Frame for Fast Scanning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63834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SP1</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Do you agree to include the following text to SFD:</a:t>
            </a:r>
          </a:p>
          <a:p>
            <a:pPr marL="457200" lvl="1" indent="0"/>
            <a:r>
              <a:rPr lang="en-US" dirty="0" smtClean="0"/>
              <a:t>WUR Discovery frame includes the following mandatory information: </a:t>
            </a:r>
          </a:p>
          <a:p>
            <a:pPr lvl="1">
              <a:buFont typeface="Arial" charset="0"/>
              <a:buChar char="•"/>
            </a:pPr>
            <a:r>
              <a:rPr lang="en-US" dirty="0" smtClean="0"/>
              <a:t>Compressed </a:t>
            </a:r>
            <a:r>
              <a:rPr lang="en-US" dirty="0" smtClean="0"/>
              <a:t>SSID: size and compression method are TBD</a:t>
            </a:r>
          </a:p>
          <a:p>
            <a:pPr lvl="1">
              <a:buFont typeface="Arial" charset="0"/>
              <a:buChar char="•"/>
            </a:pPr>
            <a:r>
              <a:rPr lang="en-US" dirty="0" smtClean="0"/>
              <a:t>PCR operation channel: TBD bits</a:t>
            </a:r>
          </a:p>
          <a:p>
            <a:pPr lvl="1">
              <a:buFont typeface="Arial" charset="0"/>
              <a:buChar char="•"/>
            </a:pPr>
            <a:r>
              <a:rPr lang="en-US" dirty="0" smtClean="0"/>
              <a:t>AP Identifier: either partial BSSID, hashed BSSID or TXID, size and compression method </a:t>
            </a:r>
            <a:r>
              <a:rPr lang="en-US" dirty="0" smtClean="0"/>
              <a:t>TBD</a:t>
            </a:r>
          </a:p>
          <a:p>
            <a:pPr lvl="1">
              <a:buFont typeface="Arial" charset="0"/>
              <a:buChar char="•"/>
            </a:pPr>
            <a:r>
              <a:rPr lang="en-US"/>
              <a:t>Reserved/optional: 2 bits</a:t>
            </a:r>
          </a:p>
          <a:p>
            <a:pPr marL="457200" lvl="1" indent="0"/>
            <a:endParaRPr lang="en-US"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032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52207" y="1524000"/>
            <a:ext cx="7770813" cy="4271370"/>
          </a:xfrm>
        </p:spPr>
        <p:txBody>
          <a:bodyPr/>
          <a:lstStyle/>
          <a:p>
            <a:pPr>
              <a:buFont typeface="Arial" charset="0"/>
              <a:buChar char="•"/>
            </a:pPr>
            <a:r>
              <a:rPr lang="en-US" sz="2000" dirty="0" smtClean="0"/>
              <a:t>802.11ba has adopted </a:t>
            </a:r>
            <a:r>
              <a:rPr lang="en-US" sz="2000" dirty="0"/>
              <a:t>S</a:t>
            </a:r>
            <a:r>
              <a:rPr lang="en-US" sz="2000" dirty="0" smtClean="0"/>
              <a:t>mart Scanning use cases into the Usage Model document, and the concept of WUR Discovery frame is also adopted to enable these use cases[1][2] [3]</a:t>
            </a:r>
          </a:p>
          <a:p>
            <a:pPr>
              <a:buFont typeface="Arial" charset="0"/>
              <a:buChar char="•"/>
            </a:pPr>
            <a:r>
              <a:rPr lang="en-US" sz="2000" dirty="0" smtClean="0"/>
              <a:t>There are two basic questions to answer in order to enable smart scanning:</a:t>
            </a:r>
          </a:p>
          <a:p>
            <a:pPr>
              <a:buFont typeface="Arial" charset="0"/>
              <a:buChar char="•"/>
            </a:pPr>
            <a:endParaRPr lang="en-US" sz="500" dirty="0"/>
          </a:p>
          <a:p>
            <a:pPr marL="800100" lvl="1" indent="-342900">
              <a:buFont typeface="+mj-lt"/>
              <a:buAutoNum type="arabicPeriod"/>
            </a:pPr>
            <a:r>
              <a:rPr lang="en-US" sz="1600" dirty="0" smtClean="0"/>
              <a:t>What information is included in WUR Discovery frame to facilitate a STA to discovery nearby APs for efficient roaming and location services [4][5]</a:t>
            </a:r>
          </a:p>
          <a:p>
            <a:pPr marL="800100" lvl="1" indent="-342900">
              <a:buFont typeface="+mj-lt"/>
              <a:buAutoNum type="arabicPeriod"/>
            </a:pPr>
            <a:r>
              <a:rPr lang="en-US" sz="1600" dirty="0" smtClean="0"/>
              <a:t>Which WUR channel(s) the STA should use to scan for WUR Discovery frame in order to efficiently discovery APs [3][6][7]</a:t>
            </a:r>
          </a:p>
          <a:p>
            <a:pPr marL="400050">
              <a:buFont typeface="Arial" charset="0"/>
              <a:buChar char="•"/>
            </a:pPr>
            <a:r>
              <a:rPr lang="en-US" sz="2000" dirty="0" smtClean="0"/>
              <a:t>This contribution focuses on question 1, i.e., WUR Discovery frame format</a:t>
            </a:r>
          </a:p>
          <a:p>
            <a:pPr marL="400050">
              <a:buFont typeface="Arial" charset="0"/>
              <a:buChar char="•"/>
            </a:pPr>
            <a:r>
              <a:rPr lang="en-US" sz="2000" dirty="0" smtClean="0"/>
              <a:t>This contribution summarizes the views of the various contribution on this use case [4-ZTE], and presents the agreement so far</a:t>
            </a:r>
          </a:p>
          <a:p>
            <a:pPr marL="57150" indent="0"/>
            <a:endParaRPr lang="en-US" sz="200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58992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5604" y="6248400"/>
            <a:ext cx="8351196"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标题 1"/>
          <p:cNvSpPr>
            <a:spLocks noGrp="1"/>
          </p:cNvSpPr>
          <p:nvPr>
            <p:ph type="title"/>
          </p:nvPr>
        </p:nvSpPr>
        <p:spPr>
          <a:xfrm>
            <a:off x="685800" y="677861"/>
            <a:ext cx="7770813" cy="797853"/>
          </a:xfrm>
        </p:spPr>
        <p:txBody>
          <a:bodyPr/>
          <a:lstStyle/>
          <a:p>
            <a:r>
              <a:rPr lang="en-US" dirty="0" smtClean="0"/>
              <a:t>Recap on Usage </a:t>
            </a:r>
            <a:r>
              <a:rPr lang="en-US" dirty="0"/>
              <a:t>Model </a:t>
            </a:r>
            <a:r>
              <a:rPr lang="en-US" dirty="0" smtClean="0"/>
              <a:t>x: Smart Scanning</a:t>
            </a:r>
            <a:endParaRPr lang="en-US" dirty="0"/>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1: Ultra-low power location scan </a:t>
            </a:r>
            <a:endParaRPr lang="en-US" altLang="en-US" sz="1400" b="1" u="sng" dirty="0"/>
          </a:p>
          <a:p>
            <a:pPr indent="-285750"/>
            <a:r>
              <a:rPr lang="en-US" dirty="0" smtClean="0"/>
              <a:t>Mobile devices sometimes scan through multiple channels for nearby APs, and use the measured Wi-Fi signal strength for improved location services. Scanning on main radio consumes higher power than WUR radio. In addition, scanning on main radio has the risk of conflicting with regular </a:t>
            </a:r>
            <a:r>
              <a:rPr lang="en-US" dirty="0"/>
              <a:t>data exchange.</a:t>
            </a:r>
            <a:endParaRPr lang="en-US" dirty="0" smtClean="0"/>
          </a:p>
          <a:p>
            <a:pPr indent="-285750"/>
            <a:endParaRPr lang="en-US" sz="500" dirty="0" smtClean="0"/>
          </a:p>
          <a:p>
            <a:pPr indent="-285750"/>
            <a:r>
              <a:rPr lang="en-US" dirty="0" smtClean="0"/>
              <a:t>In WUR-facilitated location scan, the mobile device scans through the channels using the WUR receiver, and uses the signal strength measured from WUR packets received from adjacent APs to provide additional information to the location services on the mobile device. In other words, some of the location scan on main radio can be offloaded to WUR radio. </a:t>
            </a:r>
          </a:p>
          <a:p>
            <a:pPr indent="-285750"/>
            <a:endParaRPr lang="en-US" sz="500" dirty="0"/>
          </a:p>
          <a:p>
            <a:pPr indent="-285750"/>
            <a:r>
              <a:rPr lang="en-US" dirty="0" smtClean="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smtClean="0"/>
          </a:p>
        </p:txBody>
      </p:sp>
      <p:sp>
        <p:nvSpPr>
          <p:cNvPr id="18" name="Rectangle 3"/>
          <p:cNvSpPr txBox="1">
            <a:spLocks noChangeArrowheads="1"/>
          </p:cNvSpPr>
          <p:nvPr/>
        </p:nvSpPr>
        <p:spPr bwMode="auto">
          <a:xfrm>
            <a:off x="4343400" y="1535214"/>
            <a:ext cx="4627579" cy="31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2: Ultra low power roam scan</a:t>
            </a:r>
            <a:endParaRPr lang="en-US" altLang="en-US" sz="1400" b="1" u="sng" dirty="0"/>
          </a:p>
          <a:p>
            <a:pPr indent="-285750"/>
            <a:r>
              <a:rPr lang="en-US" dirty="0" smtClean="0"/>
              <a:t>Mobile devices sometime scan for roaming purposes. These roam scan sometimes is triggered when link quality degrades. These 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to receive a Beacon. As a consequence, scanning through multiple channels introduces roaming latency and consumes power. Sometimes, it runs into conflict with regular data exchange.</a:t>
            </a:r>
          </a:p>
          <a:p>
            <a:pPr indent="-285750"/>
            <a:endParaRPr lang="en-US" sz="500" dirty="0"/>
          </a:p>
          <a:p>
            <a:pPr indent="-285750"/>
            <a:r>
              <a:rPr lang="en-US" dirty="0" smtClean="0"/>
              <a:t>In WUR-facilitated roam scan, the mobile device passively scans through multiple channels using WUR, and collects basic information about nearby APs. The collected info  can be used to facilitate the devices’ roaming decisions.</a:t>
            </a:r>
          </a:p>
          <a:p>
            <a:pPr indent="-285750"/>
            <a:endParaRPr lang="en-US" sz="500" dirty="0" smtClean="0"/>
          </a:p>
          <a:p>
            <a:pPr indent="-285750"/>
            <a:r>
              <a:rPr lang="en-US" dirty="0" smtClean="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sp>
        <p:nvSpPr>
          <p:cNvPr id="36" name="Date Placeholder 4"/>
          <p:cNvSpPr>
            <a:spLocks noGrp="1"/>
          </p:cNvSpPr>
          <p:nvPr/>
        </p:nvSpPr>
        <p:spPr bwMode="auto">
          <a:xfrm>
            <a:off x="676183" y="33655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2018</a:t>
            </a:r>
            <a:endParaRPr lang="en-GB" altLang="zh-CN" dirty="0"/>
          </a:p>
        </p:txBody>
      </p:sp>
      <p:pic>
        <p:nvPicPr>
          <p:cNvPr id="38" name="Picture 37"/>
          <p:cNvPicPr>
            <a:picLocks noChangeAspect="1"/>
          </p:cNvPicPr>
          <p:nvPr/>
        </p:nvPicPr>
        <p:blipFill>
          <a:blip r:embed="rId3"/>
          <a:stretch>
            <a:fillRect/>
          </a:stretch>
        </p:blipFill>
        <p:spPr>
          <a:xfrm>
            <a:off x="914400" y="5030006"/>
            <a:ext cx="2286000" cy="1590231"/>
          </a:xfrm>
          <a:prstGeom prst="rect">
            <a:avLst/>
          </a:prstGeom>
        </p:spPr>
      </p:pic>
      <p:grpSp>
        <p:nvGrpSpPr>
          <p:cNvPr id="3" name="Group 2"/>
          <p:cNvGrpSpPr/>
          <p:nvPr/>
        </p:nvGrpSpPr>
        <p:grpSpPr>
          <a:xfrm>
            <a:off x="5331390" y="564992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98417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There are different cases how WUR Discovery frame can be used for roaming purpose. For example</a:t>
            </a:r>
          </a:p>
          <a:p>
            <a:pPr lvl="1">
              <a:buFont typeface="Arial" panose="020B0604020202020204" pitchFamily="34" charset="0"/>
              <a:buChar char="•"/>
            </a:pPr>
            <a:r>
              <a:rPr lang="en-US" sz="1400" dirty="0" smtClean="0"/>
              <a:t>Initial discovery: when mobile device leaves a place, and arrives at another place which it may or may not have joined before. The STA can reply mostly on WUR to discover new APs in the transition period</a:t>
            </a:r>
          </a:p>
          <a:p>
            <a:pPr lvl="1">
              <a:buFont typeface="Arial" panose="020B0604020202020204" pitchFamily="34" charset="0"/>
              <a:buChar char="•"/>
            </a:pPr>
            <a:r>
              <a:rPr lang="en-US" sz="1400" dirty="0" smtClean="0"/>
              <a:t>Continuous discovery: for example, inside Hotel Irvine, after associating with “Hotel Irvine Wi-Fi”, the mobile device keep monitoring WUR and try to stay with this network</a:t>
            </a:r>
            <a:endParaRPr lang="en-US" sz="1800" dirty="0" smtClean="0"/>
          </a:p>
          <a:p>
            <a:pPr>
              <a:buFont typeface="Arial" panose="020B0604020202020204" pitchFamily="34" charset="0"/>
              <a:buChar char="•"/>
            </a:pPr>
            <a:r>
              <a:rPr lang="en-US" sz="1800" dirty="0" smtClean="0"/>
              <a:t>In both cases, the STA will mostly likely start with a set of previously associated SSIDs or try to stay with current SSID after association</a:t>
            </a:r>
          </a:p>
          <a:p>
            <a:pPr>
              <a:buFont typeface="Arial" panose="020B0604020202020204" pitchFamily="34" charset="0"/>
              <a:buChar char="•"/>
            </a:pPr>
            <a:r>
              <a:rPr lang="en-US" sz="1800" dirty="0" smtClean="0"/>
              <a:t>In this case, </a:t>
            </a:r>
            <a:r>
              <a:rPr lang="en-US" sz="1800" dirty="0" smtClean="0">
                <a:solidFill>
                  <a:srgbClr val="FF0000"/>
                </a:solidFill>
              </a:rPr>
              <a:t>the SSID information </a:t>
            </a:r>
            <a:r>
              <a:rPr lang="en-US" sz="1800" dirty="0" smtClean="0"/>
              <a:t>is very helpful to facilitate roaming scanning</a:t>
            </a:r>
            <a:endParaRPr lang="en-US" sz="1800" dirty="0"/>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7" name="Picture 6"/>
          <p:cNvPicPr>
            <a:picLocks noChangeAspect="1"/>
          </p:cNvPicPr>
          <p:nvPr/>
        </p:nvPicPr>
        <p:blipFill>
          <a:blip r:embed="rId2"/>
          <a:stretch>
            <a:fillRect/>
          </a:stretch>
        </p:blipFill>
        <p:spPr>
          <a:xfrm>
            <a:off x="1669043" y="5310274"/>
            <a:ext cx="1805384" cy="1415828"/>
          </a:xfrm>
          <a:prstGeom prst="rect">
            <a:avLst/>
          </a:prstGeom>
        </p:spPr>
      </p:pic>
      <p:pic>
        <p:nvPicPr>
          <p:cNvPr id="8" name="Picture 7"/>
          <p:cNvPicPr>
            <a:picLocks noChangeAspect="1"/>
          </p:cNvPicPr>
          <p:nvPr/>
        </p:nvPicPr>
        <p:blipFill>
          <a:blip r:embed="rId3"/>
          <a:stretch>
            <a:fillRect/>
          </a:stretch>
        </p:blipFill>
        <p:spPr>
          <a:xfrm>
            <a:off x="6248400" y="5310274"/>
            <a:ext cx="1828800" cy="1260231"/>
          </a:xfrm>
          <a:prstGeom prst="rect">
            <a:avLst/>
          </a:prstGeom>
        </p:spPr>
      </p:pic>
      <p:pic>
        <p:nvPicPr>
          <p:cNvPr id="18" name="Picture 17"/>
          <p:cNvPicPr>
            <a:picLocks noChangeAspect="1"/>
          </p:cNvPicPr>
          <p:nvPr/>
        </p:nvPicPr>
        <p:blipFill>
          <a:blip r:embed="rId4"/>
          <a:stretch>
            <a:fillRect/>
          </a:stretch>
        </p:blipFill>
        <p:spPr>
          <a:xfrm>
            <a:off x="3979309" y="5565976"/>
            <a:ext cx="1508680" cy="765027"/>
          </a:xfrm>
          <a:prstGeom prst="rect">
            <a:avLst/>
          </a:prstGeom>
        </p:spPr>
      </p:pic>
    </p:spTree>
    <p:extLst>
      <p:ext uri="{BB962C8B-B14F-4D97-AF65-F5344CB8AC3E}">
        <p14:creationId xmlns:p14="http://schemas.microsoft.com/office/powerpoint/2010/main" val="102685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 (cont.)</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When a SSID is detected from WUR Discovery frame, but the STA has not associated with it before, the STA will needs to invoke the regular scan procedure using PCR to discover more info </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In this case, having </a:t>
            </a:r>
            <a:r>
              <a:rPr lang="en-US" sz="1800" dirty="0" smtClean="0">
                <a:solidFill>
                  <a:srgbClr val="FF0000"/>
                </a:solidFill>
              </a:rPr>
              <a:t>the PCR’s channel information </a:t>
            </a:r>
            <a:r>
              <a:rPr lang="en-US" sz="1800" dirty="0" smtClean="0"/>
              <a:t>is very helpful to speed up the scanning procedure on PCR</a:t>
            </a:r>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18" name="Picture 17"/>
          <p:cNvPicPr>
            <a:picLocks noChangeAspect="1"/>
          </p:cNvPicPr>
          <p:nvPr/>
        </p:nvPicPr>
        <p:blipFill>
          <a:blip r:embed="rId2"/>
          <a:stretch>
            <a:fillRect/>
          </a:stretch>
        </p:blipFill>
        <p:spPr>
          <a:xfrm>
            <a:off x="3979309" y="5565976"/>
            <a:ext cx="1508680" cy="765027"/>
          </a:xfrm>
          <a:prstGeom prst="rect">
            <a:avLst/>
          </a:prstGeom>
        </p:spPr>
      </p:pic>
      <p:pic>
        <p:nvPicPr>
          <p:cNvPr id="9" name="Picture 8"/>
          <p:cNvPicPr>
            <a:picLocks noChangeAspect="1"/>
          </p:cNvPicPr>
          <p:nvPr/>
        </p:nvPicPr>
        <p:blipFill>
          <a:blip r:embed="rId3"/>
          <a:stretch>
            <a:fillRect/>
          </a:stretch>
        </p:blipFill>
        <p:spPr>
          <a:xfrm>
            <a:off x="2577101" y="4185977"/>
            <a:ext cx="4230290" cy="2056210"/>
          </a:xfrm>
          <a:prstGeom prst="rect">
            <a:avLst/>
          </a:prstGeom>
        </p:spPr>
      </p:pic>
    </p:spTree>
    <p:extLst>
      <p:ext uri="{BB962C8B-B14F-4D97-AF65-F5344CB8AC3E}">
        <p14:creationId xmlns:p14="http://schemas.microsoft.com/office/powerpoint/2010/main" val="1860265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Scan</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In location scan, AP identify and RSSI are mostly needed</a:t>
            </a:r>
          </a:p>
          <a:p>
            <a:pPr>
              <a:buFont typeface="Arial" charset="0"/>
              <a:buChar char="•"/>
            </a:pPr>
            <a:r>
              <a:rPr lang="en-US" dirty="0" smtClean="0"/>
              <a:t>WUR Discovery frame needs to carry the AP’s identify to help the STA discover its location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9430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WUR Discovery Frame Structure</a:t>
            </a:r>
            <a:endParaRPr lang="en-US" dirty="0"/>
          </a:p>
        </p:txBody>
      </p:sp>
      <p:sp>
        <p:nvSpPr>
          <p:cNvPr id="3" name="Content Placeholder 2"/>
          <p:cNvSpPr>
            <a:spLocks noGrp="1"/>
          </p:cNvSpPr>
          <p:nvPr>
            <p:ph idx="1"/>
          </p:nvPr>
        </p:nvSpPr>
        <p:spPr>
          <a:xfrm>
            <a:off x="696912" y="1751013"/>
            <a:ext cx="7770813" cy="4724400"/>
          </a:xfrm>
        </p:spPr>
        <p:txBody>
          <a:bodyPr/>
          <a:lstStyle/>
          <a:p>
            <a:pPr>
              <a:buFont typeface="Arial" charset="0"/>
              <a:buChar char="•"/>
            </a:pPr>
            <a:r>
              <a:rPr lang="en-US" dirty="0" smtClean="0"/>
              <a:t>To minimize different modes of operation, we suggest  including three mandatory information in WUR Discovery frame</a:t>
            </a:r>
          </a:p>
          <a:p>
            <a:pPr lvl="1">
              <a:buFont typeface="Arial" charset="0"/>
              <a:buChar char="•"/>
            </a:pPr>
            <a:r>
              <a:rPr lang="en-US" dirty="0"/>
              <a:t>AP’s </a:t>
            </a:r>
            <a:r>
              <a:rPr lang="en-US" dirty="0" smtClean="0"/>
              <a:t>identify, TBD bits</a:t>
            </a:r>
            <a:endParaRPr lang="en-US" dirty="0"/>
          </a:p>
          <a:p>
            <a:pPr lvl="2">
              <a:buFont typeface="Arial" charset="0"/>
              <a:buChar char="•"/>
            </a:pPr>
            <a:r>
              <a:rPr lang="en-US" dirty="0"/>
              <a:t>Either </a:t>
            </a:r>
            <a:r>
              <a:rPr lang="en-US" dirty="0" smtClean="0"/>
              <a:t>TX ID</a:t>
            </a:r>
            <a:r>
              <a:rPr lang="en-US" dirty="0"/>
              <a:t>, or partial BSSID, or hashed BSSID</a:t>
            </a:r>
          </a:p>
          <a:p>
            <a:pPr lvl="1">
              <a:buFont typeface="Arial" charset="0"/>
              <a:buChar char="•"/>
            </a:pPr>
            <a:r>
              <a:rPr lang="en-US" dirty="0"/>
              <a:t>Compressed </a:t>
            </a:r>
            <a:r>
              <a:rPr lang="en-US" dirty="0" smtClean="0"/>
              <a:t>SSID, TBD bits</a:t>
            </a:r>
            <a:endParaRPr lang="en-US" dirty="0"/>
          </a:p>
          <a:p>
            <a:pPr lvl="2">
              <a:buFont typeface="Arial" charset="0"/>
              <a:buChar char="•"/>
            </a:pPr>
            <a:r>
              <a:rPr lang="en-US" dirty="0"/>
              <a:t>Partial SSID or hashed SSID</a:t>
            </a:r>
          </a:p>
          <a:p>
            <a:pPr lvl="1">
              <a:buFont typeface="Arial" charset="0"/>
              <a:buChar char="•"/>
            </a:pPr>
            <a:r>
              <a:rPr lang="en-US" dirty="0"/>
              <a:t>Channel information</a:t>
            </a:r>
          </a:p>
          <a:p>
            <a:pPr lvl="2">
              <a:buFont typeface="Arial" charset="0"/>
              <a:buChar char="•"/>
            </a:pPr>
            <a:r>
              <a:rPr lang="en-US" dirty="0"/>
              <a:t>2 octets as defined </a:t>
            </a:r>
            <a:r>
              <a:rPr lang="en-US" dirty="0" smtClean="0"/>
              <a:t>in baseline or compressed TBD bits</a:t>
            </a:r>
          </a:p>
          <a:p>
            <a:pPr>
              <a:buFont typeface="Arial" charset="0"/>
              <a:buChar char="•"/>
            </a:pPr>
            <a:r>
              <a:rPr lang="en-US" dirty="0" smtClean="0"/>
              <a:t>For future extension and other possible further optimizations, we suggest including two bits for reserved/optional bits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043827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We summarized different scenarios that WUR Discovery frame is used to facilitate Smart Scanning [4-7]</a:t>
            </a:r>
          </a:p>
          <a:p>
            <a:pPr>
              <a:buFont typeface="Arial" charset="0"/>
              <a:buChar char="•"/>
            </a:pPr>
            <a:r>
              <a:rPr lang="en-US" dirty="0" smtClean="0"/>
              <a:t>For different scenarios, SSID, AP identify and Channel Info are very helpful</a:t>
            </a:r>
          </a:p>
          <a:p>
            <a:pPr>
              <a:buFont typeface="Arial" charset="0"/>
              <a:buChar char="•"/>
            </a:pPr>
            <a:r>
              <a:rPr lang="en-US" dirty="0" smtClean="0"/>
              <a:t>Therefore, we recommend including SSID info and Channel info and AP ID into WUR Discovery Frame</a:t>
            </a:r>
          </a:p>
          <a:p>
            <a:pPr>
              <a:buFont typeface="Arial" charset="0"/>
              <a:buChar char="•"/>
            </a:pPr>
            <a:r>
              <a:rPr lang="en-US" dirty="0" smtClean="0"/>
              <a:t>For future extension or further optimization, we also propose to include 2 bits as reserved/optional</a:t>
            </a:r>
          </a:p>
          <a:p>
            <a:pPr>
              <a:buFont typeface="Arial"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845634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Question 2</a:t>
            </a:r>
            <a:endParaRPr lang="en-US" dirty="0"/>
          </a:p>
        </p:txBody>
      </p:sp>
      <p:sp>
        <p:nvSpPr>
          <p:cNvPr id="3" name="Content Placeholder 2"/>
          <p:cNvSpPr>
            <a:spLocks noGrp="1"/>
          </p:cNvSpPr>
          <p:nvPr>
            <p:ph idx="1"/>
          </p:nvPr>
        </p:nvSpPr>
        <p:spPr>
          <a:xfrm>
            <a:off x="685800" y="1751013"/>
            <a:ext cx="7770813" cy="4113213"/>
          </a:xfrm>
        </p:spPr>
        <p:txBody>
          <a:bodyPr/>
          <a:lstStyle/>
          <a:p>
            <a:pPr>
              <a:buFont typeface="Arial" charset="0"/>
              <a:buChar char="•"/>
            </a:pPr>
            <a:r>
              <a:rPr lang="en-US" sz="1800" dirty="0" smtClean="0"/>
              <a:t>[6] and [7] proposes </a:t>
            </a:r>
            <a:r>
              <a:rPr lang="en-US" sz="1800" dirty="0"/>
              <a:t>that an AP may advertise WUR scanning </a:t>
            </a:r>
            <a:r>
              <a:rPr lang="en-US" sz="1800" dirty="0" smtClean="0"/>
              <a:t>info </a:t>
            </a:r>
          </a:p>
          <a:p>
            <a:pPr lvl="1">
              <a:buFont typeface="Arial" charset="0"/>
              <a:buChar char="•"/>
            </a:pPr>
            <a:r>
              <a:rPr lang="en-US" sz="1600" dirty="0" smtClean="0"/>
              <a:t>As </a:t>
            </a:r>
            <a:r>
              <a:rPr lang="en-US" sz="1600" dirty="0"/>
              <a:t>a result, after a user arrives at a location and associates with an AP, it can obtain more information from the PCR regarding the specific WUR operation used by the specific AP or SSID. The STA may store the discovery information and later recall it, even when PCR is ON</a:t>
            </a:r>
          </a:p>
          <a:p>
            <a:pPr lvl="1">
              <a:buFont typeface="Arial" charset="0"/>
              <a:buChar char="•"/>
            </a:pPr>
            <a:r>
              <a:rPr lang="en-US" sz="1600" dirty="0"/>
              <a:t>After obtaining such info, the STA can use WUR to perform targeted scan in the advertised discovery channel based on specific info such as compressed SSID. </a:t>
            </a:r>
            <a:endParaRPr lang="en-US" sz="1600" dirty="0" smtClean="0"/>
          </a:p>
          <a:p>
            <a:pPr>
              <a:buFont typeface="Arial" charset="0"/>
              <a:buChar char="•"/>
            </a:pPr>
            <a:r>
              <a:rPr lang="en-US" sz="1800" dirty="0" smtClean="0"/>
              <a:t>[3] proposed to use a reduced number of possible WUR Discovery channels as “social channel”, which can be the set of channels for proposals in [6][7] to choose from</a:t>
            </a:r>
          </a:p>
          <a:p>
            <a:pPr>
              <a:buFont typeface="Arial" charset="0"/>
              <a:buChar char="•"/>
            </a:pPr>
            <a:r>
              <a:rPr lang="en-US" sz="1800" dirty="0" smtClean="0"/>
              <a:t>Further investigation on question 2 is needed</a:t>
            </a:r>
          </a:p>
          <a:p>
            <a:pPr marL="0" indent="0"/>
            <a:endParaRPr lang="en-US" sz="1800" dirty="0" smtClean="0"/>
          </a:p>
          <a:p>
            <a:pPr>
              <a:buFont typeface="Arial" charset="0"/>
              <a:buChar char="•"/>
            </a:pPr>
            <a:endParaRPr lang="en-US" sz="1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9138456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Template>
  <TotalTime>21420</TotalTime>
  <Words>1231</Words>
  <Application>Microsoft Macintosh PowerPoint</Application>
  <PresentationFormat>On-screen Show (4:3)</PresentationFormat>
  <Paragraphs>127</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 Unicode MS</vt:lpstr>
      <vt:lpstr>Calibri</vt:lpstr>
      <vt:lpstr>MS Gothic</vt:lpstr>
      <vt:lpstr>MS PGothic</vt:lpstr>
      <vt:lpstr>Times New Roman</vt:lpstr>
      <vt:lpstr>굴림</vt:lpstr>
      <vt:lpstr>宋体</vt:lpstr>
      <vt:lpstr>Arial</vt:lpstr>
      <vt:lpstr>Office Theme</vt:lpstr>
      <vt:lpstr>WUR Discovery Frame Content</vt:lpstr>
      <vt:lpstr>Introduction</vt:lpstr>
      <vt:lpstr>Recap on Usage Model x: Smart Scanning</vt:lpstr>
      <vt:lpstr>Roaming Scanning</vt:lpstr>
      <vt:lpstr>Roaming Scanning (cont.)</vt:lpstr>
      <vt:lpstr>Location Scan</vt:lpstr>
      <vt:lpstr>WUR Discovery Frame Structure</vt:lpstr>
      <vt:lpstr>Summary</vt:lpstr>
      <vt:lpstr>For Question 2</vt:lpstr>
      <vt:lpstr>References</vt:lpstr>
      <vt:lpstr>SP1</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Sun, Yanjun</dc:creator>
  <cp:lastModifiedBy>Guoqing Li</cp:lastModifiedBy>
  <cp:revision>1103</cp:revision>
  <cp:lastPrinted>1601-01-01T00:00:00Z</cp:lastPrinted>
  <dcterms:created xsi:type="dcterms:W3CDTF">2017-01-24T18:47:07Z</dcterms:created>
  <dcterms:modified xsi:type="dcterms:W3CDTF">2018-01-17T05:12:08Z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-188307452</vt:i4>
  </property>
  <property fmtid="{D5CDD505-2E9C-101B-9397-08002B2CF9AE}" pid="3" name="_NewReviewCycle">
    <vt:lpwstr/>
  </property>
  <property fmtid="{D5CDD505-2E9C-101B-9397-08002B2CF9AE}" pid="4" name="_EmailSubject">
    <vt:lpwstr>WUR synch up</vt:lpwstr>
  </property>
  <property fmtid="{D5CDD505-2E9C-101B-9397-08002B2CF9AE}" pid="5" name="_AuthorEmail">
    <vt:lpwstr>aasterja@qti.qualcomm.com</vt:lpwstr>
  </property>
  <property fmtid="{D5CDD505-2E9C-101B-9397-08002B2CF9AE}" pid="6" name="_AuthorEmailDisplayName">
    <vt:lpwstr>Alfred Asterjadhi</vt:lpwstr>
  </property>
  <property fmtid="{D5CDD505-2E9C-101B-9397-08002B2CF9AE}" pid="7" name="_PreviousAdHocReviewCycleID">
    <vt:i4>2045528492</vt:i4>
  </property>
</Properties>
</file>