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93" r:id="rId3"/>
    <p:sldId id="294" r:id="rId4"/>
    <p:sldId id="291" r:id="rId5"/>
    <p:sldId id="305" r:id="rId6"/>
    <p:sldId id="296" r:id="rId7"/>
    <p:sldId id="307" r:id="rId8"/>
    <p:sldId id="275" r:id="rId9"/>
    <p:sldId id="301" r:id="rId10"/>
    <p:sldId id="308" r:id="rId11"/>
    <p:sldId id="304" r:id="rId12"/>
    <p:sldId id="302" r:id="rId1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93360"/>
  </p:normalViewPr>
  <p:slideViewPr>
    <p:cSldViewPr>
      <p:cViewPr>
        <p:scale>
          <a:sx n="112" d="100"/>
          <a:sy n="112" d="100"/>
        </p:scale>
        <p:origin x="288" y="-2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187265209"/>
              </p:ext>
            </p:extLst>
          </p:nvPr>
        </p:nvGraphicFramePr>
        <p:xfrm>
          <a:off x="1017879" y="3124200"/>
          <a:ext cx="7108242" cy="1919498"/>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a:t>
                      </a:r>
                      <a:r>
                        <a:rPr lang="en-US" sz="1000" dirty="0" smtClean="0">
                          <a:effectLst/>
                          <a:latin typeface="Times New Roman" charset="0"/>
                          <a:ea typeface="宋体" charset="0"/>
                        </a:rPr>
                        <a:t>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following information into WUR Discovery frame as mandatory information</a:t>
            </a:r>
          </a:p>
          <a:p>
            <a:pPr lvl="1">
              <a:buFont typeface="Arial" charset="0"/>
              <a:buChar char="•"/>
            </a:pPr>
            <a:r>
              <a:rPr lang="en-US" dirty="0" smtClean="0"/>
              <a:t>Compressed 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TBD</a:t>
            </a:r>
          </a:p>
          <a:p>
            <a:pPr lvl="1">
              <a:buFont typeface="Arial" charset="0"/>
              <a:buChar char="•"/>
            </a:pPr>
            <a:r>
              <a:rPr lang="en-US" dirty="0" smtClean="0"/>
              <a:t>Reserved/optional: 2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solidFill>
                  <a:schemeClr val="tx1"/>
                </a:solidFill>
              </a:rPr>
              <a:t>WUR Discovery Frame Format Design</a:t>
            </a:r>
            <a:endParaRPr lang="en-US" dirty="0">
              <a:solidFill>
                <a:schemeClr val="tx1"/>
              </a:solidFill>
            </a:endParaRPr>
          </a:p>
        </p:txBody>
      </p:sp>
      <p:sp>
        <p:nvSpPr>
          <p:cNvPr id="6" name="Date Placeholder 5"/>
          <p:cNvSpPr>
            <a:spLocks noGrp="1"/>
          </p:cNvSpPr>
          <p:nvPr>
            <p:ph type="dt" idx="15"/>
          </p:nvPr>
        </p:nvSpPr>
        <p:spPr/>
        <p:txBody>
          <a:bodyPr/>
          <a:lstStyle/>
          <a:p>
            <a:r>
              <a:rPr lang="en-US" dirty="0" smtClean="0"/>
              <a:t>Jan 2018</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60527083"/>
              </p:ext>
            </p:extLst>
          </p:nvPr>
        </p:nvGraphicFramePr>
        <p:xfrm>
          <a:off x="873772" y="4572482"/>
          <a:ext cx="6477000" cy="821486"/>
        </p:xfrm>
        <a:graphic>
          <a:graphicData uri="http://schemas.openxmlformats.org/drawingml/2006/table">
            <a:tbl>
              <a:tblPr/>
              <a:tblGrid>
                <a:gridCol w="1513362"/>
                <a:gridCol w="1396767"/>
                <a:gridCol w="1556193"/>
                <a:gridCol w="1333710"/>
                <a:gridCol w="676968"/>
              </a:tblGrid>
              <a:tr h="410743">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Control</a:t>
                      </a:r>
                    </a:p>
                  </a:txBody>
                  <a:tcPr marL="50800" marR="50800" marT="101600" marB="7620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Address</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TD Control</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Body</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FCS</a:t>
                      </a:r>
                    </a:p>
                  </a:txBody>
                  <a:tcPr marL="50800" marR="50800" marT="101600" marB="7620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10743">
                <a:tc>
                  <a:txBody>
                    <a:bodyPr/>
                    <a:lstStyle/>
                    <a:p>
                      <a:pPr marL="0" marR="0" algn="ctr">
                        <a:lnSpc>
                          <a:spcPts val="800"/>
                        </a:lnSpc>
                        <a:spcBef>
                          <a:spcPts val="0"/>
                        </a:spcBef>
                        <a:spcAft>
                          <a:spcPts val="0"/>
                        </a:spcAft>
                      </a:pPr>
                      <a:r>
                        <a:rPr lang="en-US" sz="1100" u="none" dirty="0" smtClean="0">
                          <a:solidFill>
                            <a:schemeClr val="tx1"/>
                          </a:solidFill>
                          <a:effectLst/>
                          <a:latin typeface="Arial" charset="0"/>
                          <a:ea typeface="맑은 고딕" charset="0"/>
                        </a:rPr>
                        <a:t>1 octets</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optional</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i="1" u="none" dirty="0" smtClean="0">
                          <a:solidFill>
                            <a:schemeClr val="tx1"/>
                          </a:solidFill>
                          <a:effectLst/>
                          <a:highlight>
                            <a:srgbClr val="FFFF00"/>
                          </a:highlight>
                          <a:latin typeface="Arial" charset="0"/>
                          <a:ea typeface="맑은 고딕" charset="0"/>
                        </a:rPr>
                        <a:t>16</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06585673"/>
              </p:ext>
            </p:extLst>
          </p:nvPr>
        </p:nvGraphicFramePr>
        <p:xfrm>
          <a:off x="5487877" y="5722528"/>
          <a:ext cx="1539443" cy="1015136"/>
        </p:xfrm>
        <a:graphic>
          <a:graphicData uri="http://schemas.openxmlformats.org/drawingml/2006/table">
            <a:tbl>
              <a:tblPr/>
              <a:tblGrid>
                <a:gridCol w="1539443"/>
              </a:tblGrid>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Compressed </a:t>
                      </a:r>
                      <a:r>
                        <a:rPr lang="en-US" sz="1100" u="sng" baseline="0" dirty="0" smtClean="0">
                          <a:solidFill>
                            <a:srgbClr val="FF0000"/>
                          </a:solidFill>
                          <a:effectLst/>
                          <a:latin typeface="Arial" charset="0"/>
                          <a:ea typeface="맑은 고딕" charset="0"/>
                        </a:rPr>
                        <a:t>SSID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75739193"/>
              </p:ext>
            </p:extLst>
          </p:nvPr>
        </p:nvGraphicFramePr>
        <p:xfrm>
          <a:off x="7027320" y="5722528"/>
          <a:ext cx="1539443" cy="956558"/>
        </p:xfrm>
        <a:graphic>
          <a:graphicData uri="http://schemas.openxmlformats.org/drawingml/2006/table">
            <a:tbl>
              <a:tblPr/>
              <a:tblGrid>
                <a:gridCol w="1539443"/>
              </a:tblGrid>
              <a:tr h="448990">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PCR</a:t>
                      </a:r>
                      <a:r>
                        <a:rPr lang="en-US" sz="1100" u="sng" baseline="0" dirty="0" smtClean="0">
                          <a:solidFill>
                            <a:srgbClr val="FF0000"/>
                          </a:solidFill>
                          <a:effectLst/>
                          <a:latin typeface="Arial" charset="0"/>
                          <a:ea typeface="맑은 고딕" charset="0"/>
                        </a:rPr>
                        <a:t> Channel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cxnSp>
        <p:nvCxnSpPr>
          <p:cNvPr id="7" name="Straight Connector 6"/>
          <p:cNvCxnSpPr/>
          <p:nvPr/>
        </p:nvCxnSpPr>
        <p:spPr bwMode="auto">
          <a:xfrm>
            <a:off x="2454908" y="5008143"/>
            <a:ext cx="72643"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664972" y="5008143"/>
            <a:ext cx="1961071"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 name="Content Placeholder 4"/>
          <p:cNvSpPr>
            <a:spLocks noGrp="1"/>
          </p:cNvSpPr>
          <p:nvPr>
            <p:ph idx="1"/>
          </p:nvPr>
        </p:nvSpPr>
        <p:spPr>
          <a:xfrm>
            <a:off x="457200" y="1678472"/>
            <a:ext cx="7848600" cy="1445727"/>
          </a:xfrm>
        </p:spPr>
        <p:txBody>
          <a:bodyPr/>
          <a:lstStyle/>
          <a:p>
            <a:pPr>
              <a:buFont typeface="Arial" charset="0"/>
              <a:buChar char="•"/>
            </a:pPr>
            <a:r>
              <a:rPr lang="en-US" dirty="0" smtClean="0"/>
              <a:t>An example of size of each field </a:t>
            </a:r>
          </a:p>
          <a:p>
            <a:pPr lvl="1">
              <a:buFont typeface="Arial" charset="0"/>
              <a:buChar char="•"/>
            </a:pPr>
            <a:r>
              <a:rPr lang="en-US" dirty="0" smtClean="0"/>
              <a:t>Compressed BSSID (16bits)</a:t>
            </a:r>
          </a:p>
          <a:p>
            <a:pPr lvl="1">
              <a:buFont typeface="Arial" charset="0"/>
              <a:buChar char="•"/>
            </a:pPr>
            <a:r>
              <a:rPr lang="en-US" dirty="0" smtClean="0"/>
              <a:t>Compressed SSID </a:t>
            </a:r>
            <a:r>
              <a:rPr lang="en-US" dirty="0" smtClean="0"/>
              <a:t>(24 </a:t>
            </a:r>
            <a:r>
              <a:rPr lang="en-US" dirty="0" smtClean="0"/>
              <a:t>bits)</a:t>
            </a:r>
          </a:p>
          <a:p>
            <a:pPr lvl="1">
              <a:buFont typeface="Arial" charset="0"/>
              <a:buChar char="•"/>
            </a:pPr>
            <a:r>
              <a:rPr lang="en-US" dirty="0" smtClean="0"/>
              <a:t>PCR Channel (16 bits)</a:t>
            </a:r>
          </a:p>
          <a:p>
            <a:pPr lvl="1">
              <a:buFont typeface="Arial" charset="0"/>
              <a:buChar char="•"/>
            </a:pPr>
            <a:r>
              <a:rPr lang="en-US" dirty="0" smtClean="0"/>
              <a:t>Reserved/optional: 2 bits</a:t>
            </a:r>
          </a:p>
          <a:p>
            <a:pPr lvl="1">
              <a:buFont typeface="Arial" charset="0"/>
              <a:buChar char="•"/>
            </a:pPr>
            <a:r>
              <a:rPr lang="en-US" dirty="0" smtClean="0"/>
              <a:t>This gives a total PPDU duration (including 20MHz </a:t>
            </a:r>
            <a:r>
              <a:rPr lang="en-US" dirty="0" smtClean="0"/>
              <a:t>preamble and SYC field) is 1.46ms </a:t>
            </a:r>
            <a:r>
              <a:rPr lang="en-US" dirty="0" smtClean="0"/>
              <a:t>@62.5Kbps and </a:t>
            </a:r>
            <a:r>
              <a:rPr lang="en-US" dirty="0" smtClean="0"/>
              <a:t>416</a:t>
            </a:r>
            <a:r>
              <a:rPr lang="en-US" dirty="0" smtClean="0"/>
              <a:t>us </a:t>
            </a:r>
            <a:r>
              <a:rPr lang="en-US" dirty="0" smtClean="0"/>
              <a:t>@ high rate</a:t>
            </a:r>
          </a:p>
          <a:p>
            <a:pPr>
              <a:buFont typeface="Arial" charset="0"/>
              <a:buChar char="•"/>
            </a:pP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88466134"/>
              </p:ext>
            </p:extLst>
          </p:nvPr>
        </p:nvGraphicFramePr>
        <p:xfrm>
          <a:off x="2527551" y="5722528"/>
          <a:ext cx="1480163" cy="1015136"/>
        </p:xfrm>
        <a:graphic>
          <a:graphicData uri="http://schemas.openxmlformats.org/drawingml/2006/table">
            <a:tbl>
              <a:tblPr/>
              <a:tblGrid>
                <a:gridCol w="1480163"/>
              </a:tblGrid>
              <a:tr h="507568">
                <a:tc>
                  <a:txBody>
                    <a:bodyPr/>
                    <a:lstStyle/>
                    <a:p>
                      <a:pPr marL="0" marR="0" algn="ctr">
                        <a:lnSpc>
                          <a:spcPts val="800"/>
                        </a:lnSpc>
                        <a:spcBef>
                          <a:spcPts val="0"/>
                        </a:spcBef>
                        <a:spcAft>
                          <a:spcPts val="0"/>
                        </a:spcAft>
                      </a:pPr>
                      <a:endParaRPr lang="en-US" sz="1100" u="sng" dirty="0" smtClean="0">
                        <a:solidFill>
                          <a:srgbClr val="FF0000"/>
                        </a:solidFill>
                        <a:effectLst/>
                        <a:latin typeface="Arial" charset="0"/>
                        <a:ea typeface="맑은 고딕" charset="0"/>
                      </a:endParaRPr>
                    </a:p>
                    <a:p>
                      <a:pPr marL="0" marR="0" algn="ctr">
                        <a:lnSpc>
                          <a:spcPts val="800"/>
                        </a:lnSpc>
                        <a:spcBef>
                          <a:spcPts val="0"/>
                        </a:spcBef>
                        <a:spcAft>
                          <a:spcPts val="0"/>
                        </a:spcAft>
                      </a:pPr>
                      <a:r>
                        <a:rPr lang="en-US" sz="1100" u="sng" baseline="0" dirty="0" smtClean="0">
                          <a:solidFill>
                            <a:srgbClr val="FF0000"/>
                          </a:solidFill>
                          <a:effectLst/>
                          <a:latin typeface="Arial" charset="0"/>
                          <a:ea typeface="맑은 고딕" charset="0"/>
                        </a:rPr>
                        <a:t>AP 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5536498"/>
              </p:ext>
            </p:extLst>
          </p:nvPr>
        </p:nvGraphicFramePr>
        <p:xfrm>
          <a:off x="4007714" y="5708561"/>
          <a:ext cx="1539443" cy="1073239"/>
        </p:xfrm>
        <a:graphic>
          <a:graphicData uri="http://schemas.openxmlformats.org/drawingml/2006/table">
            <a:tbl>
              <a:tblPr/>
              <a:tblGrid>
                <a:gridCol w="1539443"/>
              </a:tblGrid>
              <a:tr h="50375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Reserved/optional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69481">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2</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61518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21305</TotalTime>
  <Words>1309</Words>
  <Application>Microsoft Macintosh PowerPoint</Application>
  <PresentationFormat>On-screen Show (4:3)</PresentationFormat>
  <Paragraphs>153</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Unicode MS</vt:lpstr>
      <vt:lpstr>Calibri</vt:lpstr>
      <vt:lpstr>MS Gothic</vt:lpstr>
      <vt:lpstr>MS PGothic</vt:lpstr>
      <vt:lpstr>Times New Roman</vt:lpstr>
      <vt:lpstr>굴림</vt:lpstr>
      <vt:lpstr>맑은 고딕</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WUR Discovery Frame Format Design</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1093</cp:revision>
  <cp:lastPrinted>1601-01-01T00:00:00Z</cp:lastPrinted>
  <dcterms:created xsi:type="dcterms:W3CDTF">2017-01-24T18:47:07Z</dcterms:created>
  <dcterms:modified xsi:type="dcterms:W3CDTF">2018-01-16T16:45:06Z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