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Lst>
  <p:notesMasterIdLst>
    <p:notesMasterId r:id="rId28"/>
  </p:notesMasterIdLst>
  <p:handoutMasterIdLst>
    <p:handoutMasterId r:id="rId29"/>
  </p:handoutMasterIdLst>
  <p:sldIdLst>
    <p:sldId id="256" r:id="rId5"/>
    <p:sldId id="436" r:id="rId6"/>
    <p:sldId id="447" r:id="rId7"/>
    <p:sldId id="441" r:id="rId8"/>
    <p:sldId id="439" r:id="rId9"/>
    <p:sldId id="450" r:id="rId10"/>
    <p:sldId id="451" r:id="rId11"/>
    <p:sldId id="452" r:id="rId12"/>
    <p:sldId id="443" r:id="rId13"/>
    <p:sldId id="459" r:id="rId14"/>
    <p:sldId id="416" r:id="rId15"/>
    <p:sldId id="456" r:id="rId16"/>
    <p:sldId id="445" r:id="rId17"/>
    <p:sldId id="458" r:id="rId18"/>
    <p:sldId id="426" r:id="rId19"/>
    <p:sldId id="444" r:id="rId20"/>
    <p:sldId id="435" r:id="rId21"/>
    <p:sldId id="457" r:id="rId22"/>
    <p:sldId id="442" r:id="rId23"/>
    <p:sldId id="437" r:id="rId24"/>
    <p:sldId id="453" r:id="rId25"/>
    <p:sldId id="454" r:id="rId26"/>
    <p:sldId id="455" r:id="rId27"/>
  </p:sldIdLst>
  <p:sldSz cx="9144000" cy="6858000" type="screen4x3"/>
  <p:notesSz cx="7010400" cy="92964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5D55F81-A978-43D3-BC8B-B7DABA147F33}">
          <p14:sldIdLst>
            <p14:sldId id="256"/>
            <p14:sldId id="436"/>
            <p14:sldId id="447"/>
            <p14:sldId id="441"/>
            <p14:sldId id="439"/>
            <p14:sldId id="450"/>
            <p14:sldId id="451"/>
            <p14:sldId id="452"/>
            <p14:sldId id="443"/>
            <p14:sldId id="459"/>
            <p14:sldId id="416"/>
            <p14:sldId id="456"/>
            <p14:sldId id="445"/>
            <p14:sldId id="458"/>
            <p14:sldId id="426"/>
            <p14:sldId id="444"/>
            <p14:sldId id="435"/>
            <p14:sldId id="457"/>
            <p14:sldId id="442"/>
            <p14:sldId id="437"/>
            <p14:sldId id="453"/>
            <p14:sldId id="454"/>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5" userDrawn="1">
          <p15:clr>
            <a:srgbClr val="A4A3A4"/>
          </p15:clr>
        </p15:guide>
        <p15:guide id="2" pos="218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4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32946A"/>
    <a:srgbClr val="E6E6E6"/>
    <a:srgbClr val="BC7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1" autoAdjust="0"/>
    <p:restoredTop sz="93397" autoAdjust="0"/>
  </p:normalViewPr>
  <p:slideViewPr>
    <p:cSldViewPr>
      <p:cViewPr varScale="1">
        <p:scale>
          <a:sx n="75" d="100"/>
          <a:sy n="75" d="100"/>
        </p:scale>
        <p:origin x="1296" y="52"/>
      </p:cViewPr>
      <p:guideLst>
        <p:guide orient="horz" pos="2160"/>
        <p:guide pos="2880"/>
      </p:guideLst>
    </p:cSldViewPr>
  </p:slideViewPr>
  <p:outlineViewPr>
    <p:cViewPr varScale="1">
      <p:scale>
        <a:sx n="170" d="200"/>
        <a:sy n="170" d="200"/>
      </p:scale>
      <p:origin x="0" y="0"/>
    </p:cViewPr>
  </p:outlineViewPr>
  <p:notesTextViewPr>
    <p:cViewPr>
      <p:scale>
        <a:sx n="400" d="100"/>
        <a:sy n="400" d="100"/>
      </p:scale>
      <p:origin x="0" y="0"/>
    </p:cViewPr>
  </p:notesTextViewPr>
  <p:sorterViewPr>
    <p:cViewPr varScale="1">
      <p:scale>
        <a:sx n="100" d="100"/>
        <a:sy n="100" d="100"/>
      </p:scale>
      <p:origin x="0" y="-4344"/>
    </p:cViewPr>
  </p:sorterViewPr>
  <p:notesViewPr>
    <p:cSldViewPr>
      <p:cViewPr varScale="1">
        <p:scale>
          <a:sx n="81" d="100"/>
          <a:sy n="81" d="100"/>
        </p:scale>
        <p:origin x="3042" y="90"/>
      </p:cViewPr>
      <p:guideLst>
        <p:guide orient="horz" pos="2885"/>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343"/>
          </a:xfrm>
          <a:prstGeom prst="rect">
            <a:avLst/>
          </a:prstGeom>
        </p:spPr>
        <p:txBody>
          <a:bodyPr vert="horz" lIns="91952" tIns="45976" rIns="91952" bIns="45976" rtlCol="0"/>
          <a:lstStyle>
            <a:lvl1pPr algn="l">
              <a:defRPr sz="1200"/>
            </a:lvl1pPr>
          </a:lstStyle>
          <a:p>
            <a:endParaRPr lang="en-US" dirty="0"/>
          </a:p>
        </p:txBody>
      </p:sp>
      <p:sp>
        <p:nvSpPr>
          <p:cNvPr id="3" name="Date Placeholder 2"/>
          <p:cNvSpPr>
            <a:spLocks noGrp="1"/>
          </p:cNvSpPr>
          <p:nvPr>
            <p:ph type="dt" sz="quarter" idx="1"/>
          </p:nvPr>
        </p:nvSpPr>
        <p:spPr>
          <a:xfrm>
            <a:off x="3970634" y="0"/>
            <a:ext cx="3038161" cy="464343"/>
          </a:xfrm>
          <a:prstGeom prst="rect">
            <a:avLst/>
          </a:prstGeom>
        </p:spPr>
        <p:txBody>
          <a:bodyPr vert="horz" lIns="91952" tIns="45976" rIns="91952" bIns="45976" rtlCol="0"/>
          <a:lstStyle>
            <a:lvl1pPr algn="r">
              <a:defRPr sz="1200"/>
            </a:lvl1pPr>
          </a:lstStyle>
          <a:p>
            <a:fld id="{B87CCAAF-252C-4847-8D16-EDD6B40E4912}" type="datetimeFigureOut">
              <a:rPr lang="en-US" smtClean="0"/>
              <a:pPr/>
              <a:t>1/17/2018</a:t>
            </a:fld>
            <a:endParaRPr lang="en-US" dirty="0"/>
          </a:p>
        </p:txBody>
      </p:sp>
      <p:sp>
        <p:nvSpPr>
          <p:cNvPr id="4" name="Footer Placeholder 3"/>
          <p:cNvSpPr>
            <a:spLocks noGrp="1"/>
          </p:cNvSpPr>
          <p:nvPr>
            <p:ph type="ftr" sz="quarter" idx="2"/>
          </p:nvPr>
        </p:nvSpPr>
        <p:spPr>
          <a:xfrm>
            <a:off x="0" y="8830467"/>
            <a:ext cx="3038161" cy="464343"/>
          </a:xfrm>
          <a:prstGeom prst="rect">
            <a:avLst/>
          </a:prstGeom>
        </p:spPr>
        <p:txBody>
          <a:bodyPr vert="horz" lIns="91952" tIns="45976" rIns="91952" bIns="45976" rtlCol="0" anchor="b"/>
          <a:lstStyle>
            <a:lvl1pPr algn="l">
              <a:defRPr sz="1200"/>
            </a:lvl1pPr>
          </a:lstStyle>
          <a:p>
            <a:r>
              <a:rPr lang="en-US" dirty="0"/>
              <a:t>Kome Oteri(InterDigital)</a:t>
            </a:r>
          </a:p>
        </p:txBody>
      </p:sp>
      <p:sp>
        <p:nvSpPr>
          <p:cNvPr id="5" name="Slide Number Placeholder 4"/>
          <p:cNvSpPr>
            <a:spLocks noGrp="1"/>
          </p:cNvSpPr>
          <p:nvPr>
            <p:ph type="sldNum" sz="quarter" idx="3"/>
          </p:nvPr>
        </p:nvSpPr>
        <p:spPr>
          <a:xfrm>
            <a:off x="3970634" y="8830467"/>
            <a:ext cx="3038161" cy="464343"/>
          </a:xfrm>
          <a:prstGeom prst="rect">
            <a:avLst/>
          </a:prstGeom>
        </p:spPr>
        <p:txBody>
          <a:bodyPr vert="horz" lIns="91952" tIns="45976" rIns="91952" bIns="45976"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3633" y="1"/>
            <a:ext cx="7010400" cy="9296400"/>
          </a:xfrm>
          <a:prstGeom prst="roundRect">
            <a:avLst>
              <a:gd name="adj" fmla="val 19"/>
            </a:avLst>
          </a:prstGeom>
          <a:solidFill>
            <a:srgbClr val="FFFFFF"/>
          </a:solidFill>
          <a:ln w="9525">
            <a:noFill/>
            <a:round/>
            <a:headEnd/>
            <a:tailEnd/>
          </a:ln>
          <a:effectLst/>
        </p:spPr>
        <p:txBody>
          <a:bodyPr wrap="none" lIns="91952" tIns="45976" rIns="91952" bIns="45976" anchor="ctr"/>
          <a:lstStyle/>
          <a:p>
            <a:endParaRPr lang="en-GB" dirty="0"/>
          </a:p>
        </p:txBody>
      </p:sp>
      <p:sp>
        <p:nvSpPr>
          <p:cNvPr id="2050" name="Rectangle 2"/>
          <p:cNvSpPr>
            <a:spLocks noGrp="1" noChangeArrowheads="1"/>
          </p:cNvSpPr>
          <p:nvPr>
            <p:ph type="hdr"/>
          </p:nvPr>
        </p:nvSpPr>
        <p:spPr bwMode="auto">
          <a:xfrm>
            <a:off x="4014795" y="97004"/>
            <a:ext cx="2334368"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doc.: IEEE 802.11-15/1634r0</a:t>
            </a:r>
          </a:p>
        </p:txBody>
      </p:sp>
      <p:sp>
        <p:nvSpPr>
          <p:cNvPr id="2051" name="Rectangle 3"/>
          <p:cNvSpPr>
            <a:spLocks noGrp="1" noChangeArrowheads="1"/>
          </p:cNvSpPr>
          <p:nvPr>
            <p:ph type="dt"/>
          </p:nvPr>
        </p:nvSpPr>
        <p:spPr bwMode="auto">
          <a:xfrm>
            <a:off x="661237" y="97004"/>
            <a:ext cx="1387977" cy="21149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400" b="1">
                <a:solidFill>
                  <a:srgbClr val="000000"/>
                </a:solidFill>
                <a:cs typeface="Arial Unicode MS" charset="0"/>
              </a:defRPr>
            </a:lvl1pPr>
          </a:lstStyle>
          <a:p>
            <a:r>
              <a:rPr lang="en-US" dirty="0"/>
              <a:t>November 2016</a:t>
            </a:r>
          </a:p>
        </p:txBody>
      </p:sp>
      <p:sp>
        <p:nvSpPr>
          <p:cNvPr id="2052" name="Rectangle 4"/>
          <p:cNvSpPr>
            <a:spLocks noGrp="1" noRot="1" noChangeAspect="1" noChangeArrowheads="1"/>
          </p:cNvSpPr>
          <p:nvPr>
            <p:ph type="sldImg"/>
          </p:nvPr>
        </p:nvSpPr>
        <p:spPr bwMode="auto">
          <a:xfrm>
            <a:off x="1189038" y="703263"/>
            <a:ext cx="4630737" cy="3471862"/>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34078" y="4416029"/>
            <a:ext cx="5140640" cy="4182267"/>
          </a:xfrm>
          <a:prstGeom prst="rect">
            <a:avLst/>
          </a:prstGeom>
          <a:noFill/>
          <a:ln w="9525">
            <a:noFill/>
            <a:round/>
            <a:headEnd/>
            <a:tailEnd/>
          </a:ln>
          <a:effectLst/>
        </p:spPr>
        <p:txBody>
          <a:bodyPr vert="horz" wrap="square" lIns="94124" tIns="46338" rIns="94124" bIns="46338"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524391" y="9000621"/>
            <a:ext cx="1824772" cy="1828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9760" algn="l"/>
                <a:tab pos="1379281" algn="l"/>
                <a:tab pos="2298802" algn="l"/>
                <a:tab pos="3218322" algn="l"/>
                <a:tab pos="4137843" algn="l"/>
                <a:tab pos="5057364" algn="l"/>
                <a:tab pos="5976884" algn="l"/>
                <a:tab pos="6896405" algn="l"/>
                <a:tab pos="7815925" algn="l"/>
                <a:tab pos="8735446" algn="l"/>
                <a:tab pos="9654967" algn="l"/>
                <a:tab pos="10574487" algn="l"/>
              </a:tabLst>
              <a:defRPr sz="1200">
                <a:solidFill>
                  <a:srgbClr val="000000"/>
                </a:solidFill>
                <a:cs typeface="Arial Unicode MS" charset="0"/>
              </a:defRPr>
            </a:lvl1pPr>
          </a:lstStyle>
          <a:p>
            <a:r>
              <a:rPr lang="en-GB" dirty="0"/>
              <a:t>Kome Oteri(InterDigital)</a:t>
            </a:r>
          </a:p>
        </p:txBody>
      </p:sp>
      <p:sp>
        <p:nvSpPr>
          <p:cNvPr id="2055" name="Rectangle 7"/>
          <p:cNvSpPr>
            <a:spLocks noGrp="1" noChangeArrowheads="1"/>
          </p:cNvSpPr>
          <p:nvPr>
            <p:ph type="sldNum"/>
          </p:nvPr>
        </p:nvSpPr>
        <p:spPr bwMode="auto">
          <a:xfrm>
            <a:off x="3258039" y="9000620"/>
            <a:ext cx="516792" cy="36416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9521" algn="l"/>
                <a:tab pos="1839041" algn="l"/>
                <a:tab pos="2758562" algn="l"/>
                <a:tab pos="3678083" algn="l"/>
                <a:tab pos="4597603" algn="l"/>
                <a:tab pos="5517124" algn="l"/>
                <a:tab pos="6436644" algn="l"/>
                <a:tab pos="7356165" algn="l"/>
                <a:tab pos="8275686" algn="l"/>
                <a:tab pos="9195206" algn="l"/>
                <a:tab pos="10114727"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30251" y="9000621"/>
            <a:ext cx="718145" cy="184666"/>
          </a:xfrm>
          <a:prstGeom prst="rect">
            <a:avLst/>
          </a:prstGeom>
          <a:noFill/>
          <a:ln w="9525">
            <a:noFill/>
            <a:round/>
            <a:headEnd/>
            <a:tailEnd/>
          </a:ln>
          <a:effectLst/>
        </p:spPr>
        <p:txBody>
          <a:bodyPr wrap="none" lIns="0" tIns="0" rIns="0" bIns="0">
            <a:spAutoFit/>
          </a:bodyPr>
          <a:lstStyle/>
          <a:p>
            <a:pPr>
              <a:tabLst>
                <a:tab pos="0" algn="l"/>
                <a:tab pos="919521" algn="l"/>
                <a:tab pos="1839041" algn="l"/>
                <a:tab pos="2758562" algn="l"/>
                <a:tab pos="3678083" algn="l"/>
                <a:tab pos="4597603" algn="l"/>
                <a:tab pos="5517124" algn="l"/>
                <a:tab pos="6436644" algn="l"/>
                <a:tab pos="7356165" algn="l"/>
                <a:tab pos="8275686" algn="l"/>
                <a:tab pos="9195206" algn="l"/>
                <a:tab pos="10114727" algn="l"/>
              </a:tabLst>
            </a:pPr>
            <a:r>
              <a:rPr lang="en-US" sz="1200" dirty="0">
                <a:solidFill>
                  <a:srgbClr val="000000"/>
                </a:solidFill>
              </a:rPr>
              <a:t>Submission</a:t>
            </a:r>
          </a:p>
        </p:txBody>
      </p:sp>
      <p:sp>
        <p:nvSpPr>
          <p:cNvPr id="2057" name="Line 9"/>
          <p:cNvSpPr>
            <a:spLocks noChangeShapeType="1"/>
          </p:cNvSpPr>
          <p:nvPr/>
        </p:nvSpPr>
        <p:spPr bwMode="auto">
          <a:xfrm>
            <a:off x="731855" y="8999031"/>
            <a:ext cx="5546690"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
        <p:nvSpPr>
          <p:cNvPr id="2058" name="Line 10"/>
          <p:cNvSpPr>
            <a:spLocks noChangeShapeType="1"/>
          </p:cNvSpPr>
          <p:nvPr/>
        </p:nvSpPr>
        <p:spPr bwMode="auto">
          <a:xfrm>
            <a:off x="654818" y="297371"/>
            <a:ext cx="5700765" cy="1590"/>
          </a:xfrm>
          <a:prstGeom prst="line">
            <a:avLst/>
          </a:prstGeom>
          <a:noFill/>
          <a:ln w="12600">
            <a:solidFill>
              <a:srgbClr val="000000"/>
            </a:solidFill>
            <a:miter lim="800000"/>
            <a:headEnd/>
            <a:tailEnd/>
          </a:ln>
          <a:effectLst/>
        </p:spPr>
        <p:txBody>
          <a:bodyPr lIns="91952" tIns="45976" rIns="91952" bIns="45976"/>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802.11-yy/1634r0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Kome Oteri(InterDigital)</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66796" y="702875"/>
            <a:ext cx="4676810" cy="3474621"/>
          </a:xfrm>
          <a:prstGeom prst="rect">
            <a:avLst/>
          </a:prstGeom>
          <a:solidFill>
            <a:srgbClr val="FFFFFF"/>
          </a:solidFill>
          <a:ln w="9525">
            <a:solidFill>
              <a:srgbClr val="000000"/>
            </a:solidFill>
            <a:miter lim="800000"/>
            <a:headEnd/>
            <a:tailEnd/>
          </a:ln>
          <a:effectLst/>
        </p:spPr>
        <p:txBody>
          <a:bodyPr wrap="none" lIns="91952" tIns="45976" rIns="91952" bIns="45976" anchor="ctr"/>
          <a:lstStyle/>
          <a:p>
            <a:endParaRPr lang="en-GB" dirty="0"/>
          </a:p>
        </p:txBody>
      </p:sp>
      <p:sp>
        <p:nvSpPr>
          <p:cNvPr id="12290" name="Rectangle 2"/>
          <p:cNvSpPr txBox="1">
            <a:spLocks noGrp="1" noChangeArrowheads="1"/>
          </p:cNvSpPr>
          <p:nvPr>
            <p:ph type="body"/>
          </p:nvPr>
        </p:nvSpPr>
        <p:spPr bwMode="auto">
          <a:xfrm>
            <a:off x="934078" y="4416029"/>
            <a:ext cx="5142244" cy="427768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Draft: UL Overhead Analysis</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755848"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IEEE802.11-18/</a:t>
            </a:r>
            <a:r>
              <a:rPr kumimoji="0" lang="en-US" sz="1800" b="1" i="0" u="none" strike="noStrike" kern="1200" cap="none" spc="0" normalizeH="0" baseline="0" dirty="0">
                <a:ln>
                  <a:noFill/>
                </a:ln>
                <a:solidFill>
                  <a:srgbClr val="000000"/>
                </a:solidFill>
                <a:effectLst/>
                <a:uLnTx/>
                <a:uFillTx/>
                <a:latin typeface="Times New Roman" pitchFamily="16" charset="0"/>
                <a:ea typeface="MS Gothic" charset="-128"/>
                <a:cs typeface="Arial Unicode MS" charset="0"/>
              </a:rPr>
              <a:t>0156r3</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3" name="Rectangle 4"/>
          <p:cNvSpPr txBox="1">
            <a:spLocks noChangeArrowheads="1"/>
          </p:cNvSpPr>
          <p:nvPr userDrawn="1"/>
        </p:nvSpPr>
        <p:spPr bwMode="auto">
          <a:xfrm>
            <a:off x="541992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solidFill>
                  <a:schemeClr val="tx1"/>
                </a:solidFill>
              </a:rPr>
              <a:t>Alphan Sahin (</a:t>
            </a:r>
            <a:r>
              <a:rPr lang="en-GB" dirty="0" err="1">
                <a:solidFill>
                  <a:schemeClr val="tx1"/>
                </a:solidFill>
              </a:rPr>
              <a:t>InterDigital</a:t>
            </a:r>
            <a:r>
              <a:rPr lang="en-GB" dirty="0">
                <a:solidFill>
                  <a:schemeClr val="tx1"/>
                </a:solidFill>
              </a:rPr>
              <a:t>)</a:t>
            </a:r>
          </a:p>
        </p:txBody>
      </p:sp>
      <p:sp>
        <p:nvSpPr>
          <p:cNvPr id="15" name="Rectangle 3"/>
          <p:cNvSpPr txBox="1">
            <a:spLocks noChangeArrowheads="1"/>
          </p:cNvSpPr>
          <p:nvPr userDrawn="1"/>
        </p:nvSpPr>
        <p:spPr bwMode="auto">
          <a:xfrm>
            <a:off x="672082" y="35716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2018</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7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10.png"/><Relationship Id="rId4" Type="http://schemas.openxmlformats.org/officeDocument/2006/relationships/image" Target="../media/image410.png"/></Relationships>
</file>

<file path=ppt/slides/_rels/slide22.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10.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725640"/>
            <a:ext cx="7770813" cy="1065213"/>
          </a:xfrm>
        </p:spPr>
        <p:txBody>
          <a:bodyPr/>
          <a:lstStyle/>
          <a:p>
            <a:r>
              <a:rPr lang="en-US" dirty="0"/>
              <a:t>Waveform Design for SYNC Field</a:t>
            </a:r>
          </a:p>
        </p:txBody>
      </p:sp>
      <p:sp>
        <p:nvSpPr>
          <p:cNvPr id="3074" name="Rectangle 2"/>
          <p:cNvSpPr>
            <a:spLocks noGrp="1" noChangeArrowheads="1"/>
          </p:cNvSpPr>
          <p:nvPr>
            <p:ph idx="1"/>
          </p:nvPr>
        </p:nvSpPr>
        <p:spPr/>
        <p:txBody>
          <a:bodyPr/>
          <a:lstStyle/>
          <a:p>
            <a:pPr algn="ctr"/>
            <a:r>
              <a:rPr lang="en-GB" dirty="0"/>
              <a:t>Date: 2018-01-15</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a:t>
            </a:fld>
            <a:endParaRPr lang="en-GB" dirty="0"/>
          </a:p>
        </p:txBody>
      </p:sp>
      <p:sp>
        <p:nvSpPr>
          <p:cNvPr id="3076" name="Rectangle 4"/>
          <p:cNvSpPr>
            <a:spLocks noChangeArrowheads="1"/>
          </p:cNvSpPr>
          <p:nvPr/>
        </p:nvSpPr>
        <p:spPr bwMode="auto">
          <a:xfrm>
            <a:off x="562175" y="263275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ext uri="{D42A27DB-BD31-4B8C-83A1-F6EECF244321}">
                <p14:modId xmlns:p14="http://schemas.microsoft.com/office/powerpoint/2010/main" val="2717837560"/>
              </p:ext>
            </p:extLst>
          </p:nvPr>
        </p:nvGraphicFramePr>
        <p:xfrm>
          <a:off x="565150" y="3262313"/>
          <a:ext cx="7777163" cy="3071812"/>
        </p:xfrm>
        <a:graphic>
          <a:graphicData uri="http://schemas.openxmlformats.org/presentationml/2006/ole">
            <mc:AlternateContent xmlns:mc="http://schemas.openxmlformats.org/markup-compatibility/2006">
              <mc:Choice xmlns:v="urn:schemas-microsoft-com:vml" Requires="v">
                <p:oleObj spid="_x0000_s3686" name="Document" r:id="rId4" imgW="8268970" imgH="3282860" progId="Word.Document.8">
                  <p:embed/>
                </p:oleObj>
              </mc:Choice>
              <mc:Fallback>
                <p:oleObj name="Document" r:id="rId4" imgW="8268970" imgH="3282860" progId="Word.Document.8">
                  <p:embed/>
                  <p:pic>
                    <p:nvPicPr>
                      <p:cNvPr id="11" name="Object 3"/>
                      <p:cNvPicPr>
                        <a:picLocks noChangeAspect="1" noChangeArrowheads="1"/>
                      </p:cNvPicPr>
                      <p:nvPr/>
                    </p:nvPicPr>
                    <p:blipFill>
                      <a:blip r:embed="rId5"/>
                      <a:srcRect/>
                      <a:stretch>
                        <a:fillRect/>
                      </a:stretch>
                    </p:blipFill>
                    <p:spPr bwMode="auto">
                      <a:xfrm>
                        <a:off x="565150" y="3262313"/>
                        <a:ext cx="7777163" cy="3071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Alarm Rate</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5" name="Picture 4"/>
          <p:cNvPicPr>
            <a:picLocks noChangeAspect="1"/>
          </p:cNvPicPr>
          <p:nvPr/>
        </p:nvPicPr>
        <p:blipFill>
          <a:blip r:embed="rId2"/>
          <a:stretch>
            <a:fillRect/>
          </a:stretch>
        </p:blipFill>
        <p:spPr>
          <a:xfrm>
            <a:off x="1691680" y="1556792"/>
            <a:ext cx="5832648" cy="4363182"/>
          </a:xfrm>
          <a:prstGeom prst="rect">
            <a:avLst/>
          </a:prstGeom>
        </p:spPr>
      </p:pic>
    </p:spTree>
    <p:extLst>
      <p:ext uri="{BB962C8B-B14F-4D97-AF65-F5344CB8AC3E}">
        <p14:creationId xmlns:p14="http://schemas.microsoft.com/office/powerpoint/2010/main" val="377608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AWGN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12" name="Content Placeholder 2"/>
          <p:cNvSpPr>
            <a:spLocks noGrp="1"/>
          </p:cNvSpPr>
          <p:nvPr>
            <p:ph idx="1"/>
          </p:nvPr>
        </p:nvSpPr>
        <p:spPr>
          <a:xfrm>
            <a:off x="723899" y="4772125"/>
            <a:ext cx="7770813" cy="1733028"/>
          </a:xfrm>
        </p:spPr>
        <p:txBody>
          <a:bodyPr/>
          <a:lstStyle/>
          <a:p>
            <a:pPr algn="just">
              <a:buFont typeface="Arial" panose="020B0604020202020204" pitchFamily="34" charset="0"/>
              <a:buChar char="•"/>
            </a:pPr>
            <a:r>
              <a:rPr lang="en-US" sz="1800" dirty="0"/>
              <a:t>Approach 3 rejects the noise on GIs in SYNC field, and yields 1 dB better detection performance as compared to Approach 1 and Approach 2</a:t>
            </a:r>
          </a:p>
          <a:p>
            <a:pPr algn="just">
              <a:buFont typeface="Arial" panose="020B0604020202020204" pitchFamily="34" charset="0"/>
              <a:buChar char="•"/>
            </a:pPr>
            <a:r>
              <a:rPr lang="en-US" sz="1800" dirty="0"/>
              <a:t>In ideal time synch, BER for Approach 2 and Approach 3  are better than Approach 1 as they have GIs in Data field. However, Approach 2 loses its advantage in a realistic scenario as SYNC field does not have GIs</a:t>
            </a:r>
          </a:p>
          <a:p>
            <a:pPr algn="just">
              <a:buFont typeface="Arial" panose="020B0604020202020204" pitchFamily="34" charset="0"/>
              <a:buChar char="•"/>
            </a:pPr>
            <a:endParaRPr lang="en-US" sz="1800" dirty="0"/>
          </a:p>
        </p:txBody>
      </p:sp>
      <p:pic>
        <p:nvPicPr>
          <p:cNvPr id="6" name="Picture 5"/>
          <p:cNvPicPr>
            <a:picLocks noChangeAspect="1"/>
          </p:cNvPicPr>
          <p:nvPr/>
        </p:nvPicPr>
        <p:blipFill>
          <a:blip r:embed="rId2"/>
          <a:stretch>
            <a:fillRect/>
          </a:stretch>
        </p:blipFill>
        <p:spPr>
          <a:xfrm>
            <a:off x="4590231" y="1444098"/>
            <a:ext cx="4262157" cy="3197728"/>
          </a:xfrm>
          <a:prstGeom prst="rect">
            <a:avLst/>
          </a:prstGeom>
        </p:spPr>
      </p:pic>
      <p:pic>
        <p:nvPicPr>
          <p:cNvPr id="7" name="Picture 6"/>
          <p:cNvPicPr>
            <a:picLocks noChangeAspect="1"/>
          </p:cNvPicPr>
          <p:nvPr/>
        </p:nvPicPr>
        <p:blipFill>
          <a:blip r:embed="rId3"/>
          <a:stretch>
            <a:fillRect/>
          </a:stretch>
        </p:blipFill>
        <p:spPr>
          <a:xfrm>
            <a:off x="723899" y="1450573"/>
            <a:ext cx="4262157" cy="3197727"/>
          </a:xfrm>
          <a:prstGeom prst="rect">
            <a:avLst/>
          </a:prstGeom>
        </p:spPr>
      </p:pic>
    </p:spTree>
    <p:extLst>
      <p:ext uri="{BB962C8B-B14F-4D97-AF65-F5344CB8AC3E}">
        <p14:creationId xmlns:p14="http://schemas.microsoft.com/office/powerpoint/2010/main" val="211565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ChA</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12" name="Content Placeholder 2"/>
          <p:cNvSpPr>
            <a:spLocks noGrp="1"/>
          </p:cNvSpPr>
          <p:nvPr>
            <p:ph idx="1"/>
          </p:nvPr>
        </p:nvSpPr>
        <p:spPr>
          <a:xfrm>
            <a:off x="723899" y="5149659"/>
            <a:ext cx="7770813" cy="680908"/>
          </a:xfrm>
        </p:spPr>
        <p:txBody>
          <a:bodyPr/>
          <a:lstStyle/>
          <a:p>
            <a:pPr algn="just">
              <a:buFont typeface="Arial" panose="020B0604020202020204" pitchFamily="34" charset="0"/>
              <a:buChar char="•"/>
            </a:pPr>
            <a:r>
              <a:rPr lang="en-US" sz="2000" dirty="0"/>
              <a:t>In Ch. A, the BER performance of Approach 3 yields 1 dB better BER performance as compared to Approach 1 and Approach 2</a:t>
            </a:r>
          </a:p>
          <a:p>
            <a:pPr algn="just">
              <a:buFont typeface="Arial" panose="020B0604020202020204" pitchFamily="34" charset="0"/>
              <a:buChar char="•"/>
            </a:pPr>
            <a:r>
              <a:rPr lang="en-US" sz="2000" dirty="0"/>
              <a:t>This gain is due to having GI in both SYNC and Data field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3" name="Picture 2"/>
          <p:cNvPicPr>
            <a:picLocks noChangeAspect="1"/>
          </p:cNvPicPr>
          <p:nvPr/>
        </p:nvPicPr>
        <p:blipFill>
          <a:blip r:embed="rId2"/>
          <a:stretch>
            <a:fillRect/>
          </a:stretch>
        </p:blipFill>
        <p:spPr>
          <a:xfrm>
            <a:off x="4283968" y="1484784"/>
            <a:ext cx="4688373" cy="3517500"/>
          </a:xfrm>
          <a:prstGeom prst="rect">
            <a:avLst/>
          </a:prstGeom>
        </p:spPr>
      </p:pic>
      <p:pic>
        <p:nvPicPr>
          <p:cNvPr id="9" name="Picture 8"/>
          <p:cNvPicPr>
            <a:picLocks noChangeAspect="1"/>
          </p:cNvPicPr>
          <p:nvPr/>
        </p:nvPicPr>
        <p:blipFill>
          <a:blip r:embed="rId3"/>
          <a:stretch>
            <a:fillRect/>
          </a:stretch>
        </p:blipFill>
        <p:spPr>
          <a:xfrm>
            <a:off x="171475" y="1470237"/>
            <a:ext cx="4702150" cy="3517500"/>
          </a:xfrm>
          <a:prstGeom prst="rect">
            <a:avLst/>
          </a:prstGeom>
        </p:spPr>
      </p:pic>
    </p:spTree>
    <p:extLst>
      <p:ext uri="{BB962C8B-B14F-4D97-AF65-F5344CB8AC3E}">
        <p14:creationId xmlns:p14="http://schemas.microsoft.com/office/powerpoint/2010/main" val="20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ChB</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2" name="Content Placeholder 2"/>
          <p:cNvSpPr>
            <a:spLocks noGrp="1"/>
          </p:cNvSpPr>
          <p:nvPr>
            <p:ph idx="1"/>
          </p:nvPr>
        </p:nvSpPr>
        <p:spPr>
          <a:xfrm>
            <a:off x="723899" y="4682934"/>
            <a:ext cx="7770813" cy="1482370"/>
          </a:xfrm>
        </p:spPr>
        <p:txBody>
          <a:bodyPr/>
          <a:lstStyle/>
          <a:p>
            <a:pPr algn="just">
              <a:buFont typeface="Arial" panose="020B0604020202020204" pitchFamily="34" charset="0"/>
              <a:buChar char="•"/>
            </a:pPr>
            <a:r>
              <a:rPr lang="en-US" sz="2000" dirty="0"/>
              <a:t>In Ch. B, the detection performance for Approach 3 is slightly better than that of Approach 1 and Approach 2. </a:t>
            </a:r>
          </a:p>
          <a:p>
            <a:pPr algn="just">
              <a:buFont typeface="Arial" panose="020B0604020202020204" pitchFamily="34" charset="0"/>
              <a:buChar char="•"/>
            </a:pPr>
            <a:r>
              <a:rPr lang="en-US" sz="2000" dirty="0"/>
              <a:t>The BER performance for different approaches is similar to each other in ChB with these simulation settings</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8" name="Picture 7"/>
          <p:cNvPicPr>
            <a:picLocks noChangeAspect="1"/>
          </p:cNvPicPr>
          <p:nvPr/>
        </p:nvPicPr>
        <p:blipFill>
          <a:blip r:embed="rId2"/>
          <a:stretch>
            <a:fillRect/>
          </a:stretch>
        </p:blipFill>
        <p:spPr>
          <a:xfrm>
            <a:off x="4555013" y="1472781"/>
            <a:ext cx="4262157" cy="3197727"/>
          </a:xfrm>
          <a:prstGeom prst="rect">
            <a:avLst/>
          </a:prstGeom>
        </p:spPr>
      </p:pic>
      <p:pic>
        <p:nvPicPr>
          <p:cNvPr id="3" name="Picture 2"/>
          <p:cNvPicPr>
            <a:picLocks noChangeAspect="1"/>
          </p:cNvPicPr>
          <p:nvPr/>
        </p:nvPicPr>
        <p:blipFill>
          <a:blip r:embed="rId3"/>
          <a:stretch>
            <a:fillRect/>
          </a:stretch>
        </p:blipFill>
        <p:spPr>
          <a:xfrm>
            <a:off x="537649" y="1472781"/>
            <a:ext cx="4335976" cy="3243580"/>
          </a:xfrm>
          <a:prstGeom prst="rect">
            <a:avLst/>
          </a:prstGeom>
        </p:spPr>
      </p:pic>
    </p:spTree>
    <p:extLst>
      <p:ext uri="{BB962C8B-B14F-4D97-AF65-F5344CB8AC3E}">
        <p14:creationId xmlns:p14="http://schemas.microsoft.com/office/powerpoint/2010/main" val="304065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 </a:t>
            </a:r>
            <a:r>
              <a:rPr lang="en-US" dirty="0" err="1"/>
              <a:t>ChD</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12" name="Content Placeholder 2"/>
          <p:cNvSpPr>
            <a:spLocks noGrp="1"/>
          </p:cNvSpPr>
          <p:nvPr>
            <p:ph idx="1"/>
          </p:nvPr>
        </p:nvSpPr>
        <p:spPr>
          <a:xfrm>
            <a:off x="723899" y="5373216"/>
            <a:ext cx="7770813" cy="792088"/>
          </a:xfrm>
        </p:spPr>
        <p:txBody>
          <a:bodyPr/>
          <a:lstStyle/>
          <a:p>
            <a:pPr algn="just">
              <a:buFont typeface="Arial" panose="020B0604020202020204" pitchFamily="34" charset="0"/>
              <a:buChar char="•"/>
            </a:pPr>
            <a:r>
              <a:rPr lang="en-US" sz="2000" dirty="0"/>
              <a:t>The BER performance for different approaches is similar to each other in </a:t>
            </a:r>
            <a:r>
              <a:rPr lang="en-US" sz="2000" dirty="0" err="1"/>
              <a:t>ChD</a:t>
            </a:r>
            <a:endParaRPr lang="en-US" sz="2000" dirty="0"/>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6" name="Picture 5"/>
          <p:cNvPicPr>
            <a:picLocks noChangeAspect="1"/>
          </p:cNvPicPr>
          <p:nvPr/>
        </p:nvPicPr>
        <p:blipFill>
          <a:blip r:embed="rId2"/>
          <a:stretch>
            <a:fillRect/>
          </a:stretch>
        </p:blipFill>
        <p:spPr>
          <a:xfrm>
            <a:off x="2123728" y="1462707"/>
            <a:ext cx="4812969" cy="3600400"/>
          </a:xfrm>
          <a:prstGeom prst="rect">
            <a:avLst/>
          </a:prstGeom>
        </p:spPr>
      </p:pic>
    </p:spTree>
    <p:extLst>
      <p:ext uri="{BB962C8B-B14F-4D97-AF65-F5344CB8AC3E}">
        <p14:creationId xmlns:p14="http://schemas.microsoft.com/office/powerpoint/2010/main" val="337129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Characteristics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6" name="Content Placeholder 2"/>
          <p:cNvSpPr>
            <a:spLocks noGrp="1"/>
          </p:cNvSpPr>
          <p:nvPr>
            <p:ph idx="1"/>
          </p:nvPr>
        </p:nvSpPr>
        <p:spPr>
          <a:xfrm>
            <a:off x="704850" y="5096629"/>
            <a:ext cx="7770813" cy="749350"/>
          </a:xfrm>
        </p:spPr>
        <p:txBody>
          <a:bodyPr/>
          <a:lstStyle/>
          <a:p>
            <a:pPr algn="just">
              <a:buFont typeface="Arial" panose="020B0604020202020204" pitchFamily="34" charset="0"/>
              <a:buChar char="•"/>
            </a:pPr>
            <a:r>
              <a:rPr lang="en-US" sz="2000" dirty="0"/>
              <a:t>Approach 3 significantly reduces the OOB emission, which is promising for FDM</a:t>
            </a:r>
          </a:p>
          <a:p>
            <a:pPr algn="just">
              <a:buFont typeface="Arial" panose="020B0604020202020204" pitchFamily="34" charset="0"/>
              <a:buChar char="•"/>
            </a:pPr>
            <a:r>
              <a:rPr lang="en-US" sz="2000" dirty="0"/>
              <a:t>Approach 1 and 2 still satisfy the 802.11ac SEM mask for single band</a:t>
            </a:r>
          </a:p>
          <a:p>
            <a:pPr algn="just">
              <a:buFont typeface="Arial" panose="020B0604020202020204" pitchFamily="34" charset="0"/>
              <a:buChar char="•"/>
            </a:pPr>
            <a:endParaRPr lang="en-US" sz="2000" dirty="0"/>
          </a:p>
          <a:p>
            <a:pPr algn="just">
              <a:buFont typeface="Arial" panose="020B0604020202020204" pitchFamily="34" charset="0"/>
              <a:buChar char="•"/>
            </a:pPr>
            <a:endParaRPr lang="en-US" sz="2000" dirty="0"/>
          </a:p>
        </p:txBody>
      </p:sp>
      <p:pic>
        <p:nvPicPr>
          <p:cNvPr id="7" name="Picture 6"/>
          <p:cNvPicPr>
            <a:picLocks noChangeAspect="1"/>
          </p:cNvPicPr>
          <p:nvPr/>
        </p:nvPicPr>
        <p:blipFill>
          <a:blip r:embed="rId2"/>
          <a:stretch>
            <a:fillRect/>
          </a:stretch>
        </p:blipFill>
        <p:spPr>
          <a:xfrm>
            <a:off x="164704" y="1674270"/>
            <a:ext cx="4592301" cy="3443491"/>
          </a:xfrm>
          <a:prstGeom prst="rect">
            <a:avLst/>
          </a:prstGeom>
        </p:spPr>
      </p:pic>
      <p:pic>
        <p:nvPicPr>
          <p:cNvPr id="10" name="Picture 9"/>
          <p:cNvPicPr>
            <a:picLocks noChangeAspect="1"/>
          </p:cNvPicPr>
          <p:nvPr/>
        </p:nvPicPr>
        <p:blipFill>
          <a:blip r:embed="rId3"/>
          <a:stretch>
            <a:fillRect/>
          </a:stretch>
        </p:blipFill>
        <p:spPr>
          <a:xfrm>
            <a:off x="4438750" y="1706546"/>
            <a:ext cx="4521075" cy="3390083"/>
          </a:xfrm>
          <a:prstGeom prst="rect">
            <a:avLst/>
          </a:prstGeom>
        </p:spPr>
      </p:pic>
    </p:spTree>
    <p:extLst>
      <p:ext uri="{BB962C8B-B14F-4D97-AF65-F5344CB8AC3E}">
        <p14:creationId xmlns:p14="http://schemas.microsoft.com/office/powerpoint/2010/main" val="61096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endParaRPr lang="en-US" dirty="0"/>
          </a:p>
        </p:txBody>
      </p:sp>
      <p:sp>
        <p:nvSpPr>
          <p:cNvPr id="3" name="Content Placeholder 2"/>
          <p:cNvSpPr>
            <a:spLocks noGrp="1"/>
          </p:cNvSpPr>
          <p:nvPr>
            <p:ph idx="1"/>
          </p:nvPr>
        </p:nvSpPr>
        <p:spPr>
          <a:xfrm>
            <a:off x="685800" y="1757512"/>
            <a:ext cx="7770813" cy="4113213"/>
          </a:xfrm>
        </p:spPr>
        <p:txBody>
          <a:bodyPr/>
          <a:lstStyle/>
          <a:p>
            <a:pPr algn="just">
              <a:buFont typeface="Arial" panose="020B0604020202020204" pitchFamily="34" charset="0"/>
              <a:buChar char="•"/>
            </a:pPr>
            <a:r>
              <a:rPr lang="en-US" sz="2000" dirty="0"/>
              <a:t>In this contribution, we demonstrate that SYNC and Data field OOK waveforms can be generated without extra operation in time by using 64-QAM and BPSK sequences of length 13 in frequency</a:t>
            </a:r>
          </a:p>
          <a:p>
            <a:pPr lvl="1" algn="just">
              <a:buFont typeface="Arial" panose="020B0604020202020204" pitchFamily="34" charset="0"/>
              <a:buChar char="•"/>
            </a:pPr>
            <a:r>
              <a:rPr lang="en-US" sz="1800" dirty="0"/>
              <a:t>This approach unifies the waveform for both SYNC and Data fields for both high and low</a:t>
            </a:r>
          </a:p>
          <a:p>
            <a:pPr lvl="1" algn="just">
              <a:buFont typeface="Arial" panose="020B0604020202020204" pitchFamily="34" charset="0"/>
              <a:buChar char="•"/>
            </a:pPr>
            <a:r>
              <a:rPr lang="en-US" sz="1800" dirty="0">
                <a:solidFill>
                  <a:schemeClr val="tx1"/>
                </a:solidFill>
              </a:rPr>
              <a:t>It supports FDM with straightforward extensions</a:t>
            </a:r>
          </a:p>
          <a:p>
            <a:pPr algn="just">
              <a:buFont typeface="Arial" panose="020B0604020202020204" pitchFamily="34" charset="0"/>
              <a:buChar char="•"/>
            </a:pPr>
            <a:r>
              <a:rPr lang="en-US" sz="2000" dirty="0">
                <a:solidFill>
                  <a:schemeClr val="tx1"/>
                </a:solidFill>
              </a:rPr>
              <a:t>With realistic simulations, we show that the existence of GI for both SYNC and DATA fields yields 1 dB improvement in less dispersive channels </a:t>
            </a:r>
          </a:p>
          <a:p>
            <a:pPr algn="just">
              <a:buFont typeface="Arial" panose="020B0604020202020204" pitchFamily="34" charset="0"/>
              <a:buChar char="•"/>
            </a:pPr>
            <a:endParaRPr lang="en-US" sz="20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34667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679360"/>
            <a:ext cx="7770813" cy="4401845"/>
          </a:xfrm>
        </p:spPr>
        <p:txBody>
          <a:bodyPr/>
          <a:lstStyle/>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[1] Steve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Shellhammer</a:t>
            </a:r>
            <a:r>
              <a:rPr lang="en-US" sz="1400" b="0" dirty="0">
                <a:latin typeface="Times New Roman" panose="02020603050405020304" pitchFamily="18" charset="0"/>
                <a:ea typeface="Gulim" panose="020B0600000101010101" pitchFamily="34" charset="-127"/>
                <a:cs typeface="Times New Roman" panose="02020603050405020304" pitchFamily="18" charset="0"/>
              </a:rPr>
              <a:t>, Bin Tian, “Sync Structure Motions,” IEEE 802.11-17/1781r1</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[2] Alphan Sahin, Rui Yang, Xiaofei Wang, Frank La Sita, Oghenekome Oteri, “Optimizing OOK Waveform for High Data Rate WUS,” IEEE 802.11-17/1634r0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[3]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“Meeting Minutes July 2017,” </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IEEE 802.11-17/1197r1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[4]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“Partial OOK – Generalizing the Blank GI Idea,”</a:t>
            </a:r>
            <a:r>
              <a:rPr lang="en-US" altLang="ko-KR" sz="1400" b="0" dirty="0">
                <a:latin typeface="Times New Roman" panose="02020603050405020304" pitchFamily="18" charset="0"/>
                <a:ea typeface="Gulim" panose="020B0600000101010101" pitchFamily="34" charset="-127"/>
                <a:cs typeface="Times New Roman" panose="02020603050405020304" pitchFamily="18" charset="0"/>
              </a:rPr>
              <a:t> IEEE 802.11-17/1673r1</a:t>
            </a:r>
            <a:r>
              <a:rPr lang="en-US" sz="1400" b="0" dirty="0">
                <a:latin typeface="Times New Roman" panose="02020603050405020304" pitchFamily="18" charset="0"/>
                <a:ea typeface="Gulim" panose="020B0600000101010101" pitchFamily="34" charset="-127"/>
                <a:cs typeface="Times New Roman" panose="02020603050405020304" pitchFamily="18" charset="0"/>
              </a:rPr>
              <a:t> </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[5] </a:t>
            </a:r>
            <a:r>
              <a:rPr lang="en-US" altLang="ko-KR" sz="1400" b="0" dirty="0" err="1">
                <a:latin typeface="Times New Roman" pitchFamily="18" charset="0"/>
                <a:ea typeface="굴림" charset="-127"/>
                <a:cs typeface="Times New Roman" pitchFamily="18" charset="0"/>
              </a:rPr>
              <a:t>Eunsung</a:t>
            </a:r>
            <a:r>
              <a:rPr lang="en-US" altLang="ko-KR" sz="1400" b="0" dirty="0">
                <a:latin typeface="Times New Roman" pitchFamily="18" charset="0"/>
                <a:ea typeface="굴림" charset="-127"/>
                <a:cs typeface="Times New Roman" pitchFamily="18" charset="0"/>
              </a:rPr>
              <a:t> Park et al. </a:t>
            </a:r>
            <a:r>
              <a:rPr lang="en-US" sz="1400" b="0" dirty="0">
                <a:latin typeface="Times New Roman" panose="02020603050405020304" pitchFamily="18" charset="0"/>
                <a:ea typeface="Gulim" panose="020B0600000101010101" pitchFamily="34" charset="-127"/>
                <a:cs typeface="Times New Roman" panose="02020603050405020304" pitchFamily="18" charset="0"/>
              </a:rPr>
              <a:t>“13-Length Sequence for OOK Waveform Generation,” IEEE 802.11-17/1613r2</a:t>
            </a:r>
          </a:p>
          <a:p>
            <a:pPr algn="just"/>
            <a:r>
              <a:rPr lang="en-US" sz="1400" b="0" dirty="0">
                <a:latin typeface="Times New Roman" panose="02020603050405020304" pitchFamily="18" charset="0"/>
                <a:ea typeface="Gulim" panose="020B0600000101010101" pitchFamily="34" charset="-127"/>
                <a:cs typeface="Times New Roman" panose="02020603050405020304" pitchFamily="18" charset="0"/>
              </a:rPr>
              <a:t>[6] Leif </a:t>
            </a:r>
            <a:r>
              <a:rPr lang="en-US" sz="1400" b="0" dirty="0" err="1">
                <a:latin typeface="Times New Roman" panose="02020603050405020304" pitchFamily="18" charset="0"/>
                <a:ea typeface="Gulim" panose="020B0600000101010101" pitchFamily="34" charset="-127"/>
                <a:cs typeface="Times New Roman" panose="02020603050405020304" pitchFamily="18" charset="0"/>
              </a:rPr>
              <a:t>Wilhelmsson</a:t>
            </a:r>
            <a:r>
              <a:rPr lang="en-US" sz="1400" b="0" dirty="0">
                <a:latin typeface="Times New Roman" panose="02020603050405020304" pitchFamily="18" charset="0"/>
                <a:ea typeface="Gulim" panose="020B0600000101010101" pitchFamily="34" charset="-127"/>
                <a:cs typeface="Times New Roman" panose="02020603050405020304" pitchFamily="18" charset="0"/>
              </a:rPr>
              <a:t>, “WUR 128 us Preamble Design,” IEEE 802.11-17/1665r3</a:t>
            </a:r>
          </a:p>
          <a:p>
            <a:pPr algn="just"/>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pPr lvl="0"/>
            <a:endParaRPr lang="en-US" altLang="ko-KR" sz="1800" b="0" dirty="0">
              <a:latin typeface="Times New Roman" panose="02020603050405020304" pitchFamily="18" charset="0"/>
              <a:ea typeface="Gulim" panose="020B0600000101010101" pitchFamily="34" charset="-127"/>
              <a:cs typeface="Times New Roman" panose="02020603050405020304" pitchFamily="18" charset="0"/>
            </a:endParaRPr>
          </a:p>
          <a:p>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93583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
            </a:r>
          </a:p>
        </p:txBody>
      </p:sp>
      <p:sp>
        <p:nvSpPr>
          <p:cNvPr id="3" name="Content Placeholder 2"/>
          <p:cNvSpPr>
            <a:spLocks noGrp="1"/>
          </p:cNvSpPr>
          <p:nvPr>
            <p:ph idx="1"/>
          </p:nvPr>
        </p:nvSpPr>
        <p:spPr/>
        <p:txBody>
          <a:bodyPr/>
          <a:lstStyle/>
          <a:p>
            <a:r>
              <a:rPr lang="en-US" dirty="0"/>
              <a:t>Do you agree that the constellation-based OOK waveform should be considered as a candidate waveform for both SYNC and Data fields of 802.11ba? </a:t>
            </a:r>
          </a:p>
          <a:p>
            <a:r>
              <a:rPr lang="en-US" dirty="0"/>
              <a:t>Y:</a:t>
            </a:r>
          </a:p>
          <a:p>
            <a:r>
              <a:rPr lang="en-US" dirty="0"/>
              <a:t>N:</a:t>
            </a:r>
          </a:p>
          <a:p>
            <a:r>
              <a:rPr lang="en-US" dirty="0"/>
              <a:t>A: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51297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814320"/>
            <a:ext cx="7772400" cy="1362075"/>
          </a:xfrm>
        </p:spPr>
        <p:txBody>
          <a:bodyPr/>
          <a:lstStyle/>
          <a:p>
            <a:pPr algn="ctr"/>
            <a:r>
              <a:rPr lang="en-US" dirty="0"/>
              <a:t>Appendix</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320740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7770813" cy="726976"/>
          </a:xfrm>
        </p:spPr>
        <p:txBody>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68760"/>
                <a:ext cx="7770813" cy="5112568"/>
              </a:xfrm>
            </p:spPr>
            <p:txBody>
              <a:bodyPr/>
              <a:lstStyle/>
              <a:p>
                <a:pPr algn="just">
                  <a:buFont typeface="Arial" panose="020B0604020202020204" pitchFamily="34" charset="0"/>
                  <a:buChar char="•"/>
                </a:pPr>
                <a:r>
                  <a:rPr lang="en-US" sz="2000" dirty="0">
                    <a:solidFill>
                      <a:schemeClr val="tx1"/>
                    </a:solidFill>
                  </a:rPr>
                  <a:t>In the previous meetings, the following agreements on SYNC field were made [1]:</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dirty="0">
                    <a:solidFill>
                      <a:schemeClr val="tx1"/>
                    </a:solidFill>
                  </a:rPr>
                  <a:t>“</a:t>
                </a:r>
                <a:r>
                  <a:rPr lang="en-US" sz="1600" i="1" dirty="0">
                    <a:solidFill>
                      <a:schemeClr val="tx1"/>
                    </a:solidFill>
                  </a:rPr>
                  <a:t>When the Data Field uses the low data rate the duration of the Sync field is 128 µs. When the Data Field uses the high data rate the duration of the Sync field is 64 µs.</a:t>
                </a:r>
                <a:r>
                  <a:rPr lang="en-US" sz="1600" dirty="0">
                    <a:solidFill>
                      <a:schemeClr val="tx1"/>
                    </a:solidFill>
                  </a:rPr>
                  <a:t>”</a:t>
                </a:r>
              </a:p>
              <a:p>
                <a:pPr lvl="1" algn="just">
                  <a:buFont typeface="Arial" panose="020B0604020202020204" pitchFamily="34" charset="0"/>
                  <a:buChar char="•"/>
                </a:pPr>
                <a:r>
                  <a:rPr lang="en-US" sz="1600" b="1" dirty="0">
                    <a:solidFill>
                      <a:schemeClr val="tx1"/>
                    </a:solidFill>
                  </a:rPr>
                  <a:t>Agreement</a:t>
                </a:r>
                <a:r>
                  <a:rPr lang="en-US" sz="1600" dirty="0">
                    <a:solidFill>
                      <a:schemeClr val="tx1"/>
                    </a:solidFill>
                  </a:rPr>
                  <a:t>:</a:t>
                </a:r>
                <a:r>
                  <a:rPr lang="en-US" sz="1600" b="1" dirty="0">
                    <a:solidFill>
                      <a:schemeClr val="tx1"/>
                    </a:solidFill>
                  </a:rPr>
                  <a:t> </a:t>
                </a:r>
                <a:r>
                  <a:rPr lang="en-US" sz="1600" i="1" dirty="0">
                    <a:solidFill>
                      <a:schemeClr val="tx1"/>
                    </a:solidFill>
                  </a:rPr>
                  <a:t>“</a:t>
                </a:r>
                <a:r>
                  <a:rPr lang="en-US" sz="1600" i="1" dirty="0">
                    <a:cs typeface="Calibri" panose="020F0502020204030204" pitchFamily="34" charset="0"/>
                  </a:rPr>
                  <a:t>The duration of each bit in the Sync field is TBD (either 2 or 4) µs.  The specific bit sequence of </a:t>
                </a:r>
                <a14:m>
                  <m:oMath xmlns:m="http://schemas.openxmlformats.org/officeDocument/2006/math">
                    <m:r>
                      <a:rPr lang="en-US" sz="1600" i="1" dirty="0">
                        <a:latin typeface="Cambria Math" panose="02040503050406030204" pitchFamily="18" charset="0"/>
                        <a:cs typeface="Calibri" panose="020F0502020204030204" pitchFamily="34" charset="0"/>
                      </a:rPr>
                      <m:t>𝑆</m:t>
                    </m:r>
                  </m:oMath>
                </a14:m>
                <a:r>
                  <a:rPr lang="en-US" sz="1600" i="1" dirty="0">
                    <a:cs typeface="Calibri" panose="020F0502020204030204" pitchFamily="34" charset="0"/>
                  </a:rPr>
                  <a:t> is TBD.”</a:t>
                </a:r>
                <a:endParaRPr lang="en-US" sz="2000" i="1" dirty="0">
                  <a:solidFill>
                    <a:schemeClr val="tx1"/>
                  </a:solidFill>
                </a:endParaRPr>
              </a:p>
              <a:p>
                <a:pPr algn="just">
                  <a:buFont typeface="Arial" panose="020B0604020202020204" pitchFamily="34" charset="0"/>
                  <a:buChar char="•"/>
                </a:pPr>
                <a:r>
                  <a:rPr lang="en-US" sz="2000" dirty="0">
                    <a:solidFill>
                      <a:schemeClr val="tx1"/>
                    </a:solidFill>
                  </a:rPr>
                  <a:t>In this contribution, we propose to generate SYNC waveform by using constellation-based OOK [2]</a:t>
                </a:r>
              </a:p>
              <a:p>
                <a:pPr lvl="1" algn="just">
                  <a:buFont typeface="Arial" panose="020B0604020202020204" pitchFamily="34" charset="0"/>
                  <a:buChar char="•"/>
                </a:pPr>
                <a:r>
                  <a:rPr lang="en-US" sz="1600" dirty="0">
                    <a:solidFill>
                      <a:schemeClr val="tx1"/>
                    </a:solidFill>
                  </a:rPr>
                  <a:t>The proposed approach enables a unified structure for both SYNC and Data fields with a very simple TX structure, allows FDM, controls out-of-band emission (OOBE) and PAPR without extra filtering/windowing</a:t>
                </a:r>
                <a:endParaRPr lang="en-US" sz="1600" i="1" dirty="0"/>
              </a:p>
              <a:p>
                <a:pPr algn="just">
                  <a:buFont typeface="Arial" panose="020B0604020202020204" pitchFamily="34" charset="0"/>
                  <a:buChar char="•"/>
                </a:pPr>
                <a:r>
                  <a:rPr lang="en-US" sz="2000" dirty="0">
                    <a:solidFill>
                      <a:schemeClr val="tx1"/>
                    </a:solidFill>
                  </a:rPr>
                  <a:t>Considering the agreements above, we also evaluate various waveform options for SYNC and Data fields simultaneously</a:t>
                </a:r>
              </a:p>
              <a:p>
                <a:pPr lvl="1" algn="just">
                  <a:buFont typeface="Arial" panose="020B0604020202020204" pitchFamily="34" charset="0"/>
                  <a:buChar char="•"/>
                </a:pPr>
                <a:r>
                  <a:rPr lang="en-US" sz="1600" dirty="0">
                    <a:solidFill>
                      <a:schemeClr val="tx1"/>
                    </a:solidFill>
                  </a:rPr>
                  <a:t>Options for SYNC : On-off keying (OOK) </a:t>
                </a:r>
                <a:r>
                  <a:rPr lang="en-US" sz="1600" u="sng" dirty="0">
                    <a:solidFill>
                      <a:schemeClr val="tx1"/>
                    </a:solidFill>
                  </a:rPr>
                  <a:t>with/without</a:t>
                </a:r>
                <a:r>
                  <a:rPr lang="en-US" sz="1600" dirty="0">
                    <a:solidFill>
                      <a:schemeClr val="tx1"/>
                    </a:solidFill>
                  </a:rPr>
                  <a:t> blank guard interval (GI)</a:t>
                </a:r>
              </a:p>
              <a:p>
                <a:pPr lvl="1" algn="just">
                  <a:buFont typeface="Arial" panose="020B0604020202020204" pitchFamily="34" charset="0"/>
                  <a:buChar char="•"/>
                </a:pPr>
                <a:r>
                  <a:rPr lang="en-US" sz="1600" dirty="0">
                    <a:solidFill>
                      <a:schemeClr val="tx1"/>
                    </a:solidFill>
                  </a:rPr>
                  <a:t>Options for Data (High data rate): WFC OOK </a:t>
                </a:r>
                <a:r>
                  <a:rPr lang="en-US" sz="1600" u="sng" dirty="0">
                    <a:solidFill>
                      <a:schemeClr val="tx1"/>
                    </a:solidFill>
                  </a:rPr>
                  <a:t>with/without</a:t>
                </a:r>
                <a:r>
                  <a:rPr lang="en-US" sz="1600" dirty="0">
                    <a:solidFill>
                      <a:schemeClr val="tx1"/>
                    </a:solidFill>
                  </a:rPr>
                  <a:t> blank GI</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68760"/>
                <a:ext cx="7770813" cy="5112568"/>
              </a:xfrm>
              <a:blipFill>
                <a:blip r:embed="rId2"/>
                <a:stretch>
                  <a:fillRect l="-706" t="-596" r="-78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143119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53790" y="2214320"/>
            <a:ext cx="4973183" cy="3729091"/>
          </a:xfrm>
          <a:prstGeom prst="rect">
            <a:avLst/>
          </a:prstGeom>
        </p:spPr>
      </p:pic>
      <p:sp>
        <p:nvSpPr>
          <p:cNvPr id="2" name="Title 1"/>
          <p:cNvSpPr>
            <a:spLocks noGrp="1"/>
          </p:cNvSpPr>
          <p:nvPr>
            <p:ph type="title"/>
          </p:nvPr>
        </p:nvSpPr>
        <p:spPr>
          <a:xfrm>
            <a:off x="297259" y="685801"/>
            <a:ext cx="8547894" cy="726976"/>
          </a:xfrm>
        </p:spPr>
        <p:txBody>
          <a:bodyPr/>
          <a:lstStyle/>
          <a:p>
            <a:r>
              <a:rPr lang="en-US" sz="2800" dirty="0"/>
              <a:t>Constellation-based OOK with a </a:t>
            </a:r>
            <a:r>
              <a:rPr lang="en-US" sz="2800" dirty="0">
                <a:solidFill>
                  <a:schemeClr val="tx1"/>
                </a:solidFill>
              </a:rPr>
              <a:t>64-QAM Sequence</a:t>
            </a:r>
            <a:endParaRPr lang="en-US" sz="2800" dirty="0"/>
          </a:p>
        </p:txBody>
      </p:sp>
      <p:sp>
        <p:nvSpPr>
          <p:cNvPr id="3" name="Content Placeholder 2"/>
          <p:cNvSpPr>
            <a:spLocks noGrp="1"/>
          </p:cNvSpPr>
          <p:nvPr>
            <p:ph idx="1"/>
          </p:nvPr>
        </p:nvSpPr>
        <p:spPr>
          <a:xfrm>
            <a:off x="671493" y="1346102"/>
            <a:ext cx="7716931" cy="1362817"/>
          </a:xfrm>
        </p:spPr>
        <p:txBody>
          <a:bodyPr/>
          <a:lstStyle/>
          <a:p>
            <a:pPr algn="just">
              <a:buFont typeface="Arial" panose="020B0604020202020204" pitchFamily="34" charset="0"/>
              <a:buChar char="•"/>
            </a:pPr>
            <a:r>
              <a:rPr lang="en-US" sz="2000" dirty="0">
                <a:solidFill>
                  <a:schemeClr val="tx1"/>
                </a:solidFill>
              </a:rPr>
              <a:t>The following sequence with 64-QAM constellation minimizes the leakage during “OFF” duration while keeping PAPR low and the WUS’ PSD compliant with the 11ac spectral emission mask</a:t>
            </a:r>
            <a:endParaRPr lang="en-US" sz="2000" b="0" dirty="0">
              <a:solidFill>
                <a:schemeClr val="tx1"/>
              </a:solidFill>
            </a:endParaRPr>
          </a:p>
          <a:p>
            <a:pPr algn="just">
              <a:buFont typeface="Arial" panose="020B0604020202020204" pitchFamily="34" charset="0"/>
              <a:buChar char="•"/>
            </a:pPr>
            <a:endParaRPr lang="en-US" sz="12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20</a:t>
            </a:fld>
            <a:endParaRPr lang="en-GB"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𝐴</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US" sz="1100" smtClean="0">
                                    <a:latin typeface="Cambria Math" panose="02040503050406030204" pitchFamily="18" charset="0"/>
                                  </a:rPr>
                                  <m:t>𝐵</m:t>
                                </m:r>
                                <m:r>
                                  <a:rPr lang="en-US" sz="1100" smtClean="0">
                                    <a:latin typeface="Cambria Math" panose="02040503050406030204" pitchFamily="18" charset="0"/>
                                  </a:rPr>
                                  <m:t>(</m:t>
                                </m:r>
                                <m:r>
                                  <a:rPr lang="en-US" sz="1100" smtClean="0">
                                    <a:latin typeface="Cambria Math" panose="02040503050406030204" pitchFamily="18" charset="0"/>
                                  </a:rPr>
                                  <m:t>𝑛</m:t>
                                </m:r>
                                <m:r>
                                  <a:rPr lang="en-US" sz="1100" smtClean="0">
                                    <a:latin typeface="Cambria Math" panose="02040503050406030204" pitchFamily="18" charset="0"/>
                                  </a:rPr>
                                  <m:t>)</m:t>
                                </m:r>
                              </m:oMath>
                            </m:oMathPara>
                          </a14:m>
                          <a:endParaRPr lang="en-US" sz="1100" dirty="0"/>
                        </a:p>
                      </a:txBody>
                      <a:tcPr marL="0" marR="0" marT="0" marB="0" anchor="ctr"/>
                    </a:tc>
                    <a:extLst>
                      <a:ext uri="{0D108BD9-81ED-4DB2-BD59-A6C34878D82A}">
                        <a16:rowId xmlns:a16="http://schemas.microsoft.com/office/drawing/2014/main" val="242937280"/>
                      </a:ext>
                    </a:extLst>
                  </a:tr>
                  <a:tr h="2573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m:t>
                                    </m:r>
                                  </m:sub>
                                </m:sSub>
                              </m:oMath>
                            </m:oMathPara>
                          </a14:m>
                          <a:endParaRPr lang="en-US" sz="1100" dirty="0"/>
                        </a:p>
                      </a:txBody>
                      <a:tcPr marL="0" marR="0" marT="0" marB="0" anchor="ctr"/>
                    </a:tc>
                    <a:tc>
                      <a:txBody>
                        <a:bodyPr/>
                        <a:lstStyle/>
                        <a:p>
                          <a:pPr marL="0" marR="0" algn="ctr" defTabSz="914400" rtl="0" eaLnBrk="1" latinLnBrk="0" hangingPunct="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(42)</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3</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(45)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4</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5</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(34)</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6</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7</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(53)</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8</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(8)</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9</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(11)</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10</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(26)</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11</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(60)</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pPr algn="ctr"/>
                          <a14:m>
                            <m:oMathPara xmlns:m="http://schemas.openxmlformats.org/officeDocument/2006/math">
                              <m:oMathParaPr>
                                <m:jc m:val="centerGroup"/>
                              </m:oMathParaPr>
                              <m:oMath xmlns:m="http://schemas.openxmlformats.org/officeDocument/2006/math">
                                <m:sSub>
                                  <m:sSubPr>
                                    <m:ctrlPr>
                                      <a:rPr lang="en-US" sz="1100" i="1" kern="1200" smtClean="0">
                                        <a:effectLst/>
                                        <a:latin typeface="Cambria Math" panose="02040503050406030204" pitchFamily="18" charset="0"/>
                                      </a:rPr>
                                    </m:ctrlPr>
                                  </m:sSubPr>
                                  <m:e>
                                    <m:r>
                                      <a:rPr lang="en-US" sz="1100" kern="1200" smtClean="0">
                                        <a:effectLst/>
                                        <a:latin typeface="Cambria Math" panose="02040503050406030204" pitchFamily="18" charset="0"/>
                                      </a:rPr>
                                      <m:t>𝑑</m:t>
                                    </m:r>
                                  </m:e>
                                  <m:sub>
                                    <m:r>
                                      <a:rPr lang="en-US" sz="1100" kern="1200" smtClean="0">
                                        <a:effectLst/>
                                        <a:latin typeface="Cambria Math" panose="02040503050406030204" pitchFamily="18" charset="0"/>
                                      </a:rPr>
                                      <m:t>12</m:t>
                                    </m:r>
                                  </m:sub>
                                </m:sSub>
                              </m:oMath>
                            </m:oMathPara>
                          </a14:m>
                          <a:endParaRPr lang="en-US" sz="1100" dirty="0"/>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100" kern="1200" smtClean="0">
                                    <a:effectLst/>
                                    <a:latin typeface="Cambria Math" panose="02040503050406030204" pitchFamily="18" charset="0"/>
                                  </a:rPr>
                                  <m:t>𝑠</m:t>
                                </m:r>
                                <m:r>
                                  <a:rPr lang="en-US" sz="1100" kern="1200" smtClean="0">
                                    <a:effectLst/>
                                    <a:latin typeface="Cambria Math" panose="02040503050406030204" pitchFamily="18" charset="0"/>
                                  </a:rPr>
                                  <m:t>(55)</m:t>
                                </m:r>
                              </m:oMath>
                            </m:oMathPara>
                          </a14:m>
                          <a:endParaRPr lang="en-US" sz="1100" b="0" kern="1200" dirty="0">
                            <a:solidFill>
                              <a:schemeClr val="tx1"/>
                            </a:solidFill>
                            <a:effectLst/>
                            <a:latin typeface="+mn-lt"/>
                            <a:ea typeface="+mn-ea"/>
                            <a:cs typeface="+mn-cs"/>
                          </a:endParaRPr>
                        </a:p>
                      </a:txBody>
                      <a:tcPr marL="0" marR="0" marT="0" marB="0" anchor="ct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65558210"/>
                  </p:ext>
                </p:extLst>
              </p:nvPr>
            </p:nvGraphicFramePr>
            <p:xfrm>
              <a:off x="1111397" y="2469641"/>
              <a:ext cx="1805634" cy="2979170"/>
            </p:xfrm>
            <a:graphic>
              <a:graphicData uri="http://schemas.openxmlformats.org/drawingml/2006/table">
                <a:tbl>
                  <a:tblPr firstRow="1" bandRow="1">
                    <a:tableStyleId>{D27102A9-8310-4765-A935-A1911B00CA55}</a:tableStyleId>
                  </a:tblPr>
                  <a:tblGrid>
                    <a:gridCol w="292788">
                      <a:extLst>
                        <a:ext uri="{9D8B030D-6E8A-4147-A177-3AD203B41FA5}">
                          <a16:colId xmlns:a16="http://schemas.microsoft.com/office/drawing/2014/main" val="776681979"/>
                        </a:ext>
                      </a:extLst>
                    </a:gridCol>
                    <a:gridCol w="602943">
                      <a:extLst>
                        <a:ext uri="{9D8B030D-6E8A-4147-A177-3AD203B41FA5}">
                          <a16:colId xmlns:a16="http://schemas.microsoft.com/office/drawing/2014/main" val="2071352539"/>
                        </a:ext>
                      </a:extLst>
                    </a:gridCol>
                    <a:gridCol w="416706">
                      <a:extLst>
                        <a:ext uri="{9D8B030D-6E8A-4147-A177-3AD203B41FA5}">
                          <a16:colId xmlns:a16="http://schemas.microsoft.com/office/drawing/2014/main" val="2589144459"/>
                        </a:ext>
                      </a:extLst>
                    </a:gridCol>
                    <a:gridCol w="493197">
                      <a:extLst>
                        <a:ext uri="{9D8B030D-6E8A-4147-A177-3AD203B41FA5}">
                          <a16:colId xmlns:a16="http://schemas.microsoft.com/office/drawing/2014/main" val="1124972599"/>
                        </a:ext>
                      </a:extLst>
                    </a:gridCol>
                  </a:tblGrid>
                  <a:tr h="194418">
                    <a:tc>
                      <a:txBody>
                        <a:bodyPr/>
                        <a:lstStyle/>
                        <a:p>
                          <a:pPr algn="ctr"/>
                          <a:endParaRPr lang="en-US" sz="1100" dirty="0"/>
                        </a:p>
                      </a:txBody>
                      <a:tcPr marL="0" marR="0" marT="0" marB="0" anchor="ctr"/>
                    </a:tc>
                    <a:tc gridSpan="3">
                      <a:txBody>
                        <a:bodyPr/>
                        <a:lstStyle/>
                        <a:p>
                          <a:pPr algn="ctr"/>
                          <a:r>
                            <a:rPr lang="en-US" sz="1100" dirty="0"/>
                            <a:t>Option 2: Leakage First</a:t>
                          </a:r>
                        </a:p>
                      </a:txBody>
                      <a:tcPr marL="0" marR="0" marT="0" marB="0" anchor="ctr"/>
                    </a:tc>
                    <a:tc hMerge="1">
                      <a:txBody>
                        <a:bodyPr/>
                        <a:lstStyle/>
                        <a:p>
                          <a:pPr algn="ctr"/>
                          <a:endParaRPr lang="en-US" sz="1100" dirty="0"/>
                        </a:p>
                      </a:txBody>
                      <a:tcPr marL="0" marR="0" marT="0" marB="0" anchor="ctr"/>
                    </a:tc>
                    <a:tc hMerge="1">
                      <a:txBody>
                        <a:bodyPr/>
                        <a:lstStyle/>
                        <a:p>
                          <a:pPr algn="ctr"/>
                          <a:endParaRPr lang="en-US" sz="1100" dirty="0"/>
                        </a:p>
                      </a:txBody>
                      <a:tcPr marL="0" marR="0" marT="0" marB="0" anchor="ctr"/>
                    </a:tc>
                    <a:extLst>
                      <a:ext uri="{0D108BD9-81ED-4DB2-BD59-A6C34878D82A}">
                        <a16:rowId xmlns:a16="http://schemas.microsoft.com/office/drawing/2014/main" val="823280604"/>
                      </a:ext>
                    </a:extLst>
                  </a:tr>
                  <a:tr h="194418">
                    <a:tc>
                      <a:txBody>
                        <a:bodyPr/>
                        <a:lstStyle/>
                        <a:p>
                          <a:pPr algn="ctr"/>
                          <a:endParaRPr lang="en-US" sz="1100" dirty="0"/>
                        </a:p>
                      </a:txBody>
                      <a:tcPr marL="0" marR="0" marT="0" marB="0" anchor="ctr"/>
                    </a:tc>
                    <a:tc>
                      <a:txBody>
                        <a:bodyPr/>
                        <a:lstStyle/>
                        <a:p>
                          <a:pPr algn="ctr"/>
                          <a:r>
                            <a:rPr lang="en-US" sz="1100" dirty="0"/>
                            <a:t>Symbol</a:t>
                          </a:r>
                        </a:p>
                      </a:txBody>
                      <a:tcPr marL="0" marR="0" marT="0" marB="0" anchor="ctr"/>
                    </a:tc>
                    <a:tc>
                      <a:txBody>
                        <a:bodyPr/>
                        <a:lstStyle/>
                        <a:p>
                          <a:endParaRPr lang="en-US"/>
                        </a:p>
                      </a:txBody>
                      <a:tcPr marL="0" marR="0" marT="0" marB="0" anchor="ctr">
                        <a:blipFill>
                          <a:blip r:embed="rId3"/>
                          <a:stretch>
                            <a:fillRect l="-213043" t="-115625" r="-118841" b="-1371875"/>
                          </a:stretch>
                        </a:blipFill>
                      </a:tcPr>
                    </a:tc>
                    <a:tc>
                      <a:txBody>
                        <a:bodyPr/>
                        <a:lstStyle/>
                        <a:p>
                          <a:endParaRPr lang="en-US"/>
                        </a:p>
                      </a:txBody>
                      <a:tcPr marL="0" marR="0" marT="0" marB="0" anchor="ctr">
                        <a:blipFill>
                          <a:blip r:embed="rId3"/>
                          <a:stretch>
                            <a:fillRect l="-266667" t="-115625" r="-1235" b="-1371875"/>
                          </a:stretch>
                        </a:blipFill>
                      </a:tcPr>
                    </a:tc>
                    <a:extLst>
                      <a:ext uri="{0D108BD9-81ED-4DB2-BD59-A6C34878D82A}">
                        <a16:rowId xmlns:a16="http://schemas.microsoft.com/office/drawing/2014/main" val="242937280"/>
                      </a:ext>
                    </a:extLst>
                  </a:tr>
                  <a:tr h="257318">
                    <a:tc>
                      <a:txBody>
                        <a:bodyPr/>
                        <a:lstStyle/>
                        <a:p>
                          <a:endParaRPr lang="en-US"/>
                        </a:p>
                      </a:txBody>
                      <a:tcPr marL="0" marR="0" marT="0" marB="0" anchor="ctr">
                        <a:blipFill>
                          <a:blip r:embed="rId3"/>
                          <a:stretch>
                            <a:fillRect t="-164286" r="-520833" b="-945238"/>
                          </a:stretch>
                        </a:blipFill>
                      </a:tcPr>
                    </a:tc>
                    <a:tc>
                      <a:txBody>
                        <a:bodyPr/>
                        <a:lstStyle/>
                        <a:p>
                          <a:endParaRPr lang="en-US"/>
                        </a:p>
                      </a:txBody>
                      <a:tcPr marL="0" marR="0" marT="0" marB="0" anchor="ctr">
                        <a:blipFill>
                          <a:blip r:embed="rId3"/>
                          <a:stretch>
                            <a:fillRect l="-48485" t="-164286" r="-152525" b="-945238"/>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034027187"/>
                      </a:ext>
                    </a:extLst>
                  </a:tr>
                  <a:tr h="194418">
                    <a:tc>
                      <a:txBody>
                        <a:bodyPr/>
                        <a:lstStyle/>
                        <a:p>
                          <a:endParaRPr lang="en-US"/>
                        </a:p>
                      </a:txBody>
                      <a:tcPr marL="0" marR="0" marT="0" marB="0" anchor="ctr">
                        <a:blipFill>
                          <a:blip r:embed="rId3"/>
                          <a:stretch>
                            <a:fillRect t="-346875" r="-520833" b="-1140625"/>
                          </a:stretch>
                        </a:blipFill>
                      </a:tcPr>
                    </a:tc>
                    <a:tc>
                      <a:txBody>
                        <a:bodyPr/>
                        <a:lstStyle/>
                        <a:p>
                          <a:endParaRPr lang="en-US"/>
                        </a:p>
                      </a:txBody>
                      <a:tcPr marL="0" marR="0" marT="0" marB="0" anchor="ctr">
                        <a:blipFill>
                          <a:blip r:embed="rId3"/>
                          <a:stretch>
                            <a:fillRect l="-48485" t="-346875" r="-152525" b="-11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016238532"/>
                      </a:ext>
                    </a:extLst>
                  </a:tr>
                  <a:tr h="194418">
                    <a:tc>
                      <a:txBody>
                        <a:bodyPr/>
                        <a:lstStyle/>
                        <a:p>
                          <a:endParaRPr lang="en-US"/>
                        </a:p>
                      </a:txBody>
                      <a:tcPr marL="0" marR="0" marT="0" marB="0" anchor="ctr">
                        <a:blipFill>
                          <a:blip r:embed="rId3"/>
                          <a:stretch>
                            <a:fillRect t="-446875" r="-520833" b="-1040625"/>
                          </a:stretch>
                        </a:blipFill>
                      </a:tcPr>
                    </a:tc>
                    <a:tc>
                      <a:txBody>
                        <a:bodyPr/>
                        <a:lstStyle/>
                        <a:p>
                          <a:endParaRPr lang="en-US"/>
                        </a:p>
                      </a:txBody>
                      <a:tcPr marL="0" marR="0" marT="0" marB="0" anchor="ctr">
                        <a:blipFill>
                          <a:blip r:embed="rId3"/>
                          <a:stretch>
                            <a:fillRect l="-48485" t="-446875" r="-152525" b="-1040625"/>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022082631"/>
                      </a:ext>
                    </a:extLst>
                  </a:tr>
                  <a:tr h="194418">
                    <a:tc>
                      <a:txBody>
                        <a:bodyPr/>
                        <a:lstStyle/>
                        <a:p>
                          <a:endParaRPr lang="en-US"/>
                        </a:p>
                      </a:txBody>
                      <a:tcPr marL="0" marR="0" marT="0" marB="0" anchor="ctr">
                        <a:blipFill>
                          <a:blip r:embed="rId3"/>
                          <a:stretch>
                            <a:fillRect t="-546875" r="-520833" b="-940625"/>
                          </a:stretch>
                        </a:blipFill>
                      </a:tcPr>
                    </a:tc>
                    <a:tc>
                      <a:txBody>
                        <a:bodyPr/>
                        <a:lstStyle/>
                        <a:p>
                          <a:endParaRPr lang="en-US"/>
                        </a:p>
                      </a:txBody>
                      <a:tcPr marL="0" marR="0" marT="0" marB="0" anchor="ctr">
                        <a:blipFill>
                          <a:blip r:embed="rId3"/>
                          <a:stretch>
                            <a:fillRect l="-48485" t="-546875" r="-152525" b="-9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3253120"/>
                      </a:ext>
                    </a:extLst>
                  </a:tr>
                  <a:tr h="194418">
                    <a:tc>
                      <a:txBody>
                        <a:bodyPr/>
                        <a:lstStyle/>
                        <a:p>
                          <a:endParaRPr lang="en-US"/>
                        </a:p>
                      </a:txBody>
                      <a:tcPr marL="0" marR="0" marT="0" marB="0" anchor="ctr">
                        <a:blipFill>
                          <a:blip r:embed="rId3"/>
                          <a:stretch>
                            <a:fillRect t="-646875" r="-520833" b="-840625"/>
                          </a:stretch>
                        </a:blipFill>
                      </a:tcPr>
                    </a:tc>
                    <a:tc>
                      <a:txBody>
                        <a:bodyPr/>
                        <a:lstStyle/>
                        <a:p>
                          <a:endParaRPr lang="en-US"/>
                        </a:p>
                      </a:txBody>
                      <a:tcPr marL="0" marR="0" marT="0" marB="0" anchor="ctr">
                        <a:blipFill>
                          <a:blip r:embed="rId3"/>
                          <a:stretch>
                            <a:fillRect l="-48485" t="-646875" r="-152525" b="-840625"/>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4158681283"/>
                      </a:ext>
                    </a:extLst>
                  </a:tr>
                  <a:tr h="194418">
                    <a:tc>
                      <a:txBody>
                        <a:bodyPr/>
                        <a:lstStyle/>
                        <a:p>
                          <a:endParaRPr lang="en-US"/>
                        </a:p>
                      </a:txBody>
                      <a:tcPr marL="0" marR="0" marT="0" marB="0" anchor="ctr">
                        <a:blipFill>
                          <a:blip r:embed="rId3"/>
                          <a:stretch>
                            <a:fillRect t="-746875" r="-520833" b="-740625"/>
                          </a:stretch>
                        </a:blipFill>
                      </a:tcPr>
                    </a:tc>
                    <a:tc>
                      <a:txBody>
                        <a:bodyPr/>
                        <a:lstStyle/>
                        <a:p>
                          <a:endParaRPr lang="en-US"/>
                        </a:p>
                      </a:txBody>
                      <a:tcPr marL="0" marR="0" marT="0" marB="0" anchor="ctr">
                        <a:blipFill>
                          <a:blip r:embed="rId3"/>
                          <a:stretch>
                            <a:fillRect l="-48485" t="-746875" r="-152525" b="-740625"/>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845253891"/>
                      </a:ext>
                    </a:extLst>
                  </a:tr>
                  <a:tr h="1944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mn-lt"/>
                              <a:ea typeface="+mn-ea"/>
                              <a:cs typeface="+mn-cs"/>
                            </a:rPr>
                            <a:t>CT</a:t>
                          </a:r>
                        </a:p>
                      </a:txBody>
                      <a:tcPr marL="0" marR="0" marT="0" marB="0" anchor="ctr"/>
                    </a:tc>
                    <a:tc>
                      <a:txBody>
                        <a:bodyPr/>
                        <a:lstStyle/>
                        <a:p>
                          <a:pPr algn="ctr"/>
                          <a:r>
                            <a:rPr lang="en-US" sz="1100" dirty="0"/>
                            <a:t>0</a:t>
                          </a:r>
                        </a:p>
                      </a:txBody>
                      <a:tcPr marL="0" marR="0" marT="0" marB="0" anchor="ct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extLst>
                      <a:ext uri="{0D108BD9-81ED-4DB2-BD59-A6C34878D82A}">
                        <a16:rowId xmlns:a16="http://schemas.microsoft.com/office/drawing/2014/main" val="1284018442"/>
                      </a:ext>
                    </a:extLst>
                  </a:tr>
                  <a:tr h="194418">
                    <a:tc>
                      <a:txBody>
                        <a:bodyPr/>
                        <a:lstStyle/>
                        <a:p>
                          <a:endParaRPr lang="en-US"/>
                        </a:p>
                      </a:txBody>
                      <a:tcPr marL="0" marR="0" marT="0" marB="0" anchor="ctr">
                        <a:blipFill>
                          <a:blip r:embed="rId3"/>
                          <a:stretch>
                            <a:fillRect t="-977419" r="-520833" b="-561290"/>
                          </a:stretch>
                        </a:blipFill>
                      </a:tcPr>
                    </a:tc>
                    <a:tc>
                      <a:txBody>
                        <a:bodyPr/>
                        <a:lstStyle/>
                        <a:p>
                          <a:endParaRPr lang="en-US"/>
                        </a:p>
                      </a:txBody>
                      <a:tcPr marL="0" marR="0" marT="0" marB="0" anchor="ctr">
                        <a:blipFill>
                          <a:blip r:embed="rId3"/>
                          <a:stretch>
                            <a:fillRect l="-48485" t="-977419" r="-152525" b="-561290"/>
                          </a:stretch>
                        </a:blip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989391698"/>
                      </a:ext>
                    </a:extLst>
                  </a:tr>
                  <a:tr h="194418">
                    <a:tc>
                      <a:txBody>
                        <a:bodyPr/>
                        <a:lstStyle/>
                        <a:p>
                          <a:endParaRPr lang="en-US"/>
                        </a:p>
                      </a:txBody>
                      <a:tcPr marL="0" marR="0" marT="0" marB="0" anchor="ctr">
                        <a:blipFill>
                          <a:blip r:embed="rId3"/>
                          <a:stretch>
                            <a:fillRect t="-1043750" r="-520833" b="-443750"/>
                          </a:stretch>
                        </a:blipFill>
                      </a:tcPr>
                    </a:tc>
                    <a:tc>
                      <a:txBody>
                        <a:bodyPr/>
                        <a:lstStyle/>
                        <a:p>
                          <a:endParaRPr lang="en-US"/>
                        </a:p>
                      </a:txBody>
                      <a:tcPr marL="0" marR="0" marT="0" marB="0" anchor="ctr">
                        <a:blipFill>
                          <a:blip r:embed="rId3"/>
                          <a:stretch>
                            <a:fillRect l="-48485" t="-1043750" r="-152525" b="-443750"/>
                          </a:stretch>
                        </a:blip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2404745080"/>
                      </a:ext>
                    </a:extLst>
                  </a:tr>
                  <a:tr h="194418">
                    <a:tc>
                      <a:txBody>
                        <a:bodyPr/>
                        <a:lstStyle/>
                        <a:p>
                          <a:endParaRPr lang="en-US"/>
                        </a:p>
                      </a:txBody>
                      <a:tcPr marL="0" marR="0" marT="0" marB="0" anchor="ctr">
                        <a:blipFill>
                          <a:blip r:embed="rId3"/>
                          <a:stretch>
                            <a:fillRect t="-1143750" r="-520833" b="-343750"/>
                          </a:stretch>
                        </a:blipFill>
                      </a:tcPr>
                    </a:tc>
                    <a:tc>
                      <a:txBody>
                        <a:bodyPr/>
                        <a:lstStyle/>
                        <a:p>
                          <a:endParaRPr lang="en-US"/>
                        </a:p>
                      </a:txBody>
                      <a:tcPr marL="0" marR="0" marT="0" marB="0" anchor="ctr">
                        <a:blipFill>
                          <a:blip r:embed="rId3"/>
                          <a:stretch>
                            <a:fillRect l="-48485" t="-1143750" r="-152525" b="-343750"/>
                          </a:stretch>
                        </a:blip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544327643"/>
                      </a:ext>
                    </a:extLst>
                  </a:tr>
                  <a:tr h="194418">
                    <a:tc>
                      <a:txBody>
                        <a:bodyPr/>
                        <a:lstStyle/>
                        <a:p>
                          <a:endParaRPr lang="en-US"/>
                        </a:p>
                      </a:txBody>
                      <a:tcPr marL="0" marR="0" marT="0" marB="0" anchor="ctr">
                        <a:blipFill>
                          <a:blip r:embed="rId3"/>
                          <a:stretch>
                            <a:fillRect t="-1243750" r="-520833" b="-243750"/>
                          </a:stretch>
                        </a:blipFill>
                      </a:tcPr>
                    </a:tc>
                    <a:tc>
                      <a:txBody>
                        <a:bodyPr/>
                        <a:lstStyle/>
                        <a:p>
                          <a:endParaRPr lang="en-US"/>
                        </a:p>
                      </a:txBody>
                      <a:tcPr marL="0" marR="0" marT="0" marB="0" anchor="ctr">
                        <a:blipFill>
                          <a:blip r:embed="rId3"/>
                          <a:stretch>
                            <a:fillRect l="-48485" t="-1243750" r="-152525" b="-2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345900966"/>
                      </a:ext>
                    </a:extLst>
                  </a:tr>
                  <a:tr h="194418">
                    <a:tc>
                      <a:txBody>
                        <a:bodyPr/>
                        <a:lstStyle/>
                        <a:p>
                          <a:endParaRPr lang="en-US"/>
                        </a:p>
                      </a:txBody>
                      <a:tcPr marL="0" marR="0" marT="0" marB="0" anchor="ctr">
                        <a:blipFill>
                          <a:blip r:embed="rId3"/>
                          <a:stretch>
                            <a:fillRect t="-1343750" r="-520833" b="-143750"/>
                          </a:stretch>
                        </a:blipFill>
                      </a:tcPr>
                    </a:tc>
                    <a:tc>
                      <a:txBody>
                        <a:bodyPr/>
                        <a:lstStyle/>
                        <a:p>
                          <a:endParaRPr lang="en-US"/>
                        </a:p>
                      </a:txBody>
                      <a:tcPr marL="0" marR="0" marT="0" marB="0" anchor="ctr">
                        <a:blipFill>
                          <a:blip r:embed="rId3"/>
                          <a:stretch>
                            <a:fillRect l="-48485" t="-1343750" r="-152525" b="-143750"/>
                          </a:stretch>
                        </a:blip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3898881391"/>
                      </a:ext>
                    </a:extLst>
                  </a:tr>
                  <a:tr h="194418">
                    <a:tc>
                      <a:txBody>
                        <a:bodyPr/>
                        <a:lstStyle/>
                        <a:p>
                          <a:endParaRPr lang="en-US"/>
                        </a:p>
                      </a:txBody>
                      <a:tcPr marL="0" marR="0" marT="0" marB="0" anchor="ctr">
                        <a:blipFill>
                          <a:blip r:embed="rId3"/>
                          <a:stretch>
                            <a:fillRect t="-1443750" r="-520833" b="-43750"/>
                          </a:stretch>
                        </a:blipFill>
                      </a:tcPr>
                    </a:tc>
                    <a:tc>
                      <a:txBody>
                        <a:bodyPr/>
                        <a:lstStyle/>
                        <a:p>
                          <a:endParaRPr lang="en-US"/>
                        </a:p>
                      </a:txBody>
                      <a:tcPr marL="0" marR="0" marT="0" marB="0" anchor="ctr">
                        <a:blipFill>
                          <a:blip r:embed="rId3"/>
                          <a:stretch>
                            <a:fillRect l="-48485" t="-1443750" r="-152525" b="-43750"/>
                          </a:stretch>
                        </a:blip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774710988"/>
                      </a:ext>
                    </a:extLst>
                  </a:tr>
                </a:tbl>
              </a:graphicData>
            </a:graphic>
          </p:graphicFrame>
        </mc:Fallback>
      </mc:AlternateContent>
      <p:sp>
        <p:nvSpPr>
          <p:cNvPr id="13" name="TextBox 12"/>
          <p:cNvSpPr txBox="1"/>
          <p:nvPr/>
        </p:nvSpPr>
        <p:spPr>
          <a:xfrm>
            <a:off x="7363711" y="5875852"/>
            <a:ext cx="1479035" cy="338554"/>
          </a:xfrm>
          <a:prstGeom prst="rect">
            <a:avLst/>
          </a:prstGeom>
          <a:noFill/>
        </p:spPr>
        <p:txBody>
          <a:bodyPr wrap="square" rtlCol="0">
            <a:spAutoFit/>
          </a:bodyPr>
          <a:lstStyle/>
          <a:p>
            <a:r>
              <a:rPr lang="en-US" sz="1600" dirty="0">
                <a:solidFill>
                  <a:schemeClr val="tx1"/>
                </a:solidFill>
              </a:rPr>
              <a:t>Low leakage</a:t>
            </a:r>
          </a:p>
        </p:txBody>
      </p:sp>
      <p:cxnSp>
        <p:nvCxnSpPr>
          <p:cNvPr id="14" name="Straight Connector 13"/>
          <p:cNvCxnSpPr/>
          <p:nvPr/>
        </p:nvCxnSpPr>
        <p:spPr bwMode="auto">
          <a:xfrm>
            <a:off x="6948718" y="2804561"/>
            <a:ext cx="1125936" cy="0"/>
          </a:xfrm>
          <a:prstGeom prst="line">
            <a:avLst/>
          </a:prstGeom>
          <a:solidFill>
            <a:srgbClr val="00B8FF"/>
          </a:solidFill>
          <a:ln w="12700" cap="flat" cmpd="sng" algn="ctr">
            <a:solidFill>
              <a:srgbClr val="7030A0"/>
            </a:solidFill>
            <a:prstDash val="dash"/>
            <a:round/>
            <a:headEnd type="none" w="med" len="med"/>
            <a:tailEnd type="none" w="med" len="med"/>
          </a:ln>
          <a:effectLst/>
        </p:spPr>
      </p:cxnSp>
      <p:cxnSp>
        <p:nvCxnSpPr>
          <p:cNvPr id="15" name="Straight Connector 14"/>
          <p:cNvCxnSpPr/>
          <p:nvPr/>
        </p:nvCxnSpPr>
        <p:spPr bwMode="auto">
          <a:xfrm>
            <a:off x="6921438" y="4028893"/>
            <a:ext cx="1181791"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17" name="Rectangle 16"/>
          <p:cNvSpPr/>
          <p:nvPr/>
        </p:nvSpPr>
        <p:spPr>
          <a:xfrm>
            <a:off x="7634806" y="3047395"/>
            <a:ext cx="1515543" cy="830997"/>
          </a:xfrm>
          <a:prstGeom prst="rect">
            <a:avLst/>
          </a:prstGeom>
        </p:spPr>
        <p:txBody>
          <a:bodyPr wrap="none">
            <a:spAutoFit/>
          </a:bodyPr>
          <a:lstStyle/>
          <a:p>
            <a:r>
              <a:rPr lang="en-US" sz="1600" dirty="0">
                <a:solidFill>
                  <a:schemeClr val="tx1"/>
                </a:solidFill>
              </a:rPr>
              <a:t>Low</a:t>
            </a:r>
          </a:p>
          <a:p>
            <a:r>
              <a:rPr lang="en-US" sz="1600" dirty="0">
                <a:solidFill>
                  <a:schemeClr val="tx1"/>
                </a:solidFill>
              </a:rPr>
              <a:t>fluctuation</a:t>
            </a:r>
          </a:p>
          <a:p>
            <a:r>
              <a:rPr lang="en-US" sz="1600" dirty="0">
                <a:solidFill>
                  <a:schemeClr val="tx1"/>
                </a:solidFill>
              </a:rPr>
              <a:t>(1.91 dB PAPR)</a:t>
            </a:r>
            <a:endParaRPr lang="en-US" sz="1600" dirty="0"/>
          </a:p>
        </p:txBody>
      </p:sp>
      <p:cxnSp>
        <p:nvCxnSpPr>
          <p:cNvPr id="19" name="Straight Connector 18"/>
          <p:cNvCxnSpPr/>
          <p:nvPr/>
        </p:nvCxnSpPr>
        <p:spPr bwMode="auto">
          <a:xfrm>
            <a:off x="6568319" y="5501992"/>
            <a:ext cx="1606663" cy="0"/>
          </a:xfrm>
          <a:prstGeom prst="line">
            <a:avLst/>
          </a:prstGeom>
          <a:solidFill>
            <a:srgbClr val="00B8FF"/>
          </a:solidFill>
          <a:ln w="12700" cap="flat" cmpd="sng" algn="ctr">
            <a:solidFill>
              <a:srgbClr val="7030A0"/>
            </a:solidFill>
            <a:prstDash val="dash"/>
            <a:round/>
            <a:headEnd type="none" w="med" len="med"/>
            <a:tailEnd type="none" w="med" len="med"/>
          </a:ln>
          <a:effectLst/>
        </p:spPr>
      </p:cxnSp>
      <p:sp>
        <p:nvSpPr>
          <p:cNvPr id="6" name="Arrow: Right 5"/>
          <p:cNvSpPr/>
          <p:nvPr/>
        </p:nvSpPr>
        <p:spPr bwMode="auto">
          <a:xfrm rot="5400000">
            <a:off x="7823030" y="5523900"/>
            <a:ext cx="346801" cy="357102"/>
          </a:xfrm>
          <a:prstGeom prst="right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Arrow: Up-Down 15"/>
          <p:cNvSpPr/>
          <p:nvPr/>
        </p:nvSpPr>
        <p:spPr bwMode="auto">
          <a:xfrm>
            <a:off x="7282660" y="2833595"/>
            <a:ext cx="288032" cy="1186232"/>
          </a:xfrm>
          <a:prstGeom prst="upDownArrow">
            <a:avLst/>
          </a:prstGeom>
          <a:solidFill>
            <a:srgbClr val="7030A0"/>
          </a:solidFill>
          <a:ln w="9525"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Arrow: Right 17"/>
          <p:cNvSpPr/>
          <p:nvPr/>
        </p:nvSpPr>
        <p:spPr bwMode="auto">
          <a:xfrm>
            <a:off x="3056189" y="3953615"/>
            <a:ext cx="225798" cy="598647"/>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20" name="TextBox 19"/>
              <p:cNvSpPr txBox="1"/>
              <p:nvPr/>
            </p:nvSpPr>
            <p:spPr>
              <a:xfrm>
                <a:off x="671493" y="5685320"/>
                <a:ext cx="3469091" cy="699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solidFill>
                            <a:schemeClr val="tx1"/>
                          </a:solidFill>
                          <a:latin typeface="Cambria Math" panose="02040503050406030204" pitchFamily="18" charset="0"/>
                        </a:rPr>
                        <m:t>𝑠</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𝑛</m:t>
                          </m:r>
                        </m:e>
                      </m:d>
                      <m:r>
                        <a:rPr lang="en-US" sz="1200" i="1">
                          <a:solidFill>
                            <a:schemeClr val="tx1"/>
                          </a:solidFill>
                          <a:latin typeface="Cambria Math" panose="02040503050406030204" pitchFamily="18" charset="0"/>
                        </a:rPr>
                        <m:t>=</m:t>
                      </m:r>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r>
                        <a:rPr lang="en-US" sz="1200" i="1">
                          <a:solidFill>
                            <a:schemeClr val="tx1"/>
                          </a:solidFill>
                          <a:latin typeface="Cambria Math" panose="02040503050406030204" pitchFamily="18" charset="0"/>
                        </a:rPr>
                        <m:t>×</m:t>
                      </m:r>
                      <m:d>
                        <m:dPr>
                          <m:ctrlPr>
                            <a:rPr lang="en-US" sz="1200" i="1">
                              <a:solidFill>
                                <a:schemeClr val="tx1"/>
                              </a:solidFill>
                              <a:latin typeface="Cambria Math" panose="02040503050406030204" pitchFamily="18" charset="0"/>
                            </a:rPr>
                          </m:ctrlPr>
                        </m:dPr>
                        <m:e>
                          <m:r>
                            <a:rPr lang="en-US" sz="1200" i="1">
                              <a:solidFill>
                                <a:schemeClr val="tx1"/>
                              </a:solidFill>
                              <a:latin typeface="Cambria Math" panose="02040503050406030204" pitchFamily="18" charset="0"/>
                            </a:rPr>
                            <m:t>𝐴</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𝐵</m:t>
                          </m:r>
                          <m:r>
                            <a:rPr lang="en-US" sz="1200" i="1">
                              <a:solidFill>
                                <a:schemeClr val="tx1"/>
                              </a:solidFill>
                              <a:latin typeface="Cambria Math" panose="02040503050406030204" pitchFamily="18" charset="0"/>
                            </a:rPr>
                            <m:t>(</m:t>
                          </m:r>
                          <m:r>
                            <a:rPr lang="en-US" sz="1200" i="1">
                              <a:solidFill>
                                <a:schemeClr val="tx1"/>
                              </a:solidFill>
                              <a:latin typeface="Cambria Math" panose="02040503050406030204" pitchFamily="18" charset="0"/>
                            </a:rPr>
                            <m:t>𝑛</m:t>
                          </m:r>
                          <m:r>
                            <a:rPr lang="en-US" sz="1200" i="1">
                              <a:solidFill>
                                <a:schemeClr val="tx1"/>
                              </a:solidFill>
                              <a:latin typeface="Cambria Math" panose="02040503050406030204" pitchFamily="18" charset="0"/>
                            </a:rPr>
                            <m:t>)</m:t>
                          </m:r>
                          <m:rad>
                            <m:radPr>
                              <m:degHide m:val="on"/>
                              <m:ctrlPr>
                                <a:rPr lang="en-US" sz="1200" i="1">
                                  <a:solidFill>
                                    <a:schemeClr val="tx1"/>
                                  </a:solidFill>
                                  <a:latin typeface="Cambria Math" panose="02040503050406030204" pitchFamily="18" charset="0"/>
                                </a:rPr>
                              </m:ctrlPr>
                            </m:radPr>
                            <m:deg/>
                            <m:e>
                              <m:r>
                                <a:rPr lang="en-US" sz="1200" i="1">
                                  <a:solidFill>
                                    <a:schemeClr val="tx1"/>
                                  </a:solidFill>
                                  <a:latin typeface="Cambria Math" panose="02040503050406030204" pitchFamily="18" charset="0"/>
                                </a:rPr>
                                <m:t>−1</m:t>
                              </m:r>
                            </m:e>
                          </m:rad>
                        </m:e>
                      </m:d>
                    </m:oMath>
                  </m:oMathPara>
                </a14:m>
                <a:endParaRPr lang="en-US" sz="1200" dirty="0">
                  <a:solidFill>
                    <a:schemeClr val="tx1"/>
                  </a:solidFill>
                </a:endParaRPr>
              </a:p>
              <a:p>
                <a:pPr algn="ctr"/>
                <a14:m>
                  <m:oMath xmlns:m="http://schemas.openxmlformats.org/officeDocument/2006/math">
                    <m:sSub>
                      <m:sSubPr>
                        <m:ctrlPr>
                          <a:rPr lang="en-US" sz="1200" i="1">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𝛼</m:t>
                        </m:r>
                      </m:e>
                      <m:sub>
                        <m:r>
                          <a:rPr lang="en-US" sz="1200">
                            <a:solidFill>
                              <a:schemeClr val="tx1"/>
                            </a:solidFill>
                            <a:latin typeface="Cambria Math" panose="02040503050406030204" pitchFamily="18" charset="0"/>
                          </a:rPr>
                          <m:t>64</m:t>
                        </m:r>
                        <m:r>
                          <m:rPr>
                            <m:sty m:val="p"/>
                          </m:rPr>
                          <a:rPr lang="en-US" sz="1200">
                            <a:solidFill>
                              <a:schemeClr val="tx1"/>
                            </a:solidFill>
                            <a:latin typeface="Cambria Math" panose="02040503050406030204" pitchFamily="18" charset="0"/>
                          </a:rPr>
                          <m:t>QAM</m:t>
                        </m:r>
                      </m:sub>
                    </m:sSub>
                  </m:oMath>
                </a14:m>
                <a:r>
                  <a:rPr lang="en-US" sz="1200" dirty="0">
                    <a:solidFill>
                      <a:schemeClr val="tx1"/>
                    </a:solidFill>
                  </a:rPr>
                  <a:t> is the normalization factor for 64-QAM"</a:t>
                </a:r>
              </a:p>
              <a:p>
                <a:pPr algn="ctr"/>
                <a:r>
                  <a:rPr lang="en-US" sz="1200" dirty="0">
                    <a:solidFill>
                      <a:schemeClr val="tx1"/>
                    </a:solidFill>
                  </a:rPr>
                  <a:t>For the plot</a:t>
                </a:r>
                <a14:m>
                  <m:oMath xmlns:m="http://schemas.openxmlformats.org/officeDocument/2006/math">
                    <m:r>
                      <m:rPr>
                        <m:nor/>
                      </m:rPr>
                      <a:rPr lang="en-US" sz="1200" dirty="0">
                        <a:solidFill>
                          <a:schemeClr val="tx1"/>
                        </a:solidFill>
                      </a:rPr>
                      <m:t>, </m:t>
                    </m:r>
                    <m:r>
                      <a:rPr lang="en-US" sz="1200" i="1" dirty="0">
                        <a:solidFill>
                          <a:schemeClr val="tx1"/>
                        </a:solidFill>
                        <a:latin typeface="Cambria Math" panose="02040503050406030204" pitchFamily="18" charset="0"/>
                      </a:rPr>
                      <m:t>𝐸</m:t>
                    </m:r>
                    <m:d>
                      <m:dPr>
                        <m:begChr m:val="["/>
                        <m:endChr m:val="]"/>
                        <m:ctrlPr>
                          <a:rPr lang="en-US" sz="1200" i="1" dirty="0">
                            <a:solidFill>
                              <a:schemeClr val="tx1"/>
                            </a:solidFill>
                            <a:latin typeface="Cambria Math" panose="02040503050406030204" pitchFamily="18" charset="0"/>
                          </a:rPr>
                        </m:ctrlPr>
                      </m:dPr>
                      <m:e>
                        <m:sSup>
                          <m:sSupPr>
                            <m:ctrlPr>
                              <a:rPr lang="en-US" sz="1200" i="1" dirty="0">
                                <a:solidFill>
                                  <a:schemeClr val="tx1"/>
                                </a:solidFill>
                                <a:latin typeface="Cambria Math" panose="02040503050406030204" pitchFamily="18" charset="0"/>
                              </a:rPr>
                            </m:ctrlPr>
                          </m:sSupPr>
                          <m:e>
                            <m:d>
                              <m:dPr>
                                <m:begChr m:val="|"/>
                                <m:endChr m:val="|"/>
                                <m:ctrlPr>
                                  <a:rPr lang="en-US" sz="1200" i="1" dirty="0">
                                    <a:solidFill>
                                      <a:schemeClr val="tx1"/>
                                    </a:solidFill>
                                    <a:latin typeface="Cambria Math" panose="02040503050406030204" pitchFamily="18" charset="0"/>
                                  </a:rPr>
                                </m:ctrlPr>
                              </m:dPr>
                              <m:e>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𝑥</m:t>
                                    </m:r>
                                  </m:e>
                                  <m:sub>
                                    <m:r>
                                      <a:rPr lang="en-US" sz="1200" i="1" dirty="0">
                                        <a:solidFill>
                                          <a:schemeClr val="tx1"/>
                                        </a:solidFill>
                                        <a:latin typeface="Cambria Math" panose="02040503050406030204" pitchFamily="18" charset="0"/>
                                      </a:rPr>
                                      <m:t>𝑛</m:t>
                                    </m:r>
                                  </m:sub>
                                </m:sSub>
                              </m:e>
                            </m:d>
                          </m:e>
                          <m:sup>
                            <m:r>
                              <a:rPr lang="en-US" sz="1200" i="1" dirty="0">
                                <a:solidFill>
                                  <a:schemeClr val="tx1"/>
                                </a:solidFill>
                                <a:latin typeface="Cambria Math" panose="02040503050406030204" pitchFamily="18" charset="0"/>
                              </a:rPr>
                              <m:t>2</m:t>
                            </m:r>
                          </m:sup>
                        </m:sSup>
                      </m:e>
                    </m:d>
                    <m:r>
                      <a:rPr lang="en-US" sz="1200" i="1" dirty="0">
                        <a:solidFill>
                          <a:schemeClr val="tx1"/>
                        </a:solidFill>
                        <a:latin typeface="Cambria Math" panose="02040503050406030204" pitchFamily="18" charset="0"/>
                      </a:rPr>
                      <m:t>= 1 </m:t>
                    </m:r>
                    <m:r>
                      <m:rPr>
                        <m:sty m:val="p"/>
                      </m:rPr>
                      <a:rPr lang="en-US" sz="1200" dirty="0">
                        <a:solidFill>
                          <a:schemeClr val="tx1"/>
                        </a:solidFill>
                        <a:latin typeface="Cambria Math" panose="02040503050406030204" pitchFamily="18" charset="0"/>
                      </a:rPr>
                      <m:t>over</m:t>
                    </m:r>
                    <m:r>
                      <a:rPr lang="en-US" sz="1200" i="1" dirty="0">
                        <a:solidFill>
                          <a:schemeClr val="tx1"/>
                        </a:solidFill>
                        <a:latin typeface="Cambria Math" panose="02040503050406030204" pitchFamily="18" charset="0"/>
                      </a:rPr>
                      <m:t> </m:t>
                    </m:r>
                    <m:r>
                      <a:rPr lang="en-US" sz="1200" dirty="0">
                        <a:solidFill>
                          <a:schemeClr val="tx1"/>
                        </a:solidFill>
                        <a:latin typeface="Cambria Math" panose="02040503050406030204" pitchFamily="18" charset="0"/>
                      </a:rPr>
                      <m:t>4</m:t>
                    </m:r>
                    <m:r>
                      <a:rPr lang="en-US" sz="1200" i="1" dirty="0">
                        <a:solidFill>
                          <a:schemeClr val="tx1"/>
                        </a:solidFill>
                        <a:latin typeface="Cambria Math" panose="02040503050406030204" pitchFamily="18" charset="0"/>
                      </a:rPr>
                      <m:t>𝜇</m:t>
                    </m:r>
                    <m:r>
                      <m:rPr>
                        <m:sty m:val="p"/>
                      </m:rPr>
                      <a:rPr lang="en-US" sz="1200" dirty="0">
                        <a:solidFill>
                          <a:schemeClr val="tx1"/>
                        </a:solidFill>
                        <a:latin typeface="Cambria Math" panose="02040503050406030204" pitchFamily="18" charset="0"/>
                      </a:rPr>
                      <m:t>s</m:t>
                    </m:r>
                    <m:r>
                      <a:rPr lang="en-US" sz="1200" i="1" dirty="0">
                        <a:solidFill>
                          <a:schemeClr val="tx1"/>
                        </a:solidFill>
                        <a:latin typeface="Cambria Math" panose="02040503050406030204" pitchFamily="18" charset="0"/>
                      </a:rPr>
                      <m:t> @ </m:t>
                    </m:r>
                    <m:sSub>
                      <m:sSubPr>
                        <m:ctrlPr>
                          <a:rPr lang="en-US" sz="1200" i="1" dirty="0">
                            <a:solidFill>
                              <a:schemeClr val="tx1"/>
                            </a:solidFill>
                            <a:latin typeface="Cambria Math" panose="02040503050406030204" pitchFamily="18" charset="0"/>
                          </a:rPr>
                        </m:ctrlPr>
                      </m:sSubPr>
                      <m:e>
                        <m:r>
                          <a:rPr lang="en-US" sz="1200" i="1" dirty="0">
                            <a:solidFill>
                              <a:schemeClr val="tx1"/>
                            </a:solidFill>
                            <a:latin typeface="Cambria Math" panose="02040503050406030204" pitchFamily="18" charset="0"/>
                          </a:rPr>
                          <m:t>𝑓</m:t>
                        </m:r>
                      </m:e>
                      <m:sub>
                        <m:r>
                          <m:rPr>
                            <m:sty m:val="p"/>
                          </m:rPr>
                          <a:rPr lang="en-US" sz="1200" dirty="0">
                            <a:solidFill>
                              <a:schemeClr val="tx1"/>
                            </a:solidFill>
                            <a:latin typeface="Cambria Math" panose="02040503050406030204" pitchFamily="18" charset="0"/>
                          </a:rPr>
                          <m:t>s</m:t>
                        </m:r>
                      </m:sub>
                    </m:sSub>
                    <m:r>
                      <a:rPr lang="en-US" sz="1200" i="1" dirty="0">
                        <a:solidFill>
                          <a:schemeClr val="tx1"/>
                        </a:solidFill>
                        <a:latin typeface="Cambria Math" panose="02040503050406030204" pitchFamily="18" charset="0"/>
                      </a:rPr>
                      <m:t>=20 </m:t>
                    </m:r>
                    <m:r>
                      <m:rPr>
                        <m:sty m:val="p"/>
                      </m:rPr>
                      <a:rPr lang="en-US" sz="1200" dirty="0">
                        <a:solidFill>
                          <a:schemeClr val="tx1"/>
                        </a:solidFill>
                        <a:latin typeface="Cambria Math" panose="02040503050406030204" pitchFamily="18" charset="0"/>
                      </a:rPr>
                      <m:t>MHz</m:t>
                    </m:r>
                  </m:oMath>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71493" y="5685320"/>
                <a:ext cx="3469091" cy="699872"/>
              </a:xfrm>
              <a:prstGeom prst="rect">
                <a:avLst/>
              </a:prstGeom>
              <a:blipFill>
                <a:blip r:embed="rId4"/>
                <a:stretch>
                  <a:fillRect b="-7018"/>
                </a:stretch>
              </a:blipFill>
            </p:spPr>
            <p:txBody>
              <a:bodyPr/>
              <a:lstStyle/>
              <a:p>
                <a:r>
                  <a:rPr lang="en-US">
                    <a:noFill/>
                  </a:rPr>
                  <a:t> </a:t>
                </a:r>
              </a:p>
            </p:txBody>
          </p:sp>
        </mc:Fallback>
      </mc:AlternateContent>
    </p:spTree>
    <p:extLst>
      <p:ext uri="{BB962C8B-B14F-4D97-AF65-F5344CB8AC3E}">
        <p14:creationId xmlns:p14="http://schemas.microsoft.com/office/powerpoint/2010/main" val="4246442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46194"/>
                <a:ext cx="7770813" cy="1658876"/>
              </a:xfrm>
            </p:spPr>
            <p:txBody>
              <a:bodyPr/>
              <a:lstStyle/>
              <a:p>
                <a:pPr lvl="1">
                  <a:buFont typeface="Arial" panose="020B0604020202020204" pitchFamily="34" charset="0"/>
                  <a:buChar char="•"/>
                </a:pPr>
                <a:r>
                  <a:rPr lang="en-US" sz="1800" dirty="0"/>
                  <a:t>SYNC waveform: Plain OOK (2 </a:t>
                </a:r>
                <a14:m>
                  <m:oMath xmlns:m="http://schemas.openxmlformats.org/officeDocument/2006/math">
                    <m:r>
                      <a:rPr lang="en-US" sz="1800" b="0" i="1" smtClean="0">
                        <a:latin typeface="Cambria Math" panose="02040503050406030204" pitchFamily="18" charset="0"/>
                      </a:rPr>
                      <m:t>𝜇</m:t>
                    </m:r>
                  </m:oMath>
                </a14:m>
                <a:r>
                  <a:rPr lang="en-US" sz="1800" dirty="0"/>
                  <a:t>s ON/OFF)</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OFF</a:t>
                </a:r>
              </a:p>
              <a:p>
                <a:pPr lvl="1">
                  <a:buFont typeface="Arial" panose="020B0604020202020204" pitchFamily="34" charset="0"/>
                  <a:buChar char="•"/>
                </a:pPr>
                <a:r>
                  <a:rPr lang="en-US" sz="1800" dirty="0"/>
                  <a:t>Payload waveform: Masking-based WFC OOK without GI </a:t>
                </a:r>
              </a:p>
              <a:p>
                <a:pPr lvl="2">
                  <a:buFont typeface="Arial" panose="020B0604020202020204" pitchFamily="34" charset="0"/>
                  <a:buChar char="•"/>
                </a:pPr>
                <a:r>
                  <a:rPr lang="en-US" sz="1600" dirty="0"/>
                  <a:t>Logic 1: 2 </a:t>
                </a:r>
                <a14:m>
                  <m:oMath xmlns:m="http://schemas.openxmlformats.org/officeDocument/2006/math">
                    <m:r>
                      <a:rPr lang="en-US" sz="1600" i="1">
                        <a:latin typeface="Cambria Math" panose="02040503050406030204" pitchFamily="18" charset="0"/>
                      </a:rPr>
                      <m:t>𝜇</m:t>
                    </m:r>
                  </m:oMath>
                </a14:m>
                <a:r>
                  <a:rPr lang="en-US" sz="1600" dirty="0"/>
                  <a:t>s OFF 2 </a:t>
                </a:r>
                <a14:m>
                  <m:oMath xmlns:m="http://schemas.openxmlformats.org/officeDocument/2006/math">
                    <m:r>
                      <a:rPr lang="en-US" sz="1600" i="1">
                        <a:latin typeface="Cambria Math" panose="02040503050406030204" pitchFamily="18" charset="0"/>
                      </a:rPr>
                      <m:t>𝜇</m:t>
                    </m:r>
                  </m:oMath>
                </a14:m>
                <a:r>
                  <a:rPr lang="en-US" sz="1600" dirty="0"/>
                  <a:t>s ON</a:t>
                </a:r>
              </a:p>
              <a:p>
                <a:pPr lvl="2">
                  <a:buFont typeface="Arial" panose="020B0604020202020204" pitchFamily="34" charset="0"/>
                  <a:buChar char="•"/>
                </a:pPr>
                <a:r>
                  <a:rPr lang="en-US" sz="1600" dirty="0"/>
                  <a:t>Logic 0: 2 </a:t>
                </a:r>
                <a14:m>
                  <m:oMath xmlns:m="http://schemas.openxmlformats.org/officeDocument/2006/math">
                    <m:r>
                      <a:rPr lang="en-US" sz="1600" i="1">
                        <a:latin typeface="Cambria Math" panose="02040503050406030204" pitchFamily="18" charset="0"/>
                      </a:rPr>
                      <m:t>𝜇</m:t>
                    </m:r>
                  </m:oMath>
                </a14:m>
                <a:r>
                  <a:rPr lang="en-US" sz="1600" dirty="0"/>
                  <a:t>s ON 2 </a:t>
                </a:r>
                <a14:m>
                  <m:oMath xmlns:m="http://schemas.openxmlformats.org/officeDocument/2006/math">
                    <m:r>
                      <a:rPr lang="en-US" sz="1600" i="1">
                        <a:latin typeface="Cambria Math" panose="02040503050406030204" pitchFamily="18" charset="0"/>
                      </a:rPr>
                      <m:t>𝜇</m:t>
                    </m:r>
                  </m:oMath>
                </a14:m>
                <a:r>
                  <a:rPr lang="en-US" sz="1600" dirty="0"/>
                  <a:t>s OFF</a:t>
                </a:r>
              </a:p>
              <a:p>
                <a:pPr marL="0" indent="0"/>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46194"/>
                <a:ext cx="7770813" cy="1658876"/>
              </a:xfrm>
              <a:blipFill>
                <a:blip r:embed="rId2"/>
                <a:stretch>
                  <a:fillRect t="-2206" b="-2132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Rectangle 4"/>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 name="Rectangle 5"/>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Rectangle 6"/>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Left Brace 7"/>
          <p:cNvSpPr/>
          <p:nvPr/>
        </p:nvSpPr>
        <p:spPr bwMode="auto">
          <a:xfrm rot="5400000">
            <a:off x="1571185"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Left Brace 8"/>
          <p:cNvSpPr/>
          <p:nvPr/>
        </p:nvSpPr>
        <p:spPr bwMode="auto">
          <a:xfrm rot="5400000">
            <a:off x="192899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2289033" y="4624313"/>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3293659" y="4625565"/>
            <a:ext cx="168982" cy="357535"/>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TextBox 11"/>
          <p:cNvSpPr txBox="1"/>
          <p:nvPr/>
        </p:nvSpPr>
        <p:spPr>
          <a:xfrm>
            <a:off x="1518459" y="4402201"/>
            <a:ext cx="274434" cy="307777"/>
          </a:xfrm>
          <a:prstGeom prst="rect">
            <a:avLst/>
          </a:prstGeom>
          <a:noFill/>
        </p:spPr>
        <p:txBody>
          <a:bodyPr wrap="none" rtlCol="0">
            <a:spAutoFit/>
          </a:bodyPr>
          <a:lstStyle/>
          <a:p>
            <a:r>
              <a:rPr lang="en-US" sz="1400" dirty="0">
                <a:solidFill>
                  <a:schemeClr val="tx1"/>
                </a:solidFill>
              </a:rPr>
              <a:t>1</a:t>
            </a:r>
          </a:p>
        </p:txBody>
      </p:sp>
      <p:sp>
        <p:nvSpPr>
          <p:cNvPr id="13" name="TextBox 12"/>
          <p:cNvSpPr txBox="1"/>
          <p:nvPr/>
        </p:nvSpPr>
        <p:spPr>
          <a:xfrm>
            <a:off x="1876267" y="4402201"/>
            <a:ext cx="274434" cy="307777"/>
          </a:xfrm>
          <a:prstGeom prst="rect">
            <a:avLst/>
          </a:prstGeom>
          <a:noFill/>
        </p:spPr>
        <p:txBody>
          <a:bodyPr wrap="none" rtlCol="0">
            <a:spAutoFit/>
          </a:bodyPr>
          <a:lstStyle/>
          <a:p>
            <a:r>
              <a:rPr lang="en-US" sz="1400" dirty="0">
                <a:solidFill>
                  <a:schemeClr val="tx1"/>
                </a:solidFill>
              </a:rPr>
              <a:t>0</a:t>
            </a:r>
          </a:p>
        </p:txBody>
      </p:sp>
      <p:cxnSp>
        <p:nvCxnSpPr>
          <p:cNvPr id="15" name="Straight Arrow Connector 14"/>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TextBox 15"/>
          <p:cNvSpPr txBox="1"/>
          <p:nvPr/>
        </p:nvSpPr>
        <p:spPr>
          <a:xfrm>
            <a:off x="2247908" y="4403681"/>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7" name="TextBox 16"/>
              <p:cNvSpPr txBox="1"/>
              <p:nvPr/>
            </p:nvSpPr>
            <p:spPr>
              <a:xfrm>
                <a:off x="2702923" y="4402201"/>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702923" y="4402201"/>
                <a:ext cx="274434" cy="307777"/>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3242185" y="4406558"/>
            <a:ext cx="274434" cy="307777"/>
          </a:xfrm>
          <a:prstGeom prst="rect">
            <a:avLst/>
          </a:prstGeom>
          <a:noFill/>
        </p:spPr>
        <p:txBody>
          <a:bodyPr wrap="square" rtlCol="0">
            <a:spAutoFit/>
          </a:bodyPr>
          <a:lstStyle/>
          <a:p>
            <a:r>
              <a:rPr lang="en-US" sz="1400" dirty="0">
                <a:solidFill>
                  <a:schemeClr val="tx1"/>
                </a:solidFill>
              </a:rPr>
              <a:t>1</a:t>
            </a:r>
          </a:p>
        </p:txBody>
      </p:sp>
      <p:sp>
        <p:nvSpPr>
          <p:cNvPr id="21" name="Rectangle 20"/>
          <p:cNvSpPr/>
          <p:nvPr/>
        </p:nvSpPr>
        <p:spPr bwMode="auto">
          <a:xfrm>
            <a:off x="3563291"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Left Brace 21"/>
          <p:cNvSpPr/>
          <p:nvPr/>
        </p:nvSpPr>
        <p:spPr bwMode="auto">
          <a:xfrm rot="5400000">
            <a:off x="3838270" y="4444862"/>
            <a:ext cx="168982" cy="71894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3811502" y="4402201"/>
            <a:ext cx="274434" cy="307777"/>
          </a:xfrm>
          <a:prstGeom prst="rect">
            <a:avLst/>
          </a:prstGeom>
          <a:noFill/>
        </p:spPr>
        <p:txBody>
          <a:bodyPr wrap="none" rtlCol="0">
            <a:spAutoFit/>
          </a:bodyPr>
          <a:lstStyle/>
          <a:p>
            <a:r>
              <a:rPr lang="en-US" sz="1400" dirty="0">
                <a:solidFill>
                  <a:schemeClr val="tx1"/>
                </a:solidFill>
              </a:rPr>
              <a:t>0</a:t>
            </a:r>
          </a:p>
        </p:txBody>
      </p:sp>
      <p:sp>
        <p:nvSpPr>
          <p:cNvPr id="26" name="Rectangle 25"/>
          <p:cNvSpPr/>
          <p:nvPr/>
        </p:nvSpPr>
        <p:spPr bwMode="auto">
          <a:xfrm>
            <a:off x="4646218"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Left Brace 26"/>
          <p:cNvSpPr/>
          <p:nvPr/>
        </p:nvSpPr>
        <p:spPr bwMode="auto">
          <a:xfrm rot="5400000">
            <a:off x="4558525"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TextBox 28"/>
          <p:cNvSpPr txBox="1"/>
          <p:nvPr/>
        </p:nvSpPr>
        <p:spPr>
          <a:xfrm>
            <a:off x="4509186" y="4402201"/>
            <a:ext cx="274434" cy="307777"/>
          </a:xfrm>
          <a:prstGeom prst="rect">
            <a:avLst/>
          </a:prstGeom>
          <a:noFill/>
        </p:spPr>
        <p:txBody>
          <a:bodyPr wrap="none" rtlCol="0">
            <a:spAutoFit/>
          </a:bodyPr>
          <a:lstStyle/>
          <a:p>
            <a:r>
              <a:rPr lang="en-US" sz="1400" dirty="0">
                <a:solidFill>
                  <a:schemeClr val="tx1"/>
                </a:solidFill>
              </a:rPr>
              <a:t>1</a:t>
            </a:r>
          </a:p>
        </p:txBody>
      </p:sp>
      <p:sp>
        <p:nvSpPr>
          <p:cNvPr id="31" name="Rectangle 30"/>
          <p:cNvSpPr/>
          <p:nvPr/>
        </p:nvSpPr>
        <p:spPr bwMode="auto">
          <a:xfrm>
            <a:off x="6946506" y="4898688"/>
            <a:ext cx="360040" cy="576064"/>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Left Brace 31"/>
          <p:cNvSpPr/>
          <p:nvPr/>
        </p:nvSpPr>
        <p:spPr bwMode="auto">
          <a:xfrm rot="5400000">
            <a:off x="6858813" y="444354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TextBox 32"/>
          <p:cNvSpPr txBox="1"/>
          <p:nvPr/>
        </p:nvSpPr>
        <p:spPr>
          <a:xfrm>
            <a:off x="6809474" y="4402201"/>
            <a:ext cx="274434" cy="307777"/>
          </a:xfrm>
          <a:prstGeom prst="rect">
            <a:avLst/>
          </a:prstGeom>
          <a:noFill/>
        </p:spPr>
        <p:txBody>
          <a:bodyPr wrap="none" rtlCol="0">
            <a:spAutoFit/>
          </a:bodyPr>
          <a:lstStyle/>
          <a:p>
            <a:r>
              <a:rPr lang="en-US" sz="1400" dirty="0">
                <a:solidFill>
                  <a:schemeClr val="tx1"/>
                </a:solidFill>
              </a:rPr>
              <a:t>1</a:t>
            </a:r>
          </a:p>
        </p:txBody>
      </p:sp>
      <p:sp>
        <p:nvSpPr>
          <p:cNvPr id="41" name="TextBox 40"/>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42" name="TextBox 41"/>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2" name="TextBox 41"/>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3" name="TextBox 42"/>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4"/>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4" name="TextBox 43"/>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4"/>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45" name="TextBox 44"/>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5"/>
                <a:stretch>
                  <a:fillRect l="-3704" t="-3922" r="-2469" b="-19608"/>
                </a:stretch>
              </a:blipFill>
            </p:spPr>
            <p:txBody>
              <a:bodyPr/>
              <a:lstStyle/>
              <a:p>
                <a:r>
                  <a:rPr lang="en-US">
                    <a:noFill/>
                  </a:rPr>
                  <a:t> </a:t>
                </a:r>
              </a:p>
            </p:txBody>
          </p:sp>
        </mc:Fallback>
      </mc:AlternateContent>
      <p:cxnSp>
        <p:nvCxnSpPr>
          <p:cNvPr id="47" name="Straight Connector 46"/>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0" name="Straight Connector 49"/>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1" name="Straight Connector 50"/>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2" name="Straight Connector 51"/>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3" name="Straight Connector 52"/>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4" name="Straight Connector 53"/>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6" name="Straight Connector 55"/>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7" name="Straight Connector 56"/>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58" name="Straight Connector 57"/>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62" name="Straight Arrow Connector 61"/>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4" name="Straight Arrow Connector 63"/>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5" name="Straight Arrow Connector 64"/>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6" name="Straight Arrow Connector 65"/>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7" name="Straight Arrow Connector 66"/>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69" name="Straight Arrow Connector 6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71" name="Straight Arrow Connector 70"/>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72" name="TextBox 71"/>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2" name="TextBox 71"/>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6"/>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3" name="TextBox 72"/>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6"/>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4" name="TextBox 73"/>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6"/>
                <a:stretch>
                  <a:fillRect l="-3750" t="-4000" r="-3750" b="-20000"/>
                </a:stretch>
              </a:blipFill>
            </p:spPr>
            <p:txBody>
              <a:bodyPr/>
              <a:lstStyle/>
              <a:p>
                <a:r>
                  <a:rPr lang="en-US">
                    <a:noFill/>
                  </a:rPr>
                  <a:t> </a:t>
                </a:r>
              </a:p>
            </p:txBody>
          </p:sp>
        </mc:Fallback>
      </mc:AlternateContent>
      <p:cxnSp>
        <p:nvCxnSpPr>
          <p:cNvPr id="76" name="Straight Connector 75"/>
          <p:cNvCxnSpPr/>
          <p:nvPr/>
        </p:nvCxnSpPr>
        <p:spPr bwMode="auto">
          <a:xfrm>
            <a:off x="3556917"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Arrow Connector 79"/>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4" name="TextBox 83"/>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84" name="TextBox 83"/>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7"/>
                <a:stretch>
                  <a:fillRect l="-1478" t="-4000" r="-493" b="-20000"/>
                </a:stretch>
              </a:blipFill>
            </p:spPr>
            <p:txBody>
              <a:bodyPr/>
              <a:lstStyle/>
              <a:p>
                <a:r>
                  <a:rPr lang="en-US">
                    <a:noFill/>
                  </a:rPr>
                  <a:t> </a:t>
                </a:r>
              </a:p>
            </p:txBody>
          </p:sp>
        </mc:Fallback>
      </mc:AlternateContent>
      <p:sp>
        <p:nvSpPr>
          <p:cNvPr id="85" name="TextBox 84"/>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Tree>
    <p:extLst>
      <p:ext uri="{BB962C8B-B14F-4D97-AF65-F5344CB8AC3E}">
        <p14:creationId xmlns:p14="http://schemas.microsoft.com/office/powerpoint/2010/main" val="60044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#2</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7" name="Rectangle 6"/>
          <p:cNvSpPr/>
          <p:nvPr/>
        </p:nvSpPr>
        <p:spPr bwMode="auto">
          <a:xfrm>
            <a:off x="1475656"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Rectangle 7"/>
          <p:cNvSpPr/>
          <p:nvPr/>
        </p:nvSpPr>
        <p:spPr bwMode="auto">
          <a:xfrm>
            <a:off x="2193504"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Rectangle 8"/>
          <p:cNvSpPr/>
          <p:nvPr/>
        </p:nvSpPr>
        <p:spPr bwMode="auto">
          <a:xfrm>
            <a:off x="3203848" y="4898688"/>
            <a:ext cx="360040" cy="57606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Left Brace 9"/>
          <p:cNvSpPr/>
          <p:nvPr/>
        </p:nvSpPr>
        <p:spPr bwMode="auto">
          <a:xfrm rot="5400000">
            <a:off x="1571185"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Left Brace 10"/>
          <p:cNvSpPr/>
          <p:nvPr/>
        </p:nvSpPr>
        <p:spPr bwMode="auto">
          <a:xfrm rot="5400000">
            <a:off x="192899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Left Brace 11"/>
          <p:cNvSpPr/>
          <p:nvPr/>
        </p:nvSpPr>
        <p:spPr bwMode="auto">
          <a:xfrm rot="5400000">
            <a:off x="2289033"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Left Brace 12"/>
          <p:cNvSpPr/>
          <p:nvPr/>
        </p:nvSpPr>
        <p:spPr bwMode="auto">
          <a:xfrm rot="5400000">
            <a:off x="3294911" y="4633838"/>
            <a:ext cx="168982" cy="36004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TextBox 13"/>
          <p:cNvSpPr txBox="1"/>
          <p:nvPr/>
        </p:nvSpPr>
        <p:spPr>
          <a:xfrm>
            <a:off x="1518459" y="4411726"/>
            <a:ext cx="274434" cy="307777"/>
          </a:xfrm>
          <a:prstGeom prst="rect">
            <a:avLst/>
          </a:prstGeom>
          <a:noFill/>
        </p:spPr>
        <p:txBody>
          <a:bodyPr wrap="none" rtlCol="0">
            <a:spAutoFit/>
          </a:bodyPr>
          <a:lstStyle/>
          <a:p>
            <a:r>
              <a:rPr lang="en-US" sz="1400" dirty="0">
                <a:solidFill>
                  <a:schemeClr val="tx1"/>
                </a:solidFill>
              </a:rPr>
              <a:t>1</a:t>
            </a:r>
          </a:p>
        </p:txBody>
      </p:sp>
      <p:sp>
        <p:nvSpPr>
          <p:cNvPr id="15" name="TextBox 14"/>
          <p:cNvSpPr txBox="1"/>
          <p:nvPr/>
        </p:nvSpPr>
        <p:spPr>
          <a:xfrm>
            <a:off x="1876267" y="4411726"/>
            <a:ext cx="274434" cy="307777"/>
          </a:xfrm>
          <a:prstGeom prst="rect">
            <a:avLst/>
          </a:prstGeom>
          <a:noFill/>
        </p:spPr>
        <p:txBody>
          <a:bodyPr wrap="none" rtlCol="0">
            <a:spAutoFit/>
          </a:bodyPr>
          <a:lstStyle/>
          <a:p>
            <a:r>
              <a:rPr lang="en-US" sz="1400" dirty="0">
                <a:solidFill>
                  <a:schemeClr val="tx1"/>
                </a:solidFill>
              </a:rPr>
              <a:t>0</a:t>
            </a:r>
          </a:p>
        </p:txBody>
      </p:sp>
      <p:cxnSp>
        <p:nvCxnSpPr>
          <p:cNvPr id="16" name="Straight Arrow Connector 15"/>
          <p:cNvCxnSpPr/>
          <p:nvPr/>
        </p:nvCxnSpPr>
        <p:spPr bwMode="auto">
          <a:xfrm>
            <a:off x="1187624" y="5474752"/>
            <a:ext cx="6622742"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p:cNvSpPr txBox="1"/>
          <p:nvPr/>
        </p:nvSpPr>
        <p:spPr>
          <a:xfrm>
            <a:off x="2247908" y="4413206"/>
            <a:ext cx="274434" cy="307777"/>
          </a:xfrm>
          <a:prstGeom prst="rect">
            <a:avLst/>
          </a:prstGeom>
          <a:noFill/>
        </p:spPr>
        <p:txBody>
          <a:bodyPr wrap="square" rtlCol="0">
            <a:spAutoFit/>
          </a:bodyPr>
          <a:lstStyle/>
          <a:p>
            <a:r>
              <a:rPr lang="en-US" sz="1400" dirty="0">
                <a:solidFill>
                  <a:schemeClr val="tx1"/>
                </a:solidFill>
              </a:rPr>
              <a:t>1</a:t>
            </a:r>
          </a:p>
        </p:txBody>
      </p:sp>
      <mc:AlternateContent xmlns:mc="http://schemas.openxmlformats.org/markup-compatibility/2006" xmlns:a14="http://schemas.microsoft.com/office/drawing/2010/main">
        <mc:Choice Requires="a14">
          <p:sp>
            <p:nvSpPr>
              <p:cNvPr id="18" name="TextBox 17"/>
              <p:cNvSpPr txBox="1"/>
              <p:nvPr/>
            </p:nvSpPr>
            <p:spPr>
              <a:xfrm>
                <a:off x="2702923" y="4411726"/>
                <a:ext cx="27443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702923" y="4411726"/>
                <a:ext cx="274434" cy="307777"/>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3242185" y="4416083"/>
            <a:ext cx="274434" cy="307777"/>
          </a:xfrm>
          <a:prstGeom prst="rect">
            <a:avLst/>
          </a:prstGeom>
          <a:noFill/>
        </p:spPr>
        <p:txBody>
          <a:bodyPr wrap="square" rtlCol="0">
            <a:spAutoFit/>
          </a:bodyPr>
          <a:lstStyle/>
          <a:p>
            <a:r>
              <a:rPr lang="en-US" sz="1400" dirty="0">
                <a:solidFill>
                  <a:schemeClr val="tx1"/>
                </a:solidFill>
              </a:rPr>
              <a:t>1</a:t>
            </a:r>
          </a:p>
        </p:txBody>
      </p:sp>
      <p:sp>
        <p:nvSpPr>
          <p:cNvPr id="20" name="Rectangle 19"/>
          <p:cNvSpPr/>
          <p:nvPr/>
        </p:nvSpPr>
        <p:spPr bwMode="auto">
          <a:xfrm>
            <a:off x="371750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383856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381150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455852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450918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685881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680947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7668344" y="5472100"/>
            <a:ext cx="556691" cy="307777"/>
          </a:xfrm>
          <a:prstGeom prst="rect">
            <a:avLst/>
          </a:prstGeom>
          <a:noFill/>
        </p:spPr>
        <p:txBody>
          <a:bodyPr wrap="none" rtlCol="0">
            <a:spAutoFit/>
          </a:bodyPr>
          <a:lstStyle/>
          <a:p>
            <a:r>
              <a:rPr lang="en-US" sz="1400" dirty="0">
                <a:solidFill>
                  <a:schemeClr val="tx1"/>
                </a:solidFill>
              </a:rPr>
              <a:t>Time</a:t>
            </a:r>
          </a:p>
        </p:txBody>
      </p:sp>
      <mc:AlternateContent xmlns:mc="http://schemas.openxmlformats.org/markup-compatibility/2006" xmlns:a14="http://schemas.microsoft.com/office/drawing/2010/main">
        <mc:Choice Requires="a14">
          <p:sp>
            <p:nvSpPr>
              <p:cNvPr id="30" name="TextBox 29"/>
              <p:cNvSpPr txBox="1"/>
              <p:nvPr/>
            </p:nvSpPr>
            <p:spPr>
              <a:xfrm>
                <a:off x="1397058"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0" name="TextBox 29"/>
              <p:cNvSpPr txBox="1">
                <a:spLocks noRot="1" noChangeAspect="1" noMove="1" noResize="1" noEditPoints="1" noAdjustHandles="1" noChangeArrowheads="1" noChangeShapeType="1" noTextEdit="1"/>
              </p:cNvSpPr>
              <p:nvPr/>
            </p:nvSpPr>
            <p:spPr>
              <a:xfrm>
                <a:off x="1397058"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758369"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1" name="TextBox 30"/>
              <p:cNvSpPr txBox="1">
                <a:spLocks noRot="1" noChangeAspect="1" noMove="1" noResize="1" noEditPoints="1" noAdjustHandles="1" noChangeArrowheads="1" noChangeShapeType="1" noTextEdit="1"/>
              </p:cNvSpPr>
              <p:nvPr/>
            </p:nvSpPr>
            <p:spPr>
              <a:xfrm>
                <a:off x="1758369" y="5665507"/>
                <a:ext cx="492443" cy="307777"/>
              </a:xfrm>
              <a:prstGeom prst="rect">
                <a:avLst/>
              </a:prstGeom>
              <a:blipFill>
                <a:blip r:embed="rId3"/>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119152" y="5665507"/>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2" name="TextBox 31"/>
              <p:cNvSpPr txBox="1">
                <a:spLocks noRot="1" noChangeAspect="1" noMove="1" noResize="1" noEditPoints="1" noAdjustHandles="1" noChangeArrowheads="1" noChangeShapeType="1" noTextEdit="1"/>
              </p:cNvSpPr>
              <p:nvPr/>
            </p:nvSpPr>
            <p:spPr>
              <a:xfrm>
                <a:off x="2119152" y="5665507"/>
                <a:ext cx="492443" cy="307777"/>
              </a:xfrm>
              <a:prstGeom prst="rect">
                <a:avLst/>
              </a:prstGeom>
              <a:blipFill>
                <a:blip r:embed="rId3"/>
                <a:stretch>
                  <a:fillRect l="-3750" t="-1961" r="-3750"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40041" y="5682350"/>
                <a:ext cx="492443" cy="307777"/>
              </a:xfrm>
              <a:prstGeom prst="rect">
                <a:avLst/>
              </a:prstGeom>
              <a:noFill/>
            </p:spPr>
            <p:txBody>
              <a:bodyPr wrap="none" rtlCol="0">
                <a:spAutoFit/>
              </a:bodyPr>
              <a:lstStyle/>
              <a:p>
                <a:r>
                  <a:rPr lang="en-US" sz="1400" b="0" dirty="0">
                    <a:solidFill>
                      <a:schemeClr val="tx1"/>
                    </a:solidFill>
                  </a:rPr>
                  <a:t>2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33" name="TextBox 32"/>
              <p:cNvSpPr txBox="1">
                <a:spLocks noRot="1" noChangeAspect="1" noMove="1" noResize="1" noEditPoints="1" noAdjustHandles="1" noChangeArrowheads="1" noChangeShapeType="1" noTextEdit="1"/>
              </p:cNvSpPr>
              <p:nvPr/>
            </p:nvSpPr>
            <p:spPr>
              <a:xfrm>
                <a:off x="3140041" y="5682350"/>
                <a:ext cx="492443" cy="307777"/>
              </a:xfrm>
              <a:prstGeom prst="rect">
                <a:avLst/>
              </a:prstGeom>
              <a:blipFill>
                <a:blip r:embed="rId4"/>
                <a:stretch>
                  <a:fillRect l="-3704" t="-3922" r="-2469" b="-19608"/>
                </a:stretch>
              </a:blipFill>
            </p:spPr>
            <p:txBody>
              <a:bodyPr/>
              <a:lstStyle/>
              <a:p>
                <a:r>
                  <a:rPr lang="en-US">
                    <a:noFill/>
                  </a:rPr>
                  <a:t> </a:t>
                </a:r>
              </a:p>
            </p:txBody>
          </p:sp>
        </mc:Fallback>
      </mc:AlternateContent>
      <p:cxnSp>
        <p:nvCxnSpPr>
          <p:cNvPr id="34" name="Straight Connector 33"/>
          <p:cNvCxnSpPr/>
          <p:nvPr/>
        </p:nvCxnSpPr>
        <p:spPr bwMode="auto">
          <a:xfrm>
            <a:off x="147565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836639"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6" name="Straight Connector 35"/>
          <p:cNvCxnSpPr/>
          <p:nvPr/>
        </p:nvCxnSpPr>
        <p:spPr bwMode="auto">
          <a:xfrm>
            <a:off x="2195414"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7" name="Straight Connector 36"/>
          <p:cNvCxnSpPr/>
          <p:nvPr/>
        </p:nvCxnSpPr>
        <p:spPr bwMode="auto">
          <a:xfrm>
            <a:off x="2551858"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8" name="Straight Connector 37"/>
          <p:cNvCxnSpPr/>
          <p:nvPr/>
        </p:nvCxnSpPr>
        <p:spPr bwMode="auto">
          <a:xfrm>
            <a:off x="3204367"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39" name="Straight Connector 38"/>
          <p:cNvCxnSpPr/>
          <p:nvPr/>
        </p:nvCxnSpPr>
        <p:spPr bwMode="auto">
          <a:xfrm>
            <a:off x="3563142" y="5166462"/>
            <a:ext cx="0" cy="51588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0" name="Straight Connector 39"/>
          <p:cNvCxnSpPr/>
          <p:nvPr/>
        </p:nvCxnSpPr>
        <p:spPr bwMode="auto">
          <a:xfrm>
            <a:off x="427836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00380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658103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30646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4" name="Straight Arrow Connector 43"/>
          <p:cNvCxnSpPr/>
          <p:nvPr/>
        </p:nvCxnSpPr>
        <p:spPr bwMode="auto">
          <a:xfrm>
            <a:off x="1475656"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5" name="Straight Arrow Connector 44"/>
          <p:cNvCxnSpPr/>
          <p:nvPr/>
        </p:nvCxnSpPr>
        <p:spPr bwMode="auto">
          <a:xfrm>
            <a:off x="184150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6" name="Straight Arrow Connector 45"/>
          <p:cNvCxnSpPr/>
          <p:nvPr/>
        </p:nvCxnSpPr>
        <p:spPr bwMode="auto">
          <a:xfrm>
            <a:off x="2183024"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7" name="Straight Arrow Connector 46"/>
          <p:cNvCxnSpPr/>
          <p:nvPr/>
        </p:nvCxnSpPr>
        <p:spPr bwMode="auto">
          <a:xfrm>
            <a:off x="3203340" y="5588423"/>
            <a:ext cx="365844"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8" name="Straight Arrow Connector 47"/>
          <p:cNvCxnSpPr/>
          <p:nvPr/>
        </p:nvCxnSpPr>
        <p:spPr bwMode="auto">
          <a:xfrm>
            <a:off x="355691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26720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658103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362641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3626418" y="5684135"/>
                <a:ext cx="492443" cy="307777"/>
              </a:xfrm>
              <a:prstGeom prst="rect">
                <a:avLst/>
              </a:prstGeom>
              <a:blipFill>
                <a:blip r:embed="rId5"/>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3559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335595" y="5678487"/>
                <a:ext cx="492443" cy="307777"/>
              </a:xfrm>
              <a:prstGeom prst="rect">
                <a:avLst/>
              </a:prstGeom>
              <a:blipFill>
                <a:blip r:embed="rId5"/>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69708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6697082" y="5680974"/>
                <a:ext cx="492443" cy="307777"/>
              </a:xfrm>
              <a:prstGeom prst="rect">
                <a:avLst/>
              </a:prstGeom>
              <a:blipFill>
                <a:blip r:embed="rId5"/>
                <a:stretch>
                  <a:fillRect l="-3750" t="-4000" r="-3750" b="-20000"/>
                </a:stretch>
              </a:blipFill>
            </p:spPr>
            <p:txBody>
              <a:bodyPr/>
              <a:lstStyle/>
              <a:p>
                <a:r>
                  <a:rPr lang="en-US">
                    <a:noFill/>
                  </a:rPr>
                  <a:t> </a:t>
                </a:r>
              </a:p>
            </p:txBody>
          </p:sp>
        </mc:Fallback>
      </mc:AlternateContent>
      <p:cxnSp>
        <p:nvCxnSpPr>
          <p:cNvPr id="54" name="Straight Connector 53"/>
          <p:cNvCxnSpPr/>
          <p:nvPr/>
        </p:nvCxnSpPr>
        <p:spPr bwMode="auto">
          <a:xfrm>
            <a:off x="356406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1511142" y="4143162"/>
            <a:ext cx="201329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360265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6"/>
                <a:stretch>
                  <a:fillRect l="-1478" t="-4000" r="-493" b="-20000"/>
                </a:stretch>
              </a:blipFill>
            </p:spPr>
            <p:txBody>
              <a:bodyPr/>
              <a:lstStyle/>
              <a:p>
                <a:r>
                  <a:rPr lang="en-US">
                    <a:noFill/>
                  </a:rPr>
                  <a:t> </a:t>
                </a:r>
              </a:p>
            </p:txBody>
          </p:sp>
        </mc:Fallback>
      </mc:AlternateContent>
      <p:sp>
        <p:nvSpPr>
          <p:cNvPr id="58" name="TextBox 57"/>
          <p:cNvSpPr txBox="1"/>
          <p:nvPr/>
        </p:nvSpPr>
        <p:spPr>
          <a:xfrm>
            <a:off x="467464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472397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02425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59" name="Content Placeholder 2"/>
              <p:cNvSpPr txBox="1">
                <a:spLocks/>
              </p:cNvSpPr>
              <p:nvPr/>
            </p:nvSpPr>
            <p:spPr bwMode="auto">
              <a:xfrm>
                <a:off x="838200" y="169859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Plain OOK (2 </a:t>
                </a:r>
                <a14:m>
                  <m:oMath xmlns:m="http://schemas.openxmlformats.org/officeDocument/2006/math">
                    <m:r>
                      <a:rPr lang="en-US" sz="1800" i="1" kern="0" smtClean="0">
                        <a:latin typeface="Cambria Math" panose="02040503050406030204" pitchFamily="18" charset="0"/>
                      </a:rPr>
                      <m:t>𝜇</m:t>
                    </m:r>
                  </m:oMath>
                </a14:m>
                <a:r>
                  <a:rPr lang="en-US" sz="1800" kern="0" dirty="0"/>
                  <a:t>s ON/OFF)</a:t>
                </a:r>
              </a:p>
              <a:p>
                <a:pPr lvl="2">
                  <a:buFont typeface="Arial" panose="020B0604020202020204" pitchFamily="34" charset="0"/>
                  <a:buChar char="•"/>
                </a:pPr>
                <a:r>
                  <a:rPr lang="en-US" sz="1600" kern="0" dirty="0"/>
                  <a:t>Logic 1: 2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2 </a:t>
                </a:r>
                <a14:m>
                  <m:oMath xmlns:m="http://schemas.openxmlformats.org/officeDocument/2006/math">
                    <m:r>
                      <a:rPr lang="en-US" sz="1600" i="1" kern="0">
                        <a:latin typeface="Cambria Math" panose="02040503050406030204" pitchFamily="18" charset="0"/>
                      </a:rPr>
                      <m:t>𝜇</m:t>
                    </m:r>
                  </m:oMath>
                </a14:m>
                <a:r>
                  <a:rPr lang="en-US" sz="1600" kern="0" dirty="0"/>
                  <a:t>s OFF</a:t>
                </a:r>
              </a:p>
              <a:p>
                <a:pPr lvl="1">
                  <a:buFont typeface="Arial" panose="020B0604020202020204" pitchFamily="34" charset="0"/>
                  <a:buChar char="•"/>
                </a:pPr>
                <a:r>
                  <a:rPr lang="en-US" sz="1800" kern="0" dirty="0"/>
                  <a:t>Payload waveform: Masking-based WFC OOK with GI </a:t>
                </a:r>
              </a:p>
              <a:p>
                <a:pPr lvl="2">
                  <a:buFont typeface="Arial" panose="020B0604020202020204" pitchFamily="34" charset="0"/>
                  <a:buChar char="•"/>
                </a:pPr>
                <a:r>
                  <a:rPr lang="en-US" sz="1600" kern="0" dirty="0"/>
                  <a:t>Logic 1: 0.8 </a:t>
                </a:r>
                <a14:m>
                  <m:oMath xmlns:m="http://schemas.openxmlformats.org/officeDocument/2006/math">
                    <m:r>
                      <a:rPr lang="en-US" sz="1600" b="0" i="1" kern="0" smtClea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59" name="Content Placeholder 2"/>
              <p:cNvSpPr txBox="1">
                <a:spLocks noRot="1" noChangeAspect="1" noMove="1" noResize="1" noEditPoints="1" noAdjustHandles="1" noChangeArrowheads="1" noChangeShapeType="1" noTextEdit="1"/>
              </p:cNvSpPr>
              <p:nvPr/>
            </p:nvSpPr>
            <p:spPr bwMode="auto">
              <a:xfrm>
                <a:off x="838200" y="1698594"/>
                <a:ext cx="7770813" cy="1658876"/>
              </a:xfrm>
              <a:prstGeom prst="rect">
                <a:avLst/>
              </a:prstGeom>
              <a:blipFill>
                <a:blip r:embed="rId7"/>
                <a:stretch>
                  <a:fillRect t="-2206" b="-21324"/>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4518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#3</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cxnSp>
        <p:nvCxnSpPr>
          <p:cNvPr id="16" name="Straight Arrow Connector 15"/>
          <p:cNvCxnSpPr/>
          <p:nvPr/>
        </p:nvCxnSpPr>
        <p:spPr bwMode="auto">
          <a:xfrm>
            <a:off x="533400" y="5474752"/>
            <a:ext cx="793228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0" name="Rectangle 19"/>
          <p:cNvSpPr/>
          <p:nvPr/>
        </p:nvSpPr>
        <p:spPr bwMode="auto">
          <a:xfrm>
            <a:off x="4372822" y="4823648"/>
            <a:ext cx="279708" cy="651103"/>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1" name="Left Brace 20"/>
          <p:cNvSpPr/>
          <p:nvPr/>
        </p:nvSpPr>
        <p:spPr bwMode="auto">
          <a:xfrm rot="5400000">
            <a:off x="4493888" y="4373724"/>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 name="TextBox 21"/>
          <p:cNvSpPr txBox="1"/>
          <p:nvPr/>
        </p:nvSpPr>
        <p:spPr>
          <a:xfrm>
            <a:off x="4466822" y="4330764"/>
            <a:ext cx="274434" cy="307777"/>
          </a:xfrm>
          <a:prstGeom prst="rect">
            <a:avLst/>
          </a:prstGeom>
          <a:noFill/>
        </p:spPr>
        <p:txBody>
          <a:bodyPr wrap="none" rtlCol="0">
            <a:spAutoFit/>
          </a:bodyPr>
          <a:lstStyle/>
          <a:p>
            <a:r>
              <a:rPr lang="en-US" sz="1400" dirty="0">
                <a:solidFill>
                  <a:schemeClr val="tx1"/>
                </a:solidFill>
              </a:rPr>
              <a:t>0</a:t>
            </a:r>
          </a:p>
        </p:txBody>
      </p:sp>
      <p:sp>
        <p:nvSpPr>
          <p:cNvPr id="24" name="Left Brace 23"/>
          <p:cNvSpPr/>
          <p:nvPr/>
        </p:nvSpPr>
        <p:spPr bwMode="auto">
          <a:xfrm rot="5400000">
            <a:off x="5213845"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 name="TextBox 24"/>
          <p:cNvSpPr txBox="1"/>
          <p:nvPr/>
        </p:nvSpPr>
        <p:spPr>
          <a:xfrm>
            <a:off x="5164506" y="4330764"/>
            <a:ext cx="274434" cy="307777"/>
          </a:xfrm>
          <a:prstGeom prst="rect">
            <a:avLst/>
          </a:prstGeom>
          <a:noFill/>
        </p:spPr>
        <p:txBody>
          <a:bodyPr wrap="none" rtlCol="0">
            <a:spAutoFit/>
          </a:bodyPr>
          <a:lstStyle/>
          <a:p>
            <a:r>
              <a:rPr lang="en-US" sz="1400" dirty="0">
                <a:solidFill>
                  <a:schemeClr val="tx1"/>
                </a:solidFill>
              </a:rPr>
              <a:t>1</a:t>
            </a:r>
          </a:p>
        </p:txBody>
      </p:sp>
      <p:sp>
        <p:nvSpPr>
          <p:cNvPr id="27" name="Left Brace 26"/>
          <p:cNvSpPr/>
          <p:nvPr/>
        </p:nvSpPr>
        <p:spPr bwMode="auto">
          <a:xfrm rot="5400000">
            <a:off x="7514133" y="4372112"/>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TextBox 27"/>
          <p:cNvSpPr txBox="1"/>
          <p:nvPr/>
        </p:nvSpPr>
        <p:spPr>
          <a:xfrm>
            <a:off x="7464794" y="4330764"/>
            <a:ext cx="274434" cy="307777"/>
          </a:xfrm>
          <a:prstGeom prst="rect">
            <a:avLst/>
          </a:prstGeom>
          <a:noFill/>
        </p:spPr>
        <p:txBody>
          <a:bodyPr wrap="none" rtlCol="0">
            <a:spAutoFit/>
          </a:bodyPr>
          <a:lstStyle/>
          <a:p>
            <a:r>
              <a:rPr lang="en-US" sz="1400" dirty="0">
                <a:solidFill>
                  <a:schemeClr val="tx1"/>
                </a:solidFill>
              </a:rPr>
              <a:t>1</a:t>
            </a:r>
          </a:p>
        </p:txBody>
      </p:sp>
      <p:sp>
        <p:nvSpPr>
          <p:cNvPr id="29" name="TextBox 28"/>
          <p:cNvSpPr txBox="1"/>
          <p:nvPr/>
        </p:nvSpPr>
        <p:spPr>
          <a:xfrm>
            <a:off x="8323664" y="5472100"/>
            <a:ext cx="556691" cy="307777"/>
          </a:xfrm>
          <a:prstGeom prst="rect">
            <a:avLst/>
          </a:prstGeom>
          <a:noFill/>
        </p:spPr>
        <p:txBody>
          <a:bodyPr wrap="none" rtlCol="0">
            <a:spAutoFit/>
          </a:bodyPr>
          <a:lstStyle/>
          <a:p>
            <a:r>
              <a:rPr lang="en-US" sz="1400" dirty="0">
                <a:solidFill>
                  <a:schemeClr val="tx1"/>
                </a:solidFill>
              </a:rPr>
              <a:t>Time</a:t>
            </a:r>
          </a:p>
        </p:txBody>
      </p:sp>
      <p:cxnSp>
        <p:nvCxnSpPr>
          <p:cNvPr id="34" name="Straight Connector 33"/>
          <p:cNvCxnSpPr/>
          <p:nvPr/>
        </p:nvCxnSpPr>
        <p:spPr bwMode="auto">
          <a:xfrm>
            <a:off x="805096"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4933681" y="4889808"/>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1" name="Straight Connector 40"/>
          <p:cNvCxnSpPr/>
          <p:nvPr/>
        </p:nvCxnSpPr>
        <p:spPr bwMode="auto">
          <a:xfrm>
            <a:off x="5659120" y="4944113"/>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2" name="Straight Connector 41"/>
          <p:cNvCxnSpPr/>
          <p:nvPr/>
        </p:nvCxnSpPr>
        <p:spPr bwMode="auto">
          <a:xfrm>
            <a:off x="7236350" y="4902508"/>
            <a:ext cx="0" cy="7798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43" name="Straight Connector 42"/>
          <p:cNvCxnSpPr/>
          <p:nvPr/>
        </p:nvCxnSpPr>
        <p:spPr bwMode="auto">
          <a:xfrm>
            <a:off x="7961789" y="3915052"/>
            <a:ext cx="0" cy="1970843"/>
          </a:xfrm>
          <a:prstGeom prst="line">
            <a:avLst/>
          </a:prstGeom>
          <a:solidFill>
            <a:srgbClr val="00B8FF"/>
          </a:solidFill>
          <a:ln w="3175" cap="flat" cmpd="sng" algn="ctr">
            <a:solidFill>
              <a:schemeClr val="tx1"/>
            </a:solidFill>
            <a:prstDash val="sysDot"/>
            <a:round/>
            <a:headEnd type="none" w="med" len="med"/>
            <a:tailEnd type="none" w="med" len="med"/>
          </a:ln>
          <a:effectLst/>
        </p:spPr>
      </p:cxnSp>
      <p:cxnSp>
        <p:nvCxnSpPr>
          <p:cNvPr id="48" name="Straight Arrow Connector 47"/>
          <p:cNvCxnSpPr/>
          <p:nvPr/>
        </p:nvCxnSpPr>
        <p:spPr bwMode="auto">
          <a:xfrm>
            <a:off x="4212237" y="5588423"/>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49" name="Straight Arrow Connector 48"/>
          <p:cNvCxnSpPr/>
          <p:nvPr/>
        </p:nvCxnSpPr>
        <p:spPr bwMode="auto">
          <a:xfrm>
            <a:off x="4922520" y="5588423"/>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0" name="Straight Arrow Connector 49"/>
          <p:cNvCxnSpPr/>
          <p:nvPr/>
        </p:nvCxnSpPr>
        <p:spPr bwMode="auto">
          <a:xfrm>
            <a:off x="7236350" y="55821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1" name="TextBox 50"/>
              <p:cNvSpPr txBox="1"/>
              <p:nvPr/>
            </p:nvSpPr>
            <p:spPr>
              <a:xfrm>
                <a:off x="4281738" y="5684135"/>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1" name="TextBox 50"/>
              <p:cNvSpPr txBox="1">
                <a:spLocks noRot="1" noChangeAspect="1" noMove="1" noResize="1" noEditPoints="1" noAdjustHandles="1" noChangeArrowheads="1" noChangeShapeType="1" noTextEdit="1"/>
              </p:cNvSpPr>
              <p:nvPr/>
            </p:nvSpPr>
            <p:spPr>
              <a:xfrm>
                <a:off x="4281738" y="5684135"/>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90915" y="5678487"/>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2" name="TextBox 51"/>
              <p:cNvSpPr txBox="1">
                <a:spLocks noRot="1" noChangeAspect="1" noMove="1" noResize="1" noEditPoints="1" noAdjustHandles="1" noChangeArrowheads="1" noChangeShapeType="1" noTextEdit="1"/>
              </p:cNvSpPr>
              <p:nvPr/>
            </p:nvSpPr>
            <p:spPr>
              <a:xfrm>
                <a:off x="4990915" y="5678487"/>
                <a:ext cx="492443" cy="307777"/>
              </a:xfrm>
              <a:prstGeom prst="rect">
                <a:avLst/>
              </a:prstGeom>
              <a:blipFill>
                <a:blip r:embed="rId2"/>
                <a:stretch>
                  <a:fillRect l="-3704" t="-4000" r="-246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352402" y="568097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53" name="TextBox 52"/>
              <p:cNvSpPr txBox="1">
                <a:spLocks noRot="1" noChangeAspect="1" noMove="1" noResize="1" noEditPoints="1" noAdjustHandles="1" noChangeArrowheads="1" noChangeShapeType="1" noTextEdit="1"/>
              </p:cNvSpPr>
              <p:nvPr/>
            </p:nvSpPr>
            <p:spPr>
              <a:xfrm>
                <a:off x="7352402" y="5680974"/>
                <a:ext cx="492443" cy="307777"/>
              </a:xfrm>
              <a:prstGeom prst="rect">
                <a:avLst/>
              </a:prstGeom>
              <a:blipFill>
                <a:blip r:embed="rId2"/>
                <a:stretch>
                  <a:fillRect l="-3704" t="-4000" r="-2469" b="-20000"/>
                </a:stretch>
              </a:blipFill>
            </p:spPr>
            <p:txBody>
              <a:bodyPr/>
              <a:lstStyle/>
              <a:p>
                <a:r>
                  <a:rPr lang="en-US">
                    <a:noFill/>
                  </a:rPr>
                  <a:t> </a:t>
                </a:r>
              </a:p>
            </p:txBody>
          </p:sp>
        </mc:Fallback>
      </mc:AlternateContent>
      <p:cxnSp>
        <p:nvCxnSpPr>
          <p:cNvPr id="54" name="Straight Connector 53"/>
          <p:cNvCxnSpPr/>
          <p:nvPr/>
        </p:nvCxnSpPr>
        <p:spPr bwMode="auto">
          <a:xfrm>
            <a:off x="4219380" y="3906175"/>
            <a:ext cx="0" cy="208395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a:off x="830580" y="4143162"/>
            <a:ext cx="3368040"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56" name="Straight Arrow Connector 55"/>
          <p:cNvCxnSpPr/>
          <p:nvPr/>
        </p:nvCxnSpPr>
        <p:spPr bwMode="auto">
          <a:xfrm>
            <a:off x="4257979" y="4143162"/>
            <a:ext cx="3694786"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57" name="TextBox 56"/>
              <p:cNvSpPr txBox="1"/>
              <p:nvPr/>
            </p:nvSpPr>
            <p:spPr>
              <a:xfrm>
                <a:off x="2011531" y="3858160"/>
                <a:ext cx="1236685" cy="307777"/>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57" name="TextBox 56"/>
              <p:cNvSpPr txBox="1">
                <a:spLocks noRot="1" noChangeAspect="1" noMove="1" noResize="1" noEditPoints="1" noAdjustHandles="1" noChangeArrowheads="1" noChangeShapeType="1" noTextEdit="1"/>
              </p:cNvSpPr>
              <p:nvPr/>
            </p:nvSpPr>
            <p:spPr>
              <a:xfrm>
                <a:off x="2011531" y="3858160"/>
                <a:ext cx="1236685" cy="307777"/>
              </a:xfrm>
              <a:prstGeom prst="rect">
                <a:avLst/>
              </a:prstGeom>
              <a:blipFill>
                <a:blip r:embed="rId3"/>
                <a:stretch>
                  <a:fillRect l="-1478" t="-4000" r="-493" b="-20000"/>
                </a:stretch>
              </a:blipFill>
            </p:spPr>
            <p:txBody>
              <a:bodyPr/>
              <a:lstStyle/>
              <a:p>
                <a:r>
                  <a:rPr lang="en-US">
                    <a:noFill/>
                  </a:rPr>
                  <a:t> </a:t>
                </a:r>
              </a:p>
            </p:txBody>
          </p:sp>
        </mc:Fallback>
      </mc:AlternateContent>
      <p:sp>
        <p:nvSpPr>
          <p:cNvPr id="58" name="TextBox 57"/>
          <p:cNvSpPr txBox="1"/>
          <p:nvPr/>
        </p:nvSpPr>
        <p:spPr>
          <a:xfrm>
            <a:off x="5329969" y="3866806"/>
            <a:ext cx="1959191" cy="307777"/>
          </a:xfrm>
          <a:prstGeom prst="rect">
            <a:avLst/>
          </a:prstGeom>
          <a:noFill/>
        </p:spPr>
        <p:txBody>
          <a:bodyPr wrap="none" rtlCol="0">
            <a:spAutoFit/>
          </a:bodyPr>
          <a:lstStyle/>
          <a:p>
            <a:r>
              <a:rPr lang="en-US" sz="1400" dirty="0">
                <a:solidFill>
                  <a:schemeClr val="tx1"/>
                </a:solidFill>
              </a:rPr>
              <a:t>Payload (High-data rate)</a:t>
            </a:r>
          </a:p>
        </p:txBody>
      </p:sp>
      <p:sp>
        <p:nvSpPr>
          <p:cNvPr id="63" name="Rectangle 62"/>
          <p:cNvSpPr/>
          <p:nvPr/>
        </p:nvSpPr>
        <p:spPr bwMode="auto">
          <a:xfrm>
            <a:off x="5379294" y="4822706"/>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Rectangle 63"/>
          <p:cNvSpPr/>
          <p:nvPr/>
        </p:nvSpPr>
        <p:spPr bwMode="auto">
          <a:xfrm>
            <a:off x="7679577" y="4816551"/>
            <a:ext cx="279708" cy="650338"/>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4" name="Rectangle 73"/>
          <p:cNvSpPr/>
          <p:nvPr/>
        </p:nvSpPr>
        <p:spPr bwMode="auto">
          <a:xfrm>
            <a:off x="966327" y="4817735"/>
            <a:ext cx="279708" cy="6511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5" name="Left Brace 74"/>
          <p:cNvSpPr/>
          <p:nvPr/>
        </p:nvSpPr>
        <p:spPr bwMode="auto">
          <a:xfrm rot="5400000">
            <a:off x="1087393" y="4375431"/>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6" name="TextBox 75"/>
          <p:cNvSpPr txBox="1"/>
          <p:nvPr/>
        </p:nvSpPr>
        <p:spPr>
          <a:xfrm>
            <a:off x="938407" y="4332471"/>
            <a:ext cx="524503" cy="307777"/>
          </a:xfrm>
          <a:prstGeom prst="rect">
            <a:avLst/>
          </a:prstGeom>
          <a:noFill/>
        </p:spPr>
        <p:txBody>
          <a:bodyPr wrap="none" rtlCol="0">
            <a:spAutoFit/>
          </a:bodyPr>
          <a:lstStyle/>
          <a:p>
            <a:r>
              <a:rPr lang="en-US" sz="1400" dirty="0">
                <a:solidFill>
                  <a:schemeClr val="tx1"/>
                </a:solidFill>
              </a:rPr>
              <a:t>“10”</a:t>
            </a:r>
          </a:p>
        </p:txBody>
      </p:sp>
      <p:sp>
        <p:nvSpPr>
          <p:cNvPr id="77" name="Left Brace 76"/>
          <p:cNvSpPr/>
          <p:nvPr/>
        </p:nvSpPr>
        <p:spPr bwMode="auto">
          <a:xfrm rot="5400000">
            <a:off x="1807350" y="4373819"/>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8" name="TextBox 77"/>
          <p:cNvSpPr txBox="1"/>
          <p:nvPr/>
        </p:nvSpPr>
        <p:spPr>
          <a:xfrm>
            <a:off x="1651331" y="4332471"/>
            <a:ext cx="524503" cy="307777"/>
          </a:xfrm>
          <a:prstGeom prst="rect">
            <a:avLst/>
          </a:prstGeom>
          <a:noFill/>
        </p:spPr>
        <p:txBody>
          <a:bodyPr wrap="none" rtlCol="0">
            <a:spAutoFit/>
          </a:bodyPr>
          <a:lstStyle/>
          <a:p>
            <a:r>
              <a:rPr lang="en-US" sz="1400" dirty="0">
                <a:solidFill>
                  <a:schemeClr val="tx1"/>
                </a:solidFill>
              </a:rPr>
              <a:t>“01”</a:t>
            </a:r>
          </a:p>
        </p:txBody>
      </p:sp>
      <p:cxnSp>
        <p:nvCxnSpPr>
          <p:cNvPr id="79" name="Straight Connector 78"/>
          <p:cNvCxnSpPr/>
          <p:nvPr/>
        </p:nvCxnSpPr>
        <p:spPr bwMode="auto">
          <a:xfrm>
            <a:off x="1527186" y="4891515"/>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0" name="Straight Connector 79"/>
          <p:cNvCxnSpPr/>
          <p:nvPr/>
        </p:nvCxnSpPr>
        <p:spPr bwMode="auto">
          <a:xfrm>
            <a:off x="2252625" y="4945820"/>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1" name="Straight Arrow Connector 80"/>
          <p:cNvCxnSpPr/>
          <p:nvPr/>
        </p:nvCxnSpPr>
        <p:spPr bwMode="auto">
          <a:xfrm>
            <a:off x="805742" y="5590130"/>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82" name="Straight Arrow Connector 81"/>
          <p:cNvCxnSpPr/>
          <p:nvPr/>
        </p:nvCxnSpPr>
        <p:spPr bwMode="auto">
          <a:xfrm>
            <a:off x="1516025" y="5590130"/>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3" name="TextBox 82"/>
              <p:cNvSpPr txBox="1"/>
              <p:nvPr/>
            </p:nvSpPr>
            <p:spPr>
              <a:xfrm>
                <a:off x="875243" y="568584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3" name="TextBox 82"/>
              <p:cNvSpPr txBox="1">
                <a:spLocks noRot="1" noChangeAspect="1" noMove="1" noResize="1" noEditPoints="1" noAdjustHandles="1" noChangeArrowheads="1" noChangeShapeType="1" noTextEdit="1"/>
              </p:cNvSpPr>
              <p:nvPr/>
            </p:nvSpPr>
            <p:spPr>
              <a:xfrm>
                <a:off x="875243" y="5685842"/>
                <a:ext cx="492443" cy="307777"/>
              </a:xfrm>
              <a:prstGeom prst="rect">
                <a:avLst/>
              </a:prstGeom>
              <a:blipFill>
                <a:blip r:embed="rId2"/>
                <a:stretch>
                  <a:fillRect l="-3750" t="-4000" r="-375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1584420" y="5680194"/>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4" name="TextBox 83"/>
              <p:cNvSpPr txBox="1">
                <a:spLocks noRot="1" noChangeAspect="1" noMove="1" noResize="1" noEditPoints="1" noAdjustHandles="1" noChangeArrowheads="1" noChangeShapeType="1" noTextEdit="1"/>
              </p:cNvSpPr>
              <p:nvPr/>
            </p:nvSpPr>
            <p:spPr>
              <a:xfrm>
                <a:off x="1584420" y="5680194"/>
                <a:ext cx="492443" cy="307777"/>
              </a:xfrm>
              <a:prstGeom prst="rect">
                <a:avLst/>
              </a:prstGeom>
              <a:blipFill>
                <a:blip r:embed="rId2"/>
                <a:stretch>
                  <a:fillRect l="-3704" t="-4000" r="-2469" b="-20000"/>
                </a:stretch>
              </a:blipFill>
            </p:spPr>
            <p:txBody>
              <a:bodyPr/>
              <a:lstStyle/>
              <a:p>
                <a:r>
                  <a:rPr lang="en-US">
                    <a:noFill/>
                  </a:rPr>
                  <a:t> </a:t>
                </a:r>
              </a:p>
            </p:txBody>
          </p:sp>
        </mc:Fallback>
      </mc:AlternateContent>
      <p:sp>
        <p:nvSpPr>
          <p:cNvPr id="85" name="Rectangle 84"/>
          <p:cNvSpPr/>
          <p:nvPr/>
        </p:nvSpPr>
        <p:spPr bwMode="auto">
          <a:xfrm>
            <a:off x="1972799" y="482441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7" name="Left Brace 86"/>
          <p:cNvSpPr/>
          <p:nvPr/>
        </p:nvSpPr>
        <p:spPr bwMode="auto">
          <a:xfrm rot="5400000">
            <a:off x="3045172" y="4372889"/>
            <a:ext cx="168982" cy="71834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TextBox 87"/>
          <p:cNvSpPr txBox="1"/>
          <p:nvPr/>
        </p:nvSpPr>
        <p:spPr>
          <a:xfrm>
            <a:off x="2858086" y="4329929"/>
            <a:ext cx="524503" cy="307777"/>
          </a:xfrm>
          <a:prstGeom prst="rect">
            <a:avLst/>
          </a:prstGeom>
          <a:noFill/>
        </p:spPr>
        <p:txBody>
          <a:bodyPr wrap="none" rtlCol="0">
            <a:spAutoFit/>
          </a:bodyPr>
          <a:lstStyle/>
          <a:p>
            <a:r>
              <a:rPr lang="en-US" sz="1400" dirty="0">
                <a:solidFill>
                  <a:schemeClr val="tx1"/>
                </a:solidFill>
              </a:rPr>
              <a:t>“00”</a:t>
            </a:r>
          </a:p>
        </p:txBody>
      </p:sp>
      <p:sp>
        <p:nvSpPr>
          <p:cNvPr id="89" name="Left Brace 88"/>
          <p:cNvSpPr/>
          <p:nvPr/>
        </p:nvSpPr>
        <p:spPr bwMode="auto">
          <a:xfrm rot="5400000">
            <a:off x="3765129" y="4371277"/>
            <a:ext cx="168982" cy="72156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TextBox 89"/>
          <p:cNvSpPr txBox="1"/>
          <p:nvPr/>
        </p:nvSpPr>
        <p:spPr>
          <a:xfrm>
            <a:off x="3593870" y="4329929"/>
            <a:ext cx="517834" cy="307777"/>
          </a:xfrm>
          <a:prstGeom prst="rect">
            <a:avLst/>
          </a:prstGeom>
          <a:noFill/>
        </p:spPr>
        <p:txBody>
          <a:bodyPr wrap="none" rtlCol="0">
            <a:spAutoFit/>
          </a:bodyPr>
          <a:lstStyle/>
          <a:p>
            <a:r>
              <a:rPr lang="en-US" sz="1400" dirty="0">
                <a:solidFill>
                  <a:schemeClr val="tx1"/>
                </a:solidFill>
              </a:rPr>
              <a:t>“11”</a:t>
            </a:r>
          </a:p>
        </p:txBody>
      </p:sp>
      <p:cxnSp>
        <p:nvCxnSpPr>
          <p:cNvPr id="91" name="Straight Connector 90"/>
          <p:cNvCxnSpPr/>
          <p:nvPr/>
        </p:nvCxnSpPr>
        <p:spPr bwMode="auto">
          <a:xfrm>
            <a:off x="3484965" y="4888973"/>
            <a:ext cx="0" cy="79254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2" name="Straight Connector 91"/>
          <p:cNvCxnSpPr/>
          <p:nvPr/>
        </p:nvCxnSpPr>
        <p:spPr bwMode="auto">
          <a:xfrm>
            <a:off x="4210404" y="4943278"/>
            <a:ext cx="0" cy="73823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93" name="Straight Arrow Connector 92"/>
          <p:cNvCxnSpPr/>
          <p:nvPr/>
        </p:nvCxnSpPr>
        <p:spPr bwMode="auto">
          <a:xfrm>
            <a:off x="2763521" y="5587588"/>
            <a:ext cx="710283" cy="0"/>
          </a:xfrm>
          <a:prstGeom prst="straightConnector1">
            <a:avLst/>
          </a:prstGeom>
          <a:solidFill>
            <a:srgbClr val="00B8FF"/>
          </a:solidFill>
          <a:ln w="9525" cap="flat" cmpd="sng" algn="ctr">
            <a:solidFill>
              <a:schemeClr val="tx1"/>
            </a:solidFill>
            <a:prstDash val="solid"/>
            <a:round/>
            <a:headEnd type="triangle"/>
            <a:tailEnd type="triangle"/>
          </a:ln>
          <a:effectLst/>
        </p:spPr>
      </p:cxnSp>
      <p:cxnSp>
        <p:nvCxnSpPr>
          <p:cNvPr id="94" name="Straight Arrow Connector 93"/>
          <p:cNvCxnSpPr/>
          <p:nvPr/>
        </p:nvCxnSpPr>
        <p:spPr bwMode="auto">
          <a:xfrm>
            <a:off x="3473804" y="5587588"/>
            <a:ext cx="730250" cy="0"/>
          </a:xfrm>
          <a:prstGeom prst="straightConnector1">
            <a:avLst/>
          </a:prstGeom>
          <a:solidFill>
            <a:srgbClr val="00B8FF"/>
          </a:solidFill>
          <a:ln w="952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95" name="TextBox 94"/>
              <p:cNvSpPr txBox="1"/>
              <p:nvPr/>
            </p:nvSpPr>
            <p:spPr>
              <a:xfrm>
                <a:off x="2833022" y="5683300"/>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5" name="TextBox 94"/>
              <p:cNvSpPr txBox="1">
                <a:spLocks noRot="1" noChangeAspect="1" noMove="1" noResize="1" noEditPoints="1" noAdjustHandles="1" noChangeArrowheads="1" noChangeShapeType="1" noTextEdit="1"/>
              </p:cNvSpPr>
              <p:nvPr/>
            </p:nvSpPr>
            <p:spPr>
              <a:xfrm>
                <a:off x="2833022" y="5683300"/>
                <a:ext cx="492443" cy="307777"/>
              </a:xfrm>
              <a:prstGeom prst="rect">
                <a:avLst/>
              </a:prstGeom>
              <a:blipFill>
                <a:blip r:embed="rId2"/>
                <a:stretch>
                  <a:fillRect l="-3704" t="-1961" r="-2469"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3542199" y="5677652"/>
                <a:ext cx="492443" cy="307777"/>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96" name="TextBox 95"/>
              <p:cNvSpPr txBox="1">
                <a:spLocks noRot="1" noChangeAspect="1" noMove="1" noResize="1" noEditPoints="1" noAdjustHandles="1" noChangeArrowheads="1" noChangeShapeType="1" noTextEdit="1"/>
              </p:cNvSpPr>
              <p:nvPr/>
            </p:nvSpPr>
            <p:spPr>
              <a:xfrm>
                <a:off x="3542199" y="5677652"/>
                <a:ext cx="492443" cy="307777"/>
              </a:xfrm>
              <a:prstGeom prst="rect">
                <a:avLst/>
              </a:prstGeom>
              <a:blipFill>
                <a:blip r:embed="rId2"/>
                <a:stretch>
                  <a:fillRect l="-3704" t="-1961" r="-2469" b="-19608"/>
                </a:stretch>
              </a:blipFill>
            </p:spPr>
            <p:txBody>
              <a:bodyPr/>
              <a:lstStyle/>
              <a:p>
                <a:r>
                  <a:rPr lang="en-US">
                    <a:noFill/>
                  </a:rPr>
                  <a:t> </a:t>
                </a:r>
              </a:p>
            </p:txBody>
          </p:sp>
        </mc:Fallback>
      </mc:AlternateContent>
      <p:sp>
        <p:nvSpPr>
          <p:cNvPr id="97" name="Rectangle 96"/>
          <p:cNvSpPr/>
          <p:nvPr/>
        </p:nvSpPr>
        <p:spPr bwMode="auto">
          <a:xfrm>
            <a:off x="3930578" y="4821871"/>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Rectangle 97"/>
          <p:cNvSpPr/>
          <p:nvPr/>
        </p:nvSpPr>
        <p:spPr bwMode="auto">
          <a:xfrm>
            <a:off x="3648366" y="4823143"/>
            <a:ext cx="279708" cy="650338"/>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100" name="Content Placeholder 2"/>
              <p:cNvSpPr txBox="1">
                <a:spLocks/>
              </p:cNvSpPr>
              <p:nvPr/>
            </p:nvSpPr>
            <p:spPr bwMode="auto">
              <a:xfrm>
                <a:off x="685800" y="1782414"/>
                <a:ext cx="7770813" cy="165887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sz="1800" kern="0" dirty="0"/>
                  <a:t>SYNC waveform: </a:t>
                </a:r>
                <a:r>
                  <a:rPr lang="en-US" sz="1800" dirty="0"/>
                  <a:t>Constellation OOK (4 sequences)</a:t>
                </a:r>
              </a:p>
              <a:p>
                <a:pPr lvl="1">
                  <a:buFont typeface="Arial" panose="020B0604020202020204" pitchFamily="34" charset="0"/>
                  <a:buChar char="•"/>
                </a:pPr>
                <a:r>
                  <a:rPr lang="en-US" sz="1800" kern="0" dirty="0"/>
                  <a:t>Payload waveform: Constellation OOK</a:t>
                </a:r>
              </a:p>
              <a:p>
                <a:pPr lvl="2">
                  <a:buFont typeface="Arial" panose="020B0604020202020204" pitchFamily="34" charset="0"/>
                  <a:buChar char="•"/>
                </a:pPr>
                <a:r>
                  <a:rPr lang="en-US" sz="1600" kern="0" dirty="0"/>
                  <a:t>Logic 1: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OFF 1.6 </a:t>
                </a:r>
                <a14:m>
                  <m:oMath xmlns:m="http://schemas.openxmlformats.org/officeDocument/2006/math">
                    <m:r>
                      <a:rPr lang="en-US" sz="1600" i="1" kern="0">
                        <a:latin typeface="Cambria Math" panose="02040503050406030204" pitchFamily="18" charset="0"/>
                      </a:rPr>
                      <m:t>𝜇</m:t>
                    </m:r>
                  </m:oMath>
                </a14:m>
                <a:r>
                  <a:rPr lang="en-US" sz="1600" kern="0" dirty="0"/>
                  <a:t>s ON</a:t>
                </a:r>
              </a:p>
              <a:p>
                <a:pPr lvl="2">
                  <a:buFont typeface="Arial" panose="020B0604020202020204" pitchFamily="34" charset="0"/>
                  <a:buChar char="•"/>
                </a:pPr>
                <a:r>
                  <a:rPr lang="en-US" sz="1600" kern="0" dirty="0"/>
                  <a:t>Logic 0: 0.8 </a:t>
                </a:r>
                <a14:m>
                  <m:oMath xmlns:m="http://schemas.openxmlformats.org/officeDocument/2006/math">
                    <m:r>
                      <a:rPr lang="en-US" sz="1600" i="1" kern="0">
                        <a:latin typeface="Cambria Math" panose="02040503050406030204" pitchFamily="18" charset="0"/>
                      </a:rPr>
                      <m:t>𝜇</m:t>
                    </m:r>
                  </m:oMath>
                </a14:m>
                <a:r>
                  <a:rPr lang="en-US" sz="1600" kern="0" dirty="0"/>
                  <a:t>s blank GI, 1.6 </a:t>
                </a:r>
                <a14:m>
                  <m:oMath xmlns:m="http://schemas.openxmlformats.org/officeDocument/2006/math">
                    <m:r>
                      <a:rPr lang="en-US" sz="1600" i="1" kern="0">
                        <a:latin typeface="Cambria Math" panose="02040503050406030204" pitchFamily="18" charset="0"/>
                      </a:rPr>
                      <m:t>𝜇</m:t>
                    </m:r>
                  </m:oMath>
                </a14:m>
                <a:r>
                  <a:rPr lang="en-US" sz="1600" kern="0" dirty="0"/>
                  <a:t>s ON 1.6 </a:t>
                </a:r>
                <a14:m>
                  <m:oMath xmlns:m="http://schemas.openxmlformats.org/officeDocument/2006/math">
                    <m:r>
                      <a:rPr lang="en-US" sz="1600" i="1" kern="0">
                        <a:latin typeface="Cambria Math" panose="02040503050406030204" pitchFamily="18" charset="0"/>
                      </a:rPr>
                      <m:t>𝜇</m:t>
                    </m:r>
                  </m:oMath>
                </a14:m>
                <a:r>
                  <a:rPr lang="en-US" sz="1600" kern="0" dirty="0"/>
                  <a:t>s OFF</a:t>
                </a:r>
              </a:p>
              <a:p>
                <a:pPr marL="0" indent="0"/>
                <a:endParaRPr lang="en-US" sz="2000" kern="0" dirty="0"/>
              </a:p>
            </p:txBody>
          </p:sp>
        </mc:Choice>
        <mc:Fallback xmlns="">
          <p:sp>
            <p:nvSpPr>
              <p:cNvPr id="100" name="Content Placeholder 2"/>
              <p:cNvSpPr txBox="1">
                <a:spLocks noRot="1" noChangeAspect="1" noMove="1" noResize="1" noEditPoints="1" noAdjustHandles="1" noChangeArrowheads="1" noChangeShapeType="1" noTextEdit="1"/>
              </p:cNvSpPr>
              <p:nvPr/>
            </p:nvSpPr>
            <p:spPr bwMode="auto">
              <a:xfrm>
                <a:off x="685800" y="1782414"/>
                <a:ext cx="7770813" cy="1658876"/>
              </a:xfrm>
              <a:prstGeom prst="rect">
                <a:avLst/>
              </a:prstGeom>
              <a:blipFill>
                <a:blip r:embed="rId4"/>
                <a:stretch>
                  <a:fillRect t="-1832"/>
                </a:stretch>
              </a:blipFill>
              <a:ln w="9525">
                <a:noFill/>
                <a:round/>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806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 Field Waveform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52291"/>
                <a:ext cx="7770813" cy="2494107"/>
              </a:xfrm>
            </p:spPr>
            <p:txBody>
              <a:bodyPr/>
              <a:lstStyle/>
              <a:p>
                <a:pPr algn="just">
                  <a:buFont typeface="Arial" panose="020B0604020202020204" pitchFamily="34" charset="0"/>
                  <a:buChar char="•"/>
                </a:pPr>
                <a:r>
                  <a:rPr lang="en-US" sz="2000" dirty="0"/>
                  <a:t>In [4], it has been shown that the existence of the blank GI in Data field can yield a better detection performance </a:t>
                </a:r>
              </a:p>
              <a:p>
                <a:pPr lvl="1" algn="just">
                  <a:buFont typeface="Arial" panose="020B0604020202020204" pitchFamily="34" charset="0"/>
                  <a:buChar char="•"/>
                </a:pPr>
                <a:r>
                  <a:rPr lang="en-US" sz="1600" dirty="0">
                    <a:solidFill>
                      <a:schemeClr val="tx1"/>
                    </a:solidFill>
                  </a:rPr>
                  <a:t>The improvement, in theory, is due to the fact that the detector accumulates less noise energy for shorter OFF durations</a:t>
                </a:r>
              </a:p>
              <a:p>
                <a:pPr algn="just">
                  <a:buFont typeface="Arial" panose="020B0604020202020204" pitchFamily="34" charset="0"/>
                  <a:buChar char="•"/>
                </a:pPr>
                <a:r>
                  <a:rPr lang="en-US" sz="2000" dirty="0"/>
                  <a:t>The waveform for SYNC field can also utilize GI by mapping the bit pairs (i.e., “00”, “01”, “10”, “11”) to the OOK symbols</a:t>
                </a:r>
              </a:p>
              <a:p>
                <a:pPr lvl="1" algn="just">
                  <a:buFont typeface="Arial" panose="020B0604020202020204" pitchFamily="34" charset="0"/>
                  <a:buChar char="•"/>
                </a:pPr>
                <a:r>
                  <a:rPr lang="en-US" sz="1600" dirty="0">
                    <a:solidFill>
                      <a:schemeClr val="tx1"/>
                    </a:solidFill>
                  </a:rPr>
                  <a:t>This can be interpreted as a generalization of WFC OOK. For example, if the SYNC sequence length is 32, there will be 16 symbols (4 </a:t>
                </a:r>
                <a14:m>
                  <m:oMath xmlns:m="http://schemas.openxmlformats.org/officeDocument/2006/math">
                    <m:r>
                      <a:rPr lang="en-US" sz="1600" i="1">
                        <a:solidFill>
                          <a:schemeClr val="tx1"/>
                        </a:solidFill>
                        <a:latin typeface="Cambria Math" panose="02040503050406030204" pitchFamily="18" charset="0"/>
                      </a:rPr>
                      <m:t>𝜇</m:t>
                    </m:r>
                  </m:oMath>
                </a14:m>
                <a:r>
                  <a:rPr lang="en-US" sz="1600" dirty="0">
                    <a:solidFill>
                      <a:schemeClr val="tx1"/>
                    </a:solidFill>
                  </a:rPr>
                  <a:t>s) encoding two bits</a:t>
                </a: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a:p>
                <a:pPr lvl="5" algn="just">
                  <a:buFont typeface="Arial" panose="020B0604020202020204" pitchFamily="34" charset="0"/>
                  <a:buChar char="•"/>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52291"/>
                <a:ext cx="7770813" cy="2494107"/>
              </a:xfrm>
              <a:blipFill>
                <a:blip r:embed="rId2"/>
                <a:stretch>
                  <a:fillRect l="-706" t="-1467" r="-785" b="-317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mc:AlternateContent xmlns:mc="http://schemas.openxmlformats.org/markup-compatibility/2006" xmlns:a14="http://schemas.microsoft.com/office/drawing/2010/main">
        <mc:Choice Requires="a14">
          <p:sp>
            <p:nvSpPr>
              <p:cNvPr id="6" name="Rectangle 5"/>
              <p:cNvSpPr/>
              <p:nvPr/>
            </p:nvSpPr>
            <p:spPr>
              <a:xfrm>
                <a:off x="5004048" y="5039331"/>
                <a:ext cx="3982643" cy="954107"/>
              </a:xfrm>
              <a:prstGeom prst="rect">
                <a:avLst/>
              </a:prstGeom>
            </p:spPr>
            <p:txBody>
              <a:bodyPr wrap="square">
                <a:spAutoFit/>
              </a:bodyPr>
              <a:lstStyle/>
              <a:p>
                <a:pPr algn="just"/>
                <a:r>
                  <a:rPr lang="en-US" sz="1400" dirty="0">
                    <a:solidFill>
                      <a:schemeClr val="tx1"/>
                    </a:solidFill>
                  </a:rPr>
                  <a:t>“00”: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a:t>
                </a:r>
              </a:p>
              <a:p>
                <a:pPr algn="just"/>
                <a:r>
                  <a:rPr lang="en-US" sz="1400" dirty="0">
                    <a:solidFill>
                      <a:schemeClr val="tx1"/>
                    </a:solidFill>
                  </a:rPr>
                  <a:t>“01”: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a:p>
                <a:pPr algn="just"/>
                <a:r>
                  <a:rPr lang="en-US" sz="1400" dirty="0">
                    <a:solidFill>
                      <a:schemeClr val="tx1"/>
                    </a:solidFill>
                  </a:rPr>
                  <a:t>“10”: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 1.6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OFF</a:t>
                </a:r>
              </a:p>
              <a:p>
                <a:pPr algn="just"/>
                <a:r>
                  <a:rPr lang="en-US" sz="1400" dirty="0">
                    <a:solidFill>
                      <a:schemeClr val="tx1"/>
                    </a:solidFill>
                  </a:rPr>
                  <a:t>“11”: 0.8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blank GI, 3.2 </a:t>
                </a:r>
                <a14:m>
                  <m:oMath xmlns:m="http://schemas.openxmlformats.org/officeDocument/2006/math">
                    <m:r>
                      <a:rPr lang="en-US" sz="1400" i="1">
                        <a:solidFill>
                          <a:schemeClr val="tx1"/>
                        </a:solidFill>
                        <a:latin typeface="Cambria Math" panose="02040503050406030204" pitchFamily="18" charset="0"/>
                      </a:rPr>
                      <m:t>𝜇</m:t>
                    </m:r>
                  </m:oMath>
                </a14:m>
                <a:r>
                  <a:rPr lang="en-US" sz="1400" dirty="0">
                    <a:solidFill>
                      <a:schemeClr val="tx1"/>
                    </a:solidFill>
                  </a:rPr>
                  <a:t>s ON</a:t>
                </a:r>
              </a:p>
            </p:txBody>
          </p:sp>
        </mc:Choice>
        <mc:Fallback xmlns="">
          <p:sp>
            <p:nvSpPr>
              <p:cNvPr id="6" name="Rectangle 5"/>
              <p:cNvSpPr>
                <a:spLocks noRot="1" noChangeAspect="1" noMove="1" noResize="1" noEditPoints="1" noAdjustHandles="1" noChangeArrowheads="1" noChangeShapeType="1" noTextEdit="1"/>
              </p:cNvSpPr>
              <p:nvPr/>
            </p:nvSpPr>
            <p:spPr>
              <a:xfrm>
                <a:off x="5004048" y="5039331"/>
                <a:ext cx="3982643" cy="954107"/>
              </a:xfrm>
              <a:prstGeom prst="rect">
                <a:avLst/>
              </a:prstGeom>
              <a:blipFill>
                <a:blip r:embed="rId3"/>
                <a:stretch>
                  <a:fillRect l="-459" t="-1282" b="-5769"/>
                </a:stretch>
              </a:blipFill>
            </p:spPr>
            <p:txBody>
              <a:bodyPr/>
              <a:lstStyle/>
              <a:p>
                <a:r>
                  <a:rPr lang="en-US">
                    <a:noFill/>
                  </a:rPr>
                  <a:t> </a:t>
                </a:r>
              </a:p>
            </p:txBody>
          </p:sp>
        </mc:Fallback>
      </mc:AlternateContent>
      <p:cxnSp>
        <p:nvCxnSpPr>
          <p:cNvPr id="63" name="Straight Connector 62"/>
          <p:cNvCxnSpPr/>
          <p:nvPr/>
        </p:nvCxnSpPr>
        <p:spPr bwMode="auto">
          <a:xfrm>
            <a:off x="755621"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4606849" y="4809563"/>
            <a:ext cx="0" cy="136714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Arrow Connector 64"/>
          <p:cNvCxnSpPr/>
          <p:nvPr/>
        </p:nvCxnSpPr>
        <p:spPr bwMode="auto">
          <a:xfrm>
            <a:off x="784442" y="6023913"/>
            <a:ext cx="380902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66" name="TextBox 65"/>
              <p:cNvSpPr txBox="1"/>
              <p:nvPr/>
            </p:nvSpPr>
            <p:spPr>
              <a:xfrm>
                <a:off x="2017151" y="5974313"/>
                <a:ext cx="1398606" cy="201912"/>
              </a:xfrm>
              <a:prstGeom prst="rect">
                <a:avLst/>
              </a:prstGeom>
              <a:noFill/>
            </p:spPr>
            <p:txBody>
              <a:bodyPr wrap="none" rtlCol="0">
                <a:spAutoFit/>
              </a:bodyPr>
              <a:lstStyle/>
              <a:p>
                <a:r>
                  <a:rPr lang="en-US" sz="1400" dirty="0">
                    <a:solidFill>
                      <a:schemeClr val="tx1"/>
                    </a:solidFill>
                  </a:rPr>
                  <a:t>SYNC (64 </a:t>
                </a:r>
                <a14:m>
                  <m:oMath xmlns:m="http://schemas.openxmlformats.org/officeDocument/2006/math">
                    <m:r>
                      <a:rPr lang="en-US" sz="1400" b="0" i="1" dirty="0" smtClean="0">
                        <a:solidFill>
                          <a:schemeClr val="tx1"/>
                        </a:solidFill>
                        <a:latin typeface="Cambria Math" panose="02040503050406030204" pitchFamily="18" charset="0"/>
                      </a:rPr>
                      <m:t>𝜇</m:t>
                    </m:r>
                    <m:r>
                      <a:rPr lang="en-US" sz="1400" i="1" dirty="0" smtClean="0">
                        <a:solidFill>
                          <a:schemeClr val="tx1"/>
                        </a:solidFill>
                        <a:latin typeface="Cambria Math" panose="02040503050406030204" pitchFamily="18" charset="0"/>
                      </a:rPr>
                      <m:t>𝑠</m:t>
                    </m:r>
                  </m:oMath>
                </a14:m>
                <a:r>
                  <a:rPr lang="en-US" sz="1400" dirty="0">
                    <a:solidFill>
                      <a:schemeClr val="tx1"/>
                    </a:solidFill>
                  </a:rPr>
                  <a:t>)</a:t>
                </a:r>
              </a:p>
            </p:txBody>
          </p:sp>
        </mc:Choice>
        <mc:Fallback xmlns="">
          <p:sp>
            <p:nvSpPr>
              <p:cNvPr id="66" name="TextBox 65"/>
              <p:cNvSpPr txBox="1">
                <a:spLocks noRot="1" noChangeAspect="1" noMove="1" noResize="1" noEditPoints="1" noAdjustHandles="1" noChangeArrowheads="1" noChangeShapeType="1" noTextEdit="1"/>
              </p:cNvSpPr>
              <p:nvPr/>
            </p:nvSpPr>
            <p:spPr>
              <a:xfrm>
                <a:off x="2017151" y="5974313"/>
                <a:ext cx="1398606" cy="201912"/>
              </a:xfrm>
              <a:prstGeom prst="rect">
                <a:avLst/>
              </a:prstGeom>
              <a:blipFill>
                <a:blip r:embed="rId4"/>
                <a:stretch>
                  <a:fillRect l="-1310" t="-6061" b="-84848"/>
                </a:stretch>
              </a:blipFill>
            </p:spPr>
            <p:txBody>
              <a:bodyPr/>
              <a:lstStyle/>
              <a:p>
                <a:r>
                  <a:rPr lang="en-US">
                    <a:noFill/>
                  </a:rPr>
                  <a:t> </a:t>
                </a:r>
              </a:p>
            </p:txBody>
          </p:sp>
        </mc:Fallback>
      </mc:AlternateContent>
      <p:sp>
        <p:nvSpPr>
          <p:cNvPr id="67" name="Rectangle 66"/>
          <p:cNvSpPr/>
          <p:nvPr/>
        </p:nvSpPr>
        <p:spPr bwMode="auto">
          <a:xfrm>
            <a:off x="937962" y="5193180"/>
            <a:ext cx="316330" cy="427145"/>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8" name="Left Brace 67"/>
          <p:cNvSpPr/>
          <p:nvPr/>
        </p:nvSpPr>
        <p:spPr bwMode="auto">
          <a:xfrm rot="5400000">
            <a:off x="1115004" y="4728564"/>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9" name="TextBox 68"/>
          <p:cNvSpPr txBox="1"/>
          <p:nvPr/>
        </p:nvSpPr>
        <p:spPr>
          <a:xfrm>
            <a:off x="906387" y="4870952"/>
            <a:ext cx="593177" cy="201912"/>
          </a:xfrm>
          <a:prstGeom prst="rect">
            <a:avLst/>
          </a:prstGeom>
          <a:noFill/>
        </p:spPr>
        <p:txBody>
          <a:bodyPr wrap="none" rtlCol="0">
            <a:spAutoFit/>
          </a:bodyPr>
          <a:lstStyle/>
          <a:p>
            <a:r>
              <a:rPr lang="en-US" sz="1400" dirty="0">
                <a:solidFill>
                  <a:schemeClr val="tx1"/>
                </a:solidFill>
              </a:rPr>
              <a:t>“10”</a:t>
            </a:r>
          </a:p>
        </p:txBody>
      </p:sp>
      <p:sp>
        <p:nvSpPr>
          <p:cNvPr id="70" name="Left Brace 69"/>
          <p:cNvSpPr/>
          <p:nvPr/>
        </p:nvSpPr>
        <p:spPr bwMode="auto">
          <a:xfrm rot="5400000">
            <a:off x="1929226" y="4726741"/>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1" name="TextBox 70"/>
          <p:cNvSpPr txBox="1"/>
          <p:nvPr/>
        </p:nvSpPr>
        <p:spPr>
          <a:xfrm>
            <a:off x="1712655" y="4870952"/>
            <a:ext cx="593177" cy="201912"/>
          </a:xfrm>
          <a:prstGeom prst="rect">
            <a:avLst/>
          </a:prstGeom>
          <a:noFill/>
        </p:spPr>
        <p:txBody>
          <a:bodyPr wrap="none" rtlCol="0">
            <a:spAutoFit/>
          </a:bodyPr>
          <a:lstStyle/>
          <a:p>
            <a:r>
              <a:rPr lang="en-US" sz="1400" dirty="0">
                <a:solidFill>
                  <a:schemeClr val="tx1"/>
                </a:solidFill>
              </a:rPr>
              <a:t>“01”</a:t>
            </a:r>
          </a:p>
        </p:txBody>
      </p:sp>
      <p:cxnSp>
        <p:nvCxnSpPr>
          <p:cNvPr id="72" name="Straight Connector 71"/>
          <p:cNvCxnSpPr/>
          <p:nvPr/>
        </p:nvCxnSpPr>
        <p:spPr bwMode="auto">
          <a:xfrm>
            <a:off x="1572255" y="5206395"/>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3" name="Straight Connector 72"/>
          <p:cNvCxnSpPr/>
          <p:nvPr/>
        </p:nvCxnSpPr>
        <p:spPr bwMode="auto">
          <a:xfrm>
            <a:off x="2392677" y="5273329"/>
            <a:ext cx="0" cy="48430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74" name="Straight Arrow Connector 73"/>
          <p:cNvCxnSpPr/>
          <p:nvPr/>
        </p:nvCxnSpPr>
        <p:spPr bwMode="auto">
          <a:xfrm>
            <a:off x="756352" y="5696018"/>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75" name="Straight Arrow Connector 74"/>
          <p:cNvCxnSpPr/>
          <p:nvPr/>
        </p:nvCxnSpPr>
        <p:spPr bwMode="auto">
          <a:xfrm>
            <a:off x="1559633" y="5696018"/>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6" name="TextBox 75"/>
              <p:cNvSpPr txBox="1"/>
              <p:nvPr/>
            </p:nvSpPr>
            <p:spPr>
              <a:xfrm>
                <a:off x="834953" y="5758808"/>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6" name="TextBox 75"/>
              <p:cNvSpPr txBox="1">
                <a:spLocks noRot="1" noChangeAspect="1" noMove="1" noResize="1" noEditPoints="1" noAdjustHandles="1" noChangeArrowheads="1" noChangeShapeType="1" noTextEdit="1"/>
              </p:cNvSpPr>
              <p:nvPr/>
            </p:nvSpPr>
            <p:spPr>
              <a:xfrm>
                <a:off x="834953" y="5758808"/>
                <a:ext cx="556919" cy="201912"/>
              </a:xfrm>
              <a:prstGeom prst="rect">
                <a:avLst/>
              </a:prstGeom>
              <a:blipFill>
                <a:blip r:embed="rId5"/>
                <a:stretch>
                  <a:fillRect l="-3297" t="-6061" b="-8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636983" y="575510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77" name="TextBox 76"/>
              <p:cNvSpPr txBox="1">
                <a:spLocks noRot="1" noChangeAspect="1" noMove="1" noResize="1" noEditPoints="1" noAdjustHandles="1" noChangeArrowheads="1" noChangeShapeType="1" noTextEdit="1"/>
              </p:cNvSpPr>
              <p:nvPr/>
            </p:nvSpPr>
            <p:spPr>
              <a:xfrm>
                <a:off x="1636983" y="5755103"/>
                <a:ext cx="556919" cy="201912"/>
              </a:xfrm>
              <a:prstGeom prst="rect">
                <a:avLst/>
              </a:prstGeom>
              <a:blipFill>
                <a:blip r:embed="rId6"/>
                <a:stretch>
                  <a:fillRect l="-3297" t="-6061" b="-84848"/>
                </a:stretch>
              </a:blipFill>
            </p:spPr>
            <p:txBody>
              <a:bodyPr/>
              <a:lstStyle/>
              <a:p>
                <a:r>
                  <a:rPr lang="en-US">
                    <a:noFill/>
                  </a:rPr>
                  <a:t> </a:t>
                </a:r>
              </a:p>
            </p:txBody>
          </p:sp>
        </mc:Fallback>
      </mc:AlternateContent>
      <p:sp>
        <p:nvSpPr>
          <p:cNvPr id="78" name="Rectangle 77"/>
          <p:cNvSpPr/>
          <p:nvPr/>
        </p:nvSpPr>
        <p:spPr bwMode="auto">
          <a:xfrm>
            <a:off x="2076213" y="5193682"/>
            <a:ext cx="31633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Left Brace 78"/>
          <p:cNvSpPr/>
          <p:nvPr/>
        </p:nvSpPr>
        <p:spPr bwMode="auto">
          <a:xfrm rot="5400000">
            <a:off x="3329117" y="4726896"/>
            <a:ext cx="11085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0" name="TextBox 79"/>
          <p:cNvSpPr txBox="1"/>
          <p:nvPr/>
        </p:nvSpPr>
        <p:spPr>
          <a:xfrm>
            <a:off x="3077412" y="4869285"/>
            <a:ext cx="593177" cy="201912"/>
          </a:xfrm>
          <a:prstGeom prst="rect">
            <a:avLst/>
          </a:prstGeom>
          <a:noFill/>
        </p:spPr>
        <p:txBody>
          <a:bodyPr wrap="none" rtlCol="0">
            <a:spAutoFit/>
          </a:bodyPr>
          <a:lstStyle/>
          <a:p>
            <a:r>
              <a:rPr lang="en-US" sz="1400" dirty="0">
                <a:solidFill>
                  <a:schemeClr val="tx1"/>
                </a:solidFill>
              </a:rPr>
              <a:t>“00”</a:t>
            </a:r>
          </a:p>
        </p:txBody>
      </p:sp>
      <p:sp>
        <p:nvSpPr>
          <p:cNvPr id="81" name="Left Brace 80"/>
          <p:cNvSpPr/>
          <p:nvPr/>
        </p:nvSpPr>
        <p:spPr bwMode="auto">
          <a:xfrm rot="5400000">
            <a:off x="4143339" y="4725074"/>
            <a:ext cx="11085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2" name="TextBox 81"/>
          <p:cNvSpPr txBox="1"/>
          <p:nvPr/>
        </p:nvSpPr>
        <p:spPr>
          <a:xfrm>
            <a:off x="3909533" y="4869285"/>
            <a:ext cx="585635" cy="201912"/>
          </a:xfrm>
          <a:prstGeom prst="rect">
            <a:avLst/>
          </a:prstGeom>
          <a:noFill/>
        </p:spPr>
        <p:txBody>
          <a:bodyPr wrap="none" rtlCol="0">
            <a:spAutoFit/>
          </a:bodyPr>
          <a:lstStyle/>
          <a:p>
            <a:r>
              <a:rPr lang="en-US" sz="1400" dirty="0">
                <a:solidFill>
                  <a:schemeClr val="tx1"/>
                </a:solidFill>
              </a:rPr>
              <a:t>“11”</a:t>
            </a:r>
          </a:p>
        </p:txBody>
      </p:sp>
      <p:cxnSp>
        <p:nvCxnSpPr>
          <p:cNvPr id="83" name="Straight Connector 82"/>
          <p:cNvCxnSpPr/>
          <p:nvPr/>
        </p:nvCxnSpPr>
        <p:spPr bwMode="auto">
          <a:xfrm>
            <a:off x="3786369" y="5236036"/>
            <a:ext cx="0" cy="51993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85" name="Straight Arrow Connector 84"/>
          <p:cNvCxnSpPr/>
          <p:nvPr/>
        </p:nvCxnSpPr>
        <p:spPr bwMode="auto">
          <a:xfrm>
            <a:off x="2970465" y="5694352"/>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86" name="Straight Arrow Connector 85"/>
          <p:cNvCxnSpPr/>
          <p:nvPr/>
        </p:nvCxnSpPr>
        <p:spPr bwMode="auto">
          <a:xfrm>
            <a:off x="3773746" y="5694352"/>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87" name="TextBox 86"/>
              <p:cNvSpPr txBox="1"/>
              <p:nvPr/>
            </p:nvSpPr>
            <p:spPr>
              <a:xfrm>
                <a:off x="3049066" y="5757141"/>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7" name="TextBox 86"/>
              <p:cNvSpPr txBox="1">
                <a:spLocks noRot="1" noChangeAspect="1" noMove="1" noResize="1" noEditPoints="1" noAdjustHandles="1" noChangeArrowheads="1" noChangeShapeType="1" noTextEdit="1"/>
              </p:cNvSpPr>
              <p:nvPr/>
            </p:nvSpPr>
            <p:spPr>
              <a:xfrm>
                <a:off x="3049066" y="5757141"/>
                <a:ext cx="556919" cy="201912"/>
              </a:xfrm>
              <a:prstGeom prst="rect">
                <a:avLst/>
              </a:prstGeom>
              <a:blipFill>
                <a:blip r:embed="rId7"/>
                <a:stretch>
                  <a:fillRect l="-3261" t="-2941" b="-7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3851096" y="5753433"/>
                <a:ext cx="556919" cy="201912"/>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88" name="TextBox 87"/>
              <p:cNvSpPr txBox="1">
                <a:spLocks noRot="1" noChangeAspect="1" noMove="1" noResize="1" noEditPoints="1" noAdjustHandles="1" noChangeArrowheads="1" noChangeShapeType="1" noTextEdit="1"/>
              </p:cNvSpPr>
              <p:nvPr/>
            </p:nvSpPr>
            <p:spPr>
              <a:xfrm>
                <a:off x="3851096" y="5753433"/>
                <a:ext cx="556919" cy="201912"/>
              </a:xfrm>
              <a:prstGeom prst="rect">
                <a:avLst/>
              </a:prstGeom>
              <a:blipFill>
                <a:blip r:embed="rId5"/>
                <a:stretch>
                  <a:fillRect l="-3297" t="-6061" b="-81818"/>
                </a:stretch>
              </a:blipFill>
            </p:spPr>
            <p:txBody>
              <a:bodyPr/>
              <a:lstStyle/>
              <a:p>
                <a:r>
                  <a:rPr lang="en-US">
                    <a:noFill/>
                  </a:rPr>
                  <a:t> </a:t>
                </a:r>
              </a:p>
            </p:txBody>
          </p:sp>
        </mc:Fallback>
      </mc:AlternateContent>
      <p:sp>
        <p:nvSpPr>
          <p:cNvPr id="89" name="Rectangle 88"/>
          <p:cNvSpPr/>
          <p:nvPr/>
        </p:nvSpPr>
        <p:spPr bwMode="auto">
          <a:xfrm>
            <a:off x="4273196" y="5193682"/>
            <a:ext cx="333460"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Rectangle 89"/>
          <p:cNvSpPr/>
          <p:nvPr/>
        </p:nvSpPr>
        <p:spPr bwMode="auto">
          <a:xfrm>
            <a:off x="3944968" y="5193682"/>
            <a:ext cx="328227" cy="42664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00" name="Straight Arrow Connector 99"/>
          <p:cNvCxnSpPr/>
          <p:nvPr/>
        </p:nvCxnSpPr>
        <p:spPr bwMode="auto">
          <a:xfrm>
            <a:off x="583549" y="56203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
        <p:nvSpPr>
          <p:cNvPr id="114" name="TextBox 113"/>
          <p:cNvSpPr txBox="1"/>
          <p:nvPr/>
        </p:nvSpPr>
        <p:spPr>
          <a:xfrm>
            <a:off x="1800389" y="4201335"/>
            <a:ext cx="1936524" cy="456866"/>
          </a:xfrm>
          <a:prstGeom prst="rect">
            <a:avLst/>
          </a:prstGeom>
          <a:noFill/>
        </p:spPr>
        <p:txBody>
          <a:bodyPr wrap="none" rtlCol="0">
            <a:spAutoFit/>
          </a:bodyPr>
          <a:lstStyle/>
          <a:p>
            <a:pPr algn="ctr"/>
            <a:r>
              <a:rPr lang="en-US" sz="1400" dirty="0">
                <a:solidFill>
                  <a:schemeClr val="tx1"/>
                </a:solidFill>
              </a:rPr>
              <a:t>SYNC sequence (32)</a:t>
            </a:r>
          </a:p>
          <a:p>
            <a:pPr algn="ctr"/>
            <a:r>
              <a:rPr lang="en-US" sz="1400" dirty="0">
                <a:solidFill>
                  <a:schemeClr val="tx1"/>
                </a:solidFill>
              </a:rPr>
              <a:t>10 01 …… 00 11</a:t>
            </a:r>
          </a:p>
        </p:txBody>
      </p:sp>
      <p:sp>
        <p:nvSpPr>
          <p:cNvPr id="116" name="Right Brace 115"/>
          <p:cNvSpPr/>
          <p:nvPr/>
        </p:nvSpPr>
        <p:spPr bwMode="auto">
          <a:xfrm rot="5400000">
            <a:off x="2148203"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Right Brace 116"/>
          <p:cNvSpPr/>
          <p:nvPr/>
        </p:nvSpPr>
        <p:spPr bwMode="auto">
          <a:xfrm rot="5400000">
            <a:off x="2387802" y="4572806"/>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Right Brace 117"/>
          <p:cNvSpPr/>
          <p:nvPr/>
        </p:nvSpPr>
        <p:spPr bwMode="auto">
          <a:xfrm rot="5400000">
            <a:off x="310178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9" name="Right Brace 118"/>
          <p:cNvSpPr/>
          <p:nvPr/>
        </p:nvSpPr>
        <p:spPr bwMode="auto">
          <a:xfrm rot="5400000">
            <a:off x="3370744" y="4576907"/>
            <a:ext cx="39921" cy="197629"/>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21" name="Straight Arrow Connector 120"/>
          <p:cNvCxnSpPr>
            <a:stCxn id="116" idx="1"/>
            <a:endCxn id="69" idx="0"/>
          </p:cNvCxnSpPr>
          <p:nvPr/>
        </p:nvCxnSpPr>
        <p:spPr bwMode="auto">
          <a:xfrm flipH="1">
            <a:off x="1202976" y="4691581"/>
            <a:ext cx="965188"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2" name="Straight Arrow Connector 121"/>
          <p:cNvCxnSpPr>
            <a:stCxn id="117" idx="1"/>
            <a:endCxn id="71" idx="0"/>
          </p:cNvCxnSpPr>
          <p:nvPr/>
        </p:nvCxnSpPr>
        <p:spPr bwMode="auto">
          <a:xfrm flipH="1">
            <a:off x="2009244" y="4691581"/>
            <a:ext cx="398519" cy="1793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5" name="Straight Arrow Connector 124"/>
          <p:cNvCxnSpPr>
            <a:stCxn id="118" idx="1"/>
            <a:endCxn id="80" idx="0"/>
          </p:cNvCxnSpPr>
          <p:nvPr/>
        </p:nvCxnSpPr>
        <p:spPr bwMode="auto">
          <a:xfrm>
            <a:off x="3121744" y="4695682"/>
            <a:ext cx="252256" cy="1736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29" name="Straight Arrow Connector 128"/>
          <p:cNvCxnSpPr>
            <a:stCxn id="119" idx="1"/>
            <a:endCxn id="82" idx="0"/>
          </p:cNvCxnSpPr>
          <p:nvPr/>
        </p:nvCxnSpPr>
        <p:spPr bwMode="auto">
          <a:xfrm>
            <a:off x="3390704" y="4695682"/>
            <a:ext cx="811646" cy="17360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759437" y="5416988"/>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35" name="TextBox 34"/>
          <p:cNvSpPr txBox="1"/>
          <p:nvPr/>
        </p:nvSpPr>
        <p:spPr>
          <a:xfrm>
            <a:off x="677863" y="5188916"/>
            <a:ext cx="333746" cy="261610"/>
          </a:xfrm>
          <a:prstGeom prst="rect">
            <a:avLst/>
          </a:prstGeom>
          <a:noFill/>
        </p:spPr>
        <p:txBody>
          <a:bodyPr wrap="none" rtlCol="0">
            <a:spAutoFit/>
          </a:bodyPr>
          <a:lstStyle/>
          <a:p>
            <a:r>
              <a:rPr lang="en-US" sz="1100" dirty="0">
                <a:solidFill>
                  <a:schemeClr val="tx1"/>
                </a:solidFill>
              </a:rPr>
              <a:t>GI</a:t>
            </a:r>
          </a:p>
        </p:txBody>
      </p:sp>
      <p:cxnSp>
        <p:nvCxnSpPr>
          <p:cNvPr id="194" name="Straight Arrow Connector 193"/>
          <p:cNvCxnSpPr/>
          <p:nvPr/>
        </p:nvCxnSpPr>
        <p:spPr bwMode="auto">
          <a:xfrm>
            <a:off x="1570972" y="5406076"/>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95" name="TextBox 194"/>
          <p:cNvSpPr txBox="1"/>
          <p:nvPr/>
        </p:nvSpPr>
        <p:spPr>
          <a:xfrm>
            <a:off x="1489398" y="5178004"/>
            <a:ext cx="333746" cy="261610"/>
          </a:xfrm>
          <a:prstGeom prst="rect">
            <a:avLst/>
          </a:prstGeom>
          <a:noFill/>
        </p:spPr>
        <p:txBody>
          <a:bodyPr wrap="none" rtlCol="0">
            <a:spAutoFit/>
          </a:bodyPr>
          <a:lstStyle/>
          <a:p>
            <a:r>
              <a:rPr lang="en-US" sz="1100" dirty="0">
                <a:solidFill>
                  <a:schemeClr val="tx1"/>
                </a:solidFill>
              </a:rPr>
              <a:t>GI</a:t>
            </a:r>
          </a:p>
        </p:txBody>
      </p:sp>
      <p:cxnSp>
        <p:nvCxnSpPr>
          <p:cNvPr id="196" name="Straight Connector 195"/>
          <p:cNvCxnSpPr/>
          <p:nvPr/>
        </p:nvCxnSpPr>
        <p:spPr bwMode="auto">
          <a:xfrm>
            <a:off x="1724655" y="5189726"/>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7" name="Straight Connector 196"/>
          <p:cNvCxnSpPr/>
          <p:nvPr/>
        </p:nvCxnSpPr>
        <p:spPr bwMode="auto">
          <a:xfrm>
            <a:off x="2979648" y="5197279"/>
            <a:ext cx="0" cy="551241"/>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198" name="TextBox 197"/>
          <p:cNvSpPr txBox="1"/>
          <p:nvPr/>
        </p:nvSpPr>
        <p:spPr>
          <a:xfrm>
            <a:off x="2892028" y="5168888"/>
            <a:ext cx="333746" cy="261610"/>
          </a:xfrm>
          <a:prstGeom prst="rect">
            <a:avLst/>
          </a:prstGeom>
          <a:noFill/>
        </p:spPr>
        <p:txBody>
          <a:bodyPr wrap="none" rtlCol="0">
            <a:spAutoFit/>
          </a:bodyPr>
          <a:lstStyle/>
          <a:p>
            <a:r>
              <a:rPr lang="en-US" sz="1100" dirty="0">
                <a:solidFill>
                  <a:schemeClr val="tx1"/>
                </a:solidFill>
              </a:rPr>
              <a:t>GI</a:t>
            </a:r>
          </a:p>
        </p:txBody>
      </p:sp>
      <p:cxnSp>
        <p:nvCxnSpPr>
          <p:cNvPr id="199" name="Straight Connector 198"/>
          <p:cNvCxnSpPr/>
          <p:nvPr/>
        </p:nvCxnSpPr>
        <p:spPr bwMode="auto">
          <a:xfrm>
            <a:off x="3132048" y="5180610"/>
            <a:ext cx="0" cy="431007"/>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00" name="Straight Arrow Connector 199"/>
          <p:cNvCxnSpPr/>
          <p:nvPr/>
        </p:nvCxnSpPr>
        <p:spPr bwMode="auto">
          <a:xfrm>
            <a:off x="2978347" y="5405732"/>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01" name="TextBox 200"/>
          <p:cNvSpPr txBox="1"/>
          <p:nvPr/>
        </p:nvSpPr>
        <p:spPr>
          <a:xfrm>
            <a:off x="3697021" y="5182049"/>
            <a:ext cx="333746" cy="261610"/>
          </a:xfrm>
          <a:prstGeom prst="rect">
            <a:avLst/>
          </a:prstGeom>
          <a:noFill/>
        </p:spPr>
        <p:txBody>
          <a:bodyPr wrap="none" rtlCol="0">
            <a:spAutoFit/>
          </a:bodyPr>
          <a:lstStyle/>
          <a:p>
            <a:r>
              <a:rPr lang="en-US" sz="1100" dirty="0">
                <a:solidFill>
                  <a:schemeClr val="tx1"/>
                </a:solidFill>
              </a:rPr>
              <a:t>GI</a:t>
            </a:r>
          </a:p>
        </p:txBody>
      </p:sp>
      <p:cxnSp>
        <p:nvCxnSpPr>
          <p:cNvPr id="203" name="Straight Arrow Connector 202"/>
          <p:cNvCxnSpPr/>
          <p:nvPr/>
        </p:nvCxnSpPr>
        <p:spPr bwMode="auto">
          <a:xfrm>
            <a:off x="3783340" y="541889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5" name="TextBox 4"/>
          <p:cNvSpPr txBox="1"/>
          <p:nvPr/>
        </p:nvSpPr>
        <p:spPr>
          <a:xfrm>
            <a:off x="2506577" y="5193466"/>
            <a:ext cx="364202" cy="307777"/>
          </a:xfrm>
          <a:prstGeom prst="rect">
            <a:avLst/>
          </a:prstGeom>
          <a:noFill/>
        </p:spPr>
        <p:txBody>
          <a:bodyPr wrap="none" rtlCol="0">
            <a:spAutoFit/>
          </a:bodyPr>
          <a:lstStyle/>
          <a:p>
            <a:r>
              <a:rPr lang="en-US" sz="1400" dirty="0">
                <a:solidFill>
                  <a:schemeClr val="tx1"/>
                </a:solidFill>
              </a:rPr>
              <a:t>…</a:t>
            </a:r>
          </a:p>
        </p:txBody>
      </p:sp>
    </p:spTree>
    <p:extLst>
      <p:ext uri="{BB962C8B-B14F-4D97-AF65-F5344CB8AC3E}">
        <p14:creationId xmlns:p14="http://schemas.microsoft.com/office/powerpoint/2010/main" val="207622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of SYNC Field with GI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7760" y="1484785"/>
                <a:ext cx="7770813" cy="645582"/>
              </a:xfrm>
              <a:ln>
                <a:noFill/>
                <a:prstDash val="dash"/>
              </a:ln>
            </p:spPr>
            <p:txBody>
              <a:bodyPr/>
              <a:lstStyle/>
              <a:p>
                <a:pPr algn="just">
                  <a:buFont typeface="Arial" panose="020B0604020202020204" pitchFamily="34" charset="0"/>
                  <a:buChar char="•"/>
                </a:pPr>
                <a:r>
                  <a:rPr lang="en-US" sz="2000" dirty="0"/>
                  <a:t>One receiver implementation can generate a template which matches with SYNC field waveform and correlates it with the received signal</a:t>
                </a:r>
              </a:p>
              <a:p>
                <a:pPr lvl="1" algn="just">
                  <a:buFont typeface="Arial" panose="020B0604020202020204" pitchFamily="34" charset="0"/>
                  <a:buChar char="•"/>
                </a:pPr>
                <a:r>
                  <a:rPr lang="en-US" sz="1600" dirty="0"/>
                  <a:t>If a peak that is larger than </a:t>
                </a:r>
                <a14:m>
                  <m:oMath xmlns:m="http://schemas.openxmlformats.org/officeDocument/2006/math">
                    <m:r>
                      <a:rPr lang="en-US" sz="1600" b="0" i="1" dirty="0" smtClean="0">
                        <a:latin typeface="Cambria Math" panose="02040503050406030204" pitchFamily="18" charset="0"/>
                      </a:rPr>
                      <m:t>𝛾</m:t>
                    </m:r>
                  </m:oMath>
                </a14:m>
                <a:r>
                  <a:rPr lang="en-US" sz="1600" dirty="0"/>
                  <a:t> times the noise variance exists, demodulation is triggered. The noise variance can be calculated via the correlation result.</a:t>
                </a:r>
              </a:p>
              <a:p>
                <a:pPr algn="just">
                  <a:buFont typeface="Arial" panose="020B0604020202020204" pitchFamily="34" charset="0"/>
                  <a:buChar char="•"/>
                </a:pPr>
                <a:r>
                  <a:rPr lang="en-US" sz="2000" dirty="0"/>
                  <a:t>The existence of blank GI in SYNC reduces the number of samples considered in the correlation by 20% as the corresponding locations in the template are zero and reject the noise on GIs. For example:</a:t>
                </a:r>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7760" y="1484785"/>
                <a:ext cx="7770813" cy="645582"/>
              </a:xfrm>
              <a:blipFill>
                <a:blip r:embed="rId2"/>
                <a:stretch>
                  <a:fillRect l="-706" t="-5714" r="-706" b="-362857"/>
                </a:stretch>
              </a:blipFill>
              <a:ln>
                <a:noFill/>
                <a:prstDash val="dash"/>
              </a:ln>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228" name="Rectangle 227"/>
          <p:cNvSpPr/>
          <p:nvPr/>
        </p:nvSpPr>
        <p:spPr bwMode="auto">
          <a:xfrm>
            <a:off x="2700086" y="5645944"/>
            <a:ext cx="316330" cy="234388"/>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29" name="Rectangle 228"/>
          <p:cNvSpPr/>
          <p:nvPr/>
        </p:nvSpPr>
        <p:spPr bwMode="auto">
          <a:xfrm>
            <a:off x="3812022" y="5645944"/>
            <a:ext cx="342645"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0" name="Rectangle 229"/>
          <p:cNvSpPr/>
          <p:nvPr/>
        </p:nvSpPr>
        <p:spPr bwMode="auto">
          <a:xfrm>
            <a:off x="5449532" y="5645944"/>
            <a:ext cx="333460"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1" name="Rectangle 230"/>
          <p:cNvSpPr/>
          <p:nvPr/>
        </p:nvSpPr>
        <p:spPr bwMode="auto">
          <a:xfrm>
            <a:off x="5121304" y="5645944"/>
            <a:ext cx="328227" cy="233836"/>
          </a:xfrm>
          <a:prstGeom prst="rect">
            <a:avLst/>
          </a:prstGeom>
          <a:no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2" name="Rectangle 231"/>
          <p:cNvSpPr/>
          <p:nvPr/>
        </p:nvSpPr>
        <p:spPr bwMode="auto">
          <a:xfrm>
            <a:off x="3015532" y="5881091"/>
            <a:ext cx="321298"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3" name="Rectangle 232"/>
          <p:cNvSpPr/>
          <p:nvPr/>
        </p:nvSpPr>
        <p:spPr bwMode="auto">
          <a:xfrm>
            <a:off x="3487086" y="5881091"/>
            <a:ext cx="324919" cy="235471"/>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4" name="Rectangle 233"/>
          <p:cNvSpPr/>
          <p:nvPr/>
        </p:nvSpPr>
        <p:spPr bwMode="auto">
          <a:xfrm>
            <a:off x="4309846" y="5884947"/>
            <a:ext cx="324919" cy="231615"/>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5" name="Rectangle 234"/>
          <p:cNvSpPr/>
          <p:nvPr/>
        </p:nvSpPr>
        <p:spPr bwMode="auto">
          <a:xfrm>
            <a:off x="4636422" y="5884948"/>
            <a:ext cx="324919" cy="231614"/>
          </a:xfrm>
          <a:prstGeom prst="rect">
            <a:avLst/>
          </a:prstGeom>
          <a:solidFill>
            <a:schemeClr val="bg1"/>
          </a:solidFill>
          <a:ln w="9525" cap="flat" cmpd="sng" algn="ctr">
            <a:solidFill>
              <a:schemeClr val="bg2">
                <a:lumMod val="7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38" name="Straight Arrow Connector 237"/>
          <p:cNvCxnSpPr/>
          <p:nvPr/>
        </p:nvCxnSpPr>
        <p:spPr bwMode="auto">
          <a:xfrm flipV="1">
            <a:off x="2551226" y="5457692"/>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1" name="TextBox 240"/>
          <p:cNvSpPr txBox="1"/>
          <p:nvPr/>
        </p:nvSpPr>
        <p:spPr>
          <a:xfrm>
            <a:off x="595198" y="5658344"/>
            <a:ext cx="1680572" cy="584775"/>
          </a:xfrm>
          <a:prstGeom prst="rect">
            <a:avLst/>
          </a:prstGeom>
          <a:noFill/>
        </p:spPr>
        <p:txBody>
          <a:bodyPr wrap="square" rtlCol="0">
            <a:spAutoFit/>
          </a:bodyPr>
          <a:lstStyle/>
          <a:p>
            <a:r>
              <a:rPr lang="en-US" sz="1600" dirty="0">
                <a:solidFill>
                  <a:schemeClr val="tx1"/>
                </a:solidFill>
              </a:rPr>
              <a:t>Template at RX for correlation:</a:t>
            </a:r>
          </a:p>
        </p:txBody>
      </p:sp>
      <p:cxnSp>
        <p:nvCxnSpPr>
          <p:cNvPr id="243" name="Straight Arrow Connector 242"/>
          <p:cNvCxnSpPr/>
          <p:nvPr/>
        </p:nvCxnSpPr>
        <p:spPr bwMode="auto">
          <a:xfrm>
            <a:off x="2549525" y="5645944"/>
            <a:ext cx="3558078"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cxnSp>
        <p:nvCxnSpPr>
          <p:cNvPr id="244" name="Straight Arrow Connector 243"/>
          <p:cNvCxnSpPr/>
          <p:nvPr/>
        </p:nvCxnSpPr>
        <p:spPr bwMode="auto">
          <a:xfrm>
            <a:off x="2551226" y="6116562"/>
            <a:ext cx="3575824" cy="0"/>
          </a:xfrm>
          <a:prstGeom prst="straightConnector1">
            <a:avLst/>
          </a:prstGeom>
          <a:solidFill>
            <a:srgbClr val="00B8FF"/>
          </a:solidFill>
          <a:ln w="9525" cap="flat" cmpd="sng" algn="ctr">
            <a:solidFill>
              <a:schemeClr val="bg2">
                <a:lumMod val="75000"/>
              </a:schemeClr>
            </a:solidFill>
            <a:prstDash val="dash"/>
            <a:round/>
            <a:headEnd type="none" w="med" len="med"/>
            <a:tailEnd type="none" w="med" len="med"/>
          </a:ln>
          <a:effectLst/>
        </p:spPr>
      </p:cxnSp>
      <p:sp>
        <p:nvSpPr>
          <p:cNvPr id="245" name="TextBox 244"/>
          <p:cNvSpPr txBox="1"/>
          <p:nvPr/>
        </p:nvSpPr>
        <p:spPr>
          <a:xfrm>
            <a:off x="2290203" y="5541596"/>
            <a:ext cx="274434" cy="210216"/>
          </a:xfrm>
          <a:prstGeom prst="rect">
            <a:avLst/>
          </a:prstGeom>
          <a:noFill/>
        </p:spPr>
        <p:txBody>
          <a:bodyPr wrap="none" rtlCol="0">
            <a:spAutoFit/>
          </a:bodyPr>
          <a:lstStyle/>
          <a:p>
            <a:r>
              <a:rPr lang="en-US" sz="1400" dirty="0">
                <a:solidFill>
                  <a:schemeClr val="tx1"/>
                </a:solidFill>
              </a:rPr>
              <a:t>1</a:t>
            </a:r>
          </a:p>
        </p:txBody>
      </p:sp>
      <p:sp>
        <p:nvSpPr>
          <p:cNvPr id="246" name="TextBox 245"/>
          <p:cNvSpPr txBox="1"/>
          <p:nvPr/>
        </p:nvSpPr>
        <p:spPr>
          <a:xfrm>
            <a:off x="2265213" y="6012006"/>
            <a:ext cx="333746" cy="210216"/>
          </a:xfrm>
          <a:prstGeom prst="rect">
            <a:avLst/>
          </a:prstGeom>
          <a:noFill/>
        </p:spPr>
        <p:txBody>
          <a:bodyPr wrap="none" rtlCol="0">
            <a:spAutoFit/>
          </a:bodyPr>
          <a:lstStyle/>
          <a:p>
            <a:r>
              <a:rPr lang="en-US" sz="1400" dirty="0">
                <a:solidFill>
                  <a:schemeClr val="tx1"/>
                </a:solidFill>
              </a:rPr>
              <a:t>-1</a:t>
            </a:r>
          </a:p>
        </p:txBody>
      </p:sp>
      <p:sp>
        <p:nvSpPr>
          <p:cNvPr id="247" name="TextBox 246"/>
          <p:cNvSpPr txBox="1"/>
          <p:nvPr/>
        </p:nvSpPr>
        <p:spPr>
          <a:xfrm>
            <a:off x="579756" y="4703033"/>
            <a:ext cx="1224181" cy="584775"/>
          </a:xfrm>
          <a:prstGeom prst="rect">
            <a:avLst/>
          </a:prstGeom>
          <a:noFill/>
        </p:spPr>
        <p:txBody>
          <a:bodyPr wrap="none" rtlCol="0">
            <a:spAutoFit/>
          </a:bodyPr>
          <a:lstStyle/>
          <a:p>
            <a:r>
              <a:rPr lang="en-US" sz="1600" dirty="0">
                <a:solidFill>
                  <a:schemeClr val="tx1"/>
                </a:solidFill>
              </a:rPr>
              <a:t>Transmitted </a:t>
            </a:r>
          </a:p>
          <a:p>
            <a:r>
              <a:rPr lang="en-US" sz="1600" dirty="0">
                <a:solidFill>
                  <a:schemeClr val="tx1"/>
                </a:solidFill>
              </a:rPr>
              <a:t>SYNC:</a:t>
            </a:r>
          </a:p>
        </p:txBody>
      </p:sp>
      <p:grpSp>
        <p:nvGrpSpPr>
          <p:cNvPr id="257" name="Group 256"/>
          <p:cNvGrpSpPr/>
          <p:nvPr/>
        </p:nvGrpSpPr>
        <p:grpSpPr>
          <a:xfrm>
            <a:off x="2383784" y="4366286"/>
            <a:ext cx="4522046" cy="1056595"/>
            <a:chOff x="962790" y="3986685"/>
            <a:chExt cx="4522046" cy="793835"/>
          </a:xfrm>
        </p:grpSpPr>
        <p:sp>
          <p:nvSpPr>
            <p:cNvPr id="176" name="Rectangle 175"/>
            <p:cNvSpPr/>
            <p:nvPr/>
          </p:nvSpPr>
          <p:spPr bwMode="auto">
            <a:xfrm>
              <a:off x="1317203" y="4256279"/>
              <a:ext cx="316330" cy="29174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7" name="Left Brace 176"/>
            <p:cNvSpPr/>
            <p:nvPr/>
          </p:nvSpPr>
          <p:spPr bwMode="auto">
            <a:xfrm rot="5400000">
              <a:off x="1511815" y="381018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8" name="TextBox 177"/>
            <p:cNvSpPr txBox="1"/>
            <p:nvPr/>
          </p:nvSpPr>
          <p:spPr>
            <a:xfrm>
              <a:off x="1317426" y="3987824"/>
              <a:ext cx="593177" cy="137909"/>
            </a:xfrm>
            <a:prstGeom prst="rect">
              <a:avLst/>
            </a:prstGeom>
            <a:noFill/>
          </p:spPr>
          <p:txBody>
            <a:bodyPr wrap="none" rtlCol="0">
              <a:spAutoFit/>
            </a:bodyPr>
            <a:lstStyle/>
            <a:p>
              <a:r>
                <a:rPr lang="en-US" sz="1400" dirty="0">
                  <a:solidFill>
                    <a:schemeClr val="tx1"/>
                  </a:solidFill>
                </a:rPr>
                <a:t>“10”</a:t>
              </a:r>
            </a:p>
          </p:txBody>
        </p:sp>
        <p:sp>
          <p:nvSpPr>
            <p:cNvPr id="179" name="Left Brace 178"/>
            <p:cNvSpPr/>
            <p:nvPr/>
          </p:nvSpPr>
          <p:spPr bwMode="auto">
            <a:xfrm rot="5400000">
              <a:off x="2326037" y="3808358"/>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0" name="TextBox 179"/>
            <p:cNvSpPr txBox="1"/>
            <p:nvPr/>
          </p:nvSpPr>
          <p:spPr>
            <a:xfrm>
              <a:off x="2123694" y="3987824"/>
              <a:ext cx="593177" cy="137909"/>
            </a:xfrm>
            <a:prstGeom prst="rect">
              <a:avLst/>
            </a:prstGeom>
            <a:noFill/>
          </p:spPr>
          <p:txBody>
            <a:bodyPr wrap="none" rtlCol="0">
              <a:spAutoFit/>
            </a:bodyPr>
            <a:lstStyle/>
            <a:p>
              <a:r>
                <a:rPr lang="en-US" sz="1400" dirty="0">
                  <a:solidFill>
                    <a:schemeClr val="tx1"/>
                  </a:solidFill>
                </a:rPr>
                <a:t>“01”</a:t>
              </a:r>
            </a:p>
          </p:txBody>
        </p:sp>
        <p:cxnSp>
          <p:nvCxnSpPr>
            <p:cNvPr id="181" name="Straight Connector 180"/>
            <p:cNvCxnSpPr/>
            <p:nvPr/>
          </p:nvCxnSpPr>
          <p:spPr bwMode="auto">
            <a:xfrm>
              <a:off x="1951496" y="4265305"/>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83" name="Straight Arrow Connector 182"/>
            <p:cNvCxnSpPr/>
            <p:nvPr/>
          </p:nvCxnSpPr>
          <p:spPr bwMode="auto">
            <a:xfrm>
              <a:off x="1135593" y="4599724"/>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84" name="Straight Arrow Connector 183"/>
            <p:cNvCxnSpPr/>
            <p:nvPr/>
          </p:nvCxnSpPr>
          <p:spPr bwMode="auto">
            <a:xfrm>
              <a:off x="1938874" y="4599724"/>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5" name="TextBox 184"/>
                <p:cNvSpPr txBox="1"/>
                <p:nvPr/>
              </p:nvSpPr>
              <p:spPr>
                <a:xfrm>
                  <a:off x="1214194" y="4642611"/>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5" name="TextBox 184"/>
                <p:cNvSpPr txBox="1">
                  <a:spLocks noRot="1" noChangeAspect="1" noMove="1" noResize="1" noEditPoints="1" noAdjustHandles="1" noChangeArrowheads="1" noChangeShapeType="1" noTextEdit="1"/>
                </p:cNvSpPr>
                <p:nvPr/>
              </p:nvSpPr>
              <p:spPr>
                <a:xfrm>
                  <a:off x="1214194" y="4642611"/>
                  <a:ext cx="556919" cy="137909"/>
                </a:xfrm>
                <a:prstGeom prst="rect">
                  <a:avLst/>
                </a:prstGeom>
                <a:blipFill>
                  <a:blip r:embed="rId3"/>
                  <a:stretch>
                    <a:fillRect l="-3261" t="-3226" b="-96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 name="TextBox 185"/>
                <p:cNvSpPr txBox="1"/>
                <p:nvPr/>
              </p:nvSpPr>
              <p:spPr>
                <a:xfrm>
                  <a:off x="2016224" y="464008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86" name="TextBox 185"/>
                <p:cNvSpPr txBox="1">
                  <a:spLocks noRot="1" noChangeAspect="1" noMove="1" noResize="1" noEditPoints="1" noAdjustHandles="1" noChangeArrowheads="1" noChangeShapeType="1" noTextEdit="1"/>
                </p:cNvSpPr>
                <p:nvPr/>
              </p:nvSpPr>
              <p:spPr>
                <a:xfrm>
                  <a:off x="2016224" y="464008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87" name="Rectangle 186"/>
            <p:cNvSpPr/>
            <p:nvPr/>
          </p:nvSpPr>
          <p:spPr bwMode="auto">
            <a:xfrm>
              <a:off x="2429139" y="4256622"/>
              <a:ext cx="342645"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8" name="Left Brace 187"/>
            <p:cNvSpPr/>
            <p:nvPr/>
          </p:nvSpPr>
          <p:spPr bwMode="auto">
            <a:xfrm rot="5400000">
              <a:off x="3140140" y="3809041"/>
              <a:ext cx="75718" cy="8123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9" name="TextBox 188"/>
            <p:cNvSpPr txBox="1"/>
            <p:nvPr/>
          </p:nvSpPr>
          <p:spPr>
            <a:xfrm>
              <a:off x="2902663" y="3986685"/>
              <a:ext cx="593177" cy="137909"/>
            </a:xfrm>
            <a:prstGeom prst="rect">
              <a:avLst/>
            </a:prstGeom>
            <a:noFill/>
          </p:spPr>
          <p:txBody>
            <a:bodyPr wrap="none" rtlCol="0">
              <a:spAutoFit/>
            </a:bodyPr>
            <a:lstStyle/>
            <a:p>
              <a:r>
                <a:rPr lang="en-US" sz="1400" dirty="0">
                  <a:solidFill>
                    <a:schemeClr val="tx1"/>
                  </a:solidFill>
                </a:rPr>
                <a:t>“00”</a:t>
              </a:r>
            </a:p>
          </p:txBody>
        </p:sp>
        <p:sp>
          <p:nvSpPr>
            <p:cNvPr id="190" name="Left Brace 189"/>
            <p:cNvSpPr/>
            <p:nvPr/>
          </p:nvSpPr>
          <p:spPr bwMode="auto">
            <a:xfrm rot="5400000">
              <a:off x="3954362" y="3807219"/>
              <a:ext cx="75718" cy="8160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1" name="TextBox 190"/>
            <p:cNvSpPr txBox="1"/>
            <p:nvPr/>
          </p:nvSpPr>
          <p:spPr>
            <a:xfrm>
              <a:off x="3734784" y="3986685"/>
              <a:ext cx="585635" cy="137909"/>
            </a:xfrm>
            <a:prstGeom prst="rect">
              <a:avLst/>
            </a:prstGeom>
            <a:noFill/>
          </p:spPr>
          <p:txBody>
            <a:bodyPr wrap="none" rtlCol="0">
              <a:spAutoFit/>
            </a:bodyPr>
            <a:lstStyle/>
            <a:p>
              <a:r>
                <a:rPr lang="en-US" sz="1400" dirty="0">
                  <a:solidFill>
                    <a:schemeClr val="tx1"/>
                  </a:solidFill>
                </a:rPr>
                <a:t>“11”</a:t>
              </a:r>
            </a:p>
          </p:txBody>
        </p:sp>
        <p:cxnSp>
          <p:nvCxnSpPr>
            <p:cNvPr id="192" name="Straight Connector 191"/>
            <p:cNvCxnSpPr/>
            <p:nvPr/>
          </p:nvCxnSpPr>
          <p:spPr bwMode="auto">
            <a:xfrm>
              <a:off x="3579822" y="4285551"/>
              <a:ext cx="0" cy="355122"/>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2763918" y="4598587"/>
              <a:ext cx="803281"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4" name="Straight Arrow Connector 193"/>
            <p:cNvCxnSpPr/>
            <p:nvPr/>
          </p:nvCxnSpPr>
          <p:spPr bwMode="auto">
            <a:xfrm>
              <a:off x="3567199" y="4598587"/>
              <a:ext cx="825862"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5" name="TextBox 194"/>
                <p:cNvSpPr txBox="1"/>
                <p:nvPr/>
              </p:nvSpPr>
              <p:spPr>
                <a:xfrm>
                  <a:off x="2842519" y="4641472"/>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5" name="TextBox 194"/>
                <p:cNvSpPr txBox="1">
                  <a:spLocks noRot="1" noChangeAspect="1" noMove="1" noResize="1" noEditPoints="1" noAdjustHandles="1" noChangeArrowheads="1" noChangeShapeType="1" noTextEdit="1"/>
                </p:cNvSpPr>
                <p:nvPr/>
              </p:nvSpPr>
              <p:spPr>
                <a:xfrm>
                  <a:off x="2842519" y="4641472"/>
                  <a:ext cx="556919" cy="137909"/>
                </a:xfrm>
                <a:prstGeom prst="rect">
                  <a:avLst/>
                </a:prstGeom>
                <a:blipFill>
                  <a:blip r:embed="rId5"/>
                  <a:stretch>
                    <a:fillRect l="-3261" t="-6667" b="-10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TextBox 195"/>
                <p:cNvSpPr txBox="1"/>
                <p:nvPr/>
              </p:nvSpPr>
              <p:spPr>
                <a:xfrm>
                  <a:off x="3644549" y="4638940"/>
                  <a:ext cx="556919" cy="137909"/>
                </a:xfrm>
                <a:prstGeom prst="rect">
                  <a:avLst/>
                </a:prstGeom>
                <a:noFill/>
              </p:spPr>
              <p:txBody>
                <a:bodyPr wrap="none" rtlCol="0">
                  <a:spAutoFit/>
                </a:bodyPr>
                <a:lstStyle/>
                <a:p>
                  <a:r>
                    <a:rPr lang="en-US" sz="1400" b="0" dirty="0">
                      <a:solidFill>
                        <a:schemeClr val="tx1"/>
                      </a:solidFill>
                    </a:rPr>
                    <a:t>4 </a:t>
                  </a:r>
                  <a14:m>
                    <m:oMath xmlns:m="http://schemas.openxmlformats.org/officeDocument/2006/math">
                      <m:r>
                        <a:rPr lang="en-US" sz="1400" b="0" i="1" smtClean="0">
                          <a:solidFill>
                            <a:schemeClr val="tx1"/>
                          </a:solidFill>
                          <a:latin typeface="Cambria Math" panose="02040503050406030204" pitchFamily="18" charset="0"/>
                        </a:rPr>
                        <m:t>𝜇</m:t>
                      </m:r>
                    </m:oMath>
                  </a14:m>
                  <a:r>
                    <a:rPr lang="en-US" sz="14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3644549" y="4638940"/>
                  <a:ext cx="556919" cy="137909"/>
                </a:xfrm>
                <a:prstGeom prst="rect">
                  <a:avLst/>
                </a:prstGeom>
                <a:blipFill>
                  <a:blip r:embed="rId4"/>
                  <a:stretch>
                    <a:fillRect l="-3297" t="-6667" b="-100000"/>
                  </a:stretch>
                </a:blipFill>
              </p:spPr>
              <p:txBody>
                <a:bodyPr/>
                <a:lstStyle/>
                <a:p>
                  <a:r>
                    <a:rPr lang="en-US">
                      <a:noFill/>
                    </a:rPr>
                    <a:t> </a:t>
                  </a:r>
                </a:p>
              </p:txBody>
            </p:sp>
          </mc:Fallback>
        </mc:AlternateContent>
        <p:sp>
          <p:nvSpPr>
            <p:cNvPr id="197" name="Rectangle 196"/>
            <p:cNvSpPr/>
            <p:nvPr/>
          </p:nvSpPr>
          <p:spPr bwMode="auto">
            <a:xfrm>
              <a:off x="4066649" y="4256622"/>
              <a:ext cx="333460"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8" name="Rectangle 197"/>
            <p:cNvSpPr/>
            <p:nvPr/>
          </p:nvSpPr>
          <p:spPr bwMode="auto">
            <a:xfrm>
              <a:off x="3738421" y="4256622"/>
              <a:ext cx="328227" cy="29140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9" name="Straight Arrow Connector 198"/>
            <p:cNvCxnSpPr/>
            <p:nvPr/>
          </p:nvCxnSpPr>
          <p:spPr bwMode="auto">
            <a:xfrm>
              <a:off x="962790" y="4548025"/>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9" name="Straight Arrow Connector 208"/>
            <p:cNvCxnSpPr/>
            <p:nvPr/>
          </p:nvCxnSpPr>
          <p:spPr bwMode="auto">
            <a:xfrm>
              <a:off x="1138678" y="4409143"/>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0" name="TextBox 209"/>
            <p:cNvSpPr txBox="1"/>
            <p:nvPr/>
          </p:nvSpPr>
          <p:spPr>
            <a:xfrm>
              <a:off x="1057104" y="4253367"/>
              <a:ext cx="333746" cy="178683"/>
            </a:xfrm>
            <a:prstGeom prst="rect">
              <a:avLst/>
            </a:prstGeom>
            <a:noFill/>
          </p:spPr>
          <p:txBody>
            <a:bodyPr wrap="none" rtlCol="0">
              <a:spAutoFit/>
            </a:bodyPr>
            <a:lstStyle/>
            <a:p>
              <a:r>
                <a:rPr lang="en-US" sz="1100" dirty="0">
                  <a:solidFill>
                    <a:schemeClr val="tx1"/>
                  </a:solidFill>
                </a:rPr>
                <a:t>GI</a:t>
              </a:r>
            </a:p>
          </p:txBody>
        </p:sp>
        <p:cxnSp>
          <p:nvCxnSpPr>
            <p:cNvPr id="211" name="Straight Arrow Connector 210"/>
            <p:cNvCxnSpPr/>
            <p:nvPr/>
          </p:nvCxnSpPr>
          <p:spPr bwMode="auto">
            <a:xfrm>
              <a:off x="1950213" y="4401690"/>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2" name="TextBox 211"/>
            <p:cNvSpPr txBox="1"/>
            <p:nvPr/>
          </p:nvSpPr>
          <p:spPr>
            <a:xfrm>
              <a:off x="1868639" y="4245914"/>
              <a:ext cx="333746" cy="178683"/>
            </a:xfrm>
            <a:prstGeom prst="rect">
              <a:avLst/>
            </a:prstGeom>
            <a:noFill/>
          </p:spPr>
          <p:txBody>
            <a:bodyPr wrap="none" rtlCol="0">
              <a:spAutoFit/>
            </a:bodyPr>
            <a:lstStyle/>
            <a:p>
              <a:r>
                <a:rPr lang="en-US" sz="1100" dirty="0">
                  <a:solidFill>
                    <a:schemeClr val="tx1"/>
                  </a:solidFill>
                </a:rPr>
                <a:t>GI</a:t>
              </a:r>
            </a:p>
          </p:txBody>
        </p:sp>
        <p:cxnSp>
          <p:nvCxnSpPr>
            <p:cNvPr id="213" name="Straight Connector 212"/>
            <p:cNvCxnSpPr/>
            <p:nvPr/>
          </p:nvCxnSpPr>
          <p:spPr bwMode="auto">
            <a:xfrm>
              <a:off x="2103896" y="4253920"/>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773101" y="4259079"/>
              <a:ext cx="0" cy="376505"/>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15" name="TextBox 214"/>
            <p:cNvSpPr txBox="1"/>
            <p:nvPr/>
          </p:nvSpPr>
          <p:spPr>
            <a:xfrm>
              <a:off x="2685481" y="4239688"/>
              <a:ext cx="333746" cy="178683"/>
            </a:xfrm>
            <a:prstGeom prst="rect">
              <a:avLst/>
            </a:prstGeom>
            <a:noFill/>
          </p:spPr>
          <p:txBody>
            <a:bodyPr wrap="none" rtlCol="0">
              <a:spAutoFit/>
            </a:bodyPr>
            <a:lstStyle/>
            <a:p>
              <a:r>
                <a:rPr lang="en-US" sz="1100" dirty="0">
                  <a:solidFill>
                    <a:schemeClr val="tx1"/>
                  </a:solidFill>
                </a:rPr>
                <a:t>GI</a:t>
              </a:r>
            </a:p>
          </p:txBody>
        </p:sp>
        <p:cxnSp>
          <p:nvCxnSpPr>
            <p:cNvPr id="216" name="Straight Connector 215"/>
            <p:cNvCxnSpPr/>
            <p:nvPr/>
          </p:nvCxnSpPr>
          <p:spPr bwMode="auto">
            <a:xfrm>
              <a:off x="2925501" y="4247694"/>
              <a:ext cx="0" cy="29438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7" name="Straight Arrow Connector 216"/>
            <p:cNvCxnSpPr/>
            <p:nvPr/>
          </p:nvCxnSpPr>
          <p:spPr bwMode="auto">
            <a:xfrm>
              <a:off x="2771800" y="4401455"/>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18" name="TextBox 217"/>
            <p:cNvSpPr txBox="1"/>
            <p:nvPr/>
          </p:nvSpPr>
          <p:spPr>
            <a:xfrm>
              <a:off x="3490474" y="4248677"/>
              <a:ext cx="333746" cy="178683"/>
            </a:xfrm>
            <a:prstGeom prst="rect">
              <a:avLst/>
            </a:prstGeom>
            <a:noFill/>
          </p:spPr>
          <p:txBody>
            <a:bodyPr wrap="none" rtlCol="0">
              <a:spAutoFit/>
            </a:bodyPr>
            <a:lstStyle/>
            <a:p>
              <a:r>
                <a:rPr lang="en-US" sz="1100" dirty="0">
                  <a:solidFill>
                    <a:schemeClr val="tx1"/>
                  </a:solidFill>
                </a:rPr>
                <a:t>GI</a:t>
              </a:r>
            </a:p>
          </p:txBody>
        </p:sp>
        <p:cxnSp>
          <p:nvCxnSpPr>
            <p:cNvPr id="219" name="Straight Arrow Connector 218"/>
            <p:cNvCxnSpPr/>
            <p:nvPr/>
          </p:nvCxnSpPr>
          <p:spPr bwMode="auto">
            <a:xfrm>
              <a:off x="3576793" y="4410444"/>
              <a:ext cx="15799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20" name="Straight Connector 219"/>
            <p:cNvCxnSpPr/>
            <p:nvPr/>
          </p:nvCxnSpPr>
          <p:spPr bwMode="auto">
            <a:xfrm>
              <a:off x="1140355" y="4259079"/>
              <a:ext cx="0" cy="375114"/>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48" name="TextBox 247"/>
            <p:cNvSpPr txBox="1"/>
            <p:nvPr/>
          </p:nvSpPr>
          <p:spPr>
            <a:xfrm>
              <a:off x="4928145" y="4533831"/>
              <a:ext cx="556691" cy="210216"/>
            </a:xfrm>
            <a:prstGeom prst="rect">
              <a:avLst/>
            </a:prstGeom>
            <a:noFill/>
          </p:spPr>
          <p:txBody>
            <a:bodyPr wrap="none" rtlCol="0">
              <a:spAutoFit/>
            </a:bodyPr>
            <a:lstStyle/>
            <a:p>
              <a:r>
                <a:rPr lang="en-US" sz="1400" dirty="0">
                  <a:solidFill>
                    <a:schemeClr val="tx1"/>
                  </a:solidFill>
                </a:rPr>
                <a:t>Time</a:t>
              </a:r>
            </a:p>
          </p:txBody>
        </p:sp>
      </p:grpSp>
      <p:sp>
        <p:nvSpPr>
          <p:cNvPr id="254" name="Freeform: Shape 253"/>
          <p:cNvSpPr/>
          <p:nvPr/>
        </p:nvSpPr>
        <p:spPr bwMode="auto">
          <a:xfrm>
            <a:off x="5132606" y="5925567"/>
            <a:ext cx="1773224" cy="296655"/>
          </a:xfrm>
          <a:custGeom>
            <a:avLst/>
            <a:gdLst>
              <a:gd name="connsiteX0" fmla="*/ 0 w 1077952"/>
              <a:gd name="connsiteY0" fmla="*/ 0 h 609600"/>
              <a:gd name="connsiteX1" fmla="*/ 408878 w 1077952"/>
              <a:gd name="connsiteY1" fmla="*/ 446048 h 609600"/>
              <a:gd name="connsiteX2" fmla="*/ 1077952 w 1077952"/>
              <a:gd name="connsiteY2" fmla="*/ 609600 h 609600"/>
            </a:gdLst>
            <a:ahLst/>
            <a:cxnLst>
              <a:cxn ang="0">
                <a:pos x="connsiteX0" y="connsiteY0"/>
              </a:cxn>
              <a:cxn ang="0">
                <a:pos x="connsiteX1" y="connsiteY1"/>
              </a:cxn>
              <a:cxn ang="0">
                <a:pos x="connsiteX2" y="connsiteY2"/>
              </a:cxn>
            </a:cxnLst>
            <a:rect l="l" t="t" r="r" b="b"/>
            <a:pathLst>
              <a:path w="1077952" h="609600">
                <a:moveTo>
                  <a:pt x="0" y="0"/>
                </a:moveTo>
                <a:cubicBezTo>
                  <a:pt x="114609" y="172224"/>
                  <a:pt x="229219" y="344448"/>
                  <a:pt x="408878" y="446048"/>
                </a:cubicBezTo>
                <a:cubicBezTo>
                  <a:pt x="588537" y="547648"/>
                  <a:pt x="833244" y="578624"/>
                  <a:pt x="1077952" y="609600"/>
                </a:cubicBezTo>
              </a:path>
            </a:pathLst>
          </a:custGeom>
          <a:noFill/>
          <a:ln w="952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55" name="TextBox 254"/>
          <p:cNvSpPr txBox="1"/>
          <p:nvPr/>
        </p:nvSpPr>
        <p:spPr>
          <a:xfrm>
            <a:off x="6926761" y="6073894"/>
            <a:ext cx="1774845" cy="369332"/>
          </a:xfrm>
          <a:prstGeom prst="rect">
            <a:avLst/>
          </a:prstGeom>
          <a:noFill/>
        </p:spPr>
        <p:txBody>
          <a:bodyPr wrap="none" rtlCol="0">
            <a:spAutoFit/>
          </a:bodyPr>
          <a:lstStyle/>
          <a:p>
            <a:r>
              <a:rPr lang="en-US" sz="1800" dirty="0">
                <a:solidFill>
                  <a:schemeClr val="tx1"/>
                </a:solidFill>
              </a:rPr>
              <a:t>“0” due to the GI</a:t>
            </a:r>
          </a:p>
        </p:txBody>
      </p:sp>
      <p:cxnSp>
        <p:nvCxnSpPr>
          <p:cNvPr id="258" name="Straight Arrow Connector 257"/>
          <p:cNvCxnSpPr/>
          <p:nvPr/>
        </p:nvCxnSpPr>
        <p:spPr bwMode="auto">
          <a:xfrm flipV="1">
            <a:off x="2561349" y="4483538"/>
            <a:ext cx="0" cy="8696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9" name="TextBox 258"/>
          <p:cNvSpPr txBox="1"/>
          <p:nvPr/>
        </p:nvSpPr>
        <p:spPr>
          <a:xfrm>
            <a:off x="1941355" y="4588002"/>
            <a:ext cx="643125" cy="307777"/>
          </a:xfrm>
          <a:prstGeom prst="rect">
            <a:avLst/>
          </a:prstGeom>
          <a:noFill/>
        </p:spPr>
        <p:txBody>
          <a:bodyPr wrap="none" rtlCol="0">
            <a:spAutoFit/>
          </a:bodyPr>
          <a:lstStyle/>
          <a:p>
            <a:r>
              <a:rPr lang="en-US" sz="1400" dirty="0">
                <a:solidFill>
                  <a:schemeClr val="tx1"/>
                </a:solidFill>
              </a:rPr>
              <a:t>Power</a:t>
            </a:r>
          </a:p>
        </p:txBody>
      </p:sp>
      <p:sp>
        <p:nvSpPr>
          <p:cNvPr id="261" name="Oval 260"/>
          <p:cNvSpPr/>
          <p:nvPr/>
        </p:nvSpPr>
        <p:spPr bwMode="auto">
          <a:xfrm>
            <a:off x="4873625" y="5774532"/>
            <a:ext cx="349945" cy="185595"/>
          </a:xfrm>
          <a:prstGeom prst="ellips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66" name="Straight Connector 265"/>
          <p:cNvCxnSpPr/>
          <p:nvPr/>
        </p:nvCxnSpPr>
        <p:spPr bwMode="auto">
          <a:xfrm>
            <a:off x="2688432" y="5645944"/>
            <a:ext cx="328612"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69" name="Straight Connector 268"/>
          <p:cNvCxnSpPr/>
          <p:nvPr/>
        </p:nvCxnSpPr>
        <p:spPr bwMode="auto">
          <a:xfrm>
            <a:off x="300990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0" name="Straight Connector 269"/>
          <p:cNvCxnSpPr/>
          <p:nvPr/>
        </p:nvCxnSpPr>
        <p:spPr bwMode="auto">
          <a:xfrm>
            <a:off x="3485774"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1" name="Straight Connector 270"/>
          <p:cNvCxnSpPr/>
          <p:nvPr/>
        </p:nvCxnSpPr>
        <p:spPr bwMode="auto">
          <a:xfrm>
            <a:off x="4309655"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2" name="Straight Connector 271"/>
          <p:cNvCxnSpPr/>
          <p:nvPr/>
        </p:nvCxnSpPr>
        <p:spPr bwMode="auto">
          <a:xfrm>
            <a:off x="4641390" y="6116562"/>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3" name="Straight Connector 272"/>
          <p:cNvCxnSpPr/>
          <p:nvPr/>
        </p:nvCxnSpPr>
        <p:spPr bwMode="auto">
          <a:xfrm>
            <a:off x="3809377" y="5645944"/>
            <a:ext cx="345904"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123300"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5437702" y="5645944"/>
            <a:ext cx="326231"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2" name="Straight Arrow Connector 221"/>
          <p:cNvCxnSpPr/>
          <p:nvPr/>
        </p:nvCxnSpPr>
        <p:spPr bwMode="auto">
          <a:xfrm>
            <a:off x="2447035" y="5881909"/>
            <a:ext cx="4363536"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53593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Re-cap: Constellation-based OOK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1054360"/>
              </a:xfrm>
            </p:spPr>
            <p:txBody>
              <a:bodyPr/>
              <a:lstStyle/>
              <a:p>
                <a:pPr algn="just">
                  <a:buFont typeface="Arial" panose="020B0604020202020204" pitchFamily="34" charset="0"/>
                  <a:buChar char="•"/>
                </a:pPr>
                <a:r>
                  <a:rPr lang="en-US" sz="2000" dirty="0"/>
                  <a:t>In [2], we showed that WFC OOK symbols for Data Field can be generated by using </a:t>
                </a:r>
                <a14:m>
                  <m:oMath xmlns:m="http://schemas.openxmlformats.org/officeDocument/2006/math">
                    <m:r>
                      <a:rPr lang="en-US" sz="2000" b="0" i="1" dirty="0">
                        <a:solidFill>
                          <a:schemeClr val="tx1"/>
                        </a:solidFill>
                        <a:latin typeface="Cambria Math" panose="02040503050406030204" pitchFamily="18" charset="0"/>
                      </a:rPr>
                      <m:t>𝑀</m:t>
                    </m:r>
                  </m:oMath>
                </a14:m>
                <a:r>
                  <a:rPr lang="en-US" sz="2000" dirty="0">
                    <a:solidFill>
                      <a:schemeClr val="tx1"/>
                    </a:solidFill>
                  </a:rPr>
                  <a:t>-QAM sequences in the frequency domain</a:t>
                </a:r>
              </a:p>
              <a:p>
                <a:pPr lvl="1" algn="just">
                  <a:buFont typeface="Arial" panose="020B0604020202020204" pitchFamily="34" charset="0"/>
                  <a:buChar char="•"/>
                </a:pPr>
                <a:r>
                  <a:rPr lang="en-US" sz="1600" dirty="0">
                    <a:solidFill>
                      <a:schemeClr val="tx1"/>
                    </a:solidFill>
                  </a:rPr>
                  <a:t>A single sequence is utilized in the forward direction (as logic 0) and the backward direction (as logic 1) order</a:t>
                </a:r>
              </a:p>
              <a:p>
                <a:pPr lvl="1" algn="just">
                  <a:buFont typeface="Arial" panose="020B0604020202020204" pitchFamily="34" charset="0"/>
                  <a:buChar char="•"/>
                </a:pPr>
                <a:r>
                  <a:rPr lang="en-US" sz="1600" dirty="0">
                    <a:solidFill>
                      <a:schemeClr val="tx1"/>
                    </a:solidFill>
                  </a:rPr>
                  <a:t>Reuses 11ac HW, allows FDM, low OOBE and PAPR without extra filtering/windowing</a:t>
                </a:r>
              </a:p>
              <a:p>
                <a:pPr lvl="1" algn="just">
                  <a:buFont typeface="Arial" panose="020B0604020202020204" pitchFamily="34" charset="0"/>
                  <a:buChar char="•"/>
                </a:pPr>
                <a:r>
                  <a:rPr lang="en-US" sz="1600" dirty="0">
                    <a:solidFill>
                      <a:schemeClr val="tx1"/>
                    </a:solidFill>
                  </a:rPr>
                  <a:t>We provided several sequence options considering PAPR, 11ac spectral emission mask, and leakage (see appendix for an example with 64-QAM, PAPR&lt;1.9 dB)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1054360"/>
              </a:xfrm>
              <a:blipFill>
                <a:blip r:embed="rId2"/>
                <a:stretch>
                  <a:fillRect l="-673" t="-3468" r="-747" b="-13063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a:t>
            </a:fld>
            <a:endParaRPr lang="en-GB" dirty="0"/>
          </a:p>
        </p:txBody>
      </p:sp>
      <p:grpSp>
        <p:nvGrpSpPr>
          <p:cNvPr id="5" name="Group 4"/>
          <p:cNvGrpSpPr/>
          <p:nvPr/>
        </p:nvGrpSpPr>
        <p:grpSpPr>
          <a:xfrm>
            <a:off x="451521" y="3933056"/>
            <a:ext cx="8315570" cy="2251168"/>
            <a:chOff x="533231" y="3533371"/>
            <a:chExt cx="8315570" cy="2723913"/>
          </a:xfrm>
        </p:grpSpPr>
        <p:cxnSp>
          <p:nvCxnSpPr>
            <p:cNvPr id="71" name="Straight Arrow Connector 70"/>
            <p:cNvCxnSpPr/>
            <p:nvPr/>
          </p:nvCxnSpPr>
          <p:spPr bwMode="auto">
            <a:xfrm flipV="1">
              <a:off x="7311485" y="5146962"/>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7262257" y="5581469"/>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8479833" y="4159097"/>
              <a:ext cx="16822" cy="1372579"/>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8625663" y="5500976"/>
              <a:ext cx="223138" cy="261610"/>
            </a:xfrm>
            <a:prstGeom prst="rect">
              <a:avLst/>
            </a:prstGeom>
            <a:noFill/>
          </p:spPr>
          <p:txBody>
            <a:bodyPr wrap="none" rtlCol="0">
              <a:spAutoFit/>
            </a:bodyPr>
            <a:lstStyle/>
            <a:p>
              <a:r>
                <a:rPr lang="en-US" sz="1100" dirty="0">
                  <a:solidFill>
                    <a:schemeClr val="tx1"/>
                  </a:solidFill>
                </a:rPr>
                <a:t>t</a:t>
              </a:r>
            </a:p>
          </p:txBody>
        </p:sp>
        <p:cxnSp>
          <p:nvCxnSpPr>
            <p:cNvPr id="78" name="Straight Connector 77"/>
            <p:cNvCxnSpPr/>
            <p:nvPr/>
          </p:nvCxnSpPr>
          <p:spPr bwMode="auto">
            <a:xfrm>
              <a:off x="7471131" y="4167975"/>
              <a:ext cx="0" cy="1399860"/>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0" name="Rectangle 79"/>
                <p:cNvSpPr/>
                <p:nvPr/>
              </p:nvSpPr>
              <p:spPr>
                <a:xfrm>
                  <a:off x="7394091" y="5563928"/>
                  <a:ext cx="288773" cy="269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100" i="1" dirty="0" smtClean="0">
                                <a:solidFill>
                                  <a:schemeClr val="tx1"/>
                                </a:solidFill>
                                <a:latin typeface="Cambria Math" panose="02040503050406030204" pitchFamily="18" charset="0"/>
                              </a:rPr>
                            </m:ctrlPr>
                          </m:sSubPr>
                          <m:e>
                            <m:r>
                              <a:rPr lang="en-US" sz="1100" i="1" dirty="0" smtClean="0">
                                <a:solidFill>
                                  <a:schemeClr val="tx1"/>
                                </a:solidFill>
                                <a:latin typeface="Cambria Math" panose="02040503050406030204" pitchFamily="18" charset="0"/>
                              </a:rPr>
                              <m:t>𝑇</m:t>
                            </m:r>
                          </m:e>
                          <m:sub>
                            <m:r>
                              <a:rPr lang="en-US" sz="1100" b="0" i="1" dirty="0" smtClean="0">
                                <a:solidFill>
                                  <a:schemeClr val="tx1"/>
                                </a:solidFill>
                                <a:latin typeface="Cambria Math" panose="02040503050406030204" pitchFamily="18" charset="0"/>
                              </a:rPr>
                              <m:t>𝐺𝐼</m:t>
                            </m:r>
                          </m:sub>
                        </m:sSub>
                        <m:r>
                          <a:rPr lang="en-US" sz="1100" b="0" i="0"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80" name="Rectangle 79"/>
                <p:cNvSpPr>
                  <a:spLocks noRot="1" noChangeAspect="1" noMove="1" noResize="1" noEditPoints="1" noAdjustHandles="1" noChangeArrowheads="1" noChangeShapeType="1" noTextEdit="1"/>
                </p:cNvSpPr>
                <p:nvPr/>
              </p:nvSpPr>
              <p:spPr>
                <a:xfrm>
                  <a:off x="7394091" y="5563928"/>
                  <a:ext cx="288773" cy="269589"/>
                </a:xfrm>
                <a:prstGeom prst="rect">
                  <a:avLst/>
                </a:prstGeom>
                <a:blipFill>
                  <a:blip r:embed="rId3"/>
                  <a:stretch>
                    <a:fillRect r="-10638"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p:cNvSpPr/>
                <p:nvPr/>
              </p:nvSpPr>
              <p:spPr>
                <a:xfrm>
                  <a:off x="7098389" y="5563928"/>
                  <a:ext cx="416092" cy="2537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000" b="0" i="1" dirty="0" smtClean="0">
                            <a:solidFill>
                              <a:schemeClr val="tx1"/>
                            </a:solidFill>
                            <a:latin typeface="Cambria Math" panose="02040503050406030204" pitchFamily="18" charset="0"/>
                          </a:rPr>
                          <m:t>0</m:t>
                        </m:r>
                      </m:oMath>
                    </m:oMathPara>
                  </a14:m>
                  <a:endParaRPr lang="en-US" sz="10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7098389" y="5563928"/>
                  <a:ext cx="416092" cy="253730"/>
                </a:xfrm>
                <a:prstGeom prst="rect">
                  <a:avLst/>
                </a:prstGeom>
                <a:blipFill>
                  <a:blip r:embed="rId4"/>
                  <a:stretch>
                    <a:fillRect b="-2941"/>
                  </a:stretch>
                </a:blipFill>
              </p:spPr>
              <p:txBody>
                <a:bodyPr/>
                <a:lstStyle/>
                <a:p>
                  <a:r>
                    <a:rPr lang="en-US">
                      <a:noFill/>
                    </a:rPr>
                    <a:t> </a:t>
                  </a:r>
                </a:p>
              </p:txBody>
            </p:sp>
          </mc:Fallback>
        </mc:AlternateContent>
        <p:sp>
          <p:nvSpPr>
            <p:cNvPr id="84" name="Right Brace 83"/>
            <p:cNvSpPr/>
            <p:nvPr/>
          </p:nvSpPr>
          <p:spPr bwMode="auto">
            <a:xfrm rot="5400000">
              <a:off x="7919609" y="5400682"/>
              <a:ext cx="12906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7633432" y="5971837"/>
              <a:ext cx="830488" cy="285447"/>
            </a:xfrm>
            <a:prstGeom prst="rect">
              <a:avLst/>
            </a:prstGeom>
          </p:spPr>
          <p:txBody>
            <a:bodyPr wrap="none">
              <a:spAutoFit/>
            </a:bodyPr>
            <a:lstStyle/>
            <a:p>
              <a:pPr algn="ctr"/>
              <a:r>
                <a:rPr lang="en-US" sz="12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7471130"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730643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8496655" y="5531158"/>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0" name="TextBox 89"/>
            <p:cNvSpPr txBox="1"/>
            <p:nvPr/>
          </p:nvSpPr>
          <p:spPr>
            <a:xfrm rot="16200000">
              <a:off x="6742034" y="5240723"/>
              <a:ext cx="809759" cy="235223"/>
            </a:xfrm>
            <a:prstGeom prst="rect">
              <a:avLst/>
            </a:prstGeom>
            <a:noFill/>
          </p:spPr>
          <p:txBody>
            <a:bodyPr wrap="none" rtlCol="0">
              <a:spAutoFit/>
            </a:bodyPr>
            <a:lstStyle/>
            <a:p>
              <a:r>
                <a:rPr lang="en-US" sz="1050" dirty="0">
                  <a:solidFill>
                    <a:schemeClr val="tx1"/>
                  </a:solidFill>
                </a:rPr>
                <a:t>Amplitude</a:t>
              </a:r>
            </a:p>
          </p:txBody>
        </p:sp>
        <p:sp>
          <p:nvSpPr>
            <p:cNvPr id="91" name="Freeform 69"/>
            <p:cNvSpPr/>
            <p:nvPr/>
          </p:nvSpPr>
          <p:spPr bwMode="auto">
            <a:xfrm>
              <a:off x="7471218" y="5265094"/>
              <a:ext cx="1015173"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92" name="Freeform 70"/>
            <p:cNvSpPr/>
            <p:nvPr/>
          </p:nvSpPr>
          <p:spPr bwMode="auto">
            <a:xfrm flipH="1">
              <a:off x="7471957" y="4400118"/>
              <a:ext cx="1014435" cy="3015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7619505" y="3944968"/>
              <a:ext cx="737702" cy="307777"/>
            </a:xfrm>
            <a:prstGeom prst="rect">
              <a:avLst/>
            </a:prstGeom>
            <a:noFill/>
          </p:spPr>
          <p:txBody>
            <a:bodyPr wrap="none" rtlCol="0">
              <a:spAutoFit/>
            </a:bodyPr>
            <a:lstStyle/>
            <a:p>
              <a:r>
                <a:rPr lang="en-US" sz="1400" dirty="0">
                  <a:solidFill>
                    <a:schemeClr val="tx1"/>
                  </a:solidFill>
                </a:rPr>
                <a:t>Logic 1</a:t>
              </a:r>
            </a:p>
          </p:txBody>
        </p:sp>
        <p:cxnSp>
          <p:nvCxnSpPr>
            <p:cNvPr id="154" name="Straight Arrow Connector 153"/>
            <p:cNvCxnSpPr/>
            <p:nvPr/>
          </p:nvCxnSpPr>
          <p:spPr bwMode="auto">
            <a:xfrm flipV="1">
              <a:off x="7311485" y="4265908"/>
              <a:ext cx="0" cy="47601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7262257" y="4700415"/>
              <a:ext cx="1422283" cy="49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7471130"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730643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8483955" y="4654696"/>
              <a:ext cx="0" cy="100623"/>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159" name="TextBox 158"/>
            <p:cNvSpPr txBox="1"/>
            <p:nvPr/>
          </p:nvSpPr>
          <p:spPr>
            <a:xfrm rot="16200000">
              <a:off x="6716286" y="4318332"/>
              <a:ext cx="809759" cy="235223"/>
            </a:xfrm>
            <a:prstGeom prst="rect">
              <a:avLst/>
            </a:prstGeom>
            <a:noFill/>
          </p:spPr>
          <p:txBody>
            <a:bodyPr wrap="none" rtlCol="0">
              <a:spAutoFit/>
            </a:bodyPr>
            <a:lstStyle/>
            <a:p>
              <a:r>
                <a:rPr lang="en-US" sz="1050" dirty="0">
                  <a:solidFill>
                    <a:schemeClr val="tx1"/>
                  </a:solidFill>
                </a:rPr>
                <a:t>Amplitude</a:t>
              </a:r>
            </a:p>
          </p:txBody>
        </p:sp>
        <p:sp>
          <p:nvSpPr>
            <p:cNvPr id="203" name="TextBox 202"/>
            <p:cNvSpPr txBox="1"/>
            <p:nvPr/>
          </p:nvSpPr>
          <p:spPr>
            <a:xfrm>
              <a:off x="8612578" y="4667668"/>
              <a:ext cx="223138" cy="261610"/>
            </a:xfrm>
            <a:prstGeom prst="rect">
              <a:avLst/>
            </a:prstGeom>
            <a:noFill/>
          </p:spPr>
          <p:txBody>
            <a:bodyPr wrap="none" rtlCol="0">
              <a:spAutoFit/>
            </a:bodyPr>
            <a:lstStyle/>
            <a:p>
              <a:r>
                <a:rPr lang="en-US" sz="1100" dirty="0">
                  <a:solidFill>
                    <a:schemeClr val="tx1"/>
                  </a:solidFill>
                </a:rPr>
                <a:t>t</a:t>
              </a:r>
            </a:p>
          </p:txBody>
        </p:sp>
        <p:cxnSp>
          <p:nvCxnSpPr>
            <p:cNvPr id="208" name="Straight Arrow Connector 207"/>
            <p:cNvCxnSpPr/>
            <p:nvPr/>
          </p:nvCxnSpPr>
          <p:spPr bwMode="auto">
            <a:xfrm>
              <a:off x="7496879" y="5106516"/>
              <a:ext cx="984477" cy="0"/>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cxnSp>
          <p:nvCxnSpPr>
            <p:cNvPr id="210" name="Straight Arrow Connector 209"/>
            <p:cNvCxnSpPr/>
            <p:nvPr/>
          </p:nvCxnSpPr>
          <p:spPr bwMode="auto">
            <a:xfrm rot="10800000">
              <a:off x="7481159" y="4313664"/>
              <a:ext cx="984477"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7" name="Rectangle 26"/>
            <p:cNvSpPr/>
            <p:nvPr/>
          </p:nvSpPr>
          <p:spPr bwMode="auto">
            <a:xfrm>
              <a:off x="4585593" y="4005064"/>
              <a:ext cx="576064"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01" name="TextBox 100"/>
            <p:cNvSpPr txBox="1"/>
            <p:nvPr/>
          </p:nvSpPr>
          <p:spPr>
            <a:xfrm>
              <a:off x="1362147" y="3646945"/>
              <a:ext cx="750526" cy="381541"/>
            </a:xfrm>
            <a:prstGeom prst="rect">
              <a:avLst/>
            </a:prstGeom>
            <a:noFill/>
          </p:spPr>
          <p:txBody>
            <a:bodyPr wrap="none" rtlCol="0">
              <a:spAutoFit/>
            </a:bodyPr>
            <a:lstStyle/>
            <a:p>
              <a:pPr algn="ctr"/>
              <a:r>
                <a:rPr lang="en-US" sz="1200" u="sng" dirty="0">
                  <a:solidFill>
                    <a:schemeClr val="tx1"/>
                  </a:solidFill>
                </a:rPr>
                <a:t>Logic 0</a:t>
              </a:r>
            </a:p>
            <a:p>
              <a:pPr algn="ctr"/>
              <a:r>
                <a:rPr lang="en-US" sz="1200" u="sng" dirty="0">
                  <a:solidFill>
                    <a:schemeClr val="tx1"/>
                  </a:solidFill>
                </a:rPr>
                <a:t>sequence</a:t>
              </a:r>
            </a:p>
          </p:txBody>
        </p:sp>
        <p:sp>
          <p:nvSpPr>
            <p:cNvPr id="41" name="TextBox 40"/>
            <p:cNvSpPr txBox="1"/>
            <p:nvPr/>
          </p:nvSpPr>
          <p:spPr>
            <a:xfrm>
              <a:off x="533231" y="4839481"/>
              <a:ext cx="1004547" cy="432413"/>
            </a:xfrm>
            <a:prstGeom prst="rect">
              <a:avLst/>
            </a:prstGeom>
            <a:noFill/>
          </p:spPr>
          <p:txBody>
            <a:bodyPr wrap="square" rtlCol="0">
              <a:spAutoFit/>
            </a:bodyPr>
            <a:lstStyle/>
            <a:p>
              <a:pPr algn="ctr"/>
              <a:r>
                <a:rPr lang="en-US" sz="1400" dirty="0">
                  <a:solidFill>
                    <a:schemeClr val="tx1"/>
                  </a:solidFill>
                </a:rPr>
                <a:t>1 center tone</a:t>
              </a:r>
            </a:p>
          </p:txBody>
        </p:sp>
        <mc:AlternateContent xmlns:mc="http://schemas.openxmlformats.org/markup-compatibility/2006" xmlns:a14="http://schemas.microsoft.com/office/drawing/2010/main">
          <mc:Choice Requires="a14">
            <p:sp>
              <p:nvSpPr>
                <p:cNvPr id="121" name="TextBox 120"/>
                <p:cNvSpPr txBox="1"/>
                <p:nvPr/>
              </p:nvSpPr>
              <p:spPr>
                <a:xfrm>
                  <a:off x="2141450" y="4160985"/>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2141450" y="4160985"/>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2141450" y="4283049"/>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2141450" y="4283049"/>
                  <a:ext cx="422873" cy="216207"/>
                </a:xfrm>
                <a:prstGeom prst="rect">
                  <a:avLst/>
                </a:prstGeom>
                <a:blipFill>
                  <a:blip r:embed="rId6"/>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2141450" y="4398910"/>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141450" y="4398910"/>
                  <a:ext cx="422873" cy="216207"/>
                </a:xfrm>
                <a:prstGeom prst="rect">
                  <a:avLst/>
                </a:prstGeom>
                <a:blipFill>
                  <a:blip r:embed="rId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2141450" y="4514771"/>
                  <a:ext cx="363625"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2141450" y="4514771"/>
                  <a:ext cx="363625" cy="216207"/>
                </a:xfrm>
                <a:prstGeom prst="rect">
                  <a:avLst/>
                </a:prstGeom>
                <a:blipFill>
                  <a:blip r:embed="rId8"/>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2141450" y="4630633"/>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2141450" y="4630633"/>
                  <a:ext cx="366832" cy="216207"/>
                </a:xfrm>
                <a:prstGeom prst="rect">
                  <a:avLst/>
                </a:prstGeom>
                <a:blipFill>
                  <a:blip r:embed="rId9"/>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2141450" y="4763921"/>
                  <a:ext cx="366832"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141450" y="4763921"/>
                  <a:ext cx="366832" cy="216207"/>
                </a:xfrm>
                <a:prstGeom prst="rect">
                  <a:avLst/>
                </a:prstGeom>
                <a:blipFill>
                  <a:blip r:embed="rId10"/>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2141450" y="520768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2141450" y="5207687"/>
                  <a:ext cx="366831" cy="216207"/>
                </a:xfrm>
                <a:prstGeom prst="rect">
                  <a:avLst/>
                </a:prstGeom>
                <a:blipFill>
                  <a:blip r:embed="rId11"/>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2141450" y="5323548"/>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2141450" y="5323548"/>
                  <a:ext cx="366831" cy="216207"/>
                </a:xfrm>
                <a:prstGeom prst="rect">
                  <a:avLst/>
                </a:prstGeom>
                <a:blipFill>
                  <a:blip r:embed="rId12"/>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141450" y="5439409"/>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2141450" y="5439409"/>
                  <a:ext cx="366831" cy="216207"/>
                </a:xfrm>
                <a:prstGeom prst="rect">
                  <a:avLst/>
                </a:prstGeom>
                <a:blipFill>
                  <a:blip r:embed="rId13"/>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2141450" y="555527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2141450" y="5555271"/>
                  <a:ext cx="366831" cy="216207"/>
                </a:xfrm>
                <a:prstGeom prst="rect">
                  <a:avLst/>
                </a:prstGeom>
                <a:blipFill>
                  <a:blip r:embed="rId14"/>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2141450" y="56885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2141450" y="5688559"/>
                  <a:ext cx="363561" cy="216207"/>
                </a:xfrm>
                <a:prstGeom prst="rect">
                  <a:avLst/>
                </a:prstGeom>
                <a:blipFill>
                  <a:blip r:embed="rId1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2141450" y="507165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2141450" y="5071652"/>
                  <a:ext cx="363561" cy="216207"/>
                </a:xfrm>
                <a:prstGeom prst="rect">
                  <a:avLst/>
                </a:prstGeom>
                <a:blipFill>
                  <a:blip r:embed="rId16"/>
                  <a:stretch>
                    <a:fillRect b="-41379"/>
                  </a:stretch>
                </a:blipFill>
              </p:spPr>
              <p:txBody>
                <a:bodyPr/>
                <a:lstStyle/>
                <a:p>
                  <a:r>
                    <a:rPr lang="en-US">
                      <a:noFill/>
                    </a:rPr>
                    <a:t> </a:t>
                  </a:r>
                </a:p>
              </p:txBody>
            </p:sp>
          </mc:Fallback>
        </mc:AlternateContent>
        <p:sp>
          <p:nvSpPr>
            <p:cNvPr id="134" name="TextBox 133"/>
            <p:cNvSpPr txBox="1"/>
            <p:nvPr/>
          </p:nvSpPr>
          <p:spPr>
            <a:xfrm>
              <a:off x="1737159" y="4946856"/>
              <a:ext cx="255198" cy="216207"/>
            </a:xfrm>
            <a:prstGeom prst="rect">
              <a:avLst/>
            </a:prstGeom>
            <a:noFill/>
          </p:spPr>
          <p:txBody>
            <a:bodyPr wrap="none" rtlCol="0">
              <a:spAutoFit/>
            </a:bodyPr>
            <a:lstStyle/>
            <a:p>
              <a:r>
                <a:rPr lang="en-US" sz="1100" dirty="0">
                  <a:solidFill>
                    <a:schemeClr val="tx1"/>
                  </a:solidFill>
                </a:rPr>
                <a:t>0</a:t>
              </a:r>
            </a:p>
          </p:txBody>
        </p:sp>
        <mc:AlternateContent xmlns:mc="http://schemas.openxmlformats.org/markup-compatibility/2006" xmlns:a14="http://schemas.microsoft.com/office/drawing/2010/main">
          <mc:Choice Requires="a14">
            <p:sp>
              <p:nvSpPr>
                <p:cNvPr id="135" name="TextBox 134"/>
                <p:cNvSpPr txBox="1"/>
                <p:nvPr/>
              </p:nvSpPr>
              <p:spPr>
                <a:xfrm>
                  <a:off x="1737159" y="5079077"/>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7</m:t>
                            </m:r>
                          </m:sub>
                        </m:sSub>
                      </m:oMath>
                    </m:oMathPara>
                  </a14:m>
                  <a:endParaRPr lang="en-US" sz="1100" dirty="0">
                    <a:solidFill>
                      <a:schemeClr val="tx1"/>
                    </a:solidFill>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1737159" y="5079077"/>
                  <a:ext cx="366831" cy="216207"/>
                </a:xfrm>
                <a:prstGeom prst="rect">
                  <a:avLst/>
                </a:prstGeom>
                <a:blipFill>
                  <a:blip r:embed="rId10"/>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1737159" y="5201141"/>
                  <a:ext cx="36683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8</m:t>
                            </m:r>
                          </m:sub>
                        </m:sSub>
                      </m:oMath>
                    </m:oMathPara>
                  </a14:m>
                  <a:endParaRPr lang="en-US" sz="1100"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1737159" y="5201141"/>
                  <a:ext cx="366831" cy="216207"/>
                </a:xfrm>
                <a:prstGeom prst="rect">
                  <a:avLst/>
                </a:prstGeom>
                <a:blipFill>
                  <a:blip r:embed="rId17"/>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1737159" y="5317002"/>
                  <a:ext cx="363626"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9</m:t>
                            </m:r>
                          </m:sub>
                        </m:sSub>
                      </m:oMath>
                    </m:oMathPara>
                  </a14:m>
                  <a:endParaRPr lang="en-US" sz="1100" dirty="0">
                    <a:solidFill>
                      <a:schemeClr val="tx1"/>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1737159" y="5317002"/>
                  <a:ext cx="363626" cy="216207"/>
                </a:xfrm>
                <a:prstGeom prst="rect">
                  <a:avLst/>
                </a:prstGeom>
                <a:blipFill>
                  <a:blip r:embed="rId18"/>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1737159" y="543286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10</m:t>
                            </m:r>
                          </m:sub>
                        </m:sSub>
                      </m:oMath>
                    </m:oMathPara>
                  </a14:m>
                  <a:endParaRPr lang="en-US" sz="1100" dirty="0">
                    <a:solidFill>
                      <a:schemeClr val="tx1"/>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1737159" y="5432863"/>
                  <a:ext cx="422873" cy="216207"/>
                </a:xfrm>
                <a:prstGeom prst="rect">
                  <a:avLst/>
                </a:prstGeom>
                <a:blipFill>
                  <a:blip r:embed="rId19"/>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737159" y="5548724"/>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11</m:t>
                            </m:r>
                          </m:sub>
                        </m:sSub>
                      </m:oMath>
                    </m:oMathPara>
                  </a14:m>
                  <a:endParaRPr lang="en-US" sz="1100" dirty="0">
                    <a:solidFill>
                      <a:schemeClr val="tx1"/>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737159" y="5548724"/>
                  <a:ext cx="422873" cy="216207"/>
                </a:xfrm>
                <a:prstGeom prst="rect">
                  <a:avLst/>
                </a:prstGeom>
                <a:blipFill>
                  <a:blip r:embed="rId20"/>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1737159" y="5682013"/>
                  <a:ext cx="422873"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𝑑</m:t>
                            </m:r>
                          </m:e>
                          <m:sub>
                            <m:r>
                              <a:rPr lang="en-US" sz="1100" b="0" i="1" dirty="0" smtClean="0">
                                <a:solidFill>
                                  <a:schemeClr val="tx1"/>
                                </a:solidFill>
                                <a:latin typeface="Cambria Math" panose="02040503050406030204" pitchFamily="18" charset="0"/>
                              </a:rPr>
                              <m:t>12</m:t>
                            </m:r>
                          </m:sub>
                        </m:sSub>
                      </m:oMath>
                    </m:oMathPara>
                  </a14:m>
                  <a:endParaRPr lang="en-US" sz="1100" dirty="0">
                    <a:solidFill>
                      <a:schemeClr val="tx1"/>
                    </a:solidFill>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1737159" y="5682013"/>
                  <a:ext cx="422873" cy="216207"/>
                </a:xfrm>
                <a:prstGeom prst="rect">
                  <a:avLst/>
                </a:prstGeom>
                <a:blipFill>
                  <a:blip r:embed="rId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1737159" y="4291459"/>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2</m:t>
                            </m:r>
                          </m:sub>
                        </m:sSub>
                      </m:oMath>
                    </m:oMathPara>
                  </a14:m>
                  <a:endParaRPr lang="en-US" sz="1100" dirty="0">
                    <a:solidFill>
                      <a:srgbClr val="00B0F0"/>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1737159" y="4291459"/>
                  <a:ext cx="363561" cy="216207"/>
                </a:xfrm>
                <a:prstGeom prst="rect">
                  <a:avLst/>
                </a:prstGeom>
                <a:blipFill>
                  <a:blip r:embed="rId21"/>
                  <a:stretch>
                    <a:fillRect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1737159" y="4407320"/>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3</m:t>
                            </m:r>
                          </m:sub>
                        </m:sSub>
                      </m:oMath>
                    </m:oMathPara>
                  </a14:m>
                  <a:endParaRPr lang="en-US" sz="1100" dirty="0">
                    <a:solidFill>
                      <a:srgbClr val="00B0F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1737159" y="4407320"/>
                  <a:ext cx="363561" cy="216207"/>
                </a:xfrm>
                <a:prstGeom prst="rect">
                  <a:avLst/>
                </a:prstGeom>
                <a:blipFill>
                  <a:blip r:embed="rId22"/>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1737159" y="452318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4</m:t>
                            </m:r>
                          </m:sub>
                        </m:sSub>
                      </m:oMath>
                    </m:oMathPara>
                  </a14:m>
                  <a:endParaRPr lang="en-US" sz="1100" dirty="0">
                    <a:solidFill>
                      <a:srgbClr val="00B0F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1737159" y="4523181"/>
                  <a:ext cx="363561" cy="216207"/>
                </a:xfrm>
                <a:prstGeom prst="rect">
                  <a:avLst/>
                </a:prstGeom>
                <a:blipFill>
                  <a:blip r:embed="rId23"/>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1737159" y="4639042"/>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5</m:t>
                            </m:r>
                          </m:sub>
                        </m:sSub>
                      </m:oMath>
                    </m:oMathPara>
                  </a14:m>
                  <a:endParaRPr lang="en-US" sz="1100" dirty="0">
                    <a:solidFill>
                      <a:srgbClr val="00B0F0"/>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737159" y="4639042"/>
                  <a:ext cx="363561" cy="216207"/>
                </a:xfrm>
                <a:prstGeom prst="rect">
                  <a:avLst/>
                </a:prstGeom>
                <a:blipFill>
                  <a:blip r:embed="rId24"/>
                  <a:stretch>
                    <a:fillRect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1737159" y="4772331"/>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6</m:t>
                            </m:r>
                          </m:sub>
                        </m:sSub>
                      </m:oMath>
                    </m:oMathPara>
                  </a14:m>
                  <a:endParaRPr lang="en-US" sz="1100" dirty="0">
                    <a:solidFill>
                      <a:srgbClr val="00B0F0"/>
                    </a:solidFill>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1737159" y="4772331"/>
                  <a:ext cx="363561" cy="216207"/>
                </a:xfrm>
                <a:prstGeom prst="rect">
                  <a:avLst/>
                </a:prstGeom>
                <a:blipFill>
                  <a:blip r:embed="rId2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1737159" y="4155423"/>
                  <a:ext cx="363561" cy="2162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100" b="0" i="1" dirty="0" smtClean="0">
                                <a:solidFill>
                                  <a:srgbClr val="00B0F0"/>
                                </a:solidFill>
                                <a:latin typeface="Cambria Math" panose="02040503050406030204" pitchFamily="18" charset="0"/>
                              </a:rPr>
                            </m:ctrlPr>
                          </m:sSubPr>
                          <m:e>
                            <m:r>
                              <a:rPr lang="en-US" sz="1100" b="0" i="1" dirty="0" smtClean="0">
                                <a:solidFill>
                                  <a:srgbClr val="00B0F0"/>
                                </a:solidFill>
                                <a:latin typeface="Cambria Math" panose="02040503050406030204" pitchFamily="18" charset="0"/>
                              </a:rPr>
                              <m:t>𝑑</m:t>
                            </m:r>
                          </m:e>
                          <m:sub>
                            <m:r>
                              <a:rPr lang="en-US" sz="1100" b="0" i="1" dirty="0" smtClean="0">
                                <a:solidFill>
                                  <a:srgbClr val="00B0F0"/>
                                </a:solidFill>
                                <a:latin typeface="Cambria Math" panose="02040503050406030204" pitchFamily="18" charset="0"/>
                              </a:rPr>
                              <m:t>1</m:t>
                            </m:r>
                          </m:sub>
                        </m:sSub>
                      </m:oMath>
                    </m:oMathPara>
                  </a14:m>
                  <a:endParaRPr lang="en-US" sz="1100" dirty="0">
                    <a:solidFill>
                      <a:srgbClr val="00B0F0"/>
                    </a:solidFill>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1737159" y="4155423"/>
                  <a:ext cx="363561" cy="216207"/>
                </a:xfrm>
                <a:prstGeom prst="rect">
                  <a:avLst/>
                </a:prstGeom>
                <a:blipFill>
                  <a:blip r:embed="rId26"/>
                  <a:stretch>
                    <a:fillRect b="-37931"/>
                  </a:stretch>
                </a:blipFill>
              </p:spPr>
              <p:txBody>
                <a:bodyPr/>
                <a:lstStyle/>
                <a:p>
                  <a:r>
                    <a:rPr lang="en-US">
                      <a:noFill/>
                    </a:rPr>
                    <a:t> </a:t>
                  </a:r>
                </a:p>
              </p:txBody>
            </p:sp>
          </mc:Fallback>
        </mc:AlternateContent>
        <p:sp>
          <p:nvSpPr>
            <p:cNvPr id="150" name="TextBox 149"/>
            <p:cNvSpPr txBox="1"/>
            <p:nvPr/>
          </p:nvSpPr>
          <p:spPr>
            <a:xfrm>
              <a:off x="2003599" y="3640091"/>
              <a:ext cx="750526" cy="381541"/>
            </a:xfrm>
            <a:prstGeom prst="rect">
              <a:avLst/>
            </a:prstGeom>
            <a:noFill/>
          </p:spPr>
          <p:txBody>
            <a:bodyPr wrap="none" rtlCol="0">
              <a:spAutoFit/>
            </a:bodyPr>
            <a:lstStyle/>
            <a:p>
              <a:pPr algn="ctr"/>
              <a:r>
                <a:rPr lang="en-US" sz="1200" u="sng" dirty="0">
                  <a:solidFill>
                    <a:schemeClr val="tx1"/>
                  </a:solidFill>
                </a:rPr>
                <a:t>Logic 1</a:t>
              </a:r>
            </a:p>
            <a:p>
              <a:pPr algn="ctr"/>
              <a:r>
                <a:rPr lang="en-US" sz="1200" u="sng" dirty="0">
                  <a:solidFill>
                    <a:schemeClr val="tx1"/>
                  </a:solidFill>
                </a:rPr>
                <a:t>sequence</a:t>
              </a:r>
            </a:p>
          </p:txBody>
        </p:sp>
        <p:sp>
          <p:nvSpPr>
            <p:cNvPr id="62" name="Left Brace 61"/>
            <p:cNvSpPr/>
            <p:nvPr/>
          </p:nvSpPr>
          <p:spPr bwMode="auto">
            <a:xfrm>
              <a:off x="1492550" y="4220159"/>
              <a:ext cx="175408" cy="73649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mc:AlternateContent xmlns:mc="http://schemas.openxmlformats.org/markup-compatibility/2006" xmlns:a14="http://schemas.microsoft.com/office/drawing/2010/main">
          <mc:Choice Requires="a14">
            <p:sp>
              <p:nvSpPr>
                <p:cNvPr id="63" name="TextBox 62"/>
                <p:cNvSpPr txBox="1"/>
                <p:nvPr/>
              </p:nvSpPr>
              <p:spPr>
                <a:xfrm>
                  <a:off x="572144" y="4368453"/>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63" name="TextBox 62"/>
                <p:cNvSpPr txBox="1">
                  <a:spLocks noRot="1" noChangeAspect="1" noMove="1" noResize="1" noEditPoints="1" noAdjustHandles="1" noChangeArrowheads="1" noChangeShapeType="1" noTextEdit="1"/>
                </p:cNvSpPr>
                <p:nvPr/>
              </p:nvSpPr>
              <p:spPr>
                <a:xfrm>
                  <a:off x="572144" y="4368453"/>
                  <a:ext cx="993488" cy="432413"/>
                </a:xfrm>
                <a:prstGeom prst="rect">
                  <a:avLst/>
                </a:prstGeom>
                <a:blipFill>
                  <a:blip r:embed="rId27"/>
                  <a:stretch>
                    <a:fillRect t="-3448" r="-4908" b="-6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572144" y="5363938"/>
                  <a:ext cx="993488" cy="432413"/>
                </a:xfrm>
                <a:prstGeom prst="rect">
                  <a:avLst/>
                </a:prstGeom>
                <a:noFill/>
              </p:spPr>
              <p:txBody>
                <a:bodyPr wrap="square" rtlCol="0">
                  <a:spAutoFit/>
                </a:bodyPr>
                <a:lstStyle/>
                <a:p>
                  <a:pPr algn="ctr"/>
                  <a:r>
                    <a:rPr lang="en-US" sz="1400" dirty="0">
                      <a:solidFill>
                        <a:schemeClr val="tx1"/>
                      </a:solidFill>
                    </a:rPr>
                    <a:t>6 </a:t>
                  </a:r>
                  <a14:m>
                    <m:oMath xmlns:m="http://schemas.openxmlformats.org/officeDocument/2006/math">
                      <m:r>
                        <a:rPr lang="en-US" sz="1400" i="1" dirty="0" smtClean="0">
                          <a:solidFill>
                            <a:schemeClr val="tx1"/>
                          </a:solidFill>
                          <a:latin typeface="Cambria Math" panose="02040503050406030204" pitchFamily="18" charset="0"/>
                        </a:rPr>
                        <m:t>𝑀</m:t>
                      </m:r>
                    </m:oMath>
                  </a14:m>
                  <a:r>
                    <a:rPr lang="en-US" sz="1400" dirty="0">
                      <a:solidFill>
                        <a:schemeClr val="tx1"/>
                      </a:solidFill>
                    </a:rPr>
                    <a:t>-QAM symbols</a:t>
                  </a:r>
                </a:p>
              </p:txBody>
            </p:sp>
          </mc:Choice>
          <mc:Fallback xmlns="">
            <p:sp>
              <p:nvSpPr>
                <p:cNvPr id="151" name="TextBox 150"/>
                <p:cNvSpPr txBox="1">
                  <a:spLocks noRot="1" noChangeAspect="1" noMove="1" noResize="1" noEditPoints="1" noAdjustHandles="1" noChangeArrowheads="1" noChangeShapeType="1" noTextEdit="1"/>
                </p:cNvSpPr>
                <p:nvPr/>
              </p:nvSpPr>
              <p:spPr>
                <a:xfrm>
                  <a:off x="572144" y="5363938"/>
                  <a:ext cx="993488" cy="432413"/>
                </a:xfrm>
                <a:prstGeom prst="rect">
                  <a:avLst/>
                </a:prstGeom>
                <a:blipFill>
                  <a:blip r:embed="rId27"/>
                  <a:stretch>
                    <a:fillRect t="-3448" r="-4908" b="-63793"/>
                  </a:stretch>
                </a:blipFill>
              </p:spPr>
              <p:txBody>
                <a:bodyPr/>
                <a:lstStyle/>
                <a:p>
                  <a:r>
                    <a:rPr lang="en-US">
                      <a:noFill/>
                    </a:rPr>
                    <a:t> </a:t>
                  </a:r>
                </a:p>
              </p:txBody>
            </p:sp>
          </mc:Fallback>
        </mc:AlternateContent>
        <p:sp>
          <p:nvSpPr>
            <p:cNvPr id="152" name="Left Brace 151"/>
            <p:cNvSpPr/>
            <p:nvPr/>
          </p:nvSpPr>
          <p:spPr bwMode="auto">
            <a:xfrm>
              <a:off x="1492550" y="5168081"/>
              <a:ext cx="166282" cy="69708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3" name="Left Brace 152"/>
            <p:cNvSpPr/>
            <p:nvPr/>
          </p:nvSpPr>
          <p:spPr bwMode="auto">
            <a:xfrm>
              <a:off x="1492438" y="5001001"/>
              <a:ext cx="175520" cy="12264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3" name="TextBox 162"/>
            <p:cNvSpPr txBox="1"/>
            <p:nvPr/>
          </p:nvSpPr>
          <p:spPr>
            <a:xfrm rot="5400000">
              <a:off x="5164171" y="4317430"/>
              <a:ext cx="300993" cy="307777"/>
            </a:xfrm>
            <a:prstGeom prst="rect">
              <a:avLst/>
            </a:prstGeom>
            <a:noFill/>
          </p:spPr>
          <p:txBody>
            <a:bodyPr wrap="none" rtlCol="0">
              <a:spAutoFit/>
            </a:bodyPr>
            <a:lstStyle/>
            <a:p>
              <a:r>
                <a:rPr lang="en-US" sz="1400" dirty="0">
                  <a:solidFill>
                    <a:schemeClr val="tx1"/>
                  </a:solidFill>
                </a:rPr>
                <a:t>…</a:t>
              </a:r>
            </a:p>
          </p:txBody>
        </p:sp>
        <p:grpSp>
          <p:nvGrpSpPr>
            <p:cNvPr id="230" name="Group 229"/>
            <p:cNvGrpSpPr/>
            <p:nvPr/>
          </p:nvGrpSpPr>
          <p:grpSpPr>
            <a:xfrm>
              <a:off x="5156922" y="4089770"/>
              <a:ext cx="208423" cy="1927193"/>
              <a:chOff x="3941653" y="3838928"/>
              <a:chExt cx="592319" cy="2331904"/>
            </a:xfrm>
          </p:grpSpPr>
          <p:cxnSp>
            <p:nvCxnSpPr>
              <p:cNvPr id="160" name="Straight Connector 159"/>
              <p:cNvCxnSpPr/>
              <p:nvPr/>
            </p:nvCxnSpPr>
            <p:spPr bwMode="auto">
              <a:xfrm flipH="1">
                <a:off x="3946389" y="3838928"/>
                <a:ext cx="57488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1" name="Straight Connector 160"/>
              <p:cNvCxnSpPr/>
              <p:nvPr/>
            </p:nvCxnSpPr>
            <p:spPr bwMode="auto">
              <a:xfrm flipH="1">
                <a:off x="3946389" y="3990006"/>
                <a:ext cx="55583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flipH="1">
                <a:off x="3941653" y="4120811"/>
                <a:ext cx="5542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4" name="Straight Connector 163"/>
              <p:cNvCxnSpPr/>
              <p:nvPr/>
            </p:nvCxnSpPr>
            <p:spPr bwMode="auto">
              <a:xfrm flipH="1">
                <a:off x="3941653" y="6009795"/>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5" name="Straight Connector 164"/>
              <p:cNvCxnSpPr/>
              <p:nvPr/>
            </p:nvCxnSpPr>
            <p:spPr bwMode="auto">
              <a:xfrm flipH="1">
                <a:off x="3941653" y="6170832"/>
                <a:ext cx="592319"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66" name="TextBox 165"/>
                <p:cNvSpPr txBox="1"/>
                <p:nvPr/>
              </p:nvSpPr>
              <p:spPr>
                <a:xfrm>
                  <a:off x="5302606"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5302606"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5306914"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5306914" y="4096290"/>
                  <a:ext cx="256844" cy="216207"/>
                </a:xfrm>
                <a:prstGeom prst="rect">
                  <a:avLst/>
                </a:prstGeom>
                <a:blipFill>
                  <a:blip r:embed="rId29"/>
                  <a:stretch>
                    <a:fillRect r="-238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5307953"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5307953" y="4210192"/>
                  <a:ext cx="259018" cy="216207"/>
                </a:xfrm>
                <a:prstGeom prst="rect">
                  <a:avLst/>
                </a:prstGeom>
                <a:blipFill>
                  <a:blip r:embed="rId30"/>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TextBox 170"/>
                <p:cNvSpPr txBox="1"/>
                <p:nvPr/>
              </p:nvSpPr>
              <p:spPr>
                <a:xfrm>
                  <a:off x="5295422"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1" name="TextBox 170"/>
                <p:cNvSpPr txBox="1">
                  <a:spLocks noRot="1" noChangeAspect="1" noMove="1" noResize="1" noEditPoints="1" noAdjustHandles="1" noChangeArrowheads="1" noChangeShapeType="1" noTextEdit="1"/>
                </p:cNvSpPr>
                <p:nvPr/>
              </p:nvSpPr>
              <p:spPr>
                <a:xfrm>
                  <a:off x="5295422" y="5769990"/>
                  <a:ext cx="298457" cy="216207"/>
                </a:xfrm>
                <a:prstGeom prst="rect">
                  <a:avLst/>
                </a:prstGeom>
                <a:blipFill>
                  <a:blip r:embed="rId31"/>
                  <a:stretch>
                    <a:fillRect r="-10204"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TextBox 171"/>
                <p:cNvSpPr txBox="1"/>
                <p:nvPr/>
              </p:nvSpPr>
              <p:spPr>
                <a:xfrm>
                  <a:off x="5299361"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72" name="TextBox 171"/>
                <p:cNvSpPr txBox="1">
                  <a:spLocks noRot="1" noChangeAspect="1" noMove="1" noResize="1" noEditPoints="1" noAdjustHandles="1" noChangeArrowheads="1" noChangeShapeType="1" noTextEdit="1"/>
                </p:cNvSpPr>
                <p:nvPr/>
              </p:nvSpPr>
              <p:spPr>
                <a:xfrm>
                  <a:off x="5299361" y="5898352"/>
                  <a:ext cx="298457" cy="216207"/>
                </a:xfrm>
                <a:prstGeom prst="rect">
                  <a:avLst/>
                </a:prstGeom>
                <a:blipFill>
                  <a:blip r:embed="rId32"/>
                  <a:stretch>
                    <a:fillRect r="-10204" b="-36667"/>
                  </a:stretch>
                </a:blipFill>
              </p:spPr>
              <p:txBody>
                <a:bodyPr/>
                <a:lstStyle/>
                <a:p>
                  <a:r>
                    <a:rPr lang="en-US">
                      <a:noFill/>
                    </a:rPr>
                    <a:t> </a:t>
                  </a:r>
                </a:p>
              </p:txBody>
            </p:sp>
          </mc:Fallback>
        </mc:AlternateContent>
        <p:sp>
          <p:nvSpPr>
            <p:cNvPr id="173" name="TextBox 172"/>
            <p:cNvSpPr txBox="1"/>
            <p:nvPr/>
          </p:nvSpPr>
          <p:spPr>
            <a:xfrm rot="5400000">
              <a:off x="5164170" y="5545459"/>
              <a:ext cx="300993" cy="307777"/>
            </a:xfrm>
            <a:prstGeom prst="rect">
              <a:avLst/>
            </a:prstGeom>
            <a:noFill/>
          </p:spPr>
          <p:txBody>
            <a:bodyPr wrap="none" rtlCol="0">
              <a:spAutoFit/>
            </a:bodyPr>
            <a:lstStyle/>
            <a:p>
              <a:r>
                <a:rPr lang="en-US" sz="1400" dirty="0">
                  <a:solidFill>
                    <a:schemeClr val="tx1"/>
                  </a:solidFill>
                </a:rPr>
                <a:t>…</a:t>
              </a:r>
            </a:p>
          </p:txBody>
        </p:sp>
        <p:sp>
          <p:nvSpPr>
            <p:cNvPr id="174" name="TextBox 173"/>
            <p:cNvSpPr txBox="1"/>
            <p:nvPr/>
          </p:nvSpPr>
          <p:spPr>
            <a:xfrm>
              <a:off x="5261133" y="3537879"/>
              <a:ext cx="619079" cy="356105"/>
            </a:xfrm>
            <a:prstGeom prst="rect">
              <a:avLst/>
            </a:prstGeom>
            <a:noFill/>
          </p:spPr>
          <p:txBody>
            <a:bodyPr wrap="none" rtlCol="0">
              <a:spAutoFit/>
            </a:bodyPr>
            <a:lstStyle/>
            <a:p>
              <a:pPr algn="ctr"/>
              <a:r>
                <a:rPr lang="en-US" sz="1100" u="sng" dirty="0">
                  <a:solidFill>
                    <a:schemeClr val="tx1"/>
                  </a:solidFill>
                </a:rPr>
                <a:t>Logic 0</a:t>
              </a:r>
            </a:p>
            <a:p>
              <a:pPr algn="ctr"/>
              <a:r>
                <a:rPr lang="en-US" sz="1100" u="sng" dirty="0">
                  <a:solidFill>
                    <a:schemeClr val="tx1"/>
                  </a:solidFill>
                </a:rPr>
                <a:t>OOK</a:t>
              </a:r>
            </a:p>
          </p:txBody>
        </p:sp>
        <p:sp>
          <p:nvSpPr>
            <p:cNvPr id="178" name="TextBox 177"/>
            <p:cNvSpPr txBox="1"/>
            <p:nvPr/>
          </p:nvSpPr>
          <p:spPr>
            <a:xfrm>
              <a:off x="5747625" y="3533371"/>
              <a:ext cx="619079" cy="356105"/>
            </a:xfrm>
            <a:prstGeom prst="rect">
              <a:avLst/>
            </a:prstGeom>
            <a:noFill/>
          </p:spPr>
          <p:txBody>
            <a:bodyPr wrap="none" rtlCol="0">
              <a:spAutoFit/>
            </a:bodyPr>
            <a:lstStyle/>
            <a:p>
              <a:pPr algn="ctr"/>
              <a:r>
                <a:rPr lang="en-US" sz="1100" u="sng" dirty="0">
                  <a:solidFill>
                    <a:schemeClr val="tx1"/>
                  </a:solidFill>
                </a:rPr>
                <a:t>Logic 1</a:t>
              </a:r>
            </a:p>
            <a:p>
              <a:pPr algn="ctr"/>
              <a:r>
                <a:rPr lang="en-US" sz="1100" u="sng" dirty="0">
                  <a:solidFill>
                    <a:schemeClr val="tx1"/>
                  </a:solidFill>
                </a:rPr>
                <a:t>OOK</a:t>
              </a:r>
            </a:p>
          </p:txBody>
        </p:sp>
        <p:cxnSp>
          <p:nvCxnSpPr>
            <p:cNvPr id="179" name="Straight Arrow Connector 178"/>
            <p:cNvCxnSpPr/>
            <p:nvPr/>
          </p:nvCxnSpPr>
          <p:spPr bwMode="auto">
            <a:xfrm>
              <a:off x="5621996" y="4176459"/>
              <a:ext cx="0" cy="1876065"/>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81" name="TextBox 180"/>
                <p:cNvSpPr txBox="1"/>
                <p:nvPr/>
              </p:nvSpPr>
              <p:spPr>
                <a:xfrm>
                  <a:off x="5697637" y="3974770"/>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i="1" dirty="0" smtClean="0">
                                <a:solidFill>
                                  <a:schemeClr val="tx1"/>
                                </a:solidFill>
                                <a:latin typeface="Cambria Math" panose="02040503050406030204" pitchFamily="18" charset="0"/>
                              </a:rPr>
                              <m:t>0</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1" name="TextBox 180"/>
                <p:cNvSpPr txBox="1">
                  <a:spLocks noRot="1" noChangeAspect="1" noMove="1" noResize="1" noEditPoints="1" noAdjustHandles="1" noChangeArrowheads="1" noChangeShapeType="1" noTextEdit="1"/>
                </p:cNvSpPr>
                <p:nvPr/>
              </p:nvSpPr>
              <p:spPr>
                <a:xfrm>
                  <a:off x="5697637" y="3974770"/>
                  <a:ext cx="259018" cy="216207"/>
                </a:xfrm>
                <a:prstGeom prst="rect">
                  <a:avLst/>
                </a:prstGeom>
                <a:blipFill>
                  <a:blip r:embed="rId28"/>
                  <a:stretch>
                    <a:fillRect r="-2326"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701945" y="4096290"/>
                  <a:ext cx="256844"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63</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5701945" y="4096290"/>
                  <a:ext cx="256844" cy="216207"/>
                </a:xfrm>
                <a:prstGeom prst="rect">
                  <a:avLst/>
                </a:prstGeom>
                <a:blipFill>
                  <a:blip r:embed="rId33"/>
                  <a:stretch>
                    <a:fillRect r="-28571"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702984" y="4210192"/>
                  <a:ext cx="259018"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62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3" name="TextBox 182"/>
                <p:cNvSpPr txBox="1">
                  <a:spLocks noRot="1" noChangeAspect="1" noMove="1" noResize="1" noEditPoints="1" noAdjustHandles="1" noChangeArrowheads="1" noChangeShapeType="1" noTextEdit="1"/>
                </p:cNvSpPr>
                <p:nvPr/>
              </p:nvSpPr>
              <p:spPr>
                <a:xfrm>
                  <a:off x="5702984" y="4210192"/>
                  <a:ext cx="259018" cy="216207"/>
                </a:xfrm>
                <a:prstGeom prst="rect">
                  <a:avLst/>
                </a:prstGeom>
                <a:blipFill>
                  <a:blip r:embed="rId34"/>
                  <a:stretch>
                    <a:fillRect r="-25581" b="-3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5690453" y="5769990"/>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2</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4" name="TextBox 183"/>
                <p:cNvSpPr txBox="1">
                  <a:spLocks noRot="1" noChangeAspect="1" noMove="1" noResize="1" noEditPoints="1" noAdjustHandles="1" noChangeArrowheads="1" noChangeShapeType="1" noTextEdit="1"/>
                </p:cNvSpPr>
                <p:nvPr/>
              </p:nvSpPr>
              <p:spPr>
                <a:xfrm>
                  <a:off x="5690453" y="5769990"/>
                  <a:ext cx="298457" cy="216207"/>
                </a:xfrm>
                <a:prstGeom prst="rect">
                  <a:avLst/>
                </a:prstGeom>
                <a:blipFill>
                  <a:blip r:embed="rId35"/>
                  <a:stretch>
                    <a:fillRect b="-37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694392" y="5898352"/>
                  <a:ext cx="298457" cy="216207"/>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
                          <m:sSubPr>
                            <m:ctrlPr>
                              <a:rPr lang="en-US" sz="1100" b="0" i="1" dirty="0" smtClean="0">
                                <a:solidFill>
                                  <a:schemeClr val="tx1"/>
                                </a:solidFill>
                                <a:latin typeface="Cambria Math" panose="02040503050406030204" pitchFamily="18" charset="0"/>
                              </a:rPr>
                            </m:ctrlPr>
                          </m:sSubPr>
                          <m:e>
                            <m:r>
                              <a:rPr lang="en-US" sz="1100" b="0" i="1" dirty="0" smtClean="0">
                                <a:solidFill>
                                  <a:schemeClr val="tx1"/>
                                </a:solidFill>
                                <a:latin typeface="Cambria Math" panose="02040503050406030204" pitchFamily="18" charset="0"/>
                              </a:rPr>
                              <m:t>𝑥</m:t>
                            </m:r>
                          </m:e>
                          <m:sub>
                            <m:r>
                              <a:rPr lang="en-US" sz="1100" b="0" i="1" dirty="0" smtClean="0">
                                <a:solidFill>
                                  <a:schemeClr val="tx1"/>
                                </a:solidFill>
                                <a:latin typeface="Cambria Math" panose="02040503050406030204" pitchFamily="18" charset="0"/>
                              </a:rPr>
                              <m:t>1</m:t>
                            </m:r>
                          </m:sub>
                        </m:sSub>
                        <m:r>
                          <a:rPr lang="en-US" sz="1100" i="1" dirty="0" smtClean="0">
                            <a:solidFill>
                              <a:schemeClr val="tx1"/>
                            </a:solidFill>
                            <a:latin typeface="Cambria Math" panose="02040503050406030204" pitchFamily="18" charset="0"/>
                          </a:rPr>
                          <m:t> </m:t>
                        </m:r>
                      </m:oMath>
                    </m:oMathPara>
                  </a14:m>
                  <a:endParaRPr lang="en-US" sz="1100" dirty="0">
                    <a:solidFill>
                      <a:schemeClr val="tx1"/>
                    </a:solidFill>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5694392" y="5898352"/>
                  <a:ext cx="298457" cy="216207"/>
                </a:xfrm>
                <a:prstGeom prst="rect">
                  <a:avLst/>
                </a:prstGeom>
                <a:blipFill>
                  <a:blip r:embed="rId36"/>
                  <a:stretch>
                    <a:fillRect b="-36667"/>
                  </a:stretch>
                </a:blipFill>
              </p:spPr>
              <p:txBody>
                <a:bodyPr/>
                <a:lstStyle/>
                <a:p>
                  <a:r>
                    <a:rPr lang="en-US">
                      <a:noFill/>
                    </a:rPr>
                    <a:t> </a:t>
                  </a:r>
                </a:p>
              </p:txBody>
            </p:sp>
          </mc:Fallback>
        </mc:AlternateContent>
        <p:cxnSp>
          <p:nvCxnSpPr>
            <p:cNvPr id="186" name="Straight Arrow Connector 185"/>
            <p:cNvCxnSpPr/>
            <p:nvPr/>
          </p:nvCxnSpPr>
          <p:spPr bwMode="auto">
            <a:xfrm rot="10800000">
              <a:off x="6027708" y="4186290"/>
              <a:ext cx="0" cy="1876065"/>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187" name="Rectangle 186"/>
            <p:cNvSpPr/>
            <p:nvPr/>
          </p:nvSpPr>
          <p:spPr bwMode="auto">
            <a:xfrm>
              <a:off x="6366704" y="4872024"/>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stCxn id="190" idx="1"/>
              <a:endCxn id="187" idx="1"/>
            </p:cNvCxnSpPr>
            <p:nvPr/>
          </p:nvCxnSpPr>
          <p:spPr bwMode="auto">
            <a:xfrm flipV="1">
              <a:off x="6277213" y="5053366"/>
              <a:ext cx="89491" cy="464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0" name="Right Brace 189"/>
            <p:cNvSpPr/>
            <p:nvPr/>
          </p:nvSpPr>
          <p:spPr bwMode="auto">
            <a:xfrm>
              <a:off x="6123096" y="4017838"/>
              <a:ext cx="154117" cy="20803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1" name="Straight Connector 190"/>
            <p:cNvCxnSpPr>
              <a:stCxn id="187" idx="3"/>
            </p:cNvCxnSpPr>
            <p:nvPr/>
          </p:nvCxnSpPr>
          <p:spPr bwMode="auto">
            <a:xfrm>
              <a:off x="6831747" y="5053366"/>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16" name="Straight Arrow Connector 215"/>
            <p:cNvCxnSpPr/>
            <p:nvPr/>
          </p:nvCxnSpPr>
          <p:spPr bwMode="auto">
            <a:xfrm>
              <a:off x="1797932" y="4225809"/>
              <a:ext cx="0" cy="1654026"/>
            </a:xfrm>
            <a:prstGeom prst="straightConnector1">
              <a:avLst/>
            </a:prstGeom>
            <a:solidFill>
              <a:srgbClr val="00B8FF"/>
            </a:solidFill>
            <a:ln w="38100" cap="flat" cmpd="sng" algn="ctr">
              <a:solidFill>
                <a:srgbClr val="7030A0"/>
              </a:solidFill>
              <a:prstDash val="solid"/>
              <a:round/>
              <a:headEnd type="none" w="med" len="med"/>
              <a:tailEnd type="triangle"/>
            </a:ln>
            <a:effectLst/>
          </p:spPr>
        </p:cxnSp>
        <p:sp>
          <p:nvSpPr>
            <p:cNvPr id="219" name="TextBox 218"/>
            <p:cNvSpPr txBox="1"/>
            <p:nvPr/>
          </p:nvSpPr>
          <p:spPr>
            <a:xfrm>
              <a:off x="2141450" y="4956652"/>
              <a:ext cx="255198" cy="216207"/>
            </a:xfrm>
            <a:prstGeom prst="rect">
              <a:avLst/>
            </a:prstGeom>
            <a:noFill/>
          </p:spPr>
          <p:txBody>
            <a:bodyPr wrap="none" rtlCol="0">
              <a:spAutoFit/>
            </a:bodyPr>
            <a:lstStyle/>
            <a:p>
              <a:r>
                <a:rPr lang="en-US" sz="1100" dirty="0">
                  <a:solidFill>
                    <a:schemeClr val="tx1"/>
                  </a:solidFill>
                </a:rPr>
                <a:t>0</a:t>
              </a:r>
            </a:p>
          </p:txBody>
        </p:sp>
        <p:cxnSp>
          <p:nvCxnSpPr>
            <p:cNvPr id="220" name="Straight Arrow Connector 219"/>
            <p:cNvCxnSpPr/>
            <p:nvPr/>
          </p:nvCxnSpPr>
          <p:spPr bwMode="auto">
            <a:xfrm flipV="1">
              <a:off x="2194718" y="4220160"/>
              <a:ext cx="0" cy="1676221"/>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222" name="Rectangle 221"/>
            <p:cNvSpPr/>
            <p:nvPr/>
          </p:nvSpPr>
          <p:spPr bwMode="auto">
            <a:xfrm>
              <a:off x="3991397" y="4005064"/>
              <a:ext cx="455832" cy="2054113"/>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4447229" y="5032121"/>
              <a:ext cx="138364"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3744518" y="5054463"/>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33" name="TextBox 232"/>
            <p:cNvSpPr txBox="1"/>
            <p:nvPr/>
          </p:nvSpPr>
          <p:spPr>
            <a:xfrm>
              <a:off x="2728106" y="4593101"/>
              <a:ext cx="845103" cy="432413"/>
            </a:xfrm>
            <a:prstGeom prst="rect">
              <a:avLst/>
            </a:prstGeom>
            <a:noFill/>
          </p:spPr>
          <p:txBody>
            <a:bodyPr wrap="none" rtlCol="0">
              <a:spAutoFit/>
            </a:bodyPr>
            <a:lstStyle/>
            <a:p>
              <a:r>
                <a:rPr lang="en-US" sz="1400" dirty="0">
                  <a:solidFill>
                    <a:schemeClr val="tx1"/>
                  </a:solidFill>
                </a:rPr>
                <a:t>Logic 1</a:t>
              </a:r>
            </a:p>
            <a:p>
              <a:r>
                <a:rPr lang="en-US" sz="1400" dirty="0">
                  <a:solidFill>
                    <a:schemeClr val="tx1"/>
                  </a:solidFill>
                </a:rPr>
                <a:t>sequence</a:t>
              </a:r>
            </a:p>
          </p:txBody>
        </p:sp>
        <p:sp>
          <p:nvSpPr>
            <p:cNvPr id="234" name="TextBox 233"/>
            <p:cNvSpPr txBox="1"/>
            <p:nvPr/>
          </p:nvSpPr>
          <p:spPr>
            <a:xfrm>
              <a:off x="2705705" y="5121000"/>
              <a:ext cx="845103" cy="432413"/>
            </a:xfrm>
            <a:prstGeom prst="rect">
              <a:avLst/>
            </a:prstGeom>
            <a:noFill/>
          </p:spPr>
          <p:txBody>
            <a:bodyPr wrap="none" rtlCol="0">
              <a:spAutoFit/>
            </a:bodyPr>
            <a:lstStyle/>
            <a:p>
              <a:r>
                <a:rPr lang="en-US" sz="1400" dirty="0">
                  <a:solidFill>
                    <a:schemeClr val="tx1"/>
                  </a:solidFill>
                </a:rPr>
                <a:t>Logic 0</a:t>
              </a:r>
            </a:p>
            <a:p>
              <a:r>
                <a:rPr lang="en-US" sz="1400" dirty="0">
                  <a:solidFill>
                    <a:schemeClr val="tx1"/>
                  </a:solidFill>
                </a:rPr>
                <a:t>sequence</a:t>
              </a:r>
            </a:p>
          </p:txBody>
        </p:sp>
        <p:cxnSp>
          <p:nvCxnSpPr>
            <p:cNvPr id="235" name="Straight Arrow Connector 234"/>
            <p:cNvCxnSpPr/>
            <p:nvPr/>
          </p:nvCxnSpPr>
          <p:spPr bwMode="auto">
            <a:xfrm>
              <a:off x="3454784" y="4769488"/>
              <a:ext cx="91440" cy="1"/>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3454784" y="5339438"/>
              <a:ext cx="91440"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7" name="Straight Connector 236"/>
            <p:cNvCxnSpPr/>
            <p:nvPr/>
          </p:nvCxnSpPr>
          <p:spPr bwMode="auto">
            <a:xfrm>
              <a:off x="3540185" y="4764885"/>
              <a:ext cx="204333" cy="28957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3605243" y="4895404"/>
              <a:ext cx="363279" cy="38995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3725207" y="5315825"/>
              <a:ext cx="0" cy="18225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3462955" y="5538184"/>
              <a:ext cx="524503" cy="254361"/>
            </a:xfrm>
            <a:prstGeom prst="rect">
              <a:avLst/>
            </a:prstGeom>
            <a:noFill/>
          </p:spPr>
          <p:txBody>
            <a:bodyPr wrap="none" rtlCol="0">
              <a:spAutoFit/>
            </a:bodyPr>
            <a:lstStyle/>
            <a:p>
              <a:r>
                <a:rPr lang="en-US" sz="1400" dirty="0">
                  <a:solidFill>
                    <a:schemeClr val="tx1"/>
                  </a:solidFill>
                </a:rPr>
                <a:t>Data</a:t>
              </a:r>
            </a:p>
          </p:txBody>
        </p:sp>
        <p:sp>
          <p:nvSpPr>
            <p:cNvPr id="246" name="TextBox 245"/>
            <p:cNvSpPr txBox="1"/>
            <p:nvPr/>
          </p:nvSpPr>
          <p:spPr>
            <a:xfrm>
              <a:off x="7631773" y="4718469"/>
              <a:ext cx="737702" cy="307777"/>
            </a:xfrm>
            <a:prstGeom prst="rect">
              <a:avLst/>
            </a:prstGeom>
            <a:noFill/>
          </p:spPr>
          <p:txBody>
            <a:bodyPr wrap="none" rtlCol="0">
              <a:spAutoFit/>
            </a:bodyPr>
            <a:lstStyle/>
            <a:p>
              <a:r>
                <a:rPr lang="en-US" sz="1400" dirty="0">
                  <a:solidFill>
                    <a:schemeClr val="tx1"/>
                  </a:solidFill>
                </a:rPr>
                <a:t>Logic 0</a:t>
              </a:r>
            </a:p>
          </p:txBody>
        </p:sp>
      </p:grpSp>
    </p:spTree>
    <p:extLst>
      <p:ext uri="{BB962C8B-B14F-4D97-AF65-F5344CB8AC3E}">
        <p14:creationId xmlns:p14="http://schemas.microsoft.com/office/powerpoint/2010/main" val="22571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(1/2)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4630" y="1406154"/>
                <a:ext cx="8158506" cy="2166862"/>
              </a:xfrm>
            </p:spPr>
            <p:txBody>
              <a:bodyPr/>
              <a:lstStyle/>
              <a:p>
                <a:pPr algn="just">
                  <a:buFont typeface="Arial" panose="020B0604020202020204" pitchFamily="34" charset="0"/>
                  <a:buChar char="•"/>
                </a:pPr>
                <a:r>
                  <a:rPr lang="en-US" sz="2000" dirty="0"/>
                  <a:t>SYNC field can also be generated with constellation-based OOK by considering two more sequences for “00” and “11”</a:t>
                </a:r>
              </a:p>
              <a:p>
                <a:pPr lvl="1" algn="just">
                  <a:buFont typeface="Arial" panose="020B0604020202020204" pitchFamily="34" charset="0"/>
                  <a:buChar char="•"/>
                </a:pPr>
                <a:r>
                  <a:rPr lang="en-US" sz="1600" dirty="0"/>
                  <a:t>For “00”, TX transmits a zero sequence, i.e., it does not transmit energy on the band</a:t>
                </a:r>
              </a:p>
              <a:p>
                <a:pPr lvl="1" algn="just">
                  <a:buFont typeface="Arial" panose="020B0604020202020204" pitchFamily="34" charset="0"/>
                  <a:buChar char="•"/>
                </a:pPr>
                <a:r>
                  <a:rPr lang="en-US" sz="1600" dirty="0"/>
                  <a:t>For “11”, a sequence which leads a full symbol in time, e.g., </a:t>
                </a:r>
                <a14:m>
                  <m:oMath xmlns:m="http://schemas.openxmlformats.org/officeDocument/2006/math">
                    <m:rad>
                      <m:radPr>
                        <m:degHide m:val="on"/>
                        <m:ctrlPr>
                          <a:rPr lang="en-US" sz="1600" b="0" i="1" dirty="0" smtClean="0">
                            <a:latin typeface="Cambria Math" panose="02040503050406030204" pitchFamily="18" charset="0"/>
                          </a:rPr>
                        </m:ctrlPr>
                      </m:radPr>
                      <m:deg/>
                      <m:e>
                        <m:r>
                          <a:rPr lang="en-US" sz="1600" b="0" i="1" dirty="0" smtClean="0">
                            <a:latin typeface="Cambria Math" panose="02040503050406030204" pitchFamily="18" charset="0"/>
                          </a:rPr>
                          <m:t>2</m:t>
                        </m:r>
                      </m:e>
                    </m:rad>
                    <m:r>
                      <a:rPr lang="en-US" sz="1600" b="0" i="1" dirty="0" smtClean="0">
                        <a:latin typeface="Cambria Math" panose="02040503050406030204" pitchFamily="18" charset="0"/>
                      </a:rPr>
                      <m:t>×</m:t>
                    </m:r>
                  </m:oMath>
                </a14:m>
                <a:r>
                  <a:rPr lang="en-US" altLang="ko-KR" sz="1600" dirty="0"/>
                  <a:t>[1,1,1,-1,-1,-1,0,-1,1,-1,-1,1,-1] </a:t>
                </a:r>
                <a:r>
                  <a:rPr lang="en-US" sz="1600" dirty="0"/>
                  <a:t>[5], is transmitted</a:t>
                </a:r>
              </a:p>
              <a:p>
                <a:pPr lvl="1" algn="just">
                  <a:buFont typeface="Arial" panose="020B0604020202020204" pitchFamily="34" charset="0"/>
                  <a:buChar char="•"/>
                </a:pPr>
                <a:r>
                  <a:rPr lang="en-US" sz="1600" dirty="0"/>
                  <a:t>For “10” and “01”, TX transmits “logic 0” and “logic 1” sequences, respectively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4630" y="1406154"/>
                <a:ext cx="8158506" cy="2166862"/>
              </a:xfrm>
              <a:blipFill>
                <a:blip r:embed="rId2"/>
                <a:stretch>
                  <a:fillRect l="-673" t="-1690" r="-74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27" name="Rectangle 26"/>
          <p:cNvSpPr/>
          <p:nvPr/>
        </p:nvSpPr>
        <p:spPr bwMode="auto">
          <a:xfrm>
            <a:off x="3247855" y="4149080"/>
            <a:ext cx="576064" cy="958259"/>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IDFT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(64)</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sp>
        <p:nvSpPr>
          <p:cNvPr id="187" name="Rectangle 186"/>
          <p:cNvSpPr/>
          <p:nvPr/>
        </p:nvSpPr>
        <p:spPr bwMode="auto">
          <a:xfrm>
            <a:off x="3913844" y="4461378"/>
            <a:ext cx="465043" cy="362683"/>
          </a:xfrm>
          <a:prstGeom prst="rect">
            <a:avLst/>
          </a:prstGeom>
          <a:solidFill>
            <a:schemeClr val="bg1"/>
          </a:solidFill>
          <a:ln w="9525" cap="flat" cmpd="sng" algn="ctr">
            <a:solidFill>
              <a:schemeClr val="tx1"/>
            </a:solidFill>
            <a:prstDash val="solid"/>
            <a:round/>
            <a:headEnd type="none" w="med" len="med"/>
            <a:tailEnd type="triangle"/>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dirty="0">
                <a:solidFill>
                  <a:schemeClr val="tx1"/>
                </a:solidFill>
              </a:rPr>
              <a:t>Add GI</a:t>
            </a:r>
            <a:endParaRPr kumimoji="0" lang="en-US" sz="1200" b="0" i="0" u="none" strike="noStrike" cap="none" normalizeH="0" baseline="0" dirty="0">
              <a:ln>
                <a:noFill/>
              </a:ln>
              <a:solidFill>
                <a:schemeClr val="tx1"/>
              </a:solidFill>
              <a:effectLst/>
              <a:latin typeface="Times New Roman" pitchFamily="16" charset="0"/>
              <a:ea typeface="MS Gothic" charset="-128"/>
            </a:endParaRPr>
          </a:p>
        </p:txBody>
      </p:sp>
      <p:cxnSp>
        <p:nvCxnSpPr>
          <p:cNvPr id="189" name="Straight Arrow Connector 188"/>
          <p:cNvCxnSpPr>
            <a:endCxn id="187" idx="1"/>
          </p:cNvCxnSpPr>
          <p:nvPr/>
        </p:nvCxnSpPr>
        <p:spPr bwMode="auto">
          <a:xfrm flipV="1">
            <a:off x="3824353" y="4642720"/>
            <a:ext cx="89491" cy="317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91" name="Straight Connector 190"/>
          <p:cNvCxnSpPr>
            <a:stCxn id="187" idx="3"/>
          </p:cNvCxnSpPr>
          <p:nvPr/>
        </p:nvCxnSpPr>
        <p:spPr bwMode="auto">
          <a:xfrm>
            <a:off x="4378887" y="4642720"/>
            <a:ext cx="144016" cy="0"/>
          </a:xfrm>
          <a:prstGeom prst="line">
            <a:avLst/>
          </a:prstGeom>
          <a:solidFill>
            <a:srgbClr val="00B8FF"/>
          </a:solidFill>
          <a:ln w="9525" cap="flat" cmpd="sng" algn="ctr">
            <a:solidFill>
              <a:schemeClr val="tx1"/>
            </a:solidFill>
            <a:prstDash val="solid"/>
            <a:round/>
            <a:headEnd type="none" w="med" len="med"/>
            <a:tailEnd type="triangle" w="med" len="med"/>
          </a:ln>
          <a:effectLst/>
        </p:spPr>
      </p:cxnSp>
      <p:sp>
        <p:nvSpPr>
          <p:cNvPr id="222" name="Rectangle 221"/>
          <p:cNvSpPr/>
          <p:nvPr/>
        </p:nvSpPr>
        <p:spPr bwMode="auto">
          <a:xfrm>
            <a:off x="2653659" y="4232234"/>
            <a:ext cx="455832" cy="791950"/>
          </a:xfrm>
          <a:prstGeom prst="rect">
            <a:avLst/>
          </a:prstGeom>
          <a:solidFill>
            <a:schemeClr val="bg1"/>
          </a:solidFill>
          <a:ln w="9525" cap="flat" cmpd="sng" algn="ctr">
            <a:solidFill>
              <a:schemeClr val="tx1"/>
            </a:solidFill>
            <a:prstDash val="solid"/>
            <a:round/>
            <a:headEnd type="none" w="med" len="med"/>
            <a:tailEnd type="triangle"/>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dirty="0">
                <a:ln>
                  <a:noFill/>
                </a:ln>
                <a:solidFill>
                  <a:schemeClr val="tx1"/>
                </a:solidFill>
                <a:effectLst/>
                <a:latin typeface="Times New Roman" pitchFamily="16" charset="0"/>
                <a:ea typeface="MS Gothic" charset="-128"/>
              </a:rPr>
              <a:t>Mapping</a:t>
            </a:r>
          </a:p>
        </p:txBody>
      </p:sp>
      <p:cxnSp>
        <p:nvCxnSpPr>
          <p:cNvPr id="227" name="Straight Connector 226"/>
          <p:cNvCxnSpPr>
            <a:stCxn id="222" idx="3"/>
            <a:endCxn id="27" idx="1"/>
          </p:cNvCxnSpPr>
          <p:nvPr/>
        </p:nvCxnSpPr>
        <p:spPr bwMode="auto">
          <a:xfrm>
            <a:off x="3109491" y="4628209"/>
            <a:ext cx="138364" cy="1"/>
          </a:xfrm>
          <a:prstGeom prst="line">
            <a:avLst/>
          </a:prstGeom>
          <a:solidFill>
            <a:srgbClr val="00B8FF"/>
          </a:solidFill>
          <a:ln w="9525" cap="flat" cmpd="sng" algn="ctr">
            <a:solidFill>
              <a:schemeClr val="tx1"/>
            </a:solidFill>
            <a:prstDash val="solid"/>
            <a:round/>
            <a:headEnd type="none" w="med" len="med"/>
            <a:tailEnd type="triangle" w="med" len="med"/>
          </a:ln>
          <a:effectLst/>
        </p:spPr>
      </p:cxnSp>
      <p:cxnSp>
        <p:nvCxnSpPr>
          <p:cNvPr id="232" name="Straight Arrow Connector 231"/>
          <p:cNvCxnSpPr/>
          <p:nvPr/>
        </p:nvCxnSpPr>
        <p:spPr bwMode="auto">
          <a:xfrm>
            <a:off x="2406780" y="4643469"/>
            <a:ext cx="239697"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7" name="Straight Connector 236"/>
          <p:cNvCxnSpPr/>
          <p:nvPr/>
        </p:nvCxnSpPr>
        <p:spPr bwMode="auto">
          <a:xfrm>
            <a:off x="2023648" y="4259332"/>
            <a:ext cx="383132" cy="3841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38" name="Arc 237"/>
          <p:cNvSpPr/>
          <p:nvPr/>
        </p:nvSpPr>
        <p:spPr bwMode="auto">
          <a:xfrm flipH="1">
            <a:off x="2267505" y="4534829"/>
            <a:ext cx="363279" cy="266345"/>
          </a:xfrm>
          <a:prstGeom prst="arc">
            <a:avLst>
              <a:gd name="adj1" fmla="val 16200000"/>
              <a:gd name="adj2" fmla="val 4850330"/>
            </a:avLst>
          </a:prstGeom>
          <a:noFill/>
          <a:ln w="9525"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cxnSp>
        <p:nvCxnSpPr>
          <p:cNvPr id="239" name="Straight Arrow Connector 238"/>
          <p:cNvCxnSpPr/>
          <p:nvPr/>
        </p:nvCxnSpPr>
        <p:spPr bwMode="auto">
          <a:xfrm flipV="1">
            <a:off x="2387469" y="4821983"/>
            <a:ext cx="0" cy="12447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0" name="TextBox 239"/>
          <p:cNvSpPr txBox="1"/>
          <p:nvPr/>
        </p:nvSpPr>
        <p:spPr>
          <a:xfrm>
            <a:off x="2125217" y="4973856"/>
            <a:ext cx="474810" cy="254361"/>
          </a:xfrm>
          <a:prstGeom prst="rect">
            <a:avLst/>
          </a:prstGeom>
          <a:noFill/>
        </p:spPr>
        <p:txBody>
          <a:bodyPr wrap="none" rtlCol="0">
            <a:spAutoFit/>
          </a:bodyPr>
          <a:lstStyle/>
          <a:p>
            <a:r>
              <a:rPr lang="en-US" sz="1400" dirty="0">
                <a:solidFill>
                  <a:schemeClr val="tx1"/>
                </a:solidFill>
              </a:rPr>
              <a:t>Bits</a:t>
            </a:r>
          </a:p>
        </p:txBody>
      </p:sp>
      <p:grpSp>
        <p:nvGrpSpPr>
          <p:cNvPr id="35" name="Group 34"/>
          <p:cNvGrpSpPr/>
          <p:nvPr/>
        </p:nvGrpSpPr>
        <p:grpSpPr>
          <a:xfrm>
            <a:off x="4862223" y="3576325"/>
            <a:ext cx="3587424" cy="2271657"/>
            <a:chOff x="5349541" y="3325696"/>
            <a:chExt cx="3587424" cy="1584566"/>
          </a:xfrm>
        </p:grpSpPr>
        <p:cxnSp>
          <p:nvCxnSpPr>
            <p:cNvPr id="71" name="Straight Arrow Connector 70"/>
            <p:cNvCxnSpPr/>
            <p:nvPr/>
          </p:nvCxnSpPr>
          <p:spPr bwMode="auto">
            <a:xfrm flipV="1">
              <a:off x="5562637" y="412951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2" name="Straight Arrow Connector 71"/>
            <p:cNvCxnSpPr/>
            <p:nvPr/>
          </p:nvCxnSpPr>
          <p:spPr bwMode="auto">
            <a:xfrm flipV="1">
              <a:off x="5513409" y="4426286"/>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73" name="Straight Connector 72"/>
            <p:cNvCxnSpPr/>
            <p:nvPr/>
          </p:nvCxnSpPr>
          <p:spPr bwMode="auto">
            <a:xfrm>
              <a:off x="6730985" y="3454787"/>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6876815" y="4371308"/>
              <a:ext cx="234360" cy="345754"/>
            </a:xfrm>
            <a:prstGeom prst="rect">
              <a:avLst/>
            </a:prstGeom>
            <a:noFill/>
          </p:spPr>
          <p:txBody>
            <a:bodyPr wrap="none" rtlCol="0">
              <a:spAutoFit/>
            </a:bodyPr>
            <a:lstStyle/>
            <a:p>
              <a:r>
                <a:rPr lang="en-US" sz="1400" dirty="0">
                  <a:solidFill>
                    <a:schemeClr val="tx1"/>
                  </a:solidFill>
                </a:rPr>
                <a:t>t</a:t>
              </a:r>
            </a:p>
          </p:txBody>
        </p:sp>
        <p:cxnSp>
          <p:nvCxnSpPr>
            <p:cNvPr id="78" name="Straight Connector 77"/>
            <p:cNvCxnSpPr/>
            <p:nvPr/>
          </p:nvCxnSpPr>
          <p:spPr bwMode="auto">
            <a:xfrm>
              <a:off x="5722283" y="346085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83" name="Rectangle 82"/>
                <p:cNvSpPr/>
                <p:nvPr/>
              </p:nvSpPr>
              <p:spPr>
                <a:xfrm>
                  <a:off x="5349541" y="4414306"/>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83" name="Rectangle 82"/>
                <p:cNvSpPr>
                  <a:spLocks noRot="1" noChangeAspect="1" noMove="1" noResize="1" noEditPoints="1" noAdjustHandles="1" noChangeArrowheads="1" noChangeShapeType="1" noTextEdit="1"/>
                </p:cNvSpPr>
                <p:nvPr/>
              </p:nvSpPr>
              <p:spPr>
                <a:xfrm>
                  <a:off x="5349541" y="4414306"/>
                  <a:ext cx="416092" cy="345754"/>
                </a:xfrm>
                <a:prstGeom prst="rect">
                  <a:avLst/>
                </a:prstGeom>
                <a:blipFill>
                  <a:blip r:embed="rId3"/>
                  <a:stretch>
                    <a:fillRect/>
                  </a:stretch>
                </a:blipFill>
              </p:spPr>
              <p:txBody>
                <a:bodyPr/>
                <a:lstStyle/>
                <a:p>
                  <a:r>
                    <a:rPr lang="en-US">
                      <a:noFill/>
                    </a:rPr>
                    <a:t> </a:t>
                  </a:r>
                </a:p>
              </p:txBody>
            </p:sp>
          </mc:Fallback>
        </mc:AlternateContent>
        <p:sp>
          <p:nvSpPr>
            <p:cNvPr id="84" name="Right Brace 83"/>
            <p:cNvSpPr/>
            <p:nvPr/>
          </p:nvSpPr>
          <p:spPr bwMode="auto">
            <a:xfrm rot="5400000">
              <a:off x="6191216" y="4011941"/>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85" name="Rectangle 84"/>
            <p:cNvSpPr/>
            <p:nvPr/>
          </p:nvSpPr>
          <p:spPr>
            <a:xfrm>
              <a:off x="5774684" y="4564508"/>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87" name="Straight Connector 86"/>
            <p:cNvCxnSpPr/>
            <p:nvPr/>
          </p:nvCxnSpPr>
          <p:spPr bwMode="auto">
            <a:xfrm>
              <a:off x="5722282"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a:off x="555758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89" name="Straight Connector 88"/>
            <p:cNvCxnSpPr/>
            <p:nvPr/>
          </p:nvCxnSpPr>
          <p:spPr bwMode="auto">
            <a:xfrm>
              <a:off x="6747807" y="4391923"/>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91" name="Freeform 69"/>
            <p:cNvSpPr/>
            <p:nvPr/>
          </p:nvSpPr>
          <p:spPr bwMode="auto">
            <a:xfrm>
              <a:off x="5722370" y="4210197"/>
              <a:ext cx="1015173"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sp>
          <p:nvSpPr>
            <p:cNvPr id="100" name="TextBox 99"/>
            <p:cNvSpPr txBox="1"/>
            <p:nvPr/>
          </p:nvSpPr>
          <p:spPr>
            <a:xfrm>
              <a:off x="5987760" y="3329534"/>
              <a:ext cx="524503" cy="214686"/>
            </a:xfrm>
            <a:prstGeom prst="rect">
              <a:avLst/>
            </a:prstGeom>
            <a:noFill/>
          </p:spPr>
          <p:txBody>
            <a:bodyPr wrap="none" rtlCol="0">
              <a:spAutoFit/>
            </a:bodyPr>
            <a:lstStyle/>
            <a:p>
              <a:r>
                <a:rPr lang="en-US" sz="1400" dirty="0">
                  <a:solidFill>
                    <a:schemeClr val="tx1"/>
                  </a:solidFill>
                </a:rPr>
                <a:t>“01”</a:t>
              </a:r>
            </a:p>
          </p:txBody>
        </p:sp>
        <p:cxnSp>
          <p:nvCxnSpPr>
            <p:cNvPr id="154" name="Straight Arrow Connector 153"/>
            <p:cNvCxnSpPr/>
            <p:nvPr/>
          </p:nvCxnSpPr>
          <p:spPr bwMode="auto">
            <a:xfrm flipV="1">
              <a:off x="5562637" y="352774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5" name="Straight Arrow Connector 154"/>
            <p:cNvCxnSpPr/>
            <p:nvPr/>
          </p:nvCxnSpPr>
          <p:spPr bwMode="auto">
            <a:xfrm flipV="1">
              <a:off x="5513409" y="3824514"/>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6" name="Straight Connector 155"/>
            <p:cNvCxnSpPr/>
            <p:nvPr/>
          </p:nvCxnSpPr>
          <p:spPr bwMode="auto">
            <a:xfrm>
              <a:off x="5722282"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7" name="Straight Connector 156"/>
            <p:cNvCxnSpPr/>
            <p:nvPr/>
          </p:nvCxnSpPr>
          <p:spPr bwMode="auto">
            <a:xfrm>
              <a:off x="555758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158" name="Straight Connector 157"/>
            <p:cNvCxnSpPr/>
            <p:nvPr/>
          </p:nvCxnSpPr>
          <p:spPr bwMode="auto">
            <a:xfrm>
              <a:off x="6735107" y="379328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03" name="TextBox 202"/>
            <p:cNvSpPr txBox="1"/>
            <p:nvPr/>
          </p:nvSpPr>
          <p:spPr>
            <a:xfrm>
              <a:off x="6863730" y="3802148"/>
              <a:ext cx="234360" cy="345754"/>
            </a:xfrm>
            <a:prstGeom prst="rect">
              <a:avLst/>
            </a:prstGeom>
            <a:noFill/>
          </p:spPr>
          <p:txBody>
            <a:bodyPr wrap="none" rtlCol="0">
              <a:spAutoFit/>
            </a:bodyPr>
            <a:lstStyle/>
            <a:p>
              <a:r>
                <a:rPr lang="en-US" sz="1400" dirty="0">
                  <a:solidFill>
                    <a:schemeClr val="tx1"/>
                  </a:solidFill>
                </a:rPr>
                <a:t>t</a:t>
              </a:r>
            </a:p>
          </p:txBody>
        </p:sp>
        <p:sp>
          <p:nvSpPr>
            <p:cNvPr id="246" name="TextBox 245"/>
            <p:cNvSpPr txBox="1"/>
            <p:nvPr/>
          </p:nvSpPr>
          <p:spPr>
            <a:xfrm>
              <a:off x="5936470" y="3943054"/>
              <a:ext cx="524503" cy="214686"/>
            </a:xfrm>
            <a:prstGeom prst="rect">
              <a:avLst/>
            </a:prstGeom>
            <a:noFill/>
          </p:spPr>
          <p:txBody>
            <a:bodyPr wrap="none" rtlCol="0">
              <a:spAutoFit/>
            </a:bodyPr>
            <a:lstStyle/>
            <a:p>
              <a:r>
                <a:rPr lang="en-US" sz="1400" dirty="0">
                  <a:solidFill>
                    <a:schemeClr val="tx1"/>
                  </a:solidFill>
                </a:rPr>
                <a:t>“10”</a:t>
              </a:r>
            </a:p>
          </p:txBody>
        </p:sp>
        <p:sp>
          <p:nvSpPr>
            <p:cNvPr id="224" name="Freeform 70"/>
            <p:cNvSpPr/>
            <p:nvPr/>
          </p:nvSpPr>
          <p:spPr bwMode="auto">
            <a:xfrm flipH="1">
              <a:off x="5723109" y="3619407"/>
              <a:ext cx="1014435" cy="205977"/>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cxnSp>
          <p:nvCxnSpPr>
            <p:cNvPr id="225" name="Straight Arrow Connector 224"/>
            <p:cNvCxnSpPr/>
            <p:nvPr/>
          </p:nvCxnSpPr>
          <p:spPr bwMode="auto">
            <a:xfrm flipV="1">
              <a:off x="7388427" y="4134582"/>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6" name="Straight Arrow Connector 225"/>
            <p:cNvCxnSpPr/>
            <p:nvPr/>
          </p:nvCxnSpPr>
          <p:spPr bwMode="auto">
            <a:xfrm flipV="1">
              <a:off x="7339199" y="4431355"/>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28" name="Straight Connector 227"/>
            <p:cNvCxnSpPr/>
            <p:nvPr/>
          </p:nvCxnSpPr>
          <p:spPr bwMode="auto">
            <a:xfrm>
              <a:off x="8556775" y="3459856"/>
              <a:ext cx="16822" cy="937490"/>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229" name="TextBox 228"/>
            <p:cNvSpPr txBox="1"/>
            <p:nvPr/>
          </p:nvSpPr>
          <p:spPr>
            <a:xfrm>
              <a:off x="8702605" y="4376377"/>
              <a:ext cx="234360" cy="345754"/>
            </a:xfrm>
            <a:prstGeom prst="rect">
              <a:avLst/>
            </a:prstGeom>
            <a:noFill/>
          </p:spPr>
          <p:txBody>
            <a:bodyPr wrap="none" rtlCol="0">
              <a:spAutoFit/>
            </a:bodyPr>
            <a:lstStyle/>
            <a:p>
              <a:r>
                <a:rPr lang="en-US" sz="1400" dirty="0">
                  <a:solidFill>
                    <a:schemeClr val="tx1"/>
                  </a:solidFill>
                </a:rPr>
                <a:t>t</a:t>
              </a:r>
            </a:p>
          </p:txBody>
        </p:sp>
        <p:cxnSp>
          <p:nvCxnSpPr>
            <p:cNvPr id="231" name="Straight Connector 230"/>
            <p:cNvCxnSpPr/>
            <p:nvPr/>
          </p:nvCxnSpPr>
          <p:spPr bwMode="auto">
            <a:xfrm>
              <a:off x="7548073" y="3465920"/>
              <a:ext cx="0" cy="956123"/>
            </a:xfrm>
            <a:prstGeom prst="line">
              <a:avLst/>
            </a:prstGeom>
            <a:solidFill>
              <a:srgbClr val="00B8FF"/>
            </a:solidFill>
            <a:ln w="9525" cap="flat" cmpd="sng" algn="ctr">
              <a:solidFill>
                <a:schemeClr val="tx1"/>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242" name="Rectangle 241"/>
                <p:cNvSpPr/>
                <p:nvPr/>
              </p:nvSpPr>
              <p:spPr>
                <a:xfrm>
                  <a:off x="7175331" y="4419375"/>
                  <a:ext cx="416092" cy="345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tx1"/>
                            </a:solidFill>
                            <a:latin typeface="Cambria Math" panose="02040503050406030204" pitchFamily="18" charset="0"/>
                          </a:rPr>
                          <m:t>0</m:t>
                        </m:r>
                      </m:oMath>
                    </m:oMathPara>
                  </a14:m>
                  <a:endParaRPr lang="en-US" sz="1400" dirty="0">
                    <a:solidFill>
                      <a:schemeClr val="tx1"/>
                    </a:solidFill>
                  </a:endParaRPr>
                </a:p>
              </p:txBody>
            </p:sp>
          </mc:Choice>
          <mc:Fallback xmlns="">
            <p:sp>
              <p:nvSpPr>
                <p:cNvPr id="242" name="Rectangle 241"/>
                <p:cNvSpPr>
                  <a:spLocks noRot="1" noChangeAspect="1" noMove="1" noResize="1" noEditPoints="1" noAdjustHandles="1" noChangeArrowheads="1" noChangeShapeType="1" noTextEdit="1"/>
                </p:cNvSpPr>
                <p:nvPr/>
              </p:nvSpPr>
              <p:spPr>
                <a:xfrm>
                  <a:off x="7175331" y="4419375"/>
                  <a:ext cx="416092" cy="345754"/>
                </a:xfrm>
                <a:prstGeom prst="rect">
                  <a:avLst/>
                </a:prstGeom>
                <a:blipFill>
                  <a:blip r:embed="rId3"/>
                  <a:stretch>
                    <a:fillRect/>
                  </a:stretch>
                </a:blipFill>
              </p:spPr>
              <p:txBody>
                <a:bodyPr/>
                <a:lstStyle/>
                <a:p>
                  <a:r>
                    <a:rPr lang="en-US">
                      <a:noFill/>
                    </a:rPr>
                    <a:t> </a:t>
                  </a:r>
                </a:p>
              </p:txBody>
            </p:sp>
          </mc:Fallback>
        </mc:AlternateContent>
        <p:sp>
          <p:nvSpPr>
            <p:cNvPr id="243" name="Right Brace 242"/>
            <p:cNvSpPr/>
            <p:nvPr/>
          </p:nvSpPr>
          <p:spPr bwMode="auto">
            <a:xfrm rot="5400000">
              <a:off x="8017006" y="3995610"/>
              <a:ext cx="88150" cy="102503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400" b="0" i="0" u="none" strike="noStrike" cap="none" normalizeH="0" baseline="0">
                <a:ln>
                  <a:noFill/>
                </a:ln>
                <a:solidFill>
                  <a:schemeClr val="bg1"/>
                </a:solidFill>
                <a:effectLst/>
                <a:latin typeface="Times New Roman" pitchFamily="16" charset="0"/>
                <a:ea typeface="MS Gothic" charset="-128"/>
              </a:endParaRPr>
            </a:p>
          </p:txBody>
        </p:sp>
        <p:sp>
          <p:nvSpPr>
            <p:cNvPr id="244" name="Rectangle 243"/>
            <p:cNvSpPr/>
            <p:nvPr/>
          </p:nvSpPr>
          <p:spPr>
            <a:xfrm>
              <a:off x="7600474" y="4537477"/>
              <a:ext cx="1050288" cy="345754"/>
            </a:xfrm>
            <a:prstGeom prst="rect">
              <a:avLst/>
            </a:prstGeom>
          </p:spPr>
          <p:txBody>
            <a:bodyPr wrap="none">
              <a:spAutoFit/>
            </a:bodyPr>
            <a:lstStyle/>
            <a:p>
              <a:pPr algn="ctr"/>
              <a:r>
                <a:rPr lang="en-US" sz="1400" dirty="0">
                  <a:solidFill>
                    <a:schemeClr val="tx1"/>
                  </a:solidFill>
                  <a:latin typeface="Calibri" panose="020F0502020204030204" pitchFamily="34" charset="0"/>
                  <a:cs typeface="Calibri" panose="020F0502020204030204" pitchFamily="34" charset="0"/>
                </a:rPr>
                <a:t>IDFT output</a:t>
              </a:r>
            </a:p>
          </p:txBody>
        </p:sp>
        <p:cxnSp>
          <p:nvCxnSpPr>
            <p:cNvPr id="245" name="Straight Connector 244"/>
            <p:cNvCxnSpPr/>
            <p:nvPr/>
          </p:nvCxnSpPr>
          <p:spPr bwMode="auto">
            <a:xfrm>
              <a:off x="7548072"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7" name="Straight Connector 246"/>
            <p:cNvCxnSpPr/>
            <p:nvPr/>
          </p:nvCxnSpPr>
          <p:spPr bwMode="auto">
            <a:xfrm>
              <a:off x="738337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8573597" y="4396992"/>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1" name="TextBox 250"/>
            <p:cNvSpPr txBox="1"/>
            <p:nvPr/>
          </p:nvSpPr>
          <p:spPr>
            <a:xfrm>
              <a:off x="7766796" y="3325696"/>
              <a:ext cx="524503" cy="345754"/>
            </a:xfrm>
            <a:prstGeom prst="rect">
              <a:avLst/>
            </a:prstGeom>
            <a:noFill/>
          </p:spPr>
          <p:txBody>
            <a:bodyPr wrap="none" rtlCol="0">
              <a:spAutoFit/>
            </a:bodyPr>
            <a:lstStyle/>
            <a:p>
              <a:r>
                <a:rPr lang="en-US" sz="1400" dirty="0">
                  <a:solidFill>
                    <a:schemeClr val="tx1"/>
                  </a:solidFill>
                </a:rPr>
                <a:t>“00”</a:t>
              </a:r>
            </a:p>
          </p:txBody>
        </p:sp>
        <p:cxnSp>
          <p:nvCxnSpPr>
            <p:cNvPr id="252" name="Straight Arrow Connector 251"/>
            <p:cNvCxnSpPr/>
            <p:nvPr/>
          </p:nvCxnSpPr>
          <p:spPr bwMode="auto">
            <a:xfrm flipV="1">
              <a:off x="7388427" y="3532810"/>
              <a:ext cx="0" cy="32512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3" name="Straight Arrow Connector 252"/>
            <p:cNvCxnSpPr/>
            <p:nvPr/>
          </p:nvCxnSpPr>
          <p:spPr bwMode="auto">
            <a:xfrm flipV="1">
              <a:off x="7339199" y="3829583"/>
              <a:ext cx="1422283" cy="33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54" name="Straight Connector 253"/>
            <p:cNvCxnSpPr/>
            <p:nvPr/>
          </p:nvCxnSpPr>
          <p:spPr bwMode="auto">
            <a:xfrm>
              <a:off x="7548072"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5" name="Straight Connector 254"/>
            <p:cNvCxnSpPr/>
            <p:nvPr/>
          </p:nvCxnSpPr>
          <p:spPr bwMode="auto">
            <a:xfrm>
              <a:off x="738337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cxnSp>
          <p:nvCxnSpPr>
            <p:cNvPr id="256" name="Straight Connector 255"/>
            <p:cNvCxnSpPr/>
            <p:nvPr/>
          </p:nvCxnSpPr>
          <p:spPr bwMode="auto">
            <a:xfrm>
              <a:off x="8560897" y="3798357"/>
              <a:ext cx="0" cy="68727"/>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258" name="TextBox 257"/>
            <p:cNvSpPr txBox="1"/>
            <p:nvPr/>
          </p:nvSpPr>
          <p:spPr>
            <a:xfrm>
              <a:off x="8689520" y="3807217"/>
              <a:ext cx="234360" cy="345754"/>
            </a:xfrm>
            <a:prstGeom prst="rect">
              <a:avLst/>
            </a:prstGeom>
            <a:noFill/>
          </p:spPr>
          <p:txBody>
            <a:bodyPr wrap="none" rtlCol="0">
              <a:spAutoFit/>
            </a:bodyPr>
            <a:lstStyle/>
            <a:p>
              <a:r>
                <a:rPr lang="en-US" sz="1400" dirty="0">
                  <a:solidFill>
                    <a:schemeClr val="tx1"/>
                  </a:solidFill>
                </a:rPr>
                <a:t>t</a:t>
              </a:r>
            </a:p>
          </p:txBody>
        </p:sp>
        <p:sp>
          <p:nvSpPr>
            <p:cNvPr id="259" name="TextBox 258"/>
            <p:cNvSpPr txBox="1"/>
            <p:nvPr/>
          </p:nvSpPr>
          <p:spPr>
            <a:xfrm>
              <a:off x="7807599" y="3917990"/>
              <a:ext cx="517834" cy="345754"/>
            </a:xfrm>
            <a:prstGeom prst="rect">
              <a:avLst/>
            </a:prstGeom>
            <a:noFill/>
          </p:spPr>
          <p:txBody>
            <a:bodyPr wrap="none" rtlCol="0">
              <a:spAutoFit/>
            </a:bodyPr>
            <a:lstStyle/>
            <a:p>
              <a:r>
                <a:rPr lang="en-US" sz="1400" dirty="0">
                  <a:solidFill>
                    <a:schemeClr val="tx1"/>
                  </a:solidFill>
                </a:rPr>
                <a:t>“11”</a:t>
              </a:r>
            </a:p>
          </p:txBody>
        </p:sp>
        <p:sp>
          <p:nvSpPr>
            <p:cNvPr id="261" name="Freeform 70"/>
            <p:cNvSpPr/>
            <p:nvPr/>
          </p:nvSpPr>
          <p:spPr bwMode="auto">
            <a:xfrm flipH="1">
              <a:off x="7549910" y="4182193"/>
              <a:ext cx="1023686" cy="24132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400"/>
            </a:p>
          </p:txBody>
        </p:sp>
      </p:grpSp>
      <p:sp>
        <p:nvSpPr>
          <p:cNvPr id="233" name="TextBox 232"/>
          <p:cNvSpPr txBox="1"/>
          <p:nvPr/>
        </p:nvSpPr>
        <p:spPr>
          <a:xfrm>
            <a:off x="1053413" y="4338551"/>
            <a:ext cx="854721" cy="307777"/>
          </a:xfrm>
          <a:prstGeom prst="rect">
            <a:avLst/>
          </a:prstGeom>
          <a:noFill/>
        </p:spPr>
        <p:txBody>
          <a:bodyPr wrap="none" rtlCol="0">
            <a:spAutoFit/>
          </a:bodyPr>
          <a:lstStyle/>
          <a:p>
            <a:pPr algn="ctr"/>
            <a:r>
              <a:rPr lang="en-US" sz="1400" dirty="0">
                <a:solidFill>
                  <a:schemeClr val="tx1"/>
                </a:solidFill>
              </a:rPr>
              <a:t>“01” seq.</a:t>
            </a:r>
          </a:p>
        </p:txBody>
      </p:sp>
      <p:sp>
        <p:nvSpPr>
          <p:cNvPr id="262" name="TextBox 261"/>
          <p:cNvSpPr txBox="1"/>
          <p:nvPr/>
        </p:nvSpPr>
        <p:spPr>
          <a:xfrm>
            <a:off x="1047276" y="4576243"/>
            <a:ext cx="854721" cy="307777"/>
          </a:xfrm>
          <a:prstGeom prst="rect">
            <a:avLst/>
          </a:prstGeom>
          <a:noFill/>
        </p:spPr>
        <p:txBody>
          <a:bodyPr wrap="none" rtlCol="0">
            <a:spAutoFit/>
          </a:bodyPr>
          <a:lstStyle/>
          <a:p>
            <a:pPr algn="ctr"/>
            <a:r>
              <a:rPr lang="en-US" sz="1400" dirty="0">
                <a:solidFill>
                  <a:schemeClr val="tx1"/>
                </a:solidFill>
              </a:rPr>
              <a:t>“10” seq.</a:t>
            </a:r>
          </a:p>
        </p:txBody>
      </p:sp>
      <p:sp>
        <p:nvSpPr>
          <p:cNvPr id="263" name="TextBox 262"/>
          <p:cNvSpPr txBox="1"/>
          <p:nvPr/>
        </p:nvSpPr>
        <p:spPr>
          <a:xfrm>
            <a:off x="1052852" y="4798709"/>
            <a:ext cx="848053" cy="307777"/>
          </a:xfrm>
          <a:prstGeom prst="rect">
            <a:avLst/>
          </a:prstGeom>
          <a:noFill/>
        </p:spPr>
        <p:txBody>
          <a:bodyPr wrap="none" rtlCol="0">
            <a:spAutoFit/>
          </a:bodyPr>
          <a:lstStyle/>
          <a:p>
            <a:pPr algn="ctr"/>
            <a:r>
              <a:rPr lang="en-US" sz="1400" dirty="0">
                <a:solidFill>
                  <a:schemeClr val="tx1"/>
                </a:solidFill>
              </a:rPr>
              <a:t>“11” seq.</a:t>
            </a:r>
          </a:p>
        </p:txBody>
      </p:sp>
      <p:sp>
        <p:nvSpPr>
          <p:cNvPr id="264" name="TextBox 263"/>
          <p:cNvSpPr txBox="1"/>
          <p:nvPr/>
        </p:nvSpPr>
        <p:spPr>
          <a:xfrm>
            <a:off x="1046184" y="4094270"/>
            <a:ext cx="854721" cy="307777"/>
          </a:xfrm>
          <a:prstGeom prst="rect">
            <a:avLst/>
          </a:prstGeom>
          <a:noFill/>
        </p:spPr>
        <p:txBody>
          <a:bodyPr wrap="none" rtlCol="0">
            <a:spAutoFit/>
          </a:bodyPr>
          <a:lstStyle/>
          <a:p>
            <a:pPr algn="ctr"/>
            <a:r>
              <a:rPr lang="en-US" sz="1400" dirty="0">
                <a:solidFill>
                  <a:schemeClr val="tx1"/>
                </a:solidFill>
              </a:rPr>
              <a:t>“00” seq.</a:t>
            </a:r>
          </a:p>
        </p:txBody>
      </p:sp>
      <p:grpSp>
        <p:nvGrpSpPr>
          <p:cNvPr id="36" name="Group 35"/>
          <p:cNvGrpSpPr/>
          <p:nvPr/>
        </p:nvGrpSpPr>
        <p:grpSpPr>
          <a:xfrm>
            <a:off x="1875224" y="4261305"/>
            <a:ext cx="155315" cy="712551"/>
            <a:chOff x="2123065" y="3504134"/>
            <a:chExt cx="286978" cy="712551"/>
          </a:xfrm>
        </p:grpSpPr>
        <p:cxnSp>
          <p:nvCxnSpPr>
            <p:cNvPr id="235" name="Straight Arrow Connector 234"/>
            <p:cNvCxnSpPr/>
            <p:nvPr/>
          </p:nvCxnSpPr>
          <p:spPr bwMode="auto">
            <a:xfrm>
              <a:off x="2127989" y="3974970"/>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Arrow Connector 235"/>
            <p:cNvCxnSpPr/>
            <p:nvPr/>
          </p:nvCxnSpPr>
          <p:spPr bwMode="auto">
            <a:xfrm>
              <a:off x="2123065" y="4216685"/>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5" name="Straight Arrow Connector 264"/>
            <p:cNvCxnSpPr/>
            <p:nvPr/>
          </p:nvCxnSpPr>
          <p:spPr bwMode="auto">
            <a:xfrm>
              <a:off x="2127989" y="3504134"/>
              <a:ext cx="272524"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cxnSp>
          <p:nvCxnSpPr>
            <p:cNvPr id="266" name="Straight Arrow Connector 265"/>
            <p:cNvCxnSpPr/>
            <p:nvPr/>
          </p:nvCxnSpPr>
          <p:spPr bwMode="auto">
            <a:xfrm>
              <a:off x="2123065" y="3745849"/>
              <a:ext cx="286978" cy="0"/>
            </a:xfrm>
            <a:prstGeom prst="straightConnector1">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95" name="Straight Arrow Connector 294"/>
          <p:cNvCxnSpPr/>
          <p:nvPr/>
        </p:nvCxnSpPr>
        <p:spPr bwMode="auto">
          <a:xfrm>
            <a:off x="5090577" y="4317970"/>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6" name="Straight Arrow Connector 295"/>
          <p:cNvCxnSpPr/>
          <p:nvPr/>
        </p:nvCxnSpPr>
        <p:spPr bwMode="auto">
          <a:xfrm>
            <a:off x="5084455" y="489245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7" name="Straight Arrow Connector 296"/>
          <p:cNvCxnSpPr/>
          <p:nvPr/>
        </p:nvCxnSpPr>
        <p:spPr bwMode="auto">
          <a:xfrm>
            <a:off x="6917316" y="4871939"/>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8" name="Straight Arrow Connector 297"/>
          <p:cNvCxnSpPr/>
          <p:nvPr/>
        </p:nvCxnSpPr>
        <p:spPr bwMode="auto">
          <a:xfrm>
            <a:off x="6917316" y="4316694"/>
            <a:ext cx="143438"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22098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726976"/>
          </a:xfrm>
        </p:spPr>
        <p:txBody>
          <a:bodyPr/>
          <a:lstStyle/>
          <a:p>
            <a:r>
              <a:rPr lang="en-US" sz="2800" dirty="0"/>
              <a:t>SYNC Field with Constellation-based OOK (2/2)</a:t>
            </a:r>
          </a:p>
        </p:txBody>
      </p:sp>
      <p:sp>
        <p:nvSpPr>
          <p:cNvPr id="3" name="Content Placeholder 2"/>
          <p:cNvSpPr>
            <a:spLocks noGrp="1"/>
          </p:cNvSpPr>
          <p:nvPr>
            <p:ph idx="1"/>
          </p:nvPr>
        </p:nvSpPr>
        <p:spPr>
          <a:xfrm>
            <a:off x="424630" y="1406154"/>
            <a:ext cx="8158506" cy="650151"/>
          </a:xfrm>
        </p:spPr>
        <p:txBody>
          <a:bodyPr/>
          <a:lstStyle/>
          <a:p>
            <a:pPr algn="just">
              <a:buFont typeface="Arial" panose="020B0604020202020204" pitchFamily="34" charset="0"/>
              <a:buChar char="•"/>
            </a:pPr>
            <a:r>
              <a:rPr lang="en-US" sz="2000" dirty="0"/>
              <a:t>This approach unifies the waveform for both SYNC and Data fields</a:t>
            </a:r>
          </a:p>
          <a:p>
            <a:pPr lvl="1" algn="just">
              <a:buFont typeface="Arial" panose="020B0604020202020204" pitchFamily="34" charset="0"/>
              <a:buChar char="•"/>
            </a:pPr>
            <a:r>
              <a:rPr lang="en-US" sz="1600" dirty="0"/>
              <a:t>For example, high and low data rate WUS can use </a:t>
            </a:r>
            <a:r>
              <a:rPr lang="en-US" sz="1600" dirty="0">
                <a:solidFill>
                  <a:schemeClr val="tx1"/>
                </a:solidFill>
              </a:rPr>
              <a:t>“01” and “10” sequences</a:t>
            </a:r>
            <a:endParaRPr lang="en-US" sz="16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2" name="Freeform 70"/>
          <p:cNvSpPr/>
          <p:nvPr/>
        </p:nvSpPr>
        <p:spPr bwMode="auto">
          <a:xfrm flipH="1">
            <a:off x="2961981" y="3247731"/>
            <a:ext cx="450128"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07" name="Straight Connector 106"/>
          <p:cNvCxnSpPr/>
          <p:nvPr/>
        </p:nvCxnSpPr>
        <p:spPr bwMode="auto">
          <a:xfrm>
            <a:off x="802534"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3415206" y="2957235"/>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9" name="Straight Arrow Connector 108"/>
          <p:cNvCxnSpPr/>
          <p:nvPr/>
        </p:nvCxnSpPr>
        <p:spPr bwMode="auto">
          <a:xfrm>
            <a:off x="822086" y="3833157"/>
            <a:ext cx="2584039"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0" name="TextBox 109"/>
              <p:cNvSpPr txBox="1"/>
              <p:nvPr/>
            </p:nvSpPr>
            <p:spPr>
              <a:xfrm>
                <a:off x="1658356" y="3794039"/>
                <a:ext cx="958145" cy="276999"/>
              </a:xfrm>
              <a:prstGeom prst="rect">
                <a:avLst/>
              </a:prstGeom>
              <a:noFill/>
            </p:spPr>
            <p:txBody>
              <a:bodyPr wrap="none" rtlCol="0">
                <a:spAutoFit/>
              </a:bodyPr>
              <a:lstStyle/>
              <a:p>
                <a:r>
                  <a:rPr lang="en-US" sz="1200" dirty="0">
                    <a:solidFill>
                      <a:schemeClr val="tx1"/>
                    </a:solidFill>
                  </a:rPr>
                  <a:t>SYNC (64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1658356" y="3794039"/>
                <a:ext cx="958145" cy="276999"/>
              </a:xfrm>
              <a:prstGeom prst="rect">
                <a:avLst/>
              </a:prstGeom>
              <a:blipFill>
                <a:blip r:embed="rId2"/>
                <a:stretch>
                  <a:fillRect r="-12739" b="-15217"/>
                </a:stretch>
              </a:blipFill>
            </p:spPr>
            <p:txBody>
              <a:bodyPr/>
              <a:lstStyle/>
              <a:p>
                <a:r>
                  <a:rPr lang="en-US">
                    <a:noFill/>
                  </a:rPr>
                  <a:t> </a:t>
                </a:r>
              </a:p>
            </p:txBody>
          </p:sp>
        </mc:Fallback>
      </mc:AlternateContent>
      <p:sp>
        <p:nvSpPr>
          <p:cNvPr id="112" name="Left Brace 111"/>
          <p:cNvSpPr/>
          <p:nvPr/>
        </p:nvSpPr>
        <p:spPr bwMode="auto">
          <a:xfrm rot="5400000">
            <a:off x="1048742" y="2888184"/>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3" name="TextBox 112"/>
          <p:cNvSpPr txBox="1"/>
          <p:nvPr/>
        </p:nvSpPr>
        <p:spPr>
          <a:xfrm>
            <a:off x="904813" y="2881920"/>
            <a:ext cx="420522" cy="276999"/>
          </a:xfrm>
          <a:prstGeom prst="rect">
            <a:avLst/>
          </a:prstGeom>
          <a:noFill/>
        </p:spPr>
        <p:txBody>
          <a:bodyPr wrap="none" rtlCol="0">
            <a:spAutoFit/>
          </a:bodyPr>
          <a:lstStyle/>
          <a:p>
            <a:r>
              <a:rPr lang="en-US" sz="1200" dirty="0">
                <a:solidFill>
                  <a:schemeClr val="tx1"/>
                </a:solidFill>
              </a:rPr>
              <a:t>“10”</a:t>
            </a:r>
          </a:p>
        </p:txBody>
      </p:sp>
      <p:sp>
        <p:nvSpPr>
          <p:cNvPr id="114" name="Left Brace 113"/>
          <p:cNvSpPr/>
          <p:nvPr/>
        </p:nvSpPr>
        <p:spPr bwMode="auto">
          <a:xfrm rot="5400000">
            <a:off x="1601111" y="2886947"/>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15" name="TextBox 114"/>
          <p:cNvSpPr txBox="1"/>
          <p:nvPr/>
        </p:nvSpPr>
        <p:spPr>
          <a:xfrm>
            <a:off x="1451785" y="2881920"/>
            <a:ext cx="420522" cy="276999"/>
          </a:xfrm>
          <a:prstGeom prst="rect">
            <a:avLst/>
          </a:prstGeom>
          <a:noFill/>
        </p:spPr>
        <p:txBody>
          <a:bodyPr wrap="none" rtlCol="0">
            <a:spAutoFit/>
          </a:bodyPr>
          <a:lstStyle/>
          <a:p>
            <a:r>
              <a:rPr lang="en-US" sz="1200" dirty="0">
                <a:solidFill>
                  <a:schemeClr val="tx1"/>
                </a:solidFill>
              </a:rPr>
              <a:t>“01”</a:t>
            </a:r>
          </a:p>
        </p:txBody>
      </p:sp>
      <p:cxnSp>
        <p:nvCxnSpPr>
          <p:cNvPr id="116" name="Straight Connector 115"/>
          <p:cNvCxnSpPr/>
          <p:nvPr/>
        </p:nvCxnSpPr>
        <p:spPr bwMode="auto">
          <a:xfrm>
            <a:off x="1356538" y="3209239"/>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7" name="Straight Connector 116"/>
          <p:cNvCxnSpPr/>
          <p:nvPr/>
        </p:nvCxnSpPr>
        <p:spPr bwMode="auto">
          <a:xfrm>
            <a:off x="1913112" y="3251745"/>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18" name="Straight Arrow Connector 117"/>
          <p:cNvCxnSpPr/>
          <p:nvPr/>
        </p:nvCxnSpPr>
        <p:spPr bwMode="auto">
          <a:xfrm>
            <a:off x="803029" y="3520169"/>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19" name="Straight Arrow Connector 118"/>
          <p:cNvCxnSpPr/>
          <p:nvPr/>
        </p:nvCxnSpPr>
        <p:spPr bwMode="auto">
          <a:xfrm>
            <a:off x="1347975" y="3520169"/>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20" name="TextBox 119"/>
              <p:cNvSpPr txBox="1"/>
              <p:nvPr/>
            </p:nvSpPr>
            <p:spPr>
              <a:xfrm>
                <a:off x="856352" y="3560043"/>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20" name="TextBox 119"/>
              <p:cNvSpPr txBox="1">
                <a:spLocks noRot="1" noChangeAspect="1" noMove="1" noResize="1" noEditPoints="1" noAdjustHandles="1" noChangeArrowheads="1" noChangeShapeType="1" noTextEdit="1"/>
              </p:cNvSpPr>
              <p:nvPr/>
            </p:nvSpPr>
            <p:spPr>
              <a:xfrm>
                <a:off x="856352" y="3560043"/>
                <a:ext cx="395845" cy="276999"/>
              </a:xfrm>
              <a:prstGeom prst="rect">
                <a:avLst/>
              </a:prstGeom>
              <a:blipFill>
                <a:blip r:embed="rId3"/>
                <a:stretch>
                  <a:fillRect t="-2222" r="-1384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1400449" y="3557690"/>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33" name="TextBox 132"/>
              <p:cNvSpPr txBox="1">
                <a:spLocks noRot="1" noChangeAspect="1" noMove="1" noResize="1" noEditPoints="1" noAdjustHandles="1" noChangeArrowheads="1" noChangeShapeType="1" noTextEdit="1"/>
              </p:cNvSpPr>
              <p:nvPr/>
            </p:nvSpPr>
            <p:spPr>
              <a:xfrm>
                <a:off x="1400449" y="3557690"/>
                <a:ext cx="395845" cy="276999"/>
              </a:xfrm>
              <a:prstGeom prst="rect">
                <a:avLst/>
              </a:prstGeom>
              <a:blipFill>
                <a:blip r:embed="rId4"/>
                <a:stretch>
                  <a:fillRect l="-1538" t="-2222" r="-12308" b="-17778"/>
                </a:stretch>
              </a:blipFill>
            </p:spPr>
            <p:txBody>
              <a:bodyPr/>
              <a:lstStyle/>
              <a:p>
                <a:r>
                  <a:rPr lang="en-US">
                    <a:noFill/>
                  </a:rPr>
                  <a:t> </a:t>
                </a:r>
              </a:p>
            </p:txBody>
          </p:sp>
        </mc:Fallback>
      </mc:AlternateContent>
      <p:sp>
        <p:nvSpPr>
          <p:cNvPr id="148" name="Left Brace 147"/>
          <p:cNvSpPr/>
          <p:nvPr/>
        </p:nvSpPr>
        <p:spPr bwMode="auto">
          <a:xfrm rot="5400000">
            <a:off x="2550797" y="2887125"/>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9" name="TextBox 148"/>
          <p:cNvSpPr txBox="1"/>
          <p:nvPr/>
        </p:nvSpPr>
        <p:spPr>
          <a:xfrm>
            <a:off x="2377635" y="2880861"/>
            <a:ext cx="420522" cy="276999"/>
          </a:xfrm>
          <a:prstGeom prst="rect">
            <a:avLst/>
          </a:prstGeom>
          <a:noFill/>
        </p:spPr>
        <p:txBody>
          <a:bodyPr wrap="none" rtlCol="0">
            <a:spAutoFit/>
          </a:bodyPr>
          <a:lstStyle/>
          <a:p>
            <a:r>
              <a:rPr lang="en-US" sz="1200" dirty="0">
                <a:solidFill>
                  <a:schemeClr val="tx1"/>
                </a:solidFill>
              </a:rPr>
              <a:t>“00”</a:t>
            </a:r>
          </a:p>
        </p:txBody>
      </p:sp>
      <p:sp>
        <p:nvSpPr>
          <p:cNvPr id="167" name="Left Brace 166"/>
          <p:cNvSpPr/>
          <p:nvPr/>
        </p:nvSpPr>
        <p:spPr bwMode="auto">
          <a:xfrm rot="5400000">
            <a:off x="3103165" y="2885889"/>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8" name="TextBox 167"/>
          <p:cNvSpPr txBox="1"/>
          <p:nvPr/>
        </p:nvSpPr>
        <p:spPr>
          <a:xfrm>
            <a:off x="2942147" y="2880861"/>
            <a:ext cx="415484" cy="276999"/>
          </a:xfrm>
          <a:prstGeom prst="rect">
            <a:avLst/>
          </a:prstGeom>
          <a:noFill/>
        </p:spPr>
        <p:txBody>
          <a:bodyPr wrap="none" rtlCol="0">
            <a:spAutoFit/>
          </a:bodyPr>
          <a:lstStyle/>
          <a:p>
            <a:r>
              <a:rPr lang="en-US" sz="1200" dirty="0">
                <a:solidFill>
                  <a:schemeClr val="tx1"/>
                </a:solidFill>
              </a:rPr>
              <a:t>“11”</a:t>
            </a:r>
          </a:p>
        </p:txBody>
      </p:sp>
      <p:cxnSp>
        <p:nvCxnSpPr>
          <p:cNvPr id="175" name="Straight Connector 174"/>
          <p:cNvCxnSpPr/>
          <p:nvPr/>
        </p:nvCxnSpPr>
        <p:spPr bwMode="auto">
          <a:xfrm>
            <a:off x="2858593" y="3228062"/>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6" name="Straight Arrow Connector 175"/>
          <p:cNvCxnSpPr/>
          <p:nvPr/>
        </p:nvCxnSpPr>
        <p:spPr bwMode="auto">
          <a:xfrm>
            <a:off x="2305084" y="3519111"/>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77" name="Straight Arrow Connector 176"/>
          <p:cNvCxnSpPr/>
          <p:nvPr/>
        </p:nvCxnSpPr>
        <p:spPr bwMode="auto">
          <a:xfrm>
            <a:off x="2850029" y="3519111"/>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80" name="TextBox 179"/>
              <p:cNvSpPr txBox="1"/>
              <p:nvPr/>
            </p:nvSpPr>
            <p:spPr>
              <a:xfrm>
                <a:off x="2358406" y="3558984"/>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0" name="TextBox 179"/>
              <p:cNvSpPr txBox="1">
                <a:spLocks noRot="1" noChangeAspect="1" noMove="1" noResize="1" noEditPoints="1" noAdjustHandles="1" noChangeArrowheads="1" noChangeShapeType="1" noTextEdit="1"/>
              </p:cNvSpPr>
              <p:nvPr/>
            </p:nvSpPr>
            <p:spPr>
              <a:xfrm>
                <a:off x="2358406" y="3558984"/>
                <a:ext cx="395845" cy="276999"/>
              </a:xfrm>
              <a:prstGeom prst="rect">
                <a:avLst/>
              </a:prstGeom>
              <a:blipFill>
                <a:blip r:embed="rId4"/>
                <a:stretch>
                  <a:fillRect l="-1538" t="-2222" r="-12308"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p:cNvSpPr txBox="1"/>
              <p:nvPr/>
            </p:nvSpPr>
            <p:spPr>
              <a:xfrm>
                <a:off x="2902504" y="3556629"/>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88" name="TextBox 187"/>
              <p:cNvSpPr txBox="1">
                <a:spLocks noRot="1" noChangeAspect="1" noMove="1" noResize="1" noEditPoints="1" noAdjustHandles="1" noChangeArrowheads="1" noChangeShapeType="1" noTextEdit="1"/>
              </p:cNvSpPr>
              <p:nvPr/>
            </p:nvSpPr>
            <p:spPr>
              <a:xfrm>
                <a:off x="2902504" y="3556629"/>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194" name="Straight Arrow Connector 193"/>
          <p:cNvCxnSpPr/>
          <p:nvPr/>
        </p:nvCxnSpPr>
        <p:spPr bwMode="auto">
          <a:xfrm>
            <a:off x="685800" y="3472101"/>
            <a:ext cx="5967190"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207" name="Straight Arrow Connector 206"/>
          <p:cNvCxnSpPr/>
          <p:nvPr/>
        </p:nvCxnSpPr>
        <p:spPr bwMode="auto">
          <a:xfrm>
            <a:off x="1355668" y="3336044"/>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1" name="Straight Connector 210"/>
          <p:cNvCxnSpPr/>
          <p:nvPr/>
        </p:nvCxnSpPr>
        <p:spPr bwMode="auto">
          <a:xfrm>
            <a:off x="1459926" y="319865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2" name="Straight Connector 211"/>
          <p:cNvCxnSpPr/>
          <p:nvPr/>
        </p:nvCxnSpPr>
        <p:spPr bwMode="auto">
          <a:xfrm>
            <a:off x="2311313" y="3203450"/>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4" name="Straight Connector 213"/>
          <p:cNvCxnSpPr/>
          <p:nvPr/>
        </p:nvCxnSpPr>
        <p:spPr bwMode="auto">
          <a:xfrm>
            <a:off x="2414702" y="3192864"/>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15" name="Straight Arrow Connector 214"/>
          <p:cNvCxnSpPr/>
          <p:nvPr/>
        </p:nvCxnSpPr>
        <p:spPr bwMode="auto">
          <a:xfrm>
            <a:off x="2310431" y="3335826"/>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18" name="Straight Arrow Connector 217"/>
          <p:cNvCxnSpPr/>
          <p:nvPr/>
        </p:nvCxnSpPr>
        <p:spPr bwMode="auto">
          <a:xfrm>
            <a:off x="2856538" y="3344183"/>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221" name="Freeform 70"/>
          <p:cNvSpPr/>
          <p:nvPr/>
        </p:nvSpPr>
        <p:spPr bwMode="auto">
          <a:xfrm flipH="1">
            <a:off x="1476909" y="3195487"/>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23" name="Freeform 69"/>
          <p:cNvSpPr/>
          <p:nvPr/>
        </p:nvSpPr>
        <p:spPr bwMode="auto">
          <a:xfrm>
            <a:off x="913175" y="3209378"/>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67" name="Straight Connector 266"/>
          <p:cNvCxnSpPr/>
          <p:nvPr/>
        </p:nvCxnSpPr>
        <p:spPr bwMode="auto">
          <a:xfrm>
            <a:off x="3413028" y="2952630"/>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8" name="Left Brace 267"/>
          <p:cNvSpPr/>
          <p:nvPr/>
        </p:nvSpPr>
        <p:spPr bwMode="auto">
          <a:xfrm rot="5400000">
            <a:off x="3659236" y="2883579"/>
            <a:ext cx="70399" cy="55113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69" name="TextBox 268"/>
          <p:cNvSpPr txBox="1"/>
          <p:nvPr/>
        </p:nvSpPr>
        <p:spPr>
          <a:xfrm>
            <a:off x="3253542" y="2477433"/>
            <a:ext cx="704927" cy="276999"/>
          </a:xfrm>
          <a:prstGeom prst="rect">
            <a:avLst/>
          </a:prstGeom>
          <a:noFill/>
        </p:spPr>
        <p:txBody>
          <a:bodyPr wrap="none" rtlCol="0">
            <a:spAutoFit/>
          </a:bodyPr>
          <a:lstStyle/>
          <a:p>
            <a:r>
              <a:rPr lang="en-US" sz="1200" dirty="0">
                <a:solidFill>
                  <a:schemeClr val="tx1"/>
                </a:solidFill>
              </a:rPr>
              <a:t>“Logic 0”</a:t>
            </a:r>
          </a:p>
        </p:txBody>
      </p:sp>
      <p:sp>
        <p:nvSpPr>
          <p:cNvPr id="270" name="Left Brace 269"/>
          <p:cNvSpPr/>
          <p:nvPr/>
        </p:nvSpPr>
        <p:spPr bwMode="auto">
          <a:xfrm rot="5400000">
            <a:off x="4211605" y="2882342"/>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71" name="TextBox 270"/>
          <p:cNvSpPr txBox="1"/>
          <p:nvPr/>
        </p:nvSpPr>
        <p:spPr>
          <a:xfrm>
            <a:off x="3887089" y="2469536"/>
            <a:ext cx="704927" cy="276999"/>
          </a:xfrm>
          <a:prstGeom prst="rect">
            <a:avLst/>
          </a:prstGeom>
          <a:noFill/>
        </p:spPr>
        <p:txBody>
          <a:bodyPr wrap="none" rtlCol="0">
            <a:spAutoFit/>
          </a:bodyPr>
          <a:lstStyle/>
          <a:p>
            <a:r>
              <a:rPr lang="en-US" sz="1200" dirty="0">
                <a:solidFill>
                  <a:schemeClr val="tx1"/>
                </a:solidFill>
              </a:rPr>
              <a:t>“Logic 1”</a:t>
            </a:r>
          </a:p>
        </p:txBody>
      </p:sp>
      <p:cxnSp>
        <p:nvCxnSpPr>
          <p:cNvPr id="272" name="Straight Connector 271"/>
          <p:cNvCxnSpPr/>
          <p:nvPr/>
        </p:nvCxnSpPr>
        <p:spPr bwMode="auto">
          <a:xfrm>
            <a:off x="3967032" y="320463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3" name="Straight Connector 272"/>
          <p:cNvCxnSpPr/>
          <p:nvPr/>
        </p:nvCxnSpPr>
        <p:spPr bwMode="auto">
          <a:xfrm>
            <a:off x="4523606" y="3247140"/>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74" name="Straight Arrow Connector 273"/>
          <p:cNvCxnSpPr/>
          <p:nvPr/>
        </p:nvCxnSpPr>
        <p:spPr bwMode="auto">
          <a:xfrm>
            <a:off x="3413523" y="3515564"/>
            <a:ext cx="544946"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275" name="Straight Arrow Connector 274"/>
          <p:cNvCxnSpPr/>
          <p:nvPr/>
        </p:nvCxnSpPr>
        <p:spPr bwMode="auto">
          <a:xfrm>
            <a:off x="3958469" y="3515564"/>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76" name="TextBox 275"/>
              <p:cNvSpPr txBox="1"/>
              <p:nvPr/>
            </p:nvSpPr>
            <p:spPr>
              <a:xfrm>
                <a:off x="3466846" y="3555438"/>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6" name="TextBox 275"/>
              <p:cNvSpPr txBox="1">
                <a:spLocks noRot="1" noChangeAspect="1" noMove="1" noResize="1" noEditPoints="1" noAdjustHandles="1" noChangeArrowheads="1" noChangeShapeType="1" noTextEdit="1"/>
              </p:cNvSpPr>
              <p:nvPr/>
            </p:nvSpPr>
            <p:spPr>
              <a:xfrm>
                <a:off x="3466846" y="3555438"/>
                <a:ext cx="395845" cy="276999"/>
              </a:xfrm>
              <a:prstGeom prst="rect">
                <a:avLst/>
              </a:prstGeom>
              <a:blipFill>
                <a:blip r:embed="rId6"/>
                <a:stretch>
                  <a:fillRect l="-1538" r="-1230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TextBox 276"/>
              <p:cNvSpPr txBox="1"/>
              <p:nvPr/>
            </p:nvSpPr>
            <p:spPr>
              <a:xfrm>
                <a:off x="4010943" y="3553085"/>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77" name="TextBox 276"/>
              <p:cNvSpPr txBox="1">
                <a:spLocks noRot="1" noChangeAspect="1" noMove="1" noResize="1" noEditPoints="1" noAdjustHandles="1" noChangeArrowheads="1" noChangeShapeType="1" noTextEdit="1"/>
              </p:cNvSpPr>
              <p:nvPr/>
            </p:nvSpPr>
            <p:spPr>
              <a:xfrm>
                <a:off x="4010943" y="3553085"/>
                <a:ext cx="395845" cy="276999"/>
              </a:xfrm>
              <a:prstGeom prst="rect">
                <a:avLst/>
              </a:prstGeom>
              <a:blipFill>
                <a:blip r:embed="rId4"/>
                <a:stretch>
                  <a:fillRect l="-1538" t="-2222" r="-12308" b="-17778"/>
                </a:stretch>
              </a:blipFill>
            </p:spPr>
            <p:txBody>
              <a:bodyPr/>
              <a:lstStyle/>
              <a:p>
                <a:r>
                  <a:rPr lang="en-US">
                    <a:noFill/>
                  </a:rPr>
                  <a:t> </a:t>
                </a:r>
              </a:p>
            </p:txBody>
          </p:sp>
        </mc:Fallback>
      </mc:AlternateContent>
      <p:cxnSp>
        <p:nvCxnSpPr>
          <p:cNvPr id="278" name="Straight Arrow Connector 277"/>
          <p:cNvCxnSpPr/>
          <p:nvPr/>
        </p:nvCxnSpPr>
        <p:spPr bwMode="auto">
          <a:xfrm>
            <a:off x="3415616" y="333836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79" name="Straight Arrow Connector 278"/>
          <p:cNvCxnSpPr/>
          <p:nvPr/>
        </p:nvCxnSpPr>
        <p:spPr bwMode="auto">
          <a:xfrm>
            <a:off x="3966161" y="3331439"/>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80" name="Straight Connector 279"/>
          <p:cNvCxnSpPr/>
          <p:nvPr/>
        </p:nvCxnSpPr>
        <p:spPr bwMode="auto">
          <a:xfrm>
            <a:off x="4070420" y="3194049"/>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81" name="Freeform 70"/>
          <p:cNvSpPr/>
          <p:nvPr/>
        </p:nvSpPr>
        <p:spPr bwMode="auto">
          <a:xfrm flipH="1">
            <a:off x="4087403" y="3190882"/>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82" name="Freeform 69"/>
          <p:cNvSpPr/>
          <p:nvPr/>
        </p:nvSpPr>
        <p:spPr bwMode="auto">
          <a:xfrm>
            <a:off x="3523668" y="3204773"/>
            <a:ext cx="425512"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83" name="Straight Connector 282"/>
          <p:cNvCxnSpPr/>
          <p:nvPr/>
        </p:nvCxnSpPr>
        <p:spPr bwMode="auto">
          <a:xfrm>
            <a:off x="6390748" y="296496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84" name="Left Brace 283"/>
          <p:cNvSpPr/>
          <p:nvPr/>
        </p:nvSpPr>
        <p:spPr bwMode="auto">
          <a:xfrm rot="5400000">
            <a:off x="6078932" y="2879824"/>
            <a:ext cx="70399" cy="55360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285" name="TextBox 284"/>
          <p:cNvSpPr txBox="1"/>
          <p:nvPr/>
        </p:nvSpPr>
        <p:spPr>
          <a:xfrm>
            <a:off x="5739218" y="2484945"/>
            <a:ext cx="704927" cy="276999"/>
          </a:xfrm>
          <a:prstGeom prst="rect">
            <a:avLst/>
          </a:prstGeom>
          <a:noFill/>
        </p:spPr>
        <p:txBody>
          <a:bodyPr wrap="none" rtlCol="0">
            <a:spAutoFit/>
          </a:bodyPr>
          <a:lstStyle/>
          <a:p>
            <a:r>
              <a:rPr lang="en-US" sz="1200" dirty="0">
                <a:solidFill>
                  <a:schemeClr val="tx1"/>
                </a:solidFill>
              </a:rPr>
              <a:t>“Logic 1”</a:t>
            </a:r>
          </a:p>
        </p:txBody>
      </p:sp>
      <p:cxnSp>
        <p:nvCxnSpPr>
          <p:cNvPr id="286" name="Straight Connector 285"/>
          <p:cNvCxnSpPr/>
          <p:nvPr/>
        </p:nvCxnSpPr>
        <p:spPr bwMode="auto">
          <a:xfrm>
            <a:off x="5834359" y="3202116"/>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7" name="Straight Connector 286"/>
          <p:cNvCxnSpPr/>
          <p:nvPr/>
        </p:nvCxnSpPr>
        <p:spPr bwMode="auto">
          <a:xfrm>
            <a:off x="6390934" y="3244622"/>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88" name="Straight Arrow Connector 287"/>
          <p:cNvCxnSpPr/>
          <p:nvPr/>
        </p:nvCxnSpPr>
        <p:spPr bwMode="auto">
          <a:xfrm>
            <a:off x="5825796" y="3513046"/>
            <a:ext cx="56026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289" name="TextBox 288"/>
              <p:cNvSpPr txBox="1"/>
              <p:nvPr/>
            </p:nvSpPr>
            <p:spPr>
              <a:xfrm>
                <a:off x="5878270" y="3550567"/>
                <a:ext cx="395845"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89" name="TextBox 288"/>
              <p:cNvSpPr txBox="1">
                <a:spLocks noRot="1" noChangeAspect="1" noMove="1" noResize="1" noEditPoints="1" noAdjustHandles="1" noChangeArrowheads="1" noChangeShapeType="1" noTextEdit="1"/>
              </p:cNvSpPr>
              <p:nvPr/>
            </p:nvSpPr>
            <p:spPr>
              <a:xfrm>
                <a:off x="5878270" y="3550567"/>
                <a:ext cx="395845" cy="276999"/>
              </a:xfrm>
              <a:prstGeom prst="rect">
                <a:avLst/>
              </a:prstGeom>
              <a:blipFill>
                <a:blip r:embed="rId5"/>
                <a:stretch>
                  <a:fillRect r="-13846" b="-15217"/>
                </a:stretch>
              </a:blipFill>
            </p:spPr>
            <p:txBody>
              <a:bodyPr/>
              <a:lstStyle/>
              <a:p>
                <a:r>
                  <a:rPr lang="en-US">
                    <a:noFill/>
                  </a:rPr>
                  <a:t> </a:t>
                </a:r>
              </a:p>
            </p:txBody>
          </p:sp>
        </mc:Fallback>
      </mc:AlternateContent>
      <p:cxnSp>
        <p:nvCxnSpPr>
          <p:cNvPr id="290" name="Straight Arrow Connector 289"/>
          <p:cNvCxnSpPr/>
          <p:nvPr/>
        </p:nvCxnSpPr>
        <p:spPr bwMode="auto">
          <a:xfrm>
            <a:off x="5833489" y="3328921"/>
            <a:ext cx="107181"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91" name="Straight Connector 290"/>
          <p:cNvCxnSpPr/>
          <p:nvPr/>
        </p:nvCxnSpPr>
        <p:spPr bwMode="auto">
          <a:xfrm>
            <a:off x="5937748" y="3191531"/>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92" name="Freeform 70"/>
          <p:cNvSpPr/>
          <p:nvPr/>
        </p:nvSpPr>
        <p:spPr bwMode="auto">
          <a:xfrm flipH="1">
            <a:off x="5954731" y="3188364"/>
            <a:ext cx="433106"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93" name="Straight Arrow Connector 292"/>
          <p:cNvCxnSpPr/>
          <p:nvPr/>
        </p:nvCxnSpPr>
        <p:spPr bwMode="auto">
          <a:xfrm>
            <a:off x="3432924" y="3833157"/>
            <a:ext cx="291466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94" name="TextBox 293"/>
          <p:cNvSpPr txBox="1"/>
          <p:nvPr/>
        </p:nvSpPr>
        <p:spPr>
          <a:xfrm>
            <a:off x="4482243" y="3790382"/>
            <a:ext cx="704927" cy="276999"/>
          </a:xfrm>
          <a:prstGeom prst="rect">
            <a:avLst/>
          </a:prstGeom>
          <a:noFill/>
        </p:spPr>
        <p:txBody>
          <a:bodyPr wrap="none" rtlCol="0">
            <a:spAutoFit/>
          </a:bodyPr>
          <a:lstStyle/>
          <a:p>
            <a:r>
              <a:rPr lang="en-US" sz="1200" dirty="0">
                <a:solidFill>
                  <a:schemeClr val="tx1"/>
                </a:solidFill>
              </a:rPr>
              <a:t>Data field</a:t>
            </a:r>
          </a:p>
        </p:txBody>
      </p:sp>
      <p:sp>
        <p:nvSpPr>
          <p:cNvPr id="136" name="Freeform 70"/>
          <p:cNvSpPr/>
          <p:nvPr/>
        </p:nvSpPr>
        <p:spPr bwMode="auto">
          <a:xfrm flipH="1">
            <a:off x="3781944" y="5018425"/>
            <a:ext cx="623243" cy="22437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6236 h 385789"/>
              <a:gd name="connsiteX1" fmla="*/ 2381 w 807611"/>
              <a:gd name="connsiteY1" fmla="*/ -1 h 385789"/>
              <a:gd name="connsiteX2" fmla="*/ 2381 w 807611"/>
              <a:gd name="connsiteY2" fmla="*/ -1 h 385789"/>
              <a:gd name="connsiteX3" fmla="*/ 80962 w 807611"/>
              <a:gd name="connsiteY3" fmla="*/ 38099 h 385789"/>
              <a:gd name="connsiteX4" fmla="*/ 154781 w 807611"/>
              <a:gd name="connsiteY4" fmla="*/ 11904 h 385789"/>
              <a:gd name="connsiteX5" fmla="*/ 240506 w 807611"/>
              <a:gd name="connsiteY5" fmla="*/ 28574 h 385789"/>
              <a:gd name="connsiteX6" fmla="*/ 316705 w 807611"/>
              <a:gd name="connsiteY6" fmla="*/ 42860 h 385789"/>
              <a:gd name="connsiteX7" fmla="*/ 378618 w 807611"/>
              <a:gd name="connsiteY7" fmla="*/ 4761 h 385789"/>
              <a:gd name="connsiteX8" fmla="*/ 407193 w 807611"/>
              <a:gd name="connsiteY8" fmla="*/ 33336 h 385789"/>
              <a:gd name="connsiteX9" fmla="*/ 444963 w 807611"/>
              <a:gd name="connsiteY9" fmla="*/ 41997 h 385789"/>
              <a:gd name="connsiteX10" fmla="*/ 447675 w 807611"/>
              <a:gd name="connsiteY10" fmla="*/ 307180 h 385789"/>
              <a:gd name="connsiteX11" fmla="*/ 483394 w 807611"/>
              <a:gd name="connsiteY11" fmla="*/ 376236 h 385789"/>
              <a:gd name="connsiteX12" fmla="*/ 521494 w 807611"/>
              <a:gd name="connsiteY12" fmla="*/ 378617 h 385789"/>
              <a:gd name="connsiteX13" fmla="*/ 547687 w 807611"/>
              <a:gd name="connsiteY13" fmla="*/ 328611 h 385789"/>
              <a:gd name="connsiteX14" fmla="*/ 597694 w 807611"/>
              <a:gd name="connsiteY14" fmla="*/ 383380 h 385789"/>
              <a:gd name="connsiteX15" fmla="*/ 640556 w 807611"/>
              <a:gd name="connsiteY15" fmla="*/ 350042 h 385789"/>
              <a:gd name="connsiteX16" fmla="*/ 669131 w 807611"/>
              <a:gd name="connsiteY16" fmla="*/ 385761 h 385789"/>
              <a:gd name="connsiteX17" fmla="*/ 728662 w 807611"/>
              <a:gd name="connsiteY17" fmla="*/ 342899 h 385789"/>
              <a:gd name="connsiteX18" fmla="*/ 776287 w 807611"/>
              <a:gd name="connsiteY18" fmla="*/ 383380 h 385789"/>
              <a:gd name="connsiteX19" fmla="*/ 804862 w 807611"/>
              <a:gd name="connsiteY19" fmla="*/ 369092 h 385789"/>
              <a:gd name="connsiteX20" fmla="*/ 804862 w 807611"/>
              <a:gd name="connsiteY20" fmla="*/ 371474 h 385789"/>
              <a:gd name="connsiteX0" fmla="*/ 0 w 807611"/>
              <a:gd name="connsiteY0" fmla="*/ 376238 h 391634"/>
              <a:gd name="connsiteX1" fmla="*/ 2381 w 807611"/>
              <a:gd name="connsiteY1" fmla="*/ 1 h 391634"/>
              <a:gd name="connsiteX2" fmla="*/ 2381 w 807611"/>
              <a:gd name="connsiteY2" fmla="*/ 1 h 391634"/>
              <a:gd name="connsiteX3" fmla="*/ 80962 w 807611"/>
              <a:gd name="connsiteY3" fmla="*/ 38101 h 391634"/>
              <a:gd name="connsiteX4" fmla="*/ 154781 w 807611"/>
              <a:gd name="connsiteY4" fmla="*/ 11906 h 391634"/>
              <a:gd name="connsiteX5" fmla="*/ 240506 w 807611"/>
              <a:gd name="connsiteY5" fmla="*/ 28576 h 391634"/>
              <a:gd name="connsiteX6" fmla="*/ 316705 w 807611"/>
              <a:gd name="connsiteY6" fmla="*/ 42862 h 391634"/>
              <a:gd name="connsiteX7" fmla="*/ 378618 w 807611"/>
              <a:gd name="connsiteY7" fmla="*/ 4763 h 391634"/>
              <a:gd name="connsiteX8" fmla="*/ 407193 w 807611"/>
              <a:gd name="connsiteY8" fmla="*/ 33338 h 391634"/>
              <a:gd name="connsiteX9" fmla="*/ 444963 w 807611"/>
              <a:gd name="connsiteY9" fmla="*/ 41999 h 391634"/>
              <a:gd name="connsiteX10" fmla="*/ 447675 w 807611"/>
              <a:gd name="connsiteY10" fmla="*/ 307182 h 391634"/>
              <a:gd name="connsiteX11" fmla="*/ 483394 w 807611"/>
              <a:gd name="connsiteY11" fmla="*/ 376238 h 391634"/>
              <a:gd name="connsiteX12" fmla="*/ 491162 w 807611"/>
              <a:gd name="connsiteY12" fmla="*/ 46162 h 391634"/>
              <a:gd name="connsiteX13" fmla="*/ 547687 w 807611"/>
              <a:gd name="connsiteY13" fmla="*/ 328613 h 391634"/>
              <a:gd name="connsiteX14" fmla="*/ 597694 w 807611"/>
              <a:gd name="connsiteY14" fmla="*/ 383382 h 391634"/>
              <a:gd name="connsiteX15" fmla="*/ 640556 w 807611"/>
              <a:gd name="connsiteY15" fmla="*/ 350044 h 391634"/>
              <a:gd name="connsiteX16" fmla="*/ 669131 w 807611"/>
              <a:gd name="connsiteY16" fmla="*/ 385763 h 391634"/>
              <a:gd name="connsiteX17" fmla="*/ 728662 w 807611"/>
              <a:gd name="connsiteY17" fmla="*/ 342901 h 391634"/>
              <a:gd name="connsiteX18" fmla="*/ 776287 w 807611"/>
              <a:gd name="connsiteY18" fmla="*/ 383382 h 391634"/>
              <a:gd name="connsiteX19" fmla="*/ 804862 w 807611"/>
              <a:gd name="connsiteY19" fmla="*/ 369094 h 391634"/>
              <a:gd name="connsiteX20" fmla="*/ 804862 w 807611"/>
              <a:gd name="connsiteY20" fmla="*/ 371476 h 391634"/>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47675 w 807611"/>
              <a:gd name="connsiteY10" fmla="*/ 307180 h 399259"/>
              <a:gd name="connsiteX11" fmla="*/ 483394 w 807611"/>
              <a:gd name="connsiteY11" fmla="*/ 376236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9261"/>
              <a:gd name="connsiteX1" fmla="*/ 2381 w 807611"/>
              <a:gd name="connsiteY1" fmla="*/ 1 h 399261"/>
              <a:gd name="connsiteX2" fmla="*/ 2381 w 807611"/>
              <a:gd name="connsiteY2" fmla="*/ 1 h 399261"/>
              <a:gd name="connsiteX3" fmla="*/ 80962 w 807611"/>
              <a:gd name="connsiteY3" fmla="*/ 38101 h 399261"/>
              <a:gd name="connsiteX4" fmla="*/ 154781 w 807611"/>
              <a:gd name="connsiteY4" fmla="*/ 11906 h 399261"/>
              <a:gd name="connsiteX5" fmla="*/ 240506 w 807611"/>
              <a:gd name="connsiteY5" fmla="*/ 28576 h 399261"/>
              <a:gd name="connsiteX6" fmla="*/ 316705 w 807611"/>
              <a:gd name="connsiteY6" fmla="*/ 42862 h 399261"/>
              <a:gd name="connsiteX7" fmla="*/ 378618 w 807611"/>
              <a:gd name="connsiteY7" fmla="*/ 4763 h 399261"/>
              <a:gd name="connsiteX8" fmla="*/ 407193 w 807611"/>
              <a:gd name="connsiteY8" fmla="*/ 33338 h 399261"/>
              <a:gd name="connsiteX9" fmla="*/ 444963 w 807611"/>
              <a:gd name="connsiteY9" fmla="*/ 41999 h 399261"/>
              <a:gd name="connsiteX10" fmla="*/ 447675 w 807611"/>
              <a:gd name="connsiteY10" fmla="*/ 307182 h 399261"/>
              <a:gd name="connsiteX11" fmla="*/ 473283 w 807611"/>
              <a:gd name="connsiteY11" fmla="*/ 53706 h 399261"/>
              <a:gd name="connsiteX12" fmla="*/ 491162 w 807611"/>
              <a:gd name="connsiteY12" fmla="*/ 46162 h 399261"/>
              <a:gd name="connsiteX13" fmla="*/ 550215 w 807611"/>
              <a:gd name="connsiteY13" fmla="*/ 50739 h 399261"/>
              <a:gd name="connsiteX14" fmla="*/ 597694 w 807611"/>
              <a:gd name="connsiteY14" fmla="*/ 383382 h 399261"/>
              <a:gd name="connsiteX15" fmla="*/ 640556 w 807611"/>
              <a:gd name="connsiteY15" fmla="*/ 350044 h 399261"/>
              <a:gd name="connsiteX16" fmla="*/ 669131 w 807611"/>
              <a:gd name="connsiteY16" fmla="*/ 385763 h 399261"/>
              <a:gd name="connsiteX17" fmla="*/ 728662 w 807611"/>
              <a:gd name="connsiteY17" fmla="*/ 342901 h 399261"/>
              <a:gd name="connsiteX18" fmla="*/ 776287 w 807611"/>
              <a:gd name="connsiteY18" fmla="*/ 383382 h 399261"/>
              <a:gd name="connsiteX19" fmla="*/ 804862 w 807611"/>
              <a:gd name="connsiteY19" fmla="*/ 369094 h 399261"/>
              <a:gd name="connsiteX20" fmla="*/ 804862 w 807611"/>
              <a:gd name="connsiteY20" fmla="*/ 371476 h 399261"/>
              <a:gd name="connsiteX0" fmla="*/ 0 w 807611"/>
              <a:gd name="connsiteY0" fmla="*/ 376236 h 399259"/>
              <a:gd name="connsiteX1" fmla="*/ 2381 w 807611"/>
              <a:gd name="connsiteY1" fmla="*/ -1 h 399259"/>
              <a:gd name="connsiteX2" fmla="*/ 2381 w 807611"/>
              <a:gd name="connsiteY2" fmla="*/ -1 h 399259"/>
              <a:gd name="connsiteX3" fmla="*/ 80962 w 807611"/>
              <a:gd name="connsiteY3" fmla="*/ 38099 h 399259"/>
              <a:gd name="connsiteX4" fmla="*/ 154781 w 807611"/>
              <a:gd name="connsiteY4" fmla="*/ 11904 h 399259"/>
              <a:gd name="connsiteX5" fmla="*/ 240506 w 807611"/>
              <a:gd name="connsiteY5" fmla="*/ 28574 h 399259"/>
              <a:gd name="connsiteX6" fmla="*/ 316705 w 807611"/>
              <a:gd name="connsiteY6" fmla="*/ 42860 h 399259"/>
              <a:gd name="connsiteX7" fmla="*/ 378618 w 807611"/>
              <a:gd name="connsiteY7" fmla="*/ 4761 h 399259"/>
              <a:gd name="connsiteX8" fmla="*/ 407193 w 807611"/>
              <a:gd name="connsiteY8" fmla="*/ 33336 h 399259"/>
              <a:gd name="connsiteX9" fmla="*/ 444963 w 807611"/>
              <a:gd name="connsiteY9" fmla="*/ 41997 h 399259"/>
              <a:gd name="connsiteX10" fmla="*/ 450203 w 807611"/>
              <a:gd name="connsiteY10" fmla="*/ 29306 h 399259"/>
              <a:gd name="connsiteX11" fmla="*/ 473283 w 807611"/>
              <a:gd name="connsiteY11" fmla="*/ 53704 h 399259"/>
              <a:gd name="connsiteX12" fmla="*/ 491162 w 807611"/>
              <a:gd name="connsiteY12" fmla="*/ 46160 h 399259"/>
              <a:gd name="connsiteX13" fmla="*/ 550215 w 807611"/>
              <a:gd name="connsiteY13" fmla="*/ 50737 h 399259"/>
              <a:gd name="connsiteX14" fmla="*/ 597694 w 807611"/>
              <a:gd name="connsiteY14" fmla="*/ 383380 h 399259"/>
              <a:gd name="connsiteX15" fmla="*/ 640556 w 807611"/>
              <a:gd name="connsiteY15" fmla="*/ 350042 h 399259"/>
              <a:gd name="connsiteX16" fmla="*/ 669131 w 807611"/>
              <a:gd name="connsiteY16" fmla="*/ 385761 h 399259"/>
              <a:gd name="connsiteX17" fmla="*/ 728662 w 807611"/>
              <a:gd name="connsiteY17" fmla="*/ 342899 h 399259"/>
              <a:gd name="connsiteX18" fmla="*/ 776287 w 807611"/>
              <a:gd name="connsiteY18" fmla="*/ 383380 h 399259"/>
              <a:gd name="connsiteX19" fmla="*/ 804862 w 807611"/>
              <a:gd name="connsiteY19" fmla="*/ 369092 h 399259"/>
              <a:gd name="connsiteX20" fmla="*/ 804862 w 807611"/>
              <a:gd name="connsiteY20" fmla="*/ 371474 h 399259"/>
              <a:gd name="connsiteX0" fmla="*/ 0 w 807611"/>
              <a:gd name="connsiteY0" fmla="*/ 376238 h 391363"/>
              <a:gd name="connsiteX1" fmla="*/ 2381 w 807611"/>
              <a:gd name="connsiteY1" fmla="*/ 1 h 391363"/>
              <a:gd name="connsiteX2" fmla="*/ 2381 w 807611"/>
              <a:gd name="connsiteY2" fmla="*/ 1 h 391363"/>
              <a:gd name="connsiteX3" fmla="*/ 80962 w 807611"/>
              <a:gd name="connsiteY3" fmla="*/ 38101 h 391363"/>
              <a:gd name="connsiteX4" fmla="*/ 154781 w 807611"/>
              <a:gd name="connsiteY4" fmla="*/ 11906 h 391363"/>
              <a:gd name="connsiteX5" fmla="*/ 240506 w 807611"/>
              <a:gd name="connsiteY5" fmla="*/ 28576 h 391363"/>
              <a:gd name="connsiteX6" fmla="*/ 316705 w 807611"/>
              <a:gd name="connsiteY6" fmla="*/ 42862 h 391363"/>
              <a:gd name="connsiteX7" fmla="*/ 378618 w 807611"/>
              <a:gd name="connsiteY7" fmla="*/ 4763 h 391363"/>
              <a:gd name="connsiteX8" fmla="*/ 407193 w 807611"/>
              <a:gd name="connsiteY8" fmla="*/ 33338 h 391363"/>
              <a:gd name="connsiteX9" fmla="*/ 444963 w 807611"/>
              <a:gd name="connsiteY9" fmla="*/ 41999 h 391363"/>
              <a:gd name="connsiteX10" fmla="*/ 450203 w 807611"/>
              <a:gd name="connsiteY10" fmla="*/ 29308 h 391363"/>
              <a:gd name="connsiteX11" fmla="*/ 473283 w 807611"/>
              <a:gd name="connsiteY11" fmla="*/ 53706 h 391363"/>
              <a:gd name="connsiteX12" fmla="*/ 491162 w 807611"/>
              <a:gd name="connsiteY12" fmla="*/ 46162 h 391363"/>
              <a:gd name="connsiteX13" fmla="*/ 550215 w 807611"/>
              <a:gd name="connsiteY13" fmla="*/ 50739 h 391363"/>
              <a:gd name="connsiteX14" fmla="*/ 582528 w 807611"/>
              <a:gd name="connsiteY14" fmla="*/ 21154 h 391363"/>
              <a:gd name="connsiteX15" fmla="*/ 640556 w 807611"/>
              <a:gd name="connsiteY15" fmla="*/ 350044 h 391363"/>
              <a:gd name="connsiteX16" fmla="*/ 669131 w 807611"/>
              <a:gd name="connsiteY16" fmla="*/ 385763 h 391363"/>
              <a:gd name="connsiteX17" fmla="*/ 728662 w 807611"/>
              <a:gd name="connsiteY17" fmla="*/ 342901 h 391363"/>
              <a:gd name="connsiteX18" fmla="*/ 776287 w 807611"/>
              <a:gd name="connsiteY18" fmla="*/ 383382 h 391363"/>
              <a:gd name="connsiteX19" fmla="*/ 804862 w 807611"/>
              <a:gd name="connsiteY19" fmla="*/ 369094 h 391363"/>
              <a:gd name="connsiteX20" fmla="*/ 804862 w 807611"/>
              <a:gd name="connsiteY20" fmla="*/ 371476 h 391363"/>
              <a:gd name="connsiteX0" fmla="*/ 0 w 807611"/>
              <a:gd name="connsiteY0" fmla="*/ 376236 h 400293"/>
              <a:gd name="connsiteX1" fmla="*/ 2381 w 807611"/>
              <a:gd name="connsiteY1" fmla="*/ -1 h 400293"/>
              <a:gd name="connsiteX2" fmla="*/ 2381 w 807611"/>
              <a:gd name="connsiteY2" fmla="*/ -1 h 400293"/>
              <a:gd name="connsiteX3" fmla="*/ 80962 w 807611"/>
              <a:gd name="connsiteY3" fmla="*/ 38099 h 400293"/>
              <a:gd name="connsiteX4" fmla="*/ 154781 w 807611"/>
              <a:gd name="connsiteY4" fmla="*/ 11904 h 400293"/>
              <a:gd name="connsiteX5" fmla="*/ 240506 w 807611"/>
              <a:gd name="connsiteY5" fmla="*/ 28574 h 400293"/>
              <a:gd name="connsiteX6" fmla="*/ 316705 w 807611"/>
              <a:gd name="connsiteY6" fmla="*/ 42860 h 400293"/>
              <a:gd name="connsiteX7" fmla="*/ 378618 w 807611"/>
              <a:gd name="connsiteY7" fmla="*/ 4761 h 400293"/>
              <a:gd name="connsiteX8" fmla="*/ 407193 w 807611"/>
              <a:gd name="connsiteY8" fmla="*/ 33336 h 400293"/>
              <a:gd name="connsiteX9" fmla="*/ 444963 w 807611"/>
              <a:gd name="connsiteY9" fmla="*/ 41997 h 400293"/>
              <a:gd name="connsiteX10" fmla="*/ 450203 w 807611"/>
              <a:gd name="connsiteY10" fmla="*/ 29306 h 400293"/>
              <a:gd name="connsiteX11" fmla="*/ 473283 w 807611"/>
              <a:gd name="connsiteY11" fmla="*/ 53704 h 400293"/>
              <a:gd name="connsiteX12" fmla="*/ 491162 w 807611"/>
              <a:gd name="connsiteY12" fmla="*/ 46160 h 400293"/>
              <a:gd name="connsiteX13" fmla="*/ 550215 w 807611"/>
              <a:gd name="connsiteY13" fmla="*/ 50737 h 400293"/>
              <a:gd name="connsiteX14" fmla="*/ 582528 w 807611"/>
              <a:gd name="connsiteY14" fmla="*/ 21152 h 400293"/>
              <a:gd name="connsiteX15" fmla="*/ 653194 w 807611"/>
              <a:gd name="connsiteY15" fmla="*/ 47358 h 400293"/>
              <a:gd name="connsiteX16" fmla="*/ 669131 w 807611"/>
              <a:gd name="connsiteY16" fmla="*/ 385761 h 400293"/>
              <a:gd name="connsiteX17" fmla="*/ 728662 w 807611"/>
              <a:gd name="connsiteY17" fmla="*/ 342899 h 400293"/>
              <a:gd name="connsiteX18" fmla="*/ 776287 w 807611"/>
              <a:gd name="connsiteY18" fmla="*/ 383380 h 400293"/>
              <a:gd name="connsiteX19" fmla="*/ 804862 w 807611"/>
              <a:gd name="connsiteY19" fmla="*/ 369092 h 400293"/>
              <a:gd name="connsiteX20" fmla="*/ 804862 w 807611"/>
              <a:gd name="connsiteY20" fmla="*/ 371474 h 400293"/>
              <a:gd name="connsiteX0" fmla="*/ 0 w 807611"/>
              <a:gd name="connsiteY0" fmla="*/ 378397 h 387184"/>
              <a:gd name="connsiteX1" fmla="*/ 2381 w 807611"/>
              <a:gd name="connsiteY1" fmla="*/ 2160 h 387184"/>
              <a:gd name="connsiteX2" fmla="*/ 2381 w 807611"/>
              <a:gd name="connsiteY2" fmla="*/ 2160 h 387184"/>
              <a:gd name="connsiteX3" fmla="*/ 80962 w 807611"/>
              <a:gd name="connsiteY3" fmla="*/ 40260 h 387184"/>
              <a:gd name="connsiteX4" fmla="*/ 154781 w 807611"/>
              <a:gd name="connsiteY4" fmla="*/ 14065 h 387184"/>
              <a:gd name="connsiteX5" fmla="*/ 240506 w 807611"/>
              <a:gd name="connsiteY5" fmla="*/ 30735 h 387184"/>
              <a:gd name="connsiteX6" fmla="*/ 316705 w 807611"/>
              <a:gd name="connsiteY6" fmla="*/ 45021 h 387184"/>
              <a:gd name="connsiteX7" fmla="*/ 378618 w 807611"/>
              <a:gd name="connsiteY7" fmla="*/ 6922 h 387184"/>
              <a:gd name="connsiteX8" fmla="*/ 407193 w 807611"/>
              <a:gd name="connsiteY8" fmla="*/ 35497 h 387184"/>
              <a:gd name="connsiteX9" fmla="*/ 444963 w 807611"/>
              <a:gd name="connsiteY9" fmla="*/ 44158 h 387184"/>
              <a:gd name="connsiteX10" fmla="*/ 450203 w 807611"/>
              <a:gd name="connsiteY10" fmla="*/ 31467 h 387184"/>
              <a:gd name="connsiteX11" fmla="*/ 473283 w 807611"/>
              <a:gd name="connsiteY11" fmla="*/ 55865 h 387184"/>
              <a:gd name="connsiteX12" fmla="*/ 491162 w 807611"/>
              <a:gd name="connsiteY12" fmla="*/ 48321 h 387184"/>
              <a:gd name="connsiteX13" fmla="*/ 550215 w 807611"/>
              <a:gd name="connsiteY13" fmla="*/ 52898 h 387184"/>
              <a:gd name="connsiteX14" fmla="*/ 582528 w 807611"/>
              <a:gd name="connsiteY14" fmla="*/ 23313 h 387184"/>
              <a:gd name="connsiteX15" fmla="*/ 653194 w 807611"/>
              <a:gd name="connsiteY15" fmla="*/ 49519 h 387184"/>
              <a:gd name="connsiteX16" fmla="*/ 669131 w 807611"/>
              <a:gd name="connsiteY16" fmla="*/ 15770 h 387184"/>
              <a:gd name="connsiteX17" fmla="*/ 728662 w 807611"/>
              <a:gd name="connsiteY17" fmla="*/ 345060 h 387184"/>
              <a:gd name="connsiteX18" fmla="*/ 776287 w 807611"/>
              <a:gd name="connsiteY18" fmla="*/ 385541 h 387184"/>
              <a:gd name="connsiteX19" fmla="*/ 804862 w 807611"/>
              <a:gd name="connsiteY19" fmla="*/ 371253 h 387184"/>
              <a:gd name="connsiteX20" fmla="*/ 804862 w 807611"/>
              <a:gd name="connsiteY20" fmla="*/ 373635 h 387184"/>
              <a:gd name="connsiteX0" fmla="*/ 0 w 807611"/>
              <a:gd name="connsiteY0" fmla="*/ 379297 h 408653"/>
              <a:gd name="connsiteX1" fmla="*/ 2381 w 807611"/>
              <a:gd name="connsiteY1" fmla="*/ 3060 h 408653"/>
              <a:gd name="connsiteX2" fmla="*/ 2381 w 807611"/>
              <a:gd name="connsiteY2" fmla="*/ 3060 h 408653"/>
              <a:gd name="connsiteX3" fmla="*/ 80962 w 807611"/>
              <a:gd name="connsiteY3" fmla="*/ 41160 h 408653"/>
              <a:gd name="connsiteX4" fmla="*/ 154781 w 807611"/>
              <a:gd name="connsiteY4" fmla="*/ 14965 h 408653"/>
              <a:gd name="connsiteX5" fmla="*/ 240506 w 807611"/>
              <a:gd name="connsiteY5" fmla="*/ 31635 h 408653"/>
              <a:gd name="connsiteX6" fmla="*/ 316705 w 807611"/>
              <a:gd name="connsiteY6" fmla="*/ 45921 h 408653"/>
              <a:gd name="connsiteX7" fmla="*/ 378618 w 807611"/>
              <a:gd name="connsiteY7" fmla="*/ 7822 h 408653"/>
              <a:gd name="connsiteX8" fmla="*/ 407193 w 807611"/>
              <a:gd name="connsiteY8" fmla="*/ 36397 h 408653"/>
              <a:gd name="connsiteX9" fmla="*/ 444963 w 807611"/>
              <a:gd name="connsiteY9" fmla="*/ 45058 h 408653"/>
              <a:gd name="connsiteX10" fmla="*/ 450203 w 807611"/>
              <a:gd name="connsiteY10" fmla="*/ 32367 h 408653"/>
              <a:gd name="connsiteX11" fmla="*/ 473283 w 807611"/>
              <a:gd name="connsiteY11" fmla="*/ 56765 h 408653"/>
              <a:gd name="connsiteX12" fmla="*/ 491162 w 807611"/>
              <a:gd name="connsiteY12" fmla="*/ 49221 h 408653"/>
              <a:gd name="connsiteX13" fmla="*/ 550215 w 807611"/>
              <a:gd name="connsiteY13" fmla="*/ 53798 h 408653"/>
              <a:gd name="connsiteX14" fmla="*/ 582528 w 807611"/>
              <a:gd name="connsiteY14" fmla="*/ 24213 h 408653"/>
              <a:gd name="connsiteX15" fmla="*/ 653194 w 807611"/>
              <a:gd name="connsiteY15" fmla="*/ 50419 h 408653"/>
              <a:gd name="connsiteX16" fmla="*/ 669131 w 807611"/>
              <a:gd name="connsiteY16" fmla="*/ 16670 h 408653"/>
              <a:gd name="connsiteX17" fmla="*/ 718552 w 807611"/>
              <a:gd name="connsiteY17" fmla="*/ 33352 h 408653"/>
              <a:gd name="connsiteX18" fmla="*/ 776287 w 807611"/>
              <a:gd name="connsiteY18" fmla="*/ 386441 h 408653"/>
              <a:gd name="connsiteX19" fmla="*/ 804862 w 807611"/>
              <a:gd name="connsiteY19" fmla="*/ 372153 h 408653"/>
              <a:gd name="connsiteX20" fmla="*/ 804862 w 807611"/>
              <a:gd name="connsiteY20" fmla="*/ 374535 h 408653"/>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69131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53194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491162 w 807611"/>
              <a:gd name="connsiteY12" fmla="*/ 60170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0203 w 807611"/>
              <a:gd name="connsiteY10" fmla="*/ 43316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44963 w 807611"/>
              <a:gd name="connsiteY9" fmla="*/ 56007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3283 w 807611"/>
              <a:gd name="connsiteY11" fmla="*/ 67714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 name="connsiteX0" fmla="*/ 0 w 807611"/>
              <a:gd name="connsiteY0" fmla="*/ 390246 h 390246"/>
              <a:gd name="connsiteX1" fmla="*/ 2381 w 807611"/>
              <a:gd name="connsiteY1" fmla="*/ 14009 h 390246"/>
              <a:gd name="connsiteX2" fmla="*/ 2381 w 807611"/>
              <a:gd name="connsiteY2" fmla="*/ 14009 h 390246"/>
              <a:gd name="connsiteX3" fmla="*/ 80962 w 807611"/>
              <a:gd name="connsiteY3" fmla="*/ 52109 h 390246"/>
              <a:gd name="connsiteX4" fmla="*/ 154781 w 807611"/>
              <a:gd name="connsiteY4" fmla="*/ 25914 h 390246"/>
              <a:gd name="connsiteX5" fmla="*/ 240506 w 807611"/>
              <a:gd name="connsiteY5" fmla="*/ 42584 h 390246"/>
              <a:gd name="connsiteX6" fmla="*/ 316705 w 807611"/>
              <a:gd name="connsiteY6" fmla="*/ 56870 h 390246"/>
              <a:gd name="connsiteX7" fmla="*/ 378618 w 807611"/>
              <a:gd name="connsiteY7" fmla="*/ 18771 h 390246"/>
              <a:gd name="connsiteX8" fmla="*/ 407193 w 807611"/>
              <a:gd name="connsiteY8" fmla="*/ 47346 h 390246"/>
              <a:gd name="connsiteX9" fmla="*/ 429797 w 807611"/>
              <a:gd name="connsiteY9" fmla="*/ 63452 h 390246"/>
              <a:gd name="connsiteX10" fmla="*/ 459682 w 807611"/>
              <a:gd name="connsiteY10" fmla="*/ 24709 h 390246"/>
              <a:gd name="connsiteX11" fmla="*/ 478970 w 807611"/>
              <a:gd name="connsiteY11" fmla="*/ 52827 h 390246"/>
              <a:gd name="connsiteX12" fmla="*/ 506328 w 807611"/>
              <a:gd name="connsiteY12" fmla="*/ 49005 h 390246"/>
              <a:gd name="connsiteX13" fmla="*/ 550215 w 807611"/>
              <a:gd name="connsiteY13" fmla="*/ 64747 h 390246"/>
              <a:gd name="connsiteX14" fmla="*/ 582528 w 807611"/>
              <a:gd name="connsiteY14" fmla="*/ 35162 h 390246"/>
              <a:gd name="connsiteX15" fmla="*/ 636132 w 807611"/>
              <a:gd name="connsiteY15" fmla="*/ 61368 h 390246"/>
              <a:gd name="connsiteX16" fmla="*/ 676714 w 807611"/>
              <a:gd name="connsiteY16" fmla="*/ 27619 h 390246"/>
              <a:gd name="connsiteX17" fmla="*/ 718552 w 807611"/>
              <a:gd name="connsiteY17" fmla="*/ 44301 h 390246"/>
              <a:gd name="connsiteX18" fmla="*/ 799036 w 807611"/>
              <a:gd name="connsiteY18" fmla="*/ 20275 h 390246"/>
              <a:gd name="connsiteX19" fmla="*/ 804862 w 807611"/>
              <a:gd name="connsiteY19" fmla="*/ 383102 h 390246"/>
              <a:gd name="connsiteX20" fmla="*/ 804862 w 807611"/>
              <a:gd name="connsiteY20" fmla="*/ 385484 h 39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90246">
                <a:moveTo>
                  <a:pt x="0" y="390246"/>
                </a:moveTo>
                <a:cubicBezTo>
                  <a:pt x="992" y="233480"/>
                  <a:pt x="2381" y="14009"/>
                  <a:pt x="2381" y="14009"/>
                </a:cubicBezTo>
                <a:lnTo>
                  <a:pt x="2381" y="14009"/>
                </a:lnTo>
                <a:cubicBezTo>
                  <a:pt x="15478" y="20359"/>
                  <a:pt x="55562" y="50125"/>
                  <a:pt x="80962" y="52109"/>
                </a:cubicBezTo>
                <a:cubicBezTo>
                  <a:pt x="106362" y="54093"/>
                  <a:pt x="128190" y="27502"/>
                  <a:pt x="154781" y="25914"/>
                </a:cubicBezTo>
                <a:cubicBezTo>
                  <a:pt x="181372" y="24326"/>
                  <a:pt x="213519" y="37425"/>
                  <a:pt x="240506" y="42584"/>
                </a:cubicBezTo>
                <a:cubicBezTo>
                  <a:pt x="267493" y="47743"/>
                  <a:pt x="293686" y="60839"/>
                  <a:pt x="316705" y="56870"/>
                </a:cubicBezTo>
                <a:cubicBezTo>
                  <a:pt x="339724" y="52901"/>
                  <a:pt x="363537" y="20358"/>
                  <a:pt x="378618" y="18771"/>
                </a:cubicBezTo>
                <a:cubicBezTo>
                  <a:pt x="393699" y="17184"/>
                  <a:pt x="398663" y="39899"/>
                  <a:pt x="407193" y="47346"/>
                </a:cubicBezTo>
                <a:cubicBezTo>
                  <a:pt x="415723" y="54793"/>
                  <a:pt x="421049" y="67225"/>
                  <a:pt x="429797" y="63452"/>
                </a:cubicBezTo>
                <a:cubicBezTo>
                  <a:pt x="438545" y="59679"/>
                  <a:pt x="451487" y="26480"/>
                  <a:pt x="459682" y="24709"/>
                </a:cubicBezTo>
                <a:cubicBezTo>
                  <a:pt x="467877" y="22938"/>
                  <a:pt x="471196" y="48778"/>
                  <a:pt x="478970" y="52827"/>
                </a:cubicBezTo>
                <a:cubicBezTo>
                  <a:pt x="486744" y="56876"/>
                  <a:pt x="494454" y="47018"/>
                  <a:pt x="506328" y="49005"/>
                </a:cubicBezTo>
                <a:cubicBezTo>
                  <a:pt x="518202" y="50992"/>
                  <a:pt x="537515" y="67054"/>
                  <a:pt x="550215" y="64747"/>
                </a:cubicBezTo>
                <a:cubicBezTo>
                  <a:pt x="562915" y="62440"/>
                  <a:pt x="568209" y="35725"/>
                  <a:pt x="582528" y="35162"/>
                </a:cubicBezTo>
                <a:cubicBezTo>
                  <a:pt x="596847" y="34599"/>
                  <a:pt x="620434" y="62625"/>
                  <a:pt x="636132" y="61368"/>
                </a:cubicBezTo>
                <a:cubicBezTo>
                  <a:pt x="651830" y="60111"/>
                  <a:pt x="662977" y="30463"/>
                  <a:pt x="676714" y="27619"/>
                </a:cubicBezTo>
                <a:cubicBezTo>
                  <a:pt x="690451" y="24775"/>
                  <a:pt x="698165" y="45525"/>
                  <a:pt x="718552" y="44301"/>
                </a:cubicBezTo>
                <a:cubicBezTo>
                  <a:pt x="738939" y="43077"/>
                  <a:pt x="784651" y="-36192"/>
                  <a:pt x="799036" y="20275"/>
                </a:cubicBezTo>
                <a:cubicBezTo>
                  <a:pt x="813421" y="76742"/>
                  <a:pt x="800100" y="385086"/>
                  <a:pt x="804862" y="383102"/>
                </a:cubicBezTo>
                <a:cubicBezTo>
                  <a:pt x="809625" y="381118"/>
                  <a:pt x="807243" y="383301"/>
                  <a:pt x="804862" y="385484"/>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37" name="Straight Connector 136"/>
          <p:cNvCxnSpPr/>
          <p:nvPr/>
        </p:nvCxnSpPr>
        <p:spPr bwMode="auto">
          <a:xfrm>
            <a:off x="791994"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a:off x="4409475" y="4727929"/>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Arrow Connector 138"/>
          <p:cNvCxnSpPr/>
          <p:nvPr/>
        </p:nvCxnSpPr>
        <p:spPr bwMode="auto">
          <a:xfrm>
            <a:off x="819066" y="5603851"/>
            <a:ext cx="3577835"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40" name="TextBox 139"/>
              <p:cNvSpPr txBox="1"/>
              <p:nvPr/>
            </p:nvSpPr>
            <p:spPr>
              <a:xfrm>
                <a:off x="1976957" y="5564733"/>
                <a:ext cx="1162434" cy="276999"/>
              </a:xfrm>
              <a:prstGeom prst="rect">
                <a:avLst/>
              </a:prstGeom>
              <a:noFill/>
            </p:spPr>
            <p:txBody>
              <a:bodyPr wrap="none" rtlCol="0">
                <a:spAutoFit/>
              </a:bodyPr>
              <a:lstStyle/>
              <a:p>
                <a:r>
                  <a:rPr lang="en-US" sz="1200" dirty="0">
                    <a:solidFill>
                      <a:schemeClr val="tx1"/>
                    </a:solidFill>
                  </a:rPr>
                  <a:t>SYNC (128 </a:t>
                </a:r>
                <a14:m>
                  <m:oMath xmlns:m="http://schemas.openxmlformats.org/officeDocument/2006/math">
                    <m:r>
                      <a:rPr lang="en-US" sz="1200" b="0" i="1" dirty="0" smtClean="0">
                        <a:solidFill>
                          <a:schemeClr val="tx1"/>
                        </a:solidFill>
                        <a:latin typeface="Cambria Math" panose="02040503050406030204" pitchFamily="18" charset="0"/>
                      </a:rPr>
                      <m:t>𝜇</m:t>
                    </m:r>
                    <m:r>
                      <a:rPr lang="en-US" sz="1200" i="1" dirty="0" smtClean="0">
                        <a:solidFill>
                          <a:schemeClr val="tx1"/>
                        </a:solidFill>
                        <a:latin typeface="Cambria Math" panose="02040503050406030204" pitchFamily="18" charset="0"/>
                      </a:rPr>
                      <m:t>𝑠</m:t>
                    </m:r>
                  </m:oMath>
                </a14:m>
                <a:r>
                  <a:rPr lang="en-US" sz="1200" dirty="0">
                    <a:solidFill>
                      <a:schemeClr val="tx1"/>
                    </a:solidFill>
                  </a:rPr>
                  <a:t>)</a:t>
                </a:r>
              </a:p>
            </p:txBody>
          </p:sp>
        </mc:Choice>
        <mc:Fallback xmlns="">
          <p:sp>
            <p:nvSpPr>
              <p:cNvPr id="140" name="TextBox 139"/>
              <p:cNvSpPr txBox="1">
                <a:spLocks noRot="1" noChangeAspect="1" noMove="1" noResize="1" noEditPoints="1" noAdjustHandles="1" noChangeArrowheads="1" noChangeShapeType="1" noTextEdit="1"/>
              </p:cNvSpPr>
              <p:nvPr/>
            </p:nvSpPr>
            <p:spPr>
              <a:xfrm>
                <a:off x="1976957" y="5564733"/>
                <a:ext cx="1162434" cy="276999"/>
              </a:xfrm>
              <a:prstGeom prst="rect">
                <a:avLst/>
              </a:prstGeom>
              <a:blipFill>
                <a:blip r:embed="rId7"/>
                <a:stretch>
                  <a:fillRect t="-2222" b="-17778"/>
                </a:stretch>
              </a:blipFill>
            </p:spPr>
            <p:txBody>
              <a:bodyPr/>
              <a:lstStyle/>
              <a:p>
                <a:r>
                  <a:rPr lang="en-US">
                    <a:noFill/>
                  </a:rPr>
                  <a:t> </a:t>
                </a:r>
              </a:p>
            </p:txBody>
          </p:sp>
        </mc:Fallback>
      </mc:AlternateContent>
      <p:sp>
        <p:nvSpPr>
          <p:cNvPr id="141" name="Left Brace 140"/>
          <p:cNvSpPr/>
          <p:nvPr/>
        </p:nvSpPr>
        <p:spPr bwMode="auto">
          <a:xfrm rot="5400000">
            <a:off x="1146430" y="4552898"/>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2" name="TextBox 141"/>
          <p:cNvSpPr txBox="1"/>
          <p:nvPr/>
        </p:nvSpPr>
        <p:spPr>
          <a:xfrm>
            <a:off x="933609" y="4652614"/>
            <a:ext cx="582250" cy="276999"/>
          </a:xfrm>
          <a:prstGeom prst="rect">
            <a:avLst/>
          </a:prstGeom>
          <a:noFill/>
        </p:spPr>
        <p:txBody>
          <a:bodyPr wrap="none" rtlCol="0">
            <a:spAutoFit/>
          </a:bodyPr>
          <a:lstStyle/>
          <a:p>
            <a:r>
              <a:rPr lang="en-US" sz="1200" dirty="0">
                <a:solidFill>
                  <a:schemeClr val="tx1"/>
                </a:solidFill>
              </a:rPr>
              <a:t>“10”</a:t>
            </a:r>
          </a:p>
        </p:txBody>
      </p:sp>
      <p:sp>
        <p:nvSpPr>
          <p:cNvPr id="143" name="Left Brace 142"/>
          <p:cNvSpPr/>
          <p:nvPr/>
        </p:nvSpPr>
        <p:spPr bwMode="auto">
          <a:xfrm rot="5400000">
            <a:off x="1911234" y="4551186"/>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44" name="TextBox 143"/>
          <p:cNvSpPr txBox="1"/>
          <p:nvPr/>
        </p:nvSpPr>
        <p:spPr>
          <a:xfrm>
            <a:off x="1690942" y="4652614"/>
            <a:ext cx="582250" cy="276999"/>
          </a:xfrm>
          <a:prstGeom prst="rect">
            <a:avLst/>
          </a:prstGeom>
          <a:noFill/>
        </p:spPr>
        <p:txBody>
          <a:bodyPr wrap="none" rtlCol="0">
            <a:spAutoFit/>
          </a:bodyPr>
          <a:lstStyle/>
          <a:p>
            <a:r>
              <a:rPr lang="en-US" sz="1200" dirty="0">
                <a:solidFill>
                  <a:schemeClr val="tx1"/>
                </a:solidFill>
              </a:rPr>
              <a:t>“01”</a:t>
            </a:r>
          </a:p>
        </p:txBody>
      </p:sp>
      <p:cxnSp>
        <p:nvCxnSpPr>
          <p:cNvPr id="145" name="Straight Connector 144"/>
          <p:cNvCxnSpPr/>
          <p:nvPr/>
        </p:nvCxnSpPr>
        <p:spPr bwMode="auto">
          <a:xfrm>
            <a:off x="1559064" y="4979933"/>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6" name="Straight Connector 145"/>
          <p:cNvCxnSpPr/>
          <p:nvPr/>
        </p:nvCxnSpPr>
        <p:spPr bwMode="auto">
          <a:xfrm>
            <a:off x="2329691" y="5022439"/>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47" name="Straight Arrow Connector 146"/>
          <p:cNvCxnSpPr/>
          <p:nvPr/>
        </p:nvCxnSpPr>
        <p:spPr bwMode="auto">
          <a:xfrm>
            <a:off x="792680" y="5290863"/>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50" name="Straight Arrow Connector 149"/>
          <p:cNvCxnSpPr/>
          <p:nvPr/>
        </p:nvCxnSpPr>
        <p:spPr bwMode="auto">
          <a:xfrm>
            <a:off x="1547207" y="5290863"/>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51" name="TextBox 150"/>
              <p:cNvSpPr txBox="1"/>
              <p:nvPr/>
            </p:nvSpPr>
            <p:spPr>
              <a:xfrm>
                <a:off x="866511"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1" name="TextBox 150"/>
              <p:cNvSpPr txBox="1">
                <a:spLocks noRot="1" noChangeAspect="1" noMove="1" noResize="1" noEditPoints="1" noAdjustHandles="1" noChangeArrowheads="1" noChangeShapeType="1" noTextEdit="1"/>
              </p:cNvSpPr>
              <p:nvPr/>
            </p:nvSpPr>
            <p:spPr>
              <a:xfrm>
                <a:off x="866511" y="5330737"/>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619862" y="5328384"/>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52" name="TextBox 151"/>
              <p:cNvSpPr txBox="1">
                <a:spLocks noRot="1" noChangeAspect="1" noMove="1" noResize="1" noEditPoints="1" noAdjustHandles="1" noChangeArrowheads="1" noChangeShapeType="1" noTextEdit="1"/>
              </p:cNvSpPr>
              <p:nvPr/>
            </p:nvSpPr>
            <p:spPr>
              <a:xfrm>
                <a:off x="1619862" y="5328384"/>
                <a:ext cx="548083" cy="276999"/>
              </a:xfrm>
              <a:prstGeom prst="rect">
                <a:avLst/>
              </a:prstGeom>
              <a:blipFill>
                <a:blip r:embed="rId9"/>
                <a:stretch>
                  <a:fillRect l="-1111" b="-15217"/>
                </a:stretch>
              </a:blipFill>
            </p:spPr>
            <p:txBody>
              <a:bodyPr/>
              <a:lstStyle/>
              <a:p>
                <a:r>
                  <a:rPr lang="en-US">
                    <a:noFill/>
                  </a:rPr>
                  <a:t> </a:t>
                </a:r>
              </a:p>
            </p:txBody>
          </p:sp>
        </mc:Fallback>
      </mc:AlternateContent>
      <p:sp>
        <p:nvSpPr>
          <p:cNvPr id="153" name="Left Brace 152"/>
          <p:cNvSpPr/>
          <p:nvPr/>
        </p:nvSpPr>
        <p:spPr bwMode="auto">
          <a:xfrm rot="5400000">
            <a:off x="3226160" y="4551839"/>
            <a:ext cx="70399" cy="76309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59" name="TextBox 158"/>
          <p:cNvSpPr txBox="1"/>
          <p:nvPr/>
        </p:nvSpPr>
        <p:spPr>
          <a:xfrm>
            <a:off x="2972865" y="4651555"/>
            <a:ext cx="582250" cy="276999"/>
          </a:xfrm>
          <a:prstGeom prst="rect">
            <a:avLst/>
          </a:prstGeom>
          <a:noFill/>
        </p:spPr>
        <p:txBody>
          <a:bodyPr wrap="none" rtlCol="0">
            <a:spAutoFit/>
          </a:bodyPr>
          <a:lstStyle/>
          <a:p>
            <a:r>
              <a:rPr lang="en-US" sz="1200" dirty="0">
                <a:solidFill>
                  <a:schemeClr val="tx1"/>
                </a:solidFill>
              </a:rPr>
              <a:t>“00”</a:t>
            </a:r>
          </a:p>
        </p:txBody>
      </p:sp>
      <p:sp>
        <p:nvSpPr>
          <p:cNvPr id="160" name="Left Brace 159"/>
          <p:cNvSpPr/>
          <p:nvPr/>
        </p:nvSpPr>
        <p:spPr bwMode="auto">
          <a:xfrm rot="5400000">
            <a:off x="3990963" y="4550128"/>
            <a:ext cx="70399" cy="766514"/>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61" name="TextBox 160"/>
          <p:cNvSpPr txBox="1"/>
          <p:nvPr/>
        </p:nvSpPr>
        <p:spPr>
          <a:xfrm>
            <a:off x="3754483" y="4651555"/>
            <a:ext cx="575276" cy="276999"/>
          </a:xfrm>
          <a:prstGeom prst="rect">
            <a:avLst/>
          </a:prstGeom>
          <a:noFill/>
        </p:spPr>
        <p:txBody>
          <a:bodyPr wrap="none" rtlCol="0">
            <a:spAutoFit/>
          </a:bodyPr>
          <a:lstStyle/>
          <a:p>
            <a:r>
              <a:rPr lang="en-US" sz="1200" dirty="0">
                <a:solidFill>
                  <a:schemeClr val="tx1"/>
                </a:solidFill>
              </a:rPr>
              <a:t>“11”</a:t>
            </a:r>
          </a:p>
        </p:txBody>
      </p:sp>
      <p:cxnSp>
        <p:nvCxnSpPr>
          <p:cNvPr id="162" name="Straight Connector 161"/>
          <p:cNvCxnSpPr/>
          <p:nvPr/>
        </p:nvCxnSpPr>
        <p:spPr bwMode="auto">
          <a:xfrm>
            <a:off x="3638794" y="4998756"/>
            <a:ext cx="0" cy="330178"/>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63" name="Straight Arrow Connector 162"/>
          <p:cNvCxnSpPr/>
          <p:nvPr/>
        </p:nvCxnSpPr>
        <p:spPr bwMode="auto">
          <a:xfrm>
            <a:off x="2872411" y="528980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64" name="Straight Arrow Connector 163"/>
          <p:cNvCxnSpPr/>
          <p:nvPr/>
        </p:nvCxnSpPr>
        <p:spPr bwMode="auto">
          <a:xfrm>
            <a:off x="3626937" y="528980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65" name="TextBox 164"/>
              <p:cNvSpPr txBox="1"/>
              <p:nvPr/>
            </p:nvSpPr>
            <p:spPr>
              <a:xfrm>
                <a:off x="2946240" y="5329678"/>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5" name="TextBox 164"/>
              <p:cNvSpPr txBox="1">
                <a:spLocks noRot="1" noChangeAspect="1" noMove="1" noResize="1" noEditPoints="1" noAdjustHandles="1" noChangeArrowheads="1" noChangeShapeType="1" noTextEdit="1"/>
              </p:cNvSpPr>
              <p:nvPr/>
            </p:nvSpPr>
            <p:spPr>
              <a:xfrm>
                <a:off x="2946240" y="5329678"/>
                <a:ext cx="548083" cy="276999"/>
              </a:xfrm>
              <a:prstGeom prst="rect">
                <a:avLst/>
              </a:prstGeom>
              <a:blipFill>
                <a:blip r:embed="rId8"/>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3699593" y="5327323"/>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66" name="TextBox 165"/>
              <p:cNvSpPr txBox="1">
                <a:spLocks noRot="1" noChangeAspect="1" noMove="1" noResize="1" noEditPoints="1" noAdjustHandles="1" noChangeArrowheads="1" noChangeShapeType="1" noTextEdit="1"/>
              </p:cNvSpPr>
              <p:nvPr/>
            </p:nvSpPr>
            <p:spPr>
              <a:xfrm>
                <a:off x="3699593" y="5327323"/>
                <a:ext cx="548083" cy="276999"/>
              </a:xfrm>
              <a:prstGeom prst="rect">
                <a:avLst/>
              </a:prstGeom>
              <a:blipFill>
                <a:blip r:embed="rId10"/>
                <a:stretch>
                  <a:fillRect l="-1111" t="-2222" b="-17778"/>
                </a:stretch>
              </a:blipFill>
            </p:spPr>
            <p:txBody>
              <a:bodyPr/>
              <a:lstStyle/>
              <a:p>
                <a:r>
                  <a:rPr lang="en-US">
                    <a:noFill/>
                  </a:rPr>
                  <a:t> </a:t>
                </a:r>
              </a:p>
            </p:txBody>
          </p:sp>
        </mc:Fallback>
      </mc:AlternateContent>
      <p:cxnSp>
        <p:nvCxnSpPr>
          <p:cNvPr id="169" name="Straight Arrow Connector 168"/>
          <p:cNvCxnSpPr/>
          <p:nvPr/>
        </p:nvCxnSpPr>
        <p:spPr bwMode="auto">
          <a:xfrm>
            <a:off x="630366" y="5242795"/>
            <a:ext cx="8262114" cy="0"/>
          </a:xfrm>
          <a:prstGeom prst="straightConnector1">
            <a:avLst/>
          </a:prstGeom>
          <a:solidFill>
            <a:srgbClr val="00B8FF"/>
          </a:solidFill>
          <a:ln w="9525" cap="flat" cmpd="sng" algn="ctr">
            <a:solidFill>
              <a:schemeClr val="tx1"/>
            </a:solidFill>
            <a:prstDash val="solid"/>
            <a:round/>
            <a:headEnd type="none" w="med" len="med"/>
            <a:tailEnd type="triangle" w="med" len="med"/>
          </a:ln>
          <a:effectLst/>
        </p:spPr>
      </p:cxnSp>
      <p:cxnSp>
        <p:nvCxnSpPr>
          <p:cNvPr id="170" name="Straight Arrow Connector 169"/>
          <p:cNvCxnSpPr/>
          <p:nvPr/>
        </p:nvCxnSpPr>
        <p:spPr bwMode="auto">
          <a:xfrm>
            <a:off x="1557858" y="5106738"/>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1" name="Straight Connector 170"/>
          <p:cNvCxnSpPr/>
          <p:nvPr/>
        </p:nvCxnSpPr>
        <p:spPr bwMode="auto">
          <a:xfrm>
            <a:off x="1702214" y="496934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2" name="Straight Connector 171"/>
          <p:cNvCxnSpPr/>
          <p:nvPr/>
        </p:nvCxnSpPr>
        <p:spPr bwMode="auto">
          <a:xfrm>
            <a:off x="2881036" y="4974144"/>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3" name="Straight Connector 172"/>
          <p:cNvCxnSpPr/>
          <p:nvPr/>
        </p:nvCxnSpPr>
        <p:spPr bwMode="auto">
          <a:xfrm>
            <a:off x="3024187" y="4963558"/>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74" name="Straight Arrow Connector 173"/>
          <p:cNvCxnSpPr/>
          <p:nvPr/>
        </p:nvCxnSpPr>
        <p:spPr bwMode="auto">
          <a:xfrm>
            <a:off x="2879814" y="510652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78" name="Straight Arrow Connector 177"/>
          <p:cNvCxnSpPr/>
          <p:nvPr/>
        </p:nvCxnSpPr>
        <p:spPr bwMode="auto">
          <a:xfrm>
            <a:off x="3635949" y="5114877"/>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sp>
        <p:nvSpPr>
          <p:cNvPr id="179" name="Freeform 70"/>
          <p:cNvSpPr/>
          <p:nvPr/>
        </p:nvSpPr>
        <p:spPr bwMode="auto">
          <a:xfrm flipH="1">
            <a:off x="1725729" y="4966181"/>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181" name="Freeform 69"/>
          <p:cNvSpPr/>
          <p:nvPr/>
        </p:nvSpPr>
        <p:spPr bwMode="auto">
          <a:xfrm>
            <a:off x="945187" y="4980072"/>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2">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182" name="Straight Connector 181"/>
          <p:cNvCxnSpPr/>
          <p:nvPr/>
        </p:nvCxnSpPr>
        <p:spPr bwMode="auto">
          <a:xfrm>
            <a:off x="4406459" y="4723324"/>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3" name="Left Brace 182"/>
          <p:cNvSpPr/>
          <p:nvPr/>
        </p:nvSpPr>
        <p:spPr bwMode="auto">
          <a:xfrm rot="5400000">
            <a:off x="5151596" y="4172479"/>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sp>
        <p:nvSpPr>
          <p:cNvPr id="184" name="TextBox 183"/>
          <p:cNvSpPr txBox="1"/>
          <p:nvPr/>
        </p:nvSpPr>
        <p:spPr>
          <a:xfrm>
            <a:off x="4778564" y="4207595"/>
            <a:ext cx="798617" cy="276999"/>
          </a:xfrm>
          <a:prstGeom prst="rect">
            <a:avLst/>
          </a:prstGeom>
          <a:noFill/>
        </p:spPr>
        <p:txBody>
          <a:bodyPr wrap="none" rtlCol="0">
            <a:spAutoFit/>
          </a:bodyPr>
          <a:lstStyle/>
          <a:p>
            <a:r>
              <a:rPr lang="en-US" sz="1200" dirty="0">
                <a:solidFill>
                  <a:schemeClr val="tx1"/>
                </a:solidFill>
              </a:rPr>
              <a:t>“Logic 0”</a:t>
            </a:r>
          </a:p>
        </p:txBody>
      </p:sp>
      <p:cxnSp>
        <p:nvCxnSpPr>
          <p:cNvPr id="190" name="Straight Connector 189"/>
          <p:cNvCxnSpPr/>
          <p:nvPr/>
        </p:nvCxnSpPr>
        <p:spPr bwMode="auto">
          <a:xfrm>
            <a:off x="5173528" y="4975328"/>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2" name="Straight Connector 191"/>
          <p:cNvCxnSpPr/>
          <p:nvPr/>
        </p:nvCxnSpPr>
        <p:spPr bwMode="auto">
          <a:xfrm>
            <a:off x="5944156" y="5017834"/>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193" name="Straight Arrow Connector 192"/>
          <p:cNvCxnSpPr/>
          <p:nvPr/>
        </p:nvCxnSpPr>
        <p:spPr bwMode="auto">
          <a:xfrm>
            <a:off x="4407145" y="5286258"/>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195" name="Straight Arrow Connector 194"/>
          <p:cNvCxnSpPr/>
          <p:nvPr/>
        </p:nvCxnSpPr>
        <p:spPr bwMode="auto">
          <a:xfrm>
            <a:off x="5161672" y="5286258"/>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96" name="TextBox 195"/>
              <p:cNvSpPr txBox="1"/>
              <p:nvPr/>
            </p:nvSpPr>
            <p:spPr>
              <a:xfrm>
                <a:off x="4480976" y="5326132"/>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6" name="TextBox 195"/>
              <p:cNvSpPr txBox="1">
                <a:spLocks noRot="1" noChangeAspect="1" noMove="1" noResize="1" noEditPoints="1" noAdjustHandles="1" noChangeArrowheads="1" noChangeShapeType="1" noTextEdit="1"/>
              </p:cNvSpPr>
              <p:nvPr/>
            </p:nvSpPr>
            <p:spPr>
              <a:xfrm>
                <a:off x="4480976" y="5326132"/>
                <a:ext cx="548083" cy="276999"/>
              </a:xfrm>
              <a:prstGeom prst="rect">
                <a:avLst/>
              </a:prstGeom>
              <a:blipFill>
                <a:blip r:embed="rId11"/>
                <a:stretch>
                  <a:fillRect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5234327" y="5323779"/>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197" name="TextBox 196"/>
              <p:cNvSpPr txBox="1">
                <a:spLocks noRot="1" noChangeAspect="1" noMove="1" noResize="1" noEditPoints="1" noAdjustHandles="1" noChangeArrowheads="1" noChangeShapeType="1" noTextEdit="1"/>
              </p:cNvSpPr>
              <p:nvPr/>
            </p:nvSpPr>
            <p:spPr>
              <a:xfrm>
                <a:off x="5234327" y="5323779"/>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198" name="Straight Arrow Connector 197"/>
          <p:cNvCxnSpPr/>
          <p:nvPr/>
        </p:nvCxnSpPr>
        <p:spPr bwMode="auto">
          <a:xfrm>
            <a:off x="4410043" y="510906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199" name="Straight Arrow Connector 198"/>
          <p:cNvCxnSpPr/>
          <p:nvPr/>
        </p:nvCxnSpPr>
        <p:spPr bwMode="auto">
          <a:xfrm>
            <a:off x="5172323" y="5102133"/>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200" name="Straight Connector 199"/>
          <p:cNvCxnSpPr/>
          <p:nvPr/>
        </p:nvCxnSpPr>
        <p:spPr bwMode="auto">
          <a:xfrm>
            <a:off x="5316679" y="4964743"/>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202" name="Freeform 69"/>
          <p:cNvSpPr/>
          <p:nvPr/>
        </p:nvSpPr>
        <p:spPr bwMode="auto">
          <a:xfrm>
            <a:off x="4559651" y="4975467"/>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cxnSp>
        <p:nvCxnSpPr>
          <p:cNvPr id="204" name="Straight Connector 203"/>
          <p:cNvCxnSpPr/>
          <p:nvPr/>
        </p:nvCxnSpPr>
        <p:spPr bwMode="auto">
          <a:xfrm>
            <a:off x="8529383" y="4735663"/>
            <a:ext cx="0" cy="868188"/>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6" name="TextBox 215"/>
              <p:cNvSpPr txBox="1"/>
              <p:nvPr/>
            </p:nvSpPr>
            <p:spPr>
              <a:xfrm>
                <a:off x="7948312" y="5330737"/>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216" name="TextBox 215"/>
              <p:cNvSpPr txBox="1">
                <a:spLocks noRot="1" noChangeAspect="1" noMove="1" noResize="1" noEditPoints="1" noAdjustHandles="1" noChangeArrowheads="1" noChangeShapeType="1" noTextEdit="1"/>
              </p:cNvSpPr>
              <p:nvPr/>
            </p:nvSpPr>
            <p:spPr>
              <a:xfrm>
                <a:off x="7948312" y="5330737"/>
                <a:ext cx="548083" cy="276999"/>
              </a:xfrm>
              <a:prstGeom prst="rect">
                <a:avLst/>
              </a:prstGeom>
              <a:blipFill>
                <a:blip r:embed="rId9"/>
                <a:stretch>
                  <a:fillRect l="-1111" b="-15217"/>
                </a:stretch>
              </a:blipFill>
            </p:spPr>
            <p:txBody>
              <a:bodyPr/>
              <a:lstStyle/>
              <a:p>
                <a:r>
                  <a:rPr lang="en-US">
                    <a:noFill/>
                  </a:rPr>
                  <a:t> </a:t>
                </a:r>
              </a:p>
            </p:txBody>
          </p:sp>
        </mc:Fallback>
      </mc:AlternateContent>
      <p:cxnSp>
        <p:nvCxnSpPr>
          <p:cNvPr id="230" name="Straight Arrow Connector 229"/>
          <p:cNvCxnSpPr/>
          <p:nvPr/>
        </p:nvCxnSpPr>
        <p:spPr bwMode="auto">
          <a:xfrm>
            <a:off x="4434008" y="5603851"/>
            <a:ext cx="4035610"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sp>
        <p:nvSpPr>
          <p:cNvPr id="234" name="TextBox 233"/>
          <p:cNvSpPr txBox="1"/>
          <p:nvPr/>
        </p:nvSpPr>
        <p:spPr>
          <a:xfrm>
            <a:off x="5886885" y="5561076"/>
            <a:ext cx="976035" cy="276999"/>
          </a:xfrm>
          <a:prstGeom prst="rect">
            <a:avLst/>
          </a:prstGeom>
          <a:noFill/>
        </p:spPr>
        <p:txBody>
          <a:bodyPr wrap="none" rtlCol="0">
            <a:spAutoFit/>
          </a:bodyPr>
          <a:lstStyle/>
          <a:p>
            <a:r>
              <a:rPr lang="en-US" sz="1200" dirty="0">
                <a:solidFill>
                  <a:schemeClr val="tx1"/>
                </a:solidFill>
              </a:rPr>
              <a:t>Data field</a:t>
            </a:r>
          </a:p>
        </p:txBody>
      </p:sp>
      <p:sp>
        <p:nvSpPr>
          <p:cNvPr id="241" name="Freeform 69"/>
          <p:cNvSpPr/>
          <p:nvPr/>
        </p:nvSpPr>
        <p:spPr bwMode="auto">
          <a:xfrm>
            <a:off x="5329987" y="4983576"/>
            <a:ext cx="589159" cy="263701"/>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249" name="Left Brace 248"/>
          <p:cNvSpPr/>
          <p:nvPr/>
        </p:nvSpPr>
        <p:spPr bwMode="auto">
          <a:xfrm rot="5400000">
            <a:off x="7728720" y="4175476"/>
            <a:ext cx="55511" cy="152960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a:ln>
                <a:noFill/>
              </a:ln>
              <a:solidFill>
                <a:schemeClr val="bg1"/>
              </a:solidFill>
              <a:effectLst/>
              <a:latin typeface="Times New Roman" pitchFamily="16" charset="0"/>
              <a:ea typeface="MS Gothic" charset="-128"/>
            </a:endParaRPr>
          </a:p>
        </p:txBody>
      </p:sp>
      <p:cxnSp>
        <p:nvCxnSpPr>
          <p:cNvPr id="257" name="Straight Connector 256"/>
          <p:cNvCxnSpPr/>
          <p:nvPr/>
        </p:nvCxnSpPr>
        <p:spPr bwMode="auto">
          <a:xfrm>
            <a:off x="7750652" y="4978325"/>
            <a:ext cx="0" cy="350059"/>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60" name="Straight Connector 259"/>
          <p:cNvCxnSpPr/>
          <p:nvPr/>
        </p:nvCxnSpPr>
        <p:spPr bwMode="auto">
          <a:xfrm>
            <a:off x="6991672" y="4944096"/>
            <a:ext cx="0" cy="307554"/>
          </a:xfrm>
          <a:prstGeom prst="line">
            <a:avLst/>
          </a:prstGeom>
          <a:solidFill>
            <a:srgbClr val="00B8FF"/>
          </a:solidFill>
          <a:ln w="9525" cap="flat" cmpd="sng" algn="ctr">
            <a:solidFill>
              <a:schemeClr val="tx1"/>
            </a:solidFill>
            <a:prstDash val="sysDot"/>
            <a:round/>
            <a:headEnd type="none" w="med" len="med"/>
            <a:tailEnd type="none" w="med" len="med"/>
          </a:ln>
          <a:effectLst/>
        </p:spPr>
      </p:cxnSp>
      <p:cxnSp>
        <p:nvCxnSpPr>
          <p:cNvPr id="299" name="Straight Arrow Connector 298"/>
          <p:cNvCxnSpPr/>
          <p:nvPr/>
        </p:nvCxnSpPr>
        <p:spPr bwMode="auto">
          <a:xfrm>
            <a:off x="6984269" y="5289255"/>
            <a:ext cx="75452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0" name="Straight Arrow Connector 299"/>
          <p:cNvCxnSpPr/>
          <p:nvPr/>
        </p:nvCxnSpPr>
        <p:spPr bwMode="auto">
          <a:xfrm>
            <a:off x="7738796" y="5289255"/>
            <a:ext cx="775737" cy="0"/>
          </a:xfrm>
          <a:prstGeom prst="straightConnector1">
            <a:avLst/>
          </a:prstGeom>
          <a:solidFill>
            <a:srgbClr val="00B8FF"/>
          </a:solidFill>
          <a:ln w="9525" cap="flat" cmpd="sng" algn="ctr">
            <a:solidFill>
              <a:schemeClr val="tx1"/>
            </a:solidFill>
            <a:prstDash val="solid"/>
            <a:round/>
            <a:headEnd type="triangle" w="sm" len="sm"/>
            <a:tailEnd type="triangle" w="sm" len="sm"/>
          </a:ln>
          <a:effectLst/>
        </p:spPr>
      </p:cxnSp>
      <p:cxnSp>
        <p:nvCxnSpPr>
          <p:cNvPr id="301" name="Straight Arrow Connector 300"/>
          <p:cNvCxnSpPr/>
          <p:nvPr/>
        </p:nvCxnSpPr>
        <p:spPr bwMode="auto">
          <a:xfrm>
            <a:off x="6987167" y="511206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2" name="Straight Arrow Connector 301"/>
          <p:cNvCxnSpPr/>
          <p:nvPr/>
        </p:nvCxnSpPr>
        <p:spPr bwMode="auto">
          <a:xfrm>
            <a:off x="7749447" y="5105130"/>
            <a:ext cx="148402" cy="0"/>
          </a:xfrm>
          <a:prstGeom prst="straightConnector1">
            <a:avLst/>
          </a:prstGeom>
          <a:solidFill>
            <a:srgbClr val="00B8FF"/>
          </a:solidFill>
          <a:ln w="9525" cap="flat" cmpd="sng" algn="ctr">
            <a:solidFill>
              <a:schemeClr val="tx1"/>
            </a:solidFill>
            <a:prstDash val="solid"/>
            <a:round/>
            <a:headEnd type="none" w="sm" len="sm"/>
            <a:tailEnd type="triangle" w="sm" len="sm"/>
          </a:ln>
          <a:effectLst/>
        </p:spPr>
      </p:cxnSp>
      <p:cxnSp>
        <p:nvCxnSpPr>
          <p:cNvPr id="303" name="Straight Connector 302"/>
          <p:cNvCxnSpPr/>
          <p:nvPr/>
        </p:nvCxnSpPr>
        <p:spPr bwMode="auto">
          <a:xfrm>
            <a:off x="7893803" y="4967740"/>
            <a:ext cx="0" cy="273706"/>
          </a:xfrm>
          <a:prstGeom prst="line">
            <a:avLst/>
          </a:prstGeom>
          <a:solidFill>
            <a:srgbClr val="00B8FF"/>
          </a:solidFill>
          <a:ln w="9525" cap="flat" cmpd="sng" algn="ctr">
            <a:solidFill>
              <a:schemeClr val="tx1"/>
            </a:solidFill>
            <a:prstDash val="sysDot"/>
            <a:round/>
            <a:headEnd type="none" w="med" len="med"/>
            <a:tailEnd type="none" w="med" len="med"/>
          </a:ln>
          <a:effectLst/>
        </p:spPr>
      </p:cxnSp>
      <p:sp>
        <p:nvSpPr>
          <p:cNvPr id="306" name="Freeform 70"/>
          <p:cNvSpPr/>
          <p:nvPr/>
        </p:nvSpPr>
        <p:spPr bwMode="auto">
          <a:xfrm flipH="1">
            <a:off x="7923628"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p:sp>
        <p:nvSpPr>
          <p:cNvPr id="307" name="Freeform 70"/>
          <p:cNvSpPr/>
          <p:nvPr/>
        </p:nvSpPr>
        <p:spPr bwMode="auto">
          <a:xfrm flipH="1">
            <a:off x="7145462" y="4970862"/>
            <a:ext cx="599674" cy="280788"/>
          </a:xfrm>
          <a:custGeom>
            <a:avLst/>
            <a:gdLst>
              <a:gd name="connsiteX0" fmla="*/ 0 w 807611"/>
              <a:gd name="connsiteY0" fmla="*/ 438192 h 447745"/>
              <a:gd name="connsiteX1" fmla="*/ 2381 w 807611"/>
              <a:gd name="connsiteY1" fmla="*/ 61955 h 447745"/>
              <a:gd name="connsiteX2" fmla="*/ 2381 w 807611"/>
              <a:gd name="connsiteY2" fmla="*/ 61955 h 447745"/>
              <a:gd name="connsiteX3" fmla="*/ 90487 w 807611"/>
              <a:gd name="connsiteY3" fmla="*/ 128630 h 447745"/>
              <a:gd name="connsiteX4" fmla="*/ 145256 w 807611"/>
              <a:gd name="connsiteY4" fmla="*/ 38142 h 447745"/>
              <a:gd name="connsiteX5" fmla="*/ 250031 w 807611"/>
              <a:gd name="connsiteY5" fmla="*/ 109580 h 447745"/>
              <a:gd name="connsiteX6" fmla="*/ 338137 w 807611"/>
              <a:gd name="connsiteY6" fmla="*/ 135773 h 447745"/>
              <a:gd name="connsiteX7" fmla="*/ 383381 w 807611"/>
              <a:gd name="connsiteY7" fmla="*/ 54811 h 447745"/>
              <a:gd name="connsiteX8" fmla="*/ 404812 w 807611"/>
              <a:gd name="connsiteY8" fmla="*/ 23855 h 447745"/>
              <a:gd name="connsiteX9" fmla="*/ 409575 w 807611"/>
              <a:gd name="connsiteY9" fmla="*/ 421523 h 447745"/>
              <a:gd name="connsiteX10" fmla="*/ 447675 w 807611"/>
              <a:gd name="connsiteY10" fmla="*/ 369136 h 447745"/>
              <a:gd name="connsiteX11" fmla="*/ 483394 w 807611"/>
              <a:gd name="connsiteY11" fmla="*/ 438192 h 447745"/>
              <a:gd name="connsiteX12" fmla="*/ 521494 w 807611"/>
              <a:gd name="connsiteY12" fmla="*/ 440573 h 447745"/>
              <a:gd name="connsiteX13" fmla="*/ 547687 w 807611"/>
              <a:gd name="connsiteY13" fmla="*/ 390567 h 447745"/>
              <a:gd name="connsiteX14" fmla="*/ 597694 w 807611"/>
              <a:gd name="connsiteY14" fmla="*/ 445336 h 447745"/>
              <a:gd name="connsiteX15" fmla="*/ 640556 w 807611"/>
              <a:gd name="connsiteY15" fmla="*/ 411998 h 447745"/>
              <a:gd name="connsiteX16" fmla="*/ 669131 w 807611"/>
              <a:gd name="connsiteY16" fmla="*/ 447717 h 447745"/>
              <a:gd name="connsiteX17" fmla="*/ 728662 w 807611"/>
              <a:gd name="connsiteY17" fmla="*/ 404855 h 447745"/>
              <a:gd name="connsiteX18" fmla="*/ 776287 w 807611"/>
              <a:gd name="connsiteY18" fmla="*/ 445336 h 447745"/>
              <a:gd name="connsiteX19" fmla="*/ 804862 w 807611"/>
              <a:gd name="connsiteY19" fmla="*/ 431048 h 447745"/>
              <a:gd name="connsiteX20" fmla="*/ 804862 w 807611"/>
              <a:gd name="connsiteY20" fmla="*/ 433430 h 447745"/>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83381 w 807611"/>
              <a:gd name="connsiteY7" fmla="*/ 16794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75 h 409728"/>
              <a:gd name="connsiteX1" fmla="*/ 2381 w 807611"/>
              <a:gd name="connsiteY1" fmla="*/ 23938 h 409728"/>
              <a:gd name="connsiteX2" fmla="*/ 2381 w 807611"/>
              <a:gd name="connsiteY2" fmla="*/ 23938 h 409728"/>
              <a:gd name="connsiteX3" fmla="*/ 90487 w 807611"/>
              <a:gd name="connsiteY3" fmla="*/ 90613 h 409728"/>
              <a:gd name="connsiteX4" fmla="*/ 145256 w 807611"/>
              <a:gd name="connsiteY4" fmla="*/ 125 h 409728"/>
              <a:gd name="connsiteX5" fmla="*/ 250031 w 807611"/>
              <a:gd name="connsiteY5" fmla="*/ 71563 h 409728"/>
              <a:gd name="connsiteX6" fmla="*/ 338137 w 807611"/>
              <a:gd name="connsiteY6" fmla="*/ 97756 h 409728"/>
              <a:gd name="connsiteX7" fmla="*/ 378618 w 807611"/>
              <a:gd name="connsiteY7" fmla="*/ 28700 h 409728"/>
              <a:gd name="connsiteX8" fmla="*/ 407193 w 807611"/>
              <a:gd name="connsiteY8" fmla="*/ 57275 h 409728"/>
              <a:gd name="connsiteX9" fmla="*/ 409575 w 807611"/>
              <a:gd name="connsiteY9" fmla="*/ 383506 h 409728"/>
              <a:gd name="connsiteX10" fmla="*/ 447675 w 807611"/>
              <a:gd name="connsiteY10" fmla="*/ 331119 h 409728"/>
              <a:gd name="connsiteX11" fmla="*/ 483394 w 807611"/>
              <a:gd name="connsiteY11" fmla="*/ 400175 h 409728"/>
              <a:gd name="connsiteX12" fmla="*/ 521494 w 807611"/>
              <a:gd name="connsiteY12" fmla="*/ 402556 h 409728"/>
              <a:gd name="connsiteX13" fmla="*/ 547687 w 807611"/>
              <a:gd name="connsiteY13" fmla="*/ 352550 h 409728"/>
              <a:gd name="connsiteX14" fmla="*/ 597694 w 807611"/>
              <a:gd name="connsiteY14" fmla="*/ 407319 h 409728"/>
              <a:gd name="connsiteX15" fmla="*/ 640556 w 807611"/>
              <a:gd name="connsiteY15" fmla="*/ 373981 h 409728"/>
              <a:gd name="connsiteX16" fmla="*/ 669131 w 807611"/>
              <a:gd name="connsiteY16" fmla="*/ 409700 h 409728"/>
              <a:gd name="connsiteX17" fmla="*/ 728662 w 807611"/>
              <a:gd name="connsiteY17" fmla="*/ 366838 h 409728"/>
              <a:gd name="connsiteX18" fmla="*/ 776287 w 807611"/>
              <a:gd name="connsiteY18" fmla="*/ 407319 h 409728"/>
              <a:gd name="connsiteX19" fmla="*/ 804862 w 807611"/>
              <a:gd name="connsiteY19" fmla="*/ 393031 h 409728"/>
              <a:gd name="connsiteX20" fmla="*/ 804862 w 807611"/>
              <a:gd name="connsiteY20" fmla="*/ 395413 h 409728"/>
              <a:gd name="connsiteX0" fmla="*/ 0 w 807611"/>
              <a:gd name="connsiteY0" fmla="*/ 400166 h 409719"/>
              <a:gd name="connsiteX1" fmla="*/ 2381 w 807611"/>
              <a:gd name="connsiteY1" fmla="*/ 23929 h 409719"/>
              <a:gd name="connsiteX2" fmla="*/ 2381 w 807611"/>
              <a:gd name="connsiteY2" fmla="*/ 23929 h 409719"/>
              <a:gd name="connsiteX3" fmla="*/ 90487 w 807611"/>
              <a:gd name="connsiteY3" fmla="*/ 90604 h 409719"/>
              <a:gd name="connsiteX4" fmla="*/ 145256 w 807611"/>
              <a:gd name="connsiteY4" fmla="*/ 116 h 409719"/>
              <a:gd name="connsiteX5" fmla="*/ 250031 w 807611"/>
              <a:gd name="connsiteY5" fmla="*/ 71554 h 409719"/>
              <a:gd name="connsiteX6" fmla="*/ 316705 w 807611"/>
              <a:gd name="connsiteY6" fmla="*/ 66790 h 409719"/>
              <a:gd name="connsiteX7" fmla="*/ 378618 w 807611"/>
              <a:gd name="connsiteY7" fmla="*/ 28691 h 409719"/>
              <a:gd name="connsiteX8" fmla="*/ 407193 w 807611"/>
              <a:gd name="connsiteY8" fmla="*/ 57266 h 409719"/>
              <a:gd name="connsiteX9" fmla="*/ 409575 w 807611"/>
              <a:gd name="connsiteY9" fmla="*/ 383497 h 409719"/>
              <a:gd name="connsiteX10" fmla="*/ 447675 w 807611"/>
              <a:gd name="connsiteY10" fmla="*/ 331110 h 409719"/>
              <a:gd name="connsiteX11" fmla="*/ 483394 w 807611"/>
              <a:gd name="connsiteY11" fmla="*/ 400166 h 409719"/>
              <a:gd name="connsiteX12" fmla="*/ 521494 w 807611"/>
              <a:gd name="connsiteY12" fmla="*/ 402547 h 409719"/>
              <a:gd name="connsiteX13" fmla="*/ 547687 w 807611"/>
              <a:gd name="connsiteY13" fmla="*/ 352541 h 409719"/>
              <a:gd name="connsiteX14" fmla="*/ 597694 w 807611"/>
              <a:gd name="connsiteY14" fmla="*/ 407310 h 409719"/>
              <a:gd name="connsiteX15" fmla="*/ 640556 w 807611"/>
              <a:gd name="connsiteY15" fmla="*/ 373972 h 409719"/>
              <a:gd name="connsiteX16" fmla="*/ 669131 w 807611"/>
              <a:gd name="connsiteY16" fmla="*/ 409691 h 409719"/>
              <a:gd name="connsiteX17" fmla="*/ 728662 w 807611"/>
              <a:gd name="connsiteY17" fmla="*/ 366829 h 409719"/>
              <a:gd name="connsiteX18" fmla="*/ 776287 w 807611"/>
              <a:gd name="connsiteY18" fmla="*/ 407310 h 409719"/>
              <a:gd name="connsiteX19" fmla="*/ 804862 w 807611"/>
              <a:gd name="connsiteY19" fmla="*/ 393022 h 409719"/>
              <a:gd name="connsiteX20" fmla="*/ 804862 w 807611"/>
              <a:gd name="connsiteY20" fmla="*/ 395404 h 409719"/>
              <a:gd name="connsiteX0" fmla="*/ 0 w 807611"/>
              <a:gd name="connsiteY0" fmla="*/ 400630 h 410183"/>
              <a:gd name="connsiteX1" fmla="*/ 2381 w 807611"/>
              <a:gd name="connsiteY1" fmla="*/ 24393 h 410183"/>
              <a:gd name="connsiteX2" fmla="*/ 2381 w 807611"/>
              <a:gd name="connsiteY2" fmla="*/ 24393 h 410183"/>
              <a:gd name="connsiteX3" fmla="*/ 90487 w 807611"/>
              <a:gd name="connsiteY3" fmla="*/ 91068 h 410183"/>
              <a:gd name="connsiteX4" fmla="*/ 145256 w 807611"/>
              <a:gd name="connsiteY4" fmla="*/ 580 h 410183"/>
              <a:gd name="connsiteX5" fmla="*/ 240506 w 807611"/>
              <a:gd name="connsiteY5" fmla="*/ 52968 h 410183"/>
              <a:gd name="connsiteX6" fmla="*/ 316705 w 807611"/>
              <a:gd name="connsiteY6" fmla="*/ 67254 h 410183"/>
              <a:gd name="connsiteX7" fmla="*/ 378618 w 807611"/>
              <a:gd name="connsiteY7" fmla="*/ 29155 h 410183"/>
              <a:gd name="connsiteX8" fmla="*/ 407193 w 807611"/>
              <a:gd name="connsiteY8" fmla="*/ 57730 h 410183"/>
              <a:gd name="connsiteX9" fmla="*/ 409575 w 807611"/>
              <a:gd name="connsiteY9" fmla="*/ 383961 h 410183"/>
              <a:gd name="connsiteX10" fmla="*/ 447675 w 807611"/>
              <a:gd name="connsiteY10" fmla="*/ 331574 h 410183"/>
              <a:gd name="connsiteX11" fmla="*/ 483394 w 807611"/>
              <a:gd name="connsiteY11" fmla="*/ 400630 h 410183"/>
              <a:gd name="connsiteX12" fmla="*/ 521494 w 807611"/>
              <a:gd name="connsiteY12" fmla="*/ 403011 h 410183"/>
              <a:gd name="connsiteX13" fmla="*/ 547687 w 807611"/>
              <a:gd name="connsiteY13" fmla="*/ 353005 h 410183"/>
              <a:gd name="connsiteX14" fmla="*/ 597694 w 807611"/>
              <a:gd name="connsiteY14" fmla="*/ 407774 h 410183"/>
              <a:gd name="connsiteX15" fmla="*/ 640556 w 807611"/>
              <a:gd name="connsiteY15" fmla="*/ 374436 h 410183"/>
              <a:gd name="connsiteX16" fmla="*/ 669131 w 807611"/>
              <a:gd name="connsiteY16" fmla="*/ 410155 h 410183"/>
              <a:gd name="connsiteX17" fmla="*/ 728662 w 807611"/>
              <a:gd name="connsiteY17" fmla="*/ 367293 h 410183"/>
              <a:gd name="connsiteX18" fmla="*/ 776287 w 807611"/>
              <a:gd name="connsiteY18" fmla="*/ 407774 h 410183"/>
              <a:gd name="connsiteX19" fmla="*/ 804862 w 807611"/>
              <a:gd name="connsiteY19" fmla="*/ 393486 h 410183"/>
              <a:gd name="connsiteX20" fmla="*/ 804862 w 807611"/>
              <a:gd name="connsiteY20" fmla="*/ 395868 h 410183"/>
              <a:gd name="connsiteX0" fmla="*/ 0 w 807611"/>
              <a:gd name="connsiteY0" fmla="*/ 379959 h 389512"/>
              <a:gd name="connsiteX1" fmla="*/ 2381 w 807611"/>
              <a:gd name="connsiteY1" fmla="*/ 3722 h 389512"/>
              <a:gd name="connsiteX2" fmla="*/ 2381 w 807611"/>
              <a:gd name="connsiteY2" fmla="*/ 3722 h 389512"/>
              <a:gd name="connsiteX3" fmla="*/ 90487 w 807611"/>
              <a:gd name="connsiteY3" fmla="*/ 70397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 name="connsiteX0" fmla="*/ 0 w 807611"/>
              <a:gd name="connsiteY0" fmla="*/ 379959 h 389512"/>
              <a:gd name="connsiteX1" fmla="*/ 2381 w 807611"/>
              <a:gd name="connsiteY1" fmla="*/ 3722 h 389512"/>
              <a:gd name="connsiteX2" fmla="*/ 2381 w 807611"/>
              <a:gd name="connsiteY2" fmla="*/ 3722 h 389512"/>
              <a:gd name="connsiteX3" fmla="*/ 80962 w 807611"/>
              <a:gd name="connsiteY3" fmla="*/ 41822 h 389512"/>
              <a:gd name="connsiteX4" fmla="*/ 154781 w 807611"/>
              <a:gd name="connsiteY4" fmla="*/ 15627 h 389512"/>
              <a:gd name="connsiteX5" fmla="*/ 240506 w 807611"/>
              <a:gd name="connsiteY5" fmla="*/ 32297 h 389512"/>
              <a:gd name="connsiteX6" fmla="*/ 316705 w 807611"/>
              <a:gd name="connsiteY6" fmla="*/ 46583 h 389512"/>
              <a:gd name="connsiteX7" fmla="*/ 378618 w 807611"/>
              <a:gd name="connsiteY7" fmla="*/ 8484 h 389512"/>
              <a:gd name="connsiteX8" fmla="*/ 407193 w 807611"/>
              <a:gd name="connsiteY8" fmla="*/ 37059 h 389512"/>
              <a:gd name="connsiteX9" fmla="*/ 409575 w 807611"/>
              <a:gd name="connsiteY9" fmla="*/ 363290 h 389512"/>
              <a:gd name="connsiteX10" fmla="*/ 447675 w 807611"/>
              <a:gd name="connsiteY10" fmla="*/ 310903 h 389512"/>
              <a:gd name="connsiteX11" fmla="*/ 483394 w 807611"/>
              <a:gd name="connsiteY11" fmla="*/ 379959 h 389512"/>
              <a:gd name="connsiteX12" fmla="*/ 521494 w 807611"/>
              <a:gd name="connsiteY12" fmla="*/ 382340 h 389512"/>
              <a:gd name="connsiteX13" fmla="*/ 547687 w 807611"/>
              <a:gd name="connsiteY13" fmla="*/ 332334 h 389512"/>
              <a:gd name="connsiteX14" fmla="*/ 597694 w 807611"/>
              <a:gd name="connsiteY14" fmla="*/ 387103 h 389512"/>
              <a:gd name="connsiteX15" fmla="*/ 640556 w 807611"/>
              <a:gd name="connsiteY15" fmla="*/ 353765 h 389512"/>
              <a:gd name="connsiteX16" fmla="*/ 669131 w 807611"/>
              <a:gd name="connsiteY16" fmla="*/ 389484 h 389512"/>
              <a:gd name="connsiteX17" fmla="*/ 728662 w 807611"/>
              <a:gd name="connsiteY17" fmla="*/ 346622 h 389512"/>
              <a:gd name="connsiteX18" fmla="*/ 776287 w 807611"/>
              <a:gd name="connsiteY18" fmla="*/ 387103 h 389512"/>
              <a:gd name="connsiteX19" fmla="*/ 804862 w 807611"/>
              <a:gd name="connsiteY19" fmla="*/ 372815 h 389512"/>
              <a:gd name="connsiteX20" fmla="*/ 804862 w 807611"/>
              <a:gd name="connsiteY20" fmla="*/ 375197 h 38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7611" h="389512">
                <a:moveTo>
                  <a:pt x="0" y="379959"/>
                </a:moveTo>
                <a:cubicBezTo>
                  <a:pt x="992" y="223193"/>
                  <a:pt x="2381" y="3722"/>
                  <a:pt x="2381" y="3722"/>
                </a:cubicBezTo>
                <a:lnTo>
                  <a:pt x="2381" y="3722"/>
                </a:lnTo>
                <a:cubicBezTo>
                  <a:pt x="15478" y="10072"/>
                  <a:pt x="55562" y="39838"/>
                  <a:pt x="80962" y="41822"/>
                </a:cubicBezTo>
                <a:cubicBezTo>
                  <a:pt x="106362" y="43806"/>
                  <a:pt x="128190" y="17215"/>
                  <a:pt x="154781" y="15627"/>
                </a:cubicBezTo>
                <a:cubicBezTo>
                  <a:pt x="181372" y="14039"/>
                  <a:pt x="213519" y="27138"/>
                  <a:pt x="240506" y="32297"/>
                </a:cubicBezTo>
                <a:cubicBezTo>
                  <a:pt x="267493" y="37456"/>
                  <a:pt x="293686" y="50552"/>
                  <a:pt x="316705" y="46583"/>
                </a:cubicBezTo>
                <a:cubicBezTo>
                  <a:pt x="339724" y="42614"/>
                  <a:pt x="363537" y="10071"/>
                  <a:pt x="378618" y="8484"/>
                </a:cubicBezTo>
                <a:cubicBezTo>
                  <a:pt x="393699" y="6897"/>
                  <a:pt x="402034" y="-22075"/>
                  <a:pt x="407193" y="37059"/>
                </a:cubicBezTo>
                <a:cubicBezTo>
                  <a:pt x="412352" y="96193"/>
                  <a:pt x="402828" y="317649"/>
                  <a:pt x="409575" y="363290"/>
                </a:cubicBezTo>
                <a:cubicBezTo>
                  <a:pt x="416322" y="408931"/>
                  <a:pt x="435372" y="308125"/>
                  <a:pt x="447675" y="310903"/>
                </a:cubicBezTo>
                <a:cubicBezTo>
                  <a:pt x="459978" y="313681"/>
                  <a:pt x="471091" y="368053"/>
                  <a:pt x="483394" y="379959"/>
                </a:cubicBezTo>
                <a:cubicBezTo>
                  <a:pt x="495697" y="391865"/>
                  <a:pt x="510779" y="390278"/>
                  <a:pt x="521494" y="382340"/>
                </a:cubicBezTo>
                <a:cubicBezTo>
                  <a:pt x="532210" y="374402"/>
                  <a:pt x="534987" y="331540"/>
                  <a:pt x="547687" y="332334"/>
                </a:cubicBezTo>
                <a:cubicBezTo>
                  <a:pt x="560387" y="333128"/>
                  <a:pt x="582216" y="383531"/>
                  <a:pt x="597694" y="387103"/>
                </a:cubicBezTo>
                <a:cubicBezTo>
                  <a:pt x="613172" y="390675"/>
                  <a:pt x="628650" y="353368"/>
                  <a:pt x="640556" y="353765"/>
                </a:cubicBezTo>
                <a:cubicBezTo>
                  <a:pt x="652462" y="354162"/>
                  <a:pt x="654447" y="390674"/>
                  <a:pt x="669131" y="389484"/>
                </a:cubicBezTo>
                <a:cubicBezTo>
                  <a:pt x="683815" y="388294"/>
                  <a:pt x="710803" y="347019"/>
                  <a:pt x="728662" y="346622"/>
                </a:cubicBezTo>
                <a:cubicBezTo>
                  <a:pt x="746521" y="346225"/>
                  <a:pt x="763587" y="382738"/>
                  <a:pt x="776287" y="387103"/>
                </a:cubicBezTo>
                <a:cubicBezTo>
                  <a:pt x="788987" y="391468"/>
                  <a:pt x="800100" y="374799"/>
                  <a:pt x="804862" y="372815"/>
                </a:cubicBezTo>
                <a:cubicBezTo>
                  <a:pt x="809625" y="370831"/>
                  <a:pt x="807243" y="373014"/>
                  <a:pt x="804862" y="375197"/>
                </a:cubicBezTo>
              </a:path>
            </a:pathLst>
          </a:custGeom>
          <a:solidFill>
            <a:schemeClr val="accent1">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200"/>
          </a:p>
        </p:txBody>
      </p:sp>
      <mc:AlternateContent xmlns:mc="http://schemas.openxmlformats.org/markup-compatibility/2006" xmlns:a14="http://schemas.microsoft.com/office/drawing/2010/main">
        <mc:Choice Requires="a14">
          <p:sp>
            <p:nvSpPr>
              <p:cNvPr id="308" name="TextBox 307"/>
              <p:cNvSpPr txBox="1"/>
              <p:nvPr/>
            </p:nvSpPr>
            <p:spPr>
              <a:xfrm>
                <a:off x="7141844" y="5332531"/>
                <a:ext cx="548083" cy="276999"/>
              </a:xfrm>
              <a:prstGeom prst="rect">
                <a:avLst/>
              </a:prstGeom>
              <a:noFill/>
            </p:spPr>
            <p:txBody>
              <a:bodyPr wrap="none" rtlCol="0">
                <a:spAutoFit/>
              </a:bodyPr>
              <a:lstStyle/>
              <a:p>
                <a:r>
                  <a:rPr lang="en-US" sz="1200" b="0" dirty="0">
                    <a:solidFill>
                      <a:schemeClr val="tx1"/>
                    </a:solidFill>
                  </a:rPr>
                  <a:t>4 </a:t>
                </a:r>
                <a14:m>
                  <m:oMath xmlns:m="http://schemas.openxmlformats.org/officeDocument/2006/math">
                    <m:r>
                      <a:rPr lang="en-US" sz="1200" b="0" i="1" smtClean="0">
                        <a:solidFill>
                          <a:schemeClr val="tx1"/>
                        </a:solidFill>
                        <a:latin typeface="Cambria Math" panose="02040503050406030204" pitchFamily="18" charset="0"/>
                      </a:rPr>
                      <m:t>𝜇</m:t>
                    </m:r>
                  </m:oMath>
                </a14:m>
                <a:r>
                  <a:rPr lang="en-US" sz="1200" dirty="0">
                    <a:solidFill>
                      <a:schemeClr val="tx1"/>
                    </a:solidFill>
                  </a:rPr>
                  <a:t>s</a:t>
                </a:r>
              </a:p>
            </p:txBody>
          </p:sp>
        </mc:Choice>
        <mc:Fallback xmlns="">
          <p:sp>
            <p:nvSpPr>
              <p:cNvPr id="308" name="TextBox 307"/>
              <p:cNvSpPr txBox="1">
                <a:spLocks noRot="1" noChangeAspect="1" noMove="1" noResize="1" noEditPoints="1" noAdjustHandles="1" noChangeArrowheads="1" noChangeShapeType="1" noTextEdit="1"/>
              </p:cNvSpPr>
              <p:nvPr/>
            </p:nvSpPr>
            <p:spPr>
              <a:xfrm>
                <a:off x="7141844" y="5332531"/>
                <a:ext cx="548083" cy="276999"/>
              </a:xfrm>
              <a:prstGeom prst="rect">
                <a:avLst/>
              </a:prstGeom>
              <a:blipFill>
                <a:blip r:embed="rId12"/>
                <a:stretch>
                  <a:fillRect l="-1124" t="-2222" b="-17778"/>
                </a:stretch>
              </a:blipFill>
            </p:spPr>
            <p:txBody>
              <a:bodyPr/>
              <a:lstStyle/>
              <a:p>
                <a:r>
                  <a:rPr lang="en-US">
                    <a:noFill/>
                  </a:rPr>
                  <a:t> </a:t>
                </a:r>
              </a:p>
            </p:txBody>
          </p:sp>
        </mc:Fallback>
      </mc:AlternateContent>
      <p:sp>
        <p:nvSpPr>
          <p:cNvPr id="309" name="TextBox 308"/>
          <p:cNvSpPr txBox="1"/>
          <p:nvPr/>
        </p:nvSpPr>
        <p:spPr>
          <a:xfrm>
            <a:off x="3462301" y="2880362"/>
            <a:ext cx="420522" cy="276999"/>
          </a:xfrm>
          <a:prstGeom prst="rect">
            <a:avLst/>
          </a:prstGeom>
          <a:noFill/>
        </p:spPr>
        <p:txBody>
          <a:bodyPr wrap="none" rtlCol="0">
            <a:spAutoFit/>
          </a:bodyPr>
          <a:lstStyle/>
          <a:p>
            <a:r>
              <a:rPr lang="en-US" sz="1200" dirty="0">
                <a:solidFill>
                  <a:schemeClr val="tx1"/>
                </a:solidFill>
              </a:rPr>
              <a:t>“10”</a:t>
            </a:r>
          </a:p>
        </p:txBody>
      </p:sp>
      <p:sp>
        <p:nvSpPr>
          <p:cNvPr id="310" name="TextBox 309"/>
          <p:cNvSpPr txBox="1"/>
          <p:nvPr/>
        </p:nvSpPr>
        <p:spPr>
          <a:xfrm>
            <a:off x="4009273" y="2880362"/>
            <a:ext cx="420522" cy="276999"/>
          </a:xfrm>
          <a:prstGeom prst="rect">
            <a:avLst/>
          </a:prstGeom>
          <a:noFill/>
        </p:spPr>
        <p:txBody>
          <a:bodyPr wrap="none" rtlCol="0">
            <a:spAutoFit/>
          </a:bodyPr>
          <a:lstStyle/>
          <a:p>
            <a:r>
              <a:rPr lang="en-US" sz="1200" dirty="0">
                <a:solidFill>
                  <a:schemeClr val="tx1"/>
                </a:solidFill>
              </a:rPr>
              <a:t>“01”</a:t>
            </a:r>
          </a:p>
        </p:txBody>
      </p:sp>
      <p:sp>
        <p:nvSpPr>
          <p:cNvPr id="42" name="Arrow: Down 41"/>
          <p:cNvSpPr/>
          <p:nvPr/>
        </p:nvSpPr>
        <p:spPr bwMode="auto">
          <a:xfrm>
            <a:off x="3678978" y="272061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1" name="Arrow: Down 310"/>
          <p:cNvSpPr/>
          <p:nvPr/>
        </p:nvSpPr>
        <p:spPr bwMode="auto">
          <a:xfrm>
            <a:off x="4210108" y="2714087"/>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2" name="Arrow: Down 311"/>
          <p:cNvSpPr/>
          <p:nvPr/>
        </p:nvSpPr>
        <p:spPr bwMode="auto">
          <a:xfrm>
            <a:off x="6076192" y="2746831"/>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3" name="TextBox 312"/>
          <p:cNvSpPr txBox="1"/>
          <p:nvPr/>
        </p:nvSpPr>
        <p:spPr>
          <a:xfrm>
            <a:off x="5886885" y="2880378"/>
            <a:ext cx="420522" cy="276999"/>
          </a:xfrm>
          <a:prstGeom prst="rect">
            <a:avLst/>
          </a:prstGeom>
          <a:noFill/>
        </p:spPr>
        <p:txBody>
          <a:bodyPr wrap="none" rtlCol="0">
            <a:spAutoFit/>
          </a:bodyPr>
          <a:lstStyle/>
          <a:p>
            <a:r>
              <a:rPr lang="en-US" sz="1200" dirty="0">
                <a:solidFill>
                  <a:schemeClr val="tx1"/>
                </a:solidFill>
              </a:rPr>
              <a:t>“01”</a:t>
            </a:r>
          </a:p>
        </p:txBody>
      </p:sp>
      <p:sp>
        <p:nvSpPr>
          <p:cNvPr id="314" name="TextBox 313"/>
          <p:cNvSpPr txBox="1"/>
          <p:nvPr/>
        </p:nvSpPr>
        <p:spPr>
          <a:xfrm>
            <a:off x="4565243" y="4645202"/>
            <a:ext cx="420522" cy="276999"/>
          </a:xfrm>
          <a:prstGeom prst="rect">
            <a:avLst/>
          </a:prstGeom>
          <a:noFill/>
        </p:spPr>
        <p:txBody>
          <a:bodyPr wrap="none" rtlCol="0">
            <a:spAutoFit/>
          </a:bodyPr>
          <a:lstStyle/>
          <a:p>
            <a:r>
              <a:rPr lang="en-US" sz="1200" dirty="0">
                <a:solidFill>
                  <a:schemeClr val="tx1"/>
                </a:solidFill>
              </a:rPr>
              <a:t>“10”</a:t>
            </a:r>
          </a:p>
        </p:txBody>
      </p:sp>
      <p:sp>
        <p:nvSpPr>
          <p:cNvPr id="315" name="TextBox 314"/>
          <p:cNvSpPr txBox="1"/>
          <p:nvPr/>
        </p:nvSpPr>
        <p:spPr>
          <a:xfrm>
            <a:off x="5254699" y="4651554"/>
            <a:ext cx="420522" cy="276999"/>
          </a:xfrm>
          <a:prstGeom prst="rect">
            <a:avLst/>
          </a:prstGeom>
          <a:noFill/>
        </p:spPr>
        <p:txBody>
          <a:bodyPr wrap="none" rtlCol="0">
            <a:spAutoFit/>
          </a:bodyPr>
          <a:lstStyle/>
          <a:p>
            <a:r>
              <a:rPr lang="en-US" sz="1200" dirty="0">
                <a:solidFill>
                  <a:schemeClr val="tx1"/>
                </a:solidFill>
              </a:rPr>
              <a:t>“10”</a:t>
            </a:r>
          </a:p>
        </p:txBody>
      </p:sp>
      <p:sp>
        <p:nvSpPr>
          <p:cNvPr id="316" name="TextBox 315"/>
          <p:cNvSpPr txBox="1"/>
          <p:nvPr/>
        </p:nvSpPr>
        <p:spPr>
          <a:xfrm>
            <a:off x="7234172" y="4670363"/>
            <a:ext cx="476412" cy="276999"/>
          </a:xfrm>
          <a:prstGeom prst="rect">
            <a:avLst/>
          </a:prstGeom>
          <a:noFill/>
        </p:spPr>
        <p:txBody>
          <a:bodyPr wrap="none" rtlCol="0">
            <a:spAutoFit/>
          </a:bodyPr>
          <a:lstStyle/>
          <a:p>
            <a:r>
              <a:rPr lang="en-US" sz="1200" dirty="0">
                <a:solidFill>
                  <a:schemeClr val="tx1"/>
                </a:solidFill>
              </a:rPr>
              <a:t>“01”</a:t>
            </a:r>
          </a:p>
        </p:txBody>
      </p:sp>
      <p:sp>
        <p:nvSpPr>
          <p:cNvPr id="317" name="TextBox 316"/>
          <p:cNvSpPr txBox="1"/>
          <p:nvPr/>
        </p:nvSpPr>
        <p:spPr>
          <a:xfrm>
            <a:off x="7923628" y="4676715"/>
            <a:ext cx="476412" cy="276999"/>
          </a:xfrm>
          <a:prstGeom prst="rect">
            <a:avLst/>
          </a:prstGeom>
          <a:noFill/>
        </p:spPr>
        <p:txBody>
          <a:bodyPr wrap="none" rtlCol="0">
            <a:spAutoFit/>
          </a:bodyPr>
          <a:lstStyle/>
          <a:p>
            <a:r>
              <a:rPr lang="en-US" sz="1200" dirty="0">
                <a:solidFill>
                  <a:schemeClr val="tx1"/>
                </a:solidFill>
              </a:rPr>
              <a:t>“01”</a:t>
            </a:r>
          </a:p>
        </p:txBody>
      </p:sp>
      <p:sp>
        <p:nvSpPr>
          <p:cNvPr id="318" name="Arrow: Down 317"/>
          <p:cNvSpPr/>
          <p:nvPr/>
        </p:nvSpPr>
        <p:spPr bwMode="auto">
          <a:xfrm>
            <a:off x="5161686" y="4473573"/>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9" name="TextBox 318"/>
          <p:cNvSpPr txBox="1"/>
          <p:nvPr/>
        </p:nvSpPr>
        <p:spPr>
          <a:xfrm>
            <a:off x="7368115" y="4202844"/>
            <a:ext cx="798617" cy="276999"/>
          </a:xfrm>
          <a:prstGeom prst="rect">
            <a:avLst/>
          </a:prstGeom>
          <a:noFill/>
        </p:spPr>
        <p:txBody>
          <a:bodyPr wrap="none" rtlCol="0">
            <a:spAutoFit/>
          </a:bodyPr>
          <a:lstStyle/>
          <a:p>
            <a:r>
              <a:rPr lang="en-US" sz="1200" dirty="0">
                <a:solidFill>
                  <a:schemeClr val="tx1"/>
                </a:solidFill>
              </a:rPr>
              <a:t>“Logic 1”</a:t>
            </a:r>
          </a:p>
        </p:txBody>
      </p:sp>
      <p:sp>
        <p:nvSpPr>
          <p:cNvPr id="320" name="Arrow: Down 319"/>
          <p:cNvSpPr/>
          <p:nvPr/>
        </p:nvSpPr>
        <p:spPr bwMode="auto">
          <a:xfrm>
            <a:off x="7751237" y="4468822"/>
            <a:ext cx="56688" cy="19819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TextBox 42"/>
          <p:cNvSpPr txBox="1"/>
          <p:nvPr/>
        </p:nvSpPr>
        <p:spPr>
          <a:xfrm>
            <a:off x="570331" y="2340791"/>
            <a:ext cx="2046842" cy="338554"/>
          </a:xfrm>
          <a:prstGeom prst="rect">
            <a:avLst/>
          </a:prstGeom>
          <a:noFill/>
        </p:spPr>
        <p:txBody>
          <a:bodyPr wrap="none" rtlCol="0">
            <a:spAutoFit/>
          </a:bodyPr>
          <a:lstStyle/>
          <a:p>
            <a:r>
              <a:rPr lang="en-US" sz="1600" b="1" u="sng" dirty="0">
                <a:solidFill>
                  <a:schemeClr val="tx1"/>
                </a:solidFill>
              </a:rPr>
              <a:t>High data rate WUS:</a:t>
            </a:r>
          </a:p>
        </p:txBody>
      </p:sp>
      <p:sp>
        <p:nvSpPr>
          <p:cNvPr id="321" name="TextBox 320"/>
          <p:cNvSpPr txBox="1"/>
          <p:nvPr/>
        </p:nvSpPr>
        <p:spPr>
          <a:xfrm>
            <a:off x="509154" y="4353151"/>
            <a:ext cx="1998752" cy="338554"/>
          </a:xfrm>
          <a:prstGeom prst="rect">
            <a:avLst/>
          </a:prstGeom>
          <a:noFill/>
        </p:spPr>
        <p:txBody>
          <a:bodyPr wrap="none" rtlCol="0">
            <a:spAutoFit/>
          </a:bodyPr>
          <a:lstStyle/>
          <a:p>
            <a:r>
              <a:rPr lang="en-US" sz="1600" b="1" u="sng" dirty="0">
                <a:solidFill>
                  <a:schemeClr val="tx1"/>
                </a:solidFill>
              </a:rPr>
              <a:t>Low data rate WUS:</a:t>
            </a:r>
          </a:p>
        </p:txBody>
      </p:sp>
    </p:spTree>
    <p:extLst>
      <p:ext uri="{BB962C8B-B14F-4D97-AF65-F5344CB8AC3E}">
        <p14:creationId xmlns:p14="http://schemas.microsoft.com/office/powerpoint/2010/main" val="384560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(1/2)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39552" y="1514500"/>
                <a:ext cx="7917061" cy="4464496"/>
              </a:xfrm>
            </p:spPr>
            <p:txBody>
              <a:bodyPr/>
              <a:lstStyle/>
              <a:p>
                <a:pPr marL="400050">
                  <a:buFont typeface="Arial" panose="020B0604020202020204" pitchFamily="34" charset="0"/>
                  <a:buChar char="•"/>
                </a:pPr>
                <a:r>
                  <a:rPr lang="en-US" dirty="0"/>
                  <a:t>We evaluate three approaches for SYNC and data fields</a:t>
                </a:r>
              </a:p>
              <a:p>
                <a:pPr marL="800100" lvl="1">
                  <a:buFont typeface="Arial" panose="020B0604020202020204" pitchFamily="34" charset="0"/>
                  <a:buChar char="•"/>
                </a:pPr>
                <a:r>
                  <a:rPr lang="en-US" dirty="0"/>
                  <a:t>Approach #1:</a:t>
                </a:r>
              </a:p>
              <a:p>
                <a:pPr marL="1200150" lvl="2">
                  <a:buFont typeface="Arial" panose="020B0604020202020204" pitchFamily="34" charset="0"/>
                  <a:buChar char="•"/>
                </a:pPr>
                <a:r>
                  <a:rPr lang="en-US" sz="1600" dirty="0"/>
                  <a:t>SYNC waveform: Plain OOK (2 </a:t>
                </a:r>
                <a14:m>
                  <m:oMath xmlns:m="http://schemas.openxmlformats.org/officeDocument/2006/math">
                    <m:r>
                      <a:rPr lang="en-US" sz="1600" i="1">
                        <a:latin typeface="Cambria Math" panose="02040503050406030204" pitchFamily="18" charset="0"/>
                      </a:rPr>
                      <m:t>𝜇</m:t>
                    </m:r>
                  </m:oMath>
                </a14:m>
                <a:r>
                  <a:rPr lang="en-US" sz="1600" dirty="0"/>
                  <a:t>s ON/OFF)</a:t>
                </a:r>
              </a:p>
              <a:p>
                <a:pPr marL="1200150" lvl="2">
                  <a:buFont typeface="Arial" panose="020B0604020202020204" pitchFamily="34" charset="0"/>
                  <a:buChar char="•"/>
                </a:pPr>
                <a:r>
                  <a:rPr lang="en-US" sz="1600" dirty="0"/>
                  <a:t>Data waveform: Masking-based WFC OOK without GI [5]</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#2:</a:t>
                </a:r>
              </a:p>
              <a:p>
                <a:pPr marL="1200150" lvl="2">
                  <a:buFont typeface="Arial" panose="020B0604020202020204" pitchFamily="34" charset="0"/>
                  <a:buChar char="•"/>
                </a:pPr>
                <a:r>
                  <a:rPr lang="en-US" sz="1600" dirty="0"/>
                  <a:t>SYNC waveform: Plain OOK (2 𝜇s ON/OFF)</a:t>
                </a:r>
              </a:p>
              <a:p>
                <a:pPr marL="1200150" lvl="2">
                  <a:buFont typeface="Arial" panose="020B0604020202020204" pitchFamily="34" charset="0"/>
                  <a:buChar char="•"/>
                </a:pPr>
                <a:r>
                  <a:rPr lang="en-US" sz="1600" dirty="0"/>
                  <a:t>Data waveform: Masking-based WFC OOK with GI  [5] </a:t>
                </a:r>
              </a:p>
              <a:p>
                <a:pPr marL="1657350" lvl="3">
                  <a:buFont typeface="Arial" panose="020B0604020202020204" pitchFamily="34" charset="0"/>
                  <a:buChar char="•"/>
                </a:pPr>
                <a:r>
                  <a:rPr lang="en-US" sz="1400" dirty="0"/>
                  <a:t>Additional windowing is applied by 4 samples to edges of the OOK waveform</a:t>
                </a:r>
              </a:p>
              <a:p>
                <a:pPr marL="800100" lvl="1">
                  <a:buFont typeface="Arial" panose="020B0604020202020204" pitchFamily="34" charset="0"/>
                  <a:buChar char="•"/>
                </a:pPr>
                <a:r>
                  <a:rPr lang="en-US" dirty="0"/>
                  <a:t>Approach #3:</a:t>
                </a:r>
              </a:p>
              <a:p>
                <a:pPr lvl="2">
                  <a:buFont typeface="Arial" panose="020B0604020202020204" pitchFamily="34" charset="0"/>
                  <a:buChar char="•"/>
                </a:pPr>
                <a:r>
                  <a:rPr lang="en-US" sz="1600" dirty="0"/>
                  <a:t>SYNC waveform: Constellation OOK </a:t>
                </a:r>
              </a:p>
              <a:p>
                <a:pPr lvl="2">
                  <a:buFont typeface="Arial" panose="020B0604020202020204" pitchFamily="34" charset="0"/>
                  <a:buChar char="•"/>
                </a:pPr>
                <a:r>
                  <a:rPr lang="en-US" sz="1600" dirty="0"/>
                  <a:t>Data waveform: Constellation OOK</a:t>
                </a:r>
              </a:p>
              <a:p>
                <a:pPr lvl="3">
                  <a:buFont typeface="Arial" panose="020B0604020202020204" pitchFamily="34" charset="0"/>
                  <a:buChar char="•"/>
                </a:pPr>
                <a:r>
                  <a:rPr lang="en-US" sz="1400" dirty="0"/>
                  <a:t>“11” sequence is based on BPSK [5], “01” and “10” sequences are based on 64-QAM (given in appendix) [2]</a:t>
                </a:r>
              </a:p>
              <a:p>
                <a:pPr>
                  <a:buFont typeface="Arial" panose="020B0604020202020204" pitchFamily="34" charset="0"/>
                  <a:buChar char="•"/>
                </a:pPr>
                <a:r>
                  <a:rPr lang="en-US" sz="2200" dirty="0"/>
                  <a:t>The approaches are also illustrated in the appendices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39552" y="1514500"/>
                <a:ext cx="7917061" cy="4464496"/>
              </a:xfrm>
              <a:blipFill>
                <a:blip r:embed="rId2"/>
                <a:stretch>
                  <a:fillRect l="-924" t="-955" r="-693" b="-1091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62585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Assumptions (2/2)</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5800" y="1390675"/>
                <a:ext cx="7770813" cy="4756720"/>
              </a:xfrm>
            </p:spPr>
            <p:txBody>
              <a:bodyPr/>
              <a:lstStyle/>
              <a:p>
                <a:pPr marL="400050">
                  <a:buFont typeface="Arial" panose="020B0604020202020204" pitchFamily="34" charset="0"/>
                  <a:buChar char="•"/>
                </a:pPr>
                <a:r>
                  <a:rPr lang="en-US" sz="2000" dirty="0"/>
                  <a:t>AP:</a:t>
                </a:r>
              </a:p>
              <a:p>
                <a:pPr marL="800100" lvl="1">
                  <a:buFont typeface="Arial" panose="020B0604020202020204" pitchFamily="34" charset="0"/>
                  <a:buChar char="•"/>
                </a:pPr>
                <a:r>
                  <a:rPr lang="en-US" sz="1600" dirty="0"/>
                  <a:t>Sample rate: 20 MHz, SYNC sequence (MLS) [6]: [0,1,0,0,0,0,1,0,1,0,1,1,1,0,1,1,0,0,0,1,1,1,1,1,0,0,1,1,0,1,0,0]</a:t>
                </a:r>
              </a:p>
              <a:p>
                <a:pPr marL="400050">
                  <a:buFont typeface="Arial" panose="020B0604020202020204" pitchFamily="34" charset="0"/>
                  <a:buChar char="•"/>
                </a:pPr>
                <a:r>
                  <a:rPr lang="en-US" sz="2000" dirty="0"/>
                  <a:t>WUR: </a:t>
                </a:r>
              </a:p>
              <a:p>
                <a:pPr marL="800100" lvl="1">
                  <a:buFont typeface="Arial" panose="020B0604020202020204" pitchFamily="34" charset="0"/>
                  <a:buChar char="•"/>
                </a:pPr>
                <a:r>
                  <a:rPr lang="en-US" sz="1600" dirty="0"/>
                  <a:t>Sample rate: 5 MHz, </a:t>
                </a:r>
              </a:p>
              <a:p>
                <a:pPr marL="800100" lvl="1">
                  <a:buFont typeface="Arial" panose="020B0604020202020204" pitchFamily="34" charset="0"/>
                  <a:buChar char="•"/>
                </a:pPr>
                <a:r>
                  <a:rPr lang="nn-NO" sz="1600" dirty="0"/>
                  <a:t>2nd order Butterworth filter (</a:t>
                </a:r>
                <a14:m>
                  <m:oMath xmlns:m="http://schemas.openxmlformats.org/officeDocument/2006/math">
                    <m:sSub>
                      <m:sSubPr>
                        <m:ctrlPr>
                          <a:rPr lang="en-US" sz="1600" i="1" dirty="0">
                            <a:latin typeface="Cambria Math" panose="02040503050406030204" pitchFamily="18" charset="0"/>
                          </a:rPr>
                        </m:ctrlPr>
                      </m:sSubPr>
                      <m:e>
                        <m:r>
                          <a:rPr lang="nn-NO" sz="1600" dirty="0">
                            <a:latin typeface="Cambria Math" panose="02040503050406030204" pitchFamily="18" charset="0"/>
                          </a:rPr>
                          <m:t>𝐹</m:t>
                        </m:r>
                      </m:e>
                      <m:sub>
                        <m:r>
                          <a:rPr lang="nn-NO" sz="1600" dirty="0">
                            <a:latin typeface="Cambria Math" panose="02040503050406030204" pitchFamily="18" charset="0"/>
                          </a:rPr>
                          <m:t>3</m:t>
                        </m:r>
                        <m:r>
                          <m:rPr>
                            <m:sty m:val="p"/>
                          </m:rPr>
                          <a:rPr lang="nn-NO" sz="1600" dirty="0">
                            <a:latin typeface="Cambria Math" panose="02040503050406030204" pitchFamily="18" charset="0"/>
                          </a:rPr>
                          <m:t>dB</m:t>
                        </m:r>
                      </m:sub>
                    </m:sSub>
                  </m:oMath>
                </a14:m>
                <a:r>
                  <a:rPr lang="nn-NO" sz="1600" dirty="0"/>
                  <a:t> = 2.5 MHz, Fs = 100 MHz)</a:t>
                </a:r>
              </a:p>
              <a:p>
                <a:pPr marL="800100" lvl="1">
                  <a:buFont typeface="Arial" panose="020B0604020202020204" pitchFamily="34" charset="0"/>
                  <a:buChar char="•"/>
                </a:pPr>
                <a:r>
                  <a:rPr lang="en-US" sz="1600" dirty="0"/>
                  <a:t>Packet detect. &amp; time sync. : Realistic, correlation-based (same for all approaches)</a:t>
                </a:r>
              </a:p>
              <a:p>
                <a:pPr marL="800100" lvl="1">
                  <a:buFont typeface="Arial" panose="020B0604020202020204" pitchFamily="34" charset="0"/>
                  <a:buChar char="•"/>
                </a:pPr>
                <a:r>
                  <a:rPr lang="en-US" sz="1600" dirty="0"/>
                  <a:t>Symbol detection: WUR compares the energy on first half and second half of the OOK symbols to detect the bit</a:t>
                </a:r>
                <a:endParaRPr lang="en-US" sz="1200" dirty="0"/>
              </a:p>
              <a:p>
                <a:pPr marL="400050">
                  <a:buFont typeface="Arial" panose="020B0604020202020204" pitchFamily="34" charset="0"/>
                  <a:buChar char="•"/>
                </a:pPr>
                <a:r>
                  <a:rPr lang="en-US" sz="2000" dirty="0"/>
                  <a:t>Channel: </a:t>
                </a:r>
              </a:p>
              <a:p>
                <a:pPr marL="800100" lvl="1">
                  <a:buFont typeface="Arial" panose="020B0604020202020204" pitchFamily="34" charset="0"/>
                  <a:buChar char="•"/>
                </a:pPr>
                <a:r>
                  <a:rPr lang="en-US" sz="1600" dirty="0"/>
                  <a:t>Sample rate: 100 MHz</a:t>
                </a:r>
              </a:p>
              <a:p>
                <a:pPr marL="800100" lvl="1">
                  <a:buFont typeface="Arial" panose="020B0604020202020204" pitchFamily="34" charset="0"/>
                  <a:buChar char="•"/>
                </a:pPr>
                <a:r>
                  <a:rPr lang="en-US" sz="1600" dirty="0"/>
                  <a:t>AWGN, IEEE 11ac </a:t>
                </a:r>
                <a:r>
                  <a:rPr lang="en-US" sz="1600" dirty="0" err="1"/>
                  <a:t>ChA</a:t>
                </a:r>
                <a:r>
                  <a:rPr lang="en-US" sz="1600" dirty="0"/>
                  <a:t>, ChB, </a:t>
                </a:r>
                <a:r>
                  <a:rPr lang="en-US" sz="1600" dirty="0" err="1"/>
                  <a:t>ChD</a:t>
                </a:r>
                <a:endParaRPr lang="en-US" sz="1600" dirty="0"/>
              </a:p>
              <a:p>
                <a:pPr marL="400050">
                  <a:buFont typeface="Arial" panose="020B0604020202020204" pitchFamily="34" charset="0"/>
                  <a:buChar char="•"/>
                </a:pPr>
                <a:r>
                  <a:rPr lang="en-US" sz="2000" dirty="0"/>
                  <a:t>Metrics: </a:t>
                </a:r>
              </a:p>
              <a:p>
                <a:pPr marL="800100" lvl="1">
                  <a:buFont typeface="Arial" panose="020B0604020202020204" pitchFamily="34" charset="0"/>
                  <a:buChar char="•"/>
                </a:pPr>
                <a:r>
                  <a:rPr lang="en-US" sz="1600" dirty="0"/>
                  <a:t>Probability of miss detection (Probability of false alarm rate ~ 1e-3 for all SNR points and identical), </a:t>
                </a:r>
              </a:p>
              <a:p>
                <a:pPr marL="800100" lvl="1">
                  <a:buFont typeface="Arial" panose="020B0604020202020204" pitchFamily="34" charset="0"/>
                  <a:buChar char="•"/>
                </a:pPr>
                <a:r>
                  <a:rPr lang="en-US" sz="1600" dirty="0"/>
                  <a:t>Bit-error rate (BER), spectral characteristics</a:t>
                </a:r>
              </a:p>
              <a:p>
                <a:pPr marL="800100" lvl="1">
                  <a:buFont typeface="Arial" panose="020B0604020202020204" pitchFamily="34" charset="0"/>
                  <a:buChar char="•"/>
                </a:pPr>
                <a:endParaRPr lang="en-US" sz="16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5800" y="1390675"/>
                <a:ext cx="7770813" cy="4756720"/>
              </a:xfrm>
              <a:blipFill>
                <a:blip r:embed="rId2"/>
                <a:stretch>
                  <a:fillRect t="-641" b="-756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3745473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sz="1400"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14-xxxx-00-00ax_Throughput_Analysis_Draft.potx [Last saved by user]" id="{03791ABE-4CE4-4A8E-AF4B-40E6C4519A30}" vid="{A266FB23-DF4D-47E7-8213-0EAA9B38B96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B519F59218FD4E88B58DE214C6B6C1" ma:contentTypeVersion="0" ma:contentTypeDescription="Create a new document." ma:contentTypeScope="" ma:versionID="f0f002001fb3fd8d0b30a99e294d422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381FC1-741B-44F5-A7D5-1E0C5992DB77}">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2236587-78F6-4167-A05A-F0F8DDBCD251}">
  <ds:schemaRefs>
    <ds:schemaRef ds:uri="http://schemas.microsoft.com/sharepoint/v3/contenttype/forms"/>
  </ds:schemaRefs>
</ds:datastoreItem>
</file>

<file path=customXml/itemProps3.xml><?xml version="1.0" encoding="utf-8"?>
<ds:datastoreItem xmlns:ds="http://schemas.openxmlformats.org/officeDocument/2006/customXml" ds:itemID="{D372EDF9-B513-41F5-A248-940A1640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2580</Words>
  <Application>Microsoft Office PowerPoint</Application>
  <PresentationFormat>On-screen Show (4:3)</PresentationFormat>
  <Paragraphs>433</Paragraphs>
  <Slides>23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 Unicode MS</vt:lpstr>
      <vt:lpstr>굴림</vt:lpstr>
      <vt:lpstr>굴림</vt:lpstr>
      <vt:lpstr>MS Gothic</vt:lpstr>
      <vt:lpstr>Arial</vt:lpstr>
      <vt:lpstr>Calibri</vt:lpstr>
      <vt:lpstr>Cambria Math</vt:lpstr>
      <vt:lpstr>Times New Roman</vt:lpstr>
      <vt:lpstr>Office Theme</vt:lpstr>
      <vt:lpstr>Document</vt:lpstr>
      <vt:lpstr>Waveform Design for SYNC Field</vt:lpstr>
      <vt:lpstr>Introduction</vt:lpstr>
      <vt:lpstr>SYNC Field Waveform with GI</vt:lpstr>
      <vt:lpstr>Detection of SYNC Field with GI</vt:lpstr>
      <vt:lpstr>Re-cap: Constellation-based OOK</vt:lpstr>
      <vt:lpstr>SYNC Field with Constellation-based OOK (1/2)</vt:lpstr>
      <vt:lpstr>SYNC Field with Constellation-based OOK (2/2)</vt:lpstr>
      <vt:lpstr>Simulation Assumptions (1/2)</vt:lpstr>
      <vt:lpstr>Simulation Assumptions (2/2)</vt:lpstr>
      <vt:lpstr>False Alarm Rate</vt:lpstr>
      <vt:lpstr>Performance - AWGN</vt:lpstr>
      <vt:lpstr>Performance – ChA</vt:lpstr>
      <vt:lpstr>Performance – ChB</vt:lpstr>
      <vt:lpstr>Performance – ChD</vt:lpstr>
      <vt:lpstr>Spectral Characteristics</vt:lpstr>
      <vt:lpstr>Conclusions</vt:lpstr>
      <vt:lpstr>References</vt:lpstr>
      <vt:lpstr>SP</vt:lpstr>
      <vt:lpstr>Appendix</vt:lpstr>
      <vt:lpstr>Constellation-based OOK with a 64-QAM Sequence</vt:lpstr>
      <vt:lpstr>Approach #1</vt:lpstr>
      <vt:lpstr>Approach #2</vt:lpstr>
      <vt:lpstr>Approach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2016-11-04T22:18:56Z</dcterms:created>
  <dcterms:modified xsi:type="dcterms:W3CDTF">2018-01-17T19:29:28Z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0x01010068B519F59218FD4E88B58DE214C6B6C1</vt:lpwstr>
  </property>
</Properties>
</file>