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6"/>
  </p:notesMasterIdLst>
  <p:handoutMasterIdLst>
    <p:handoutMasterId r:id="rId27"/>
  </p:handoutMasterIdLst>
  <p:sldIdLst>
    <p:sldId id="256" r:id="rId5"/>
    <p:sldId id="436" r:id="rId6"/>
    <p:sldId id="447" r:id="rId7"/>
    <p:sldId id="441" r:id="rId8"/>
    <p:sldId id="439" r:id="rId9"/>
    <p:sldId id="450" r:id="rId10"/>
    <p:sldId id="451" r:id="rId11"/>
    <p:sldId id="452" r:id="rId12"/>
    <p:sldId id="443" r:id="rId13"/>
    <p:sldId id="416" r:id="rId14"/>
    <p:sldId id="445" r:id="rId15"/>
    <p:sldId id="456" r:id="rId16"/>
    <p:sldId id="426" r:id="rId17"/>
    <p:sldId id="444" r:id="rId18"/>
    <p:sldId id="435" r:id="rId19"/>
    <p:sldId id="457" r:id="rId20"/>
    <p:sldId id="442" r:id="rId21"/>
    <p:sldId id="437" r:id="rId22"/>
    <p:sldId id="453" r:id="rId23"/>
    <p:sldId id="454" r:id="rId24"/>
    <p:sldId id="455" r:id="rId25"/>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5D55F81-A978-43D3-BC8B-B7DABA147F33}">
          <p14:sldIdLst>
            <p14:sldId id="256"/>
            <p14:sldId id="436"/>
            <p14:sldId id="447"/>
            <p14:sldId id="441"/>
            <p14:sldId id="439"/>
            <p14:sldId id="450"/>
            <p14:sldId id="451"/>
            <p14:sldId id="452"/>
            <p14:sldId id="443"/>
            <p14:sldId id="416"/>
            <p14:sldId id="445"/>
            <p14:sldId id="456"/>
            <p14:sldId id="426"/>
            <p14:sldId id="444"/>
            <p14:sldId id="435"/>
            <p14:sldId id="457"/>
            <p14:sldId id="442"/>
            <p14:sldId id="437"/>
            <p14:sldId id="453"/>
            <p14:sldId id="454"/>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32946A"/>
    <a:srgbClr val="E6E6E6"/>
    <a:srgbClr val="BC7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8411" autoAdjust="0"/>
    <p:restoredTop sz="93397" autoAdjust="0"/>
  </p:normalViewPr>
  <p:slideViewPr>
    <p:cSldViewPr>
      <p:cViewPr varScale="1">
        <p:scale>
          <a:sx n="68" d="100"/>
          <a:sy n="68" d="100"/>
        </p:scale>
        <p:origin x="1516" y="64"/>
      </p:cViewPr>
      <p:guideLst>
        <p:guide orient="horz" pos="2160"/>
        <p:guide pos="2880"/>
      </p:guideLst>
    </p:cSldViewPr>
  </p:slideViewPr>
  <p:outlineViewPr>
    <p:cViewPr varScale="1">
      <p:scale>
        <a:sx n="170" d="200"/>
        <a:sy n="170" d="200"/>
      </p:scale>
      <p:origin x="0" y="0"/>
    </p:cViewPr>
  </p:outlineViewPr>
  <p:notesTextViewPr>
    <p:cViewPr>
      <p:scale>
        <a:sx n="400" d="100"/>
        <a:sy n="400" d="100"/>
      </p:scale>
      <p:origin x="0" y="0"/>
    </p:cViewPr>
  </p:notesTextViewPr>
  <p:sorterViewPr>
    <p:cViewPr varScale="1">
      <p:scale>
        <a:sx n="100" d="100"/>
        <a:sy n="100" d="100"/>
      </p:scale>
      <p:origin x="0" y="-4344"/>
    </p:cViewPr>
  </p:sorterViewPr>
  <p:notesViewPr>
    <p:cSldViewPr>
      <p:cViewPr varScale="1">
        <p:scale>
          <a:sx n="81" d="100"/>
          <a:sy n="81" d="100"/>
        </p:scale>
        <p:origin x="3042" y="90"/>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1/15/2018</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802.11-15/1634r0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802.11-yy/1634r0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IEEE802.11-18/</a:t>
            </a:r>
            <a:r>
              <a:rPr kumimoji="0" lang="en-US" sz="1800" b="1" i="0" u="none" strike="noStrike" kern="1200" cap="none" spc="0" normalizeH="0" baseline="0">
                <a:ln>
                  <a:noFill/>
                </a:ln>
                <a:solidFill>
                  <a:srgbClr val="000000"/>
                </a:solidFill>
                <a:effectLst/>
                <a:uLnTx/>
                <a:uFillTx/>
                <a:latin typeface="Times New Roman" pitchFamily="16" charset="0"/>
                <a:ea typeface="MS Gothic" charset="-128"/>
                <a:cs typeface="Arial Unicode MS" charset="0"/>
              </a:rPr>
              <a:t>0156r1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3" name="Rectangle 4"/>
          <p:cNvSpPr txBox="1">
            <a:spLocks noChangeArrowheads="1"/>
          </p:cNvSpPr>
          <p:nvPr userDrawn="1"/>
        </p:nvSpPr>
        <p:spPr bwMode="auto">
          <a:xfrm>
            <a:off x="541992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solidFill>
                  <a:schemeClr val="tx1"/>
                </a:solidFill>
              </a:rPr>
              <a:t>Alphan Sahin (</a:t>
            </a:r>
            <a:r>
              <a:rPr lang="en-GB" dirty="0" err="1">
                <a:solidFill>
                  <a:schemeClr val="tx1"/>
                </a:solidFill>
              </a:rPr>
              <a:t>InterDigital</a:t>
            </a:r>
            <a:r>
              <a:rPr lang="en-GB" dirty="0">
                <a:solidFill>
                  <a:schemeClr val="tx1"/>
                </a:solidFill>
              </a:rPr>
              <a:t>)</a:t>
            </a:r>
          </a:p>
        </p:txBody>
      </p:sp>
      <p:sp>
        <p:nvSpPr>
          <p:cNvPr id="15" name="Rectangle 3"/>
          <p:cNvSpPr txBox="1">
            <a:spLocks noChangeArrowheads="1"/>
          </p:cNvSpPr>
          <p:nvPr userDrawn="1"/>
        </p:nvSpPr>
        <p:spPr bwMode="auto">
          <a:xfrm>
            <a:off x="672082" y="35716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19.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10.png"/><Relationship Id="rId4" Type="http://schemas.openxmlformats.org/officeDocument/2006/relationships/image" Target="../media/image4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1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725640"/>
            <a:ext cx="7770813" cy="1065213"/>
          </a:xfrm>
        </p:spPr>
        <p:txBody>
          <a:bodyPr/>
          <a:lstStyle/>
          <a:p>
            <a:r>
              <a:rPr lang="en-US" dirty="0"/>
              <a:t>Waveform Design for SYNC Field</a:t>
            </a:r>
          </a:p>
        </p:txBody>
      </p:sp>
      <p:sp>
        <p:nvSpPr>
          <p:cNvPr id="3074" name="Rectangle 2"/>
          <p:cNvSpPr>
            <a:spLocks noGrp="1" noChangeArrowheads="1"/>
          </p:cNvSpPr>
          <p:nvPr>
            <p:ph idx="1"/>
          </p:nvPr>
        </p:nvSpPr>
        <p:spPr/>
        <p:txBody>
          <a:bodyPr/>
          <a:lstStyle/>
          <a:p>
            <a:pPr algn="ctr"/>
            <a:r>
              <a:rPr lang="en-GB" dirty="0"/>
              <a:t>Date: 2018-01-15</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3076" name="Rectangle 4"/>
          <p:cNvSpPr>
            <a:spLocks noChangeArrowheads="1"/>
          </p:cNvSpPr>
          <p:nvPr/>
        </p:nvSpPr>
        <p:spPr bwMode="auto">
          <a:xfrm>
            <a:off x="562175" y="263275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2717837560"/>
              </p:ext>
            </p:extLst>
          </p:nvPr>
        </p:nvGraphicFramePr>
        <p:xfrm>
          <a:off x="565150" y="3262313"/>
          <a:ext cx="7777163" cy="3071812"/>
        </p:xfrm>
        <a:graphic>
          <a:graphicData uri="http://schemas.openxmlformats.org/presentationml/2006/ole">
            <mc:AlternateContent xmlns:mc="http://schemas.openxmlformats.org/markup-compatibility/2006">
              <mc:Choice xmlns:v="urn:schemas-microsoft-com:vml" Requires="v">
                <p:oleObj spid="_x0000_s3671" name="Document" r:id="rId4" imgW="8268970" imgH="3282860" progId="Word.Document.8">
                  <p:embed/>
                </p:oleObj>
              </mc:Choice>
              <mc:Fallback>
                <p:oleObj name="Document" r:id="rId4" imgW="8268970" imgH="3282860" progId="Word.Document.8">
                  <p:embed/>
                  <p:pic>
                    <p:nvPicPr>
                      <p:cNvPr id="11" name="Object 3"/>
                      <p:cNvPicPr>
                        <a:picLocks noChangeAspect="1" noChangeArrowheads="1"/>
                      </p:cNvPicPr>
                      <p:nvPr/>
                    </p:nvPicPr>
                    <p:blipFill>
                      <a:blip r:embed="rId5"/>
                      <a:srcRect/>
                      <a:stretch>
                        <a:fillRect/>
                      </a:stretch>
                    </p:blipFill>
                    <p:spPr bwMode="auto">
                      <a:xfrm>
                        <a:off x="565150" y="3262313"/>
                        <a:ext cx="7777163" cy="3071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AWGN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12" name="Content Placeholder 2"/>
          <p:cNvSpPr>
            <a:spLocks noGrp="1"/>
          </p:cNvSpPr>
          <p:nvPr>
            <p:ph idx="1"/>
          </p:nvPr>
        </p:nvSpPr>
        <p:spPr>
          <a:xfrm>
            <a:off x="723899" y="4772125"/>
            <a:ext cx="7770813" cy="1733028"/>
          </a:xfrm>
        </p:spPr>
        <p:txBody>
          <a:bodyPr/>
          <a:lstStyle/>
          <a:p>
            <a:pPr algn="just">
              <a:buFont typeface="Arial" panose="020B0604020202020204" pitchFamily="34" charset="0"/>
              <a:buChar char="•"/>
            </a:pPr>
            <a:r>
              <a:rPr lang="en-US" sz="1800" dirty="0"/>
              <a:t>Approach 3 rejects the noise on GIs in SYNC field, and yields 1 dB better detection performance as compared to Approach 1 and Approach 2</a:t>
            </a:r>
          </a:p>
          <a:p>
            <a:pPr algn="just">
              <a:buFont typeface="Arial" panose="020B0604020202020204" pitchFamily="34" charset="0"/>
              <a:buChar char="•"/>
            </a:pPr>
            <a:r>
              <a:rPr lang="en-US" sz="1800" dirty="0"/>
              <a:t>In ideal time synch, BER for Approach 2 and Approach 3  are better than Approach 1 as they have GIs in Data field. However, Approach 2 loses its advantage in a realistic scenario as SYNC field does not have GIs</a:t>
            </a:r>
          </a:p>
          <a:p>
            <a:pPr algn="just">
              <a:buFont typeface="Arial" panose="020B0604020202020204" pitchFamily="34" charset="0"/>
              <a:buChar char="•"/>
            </a:pPr>
            <a:endParaRPr lang="en-US" sz="1800" dirty="0"/>
          </a:p>
        </p:txBody>
      </p:sp>
      <p:pic>
        <p:nvPicPr>
          <p:cNvPr id="6" name="Picture 5"/>
          <p:cNvPicPr>
            <a:picLocks noChangeAspect="1"/>
          </p:cNvPicPr>
          <p:nvPr/>
        </p:nvPicPr>
        <p:blipFill>
          <a:blip r:embed="rId2"/>
          <a:stretch>
            <a:fillRect/>
          </a:stretch>
        </p:blipFill>
        <p:spPr>
          <a:xfrm>
            <a:off x="4590231" y="1444098"/>
            <a:ext cx="4262157" cy="3197728"/>
          </a:xfrm>
          <a:prstGeom prst="rect">
            <a:avLst/>
          </a:prstGeom>
        </p:spPr>
      </p:pic>
      <p:pic>
        <p:nvPicPr>
          <p:cNvPr id="7" name="Picture 6"/>
          <p:cNvPicPr>
            <a:picLocks noChangeAspect="1"/>
          </p:cNvPicPr>
          <p:nvPr/>
        </p:nvPicPr>
        <p:blipFill>
          <a:blip r:embed="rId3"/>
          <a:stretch>
            <a:fillRect/>
          </a:stretch>
        </p:blipFill>
        <p:spPr>
          <a:xfrm>
            <a:off x="723899" y="1450573"/>
            <a:ext cx="4262157" cy="3197727"/>
          </a:xfrm>
          <a:prstGeom prst="rect">
            <a:avLst/>
          </a:prstGeom>
        </p:spPr>
      </p:pic>
    </p:spTree>
    <p:extLst>
      <p:ext uri="{BB962C8B-B14F-4D97-AF65-F5344CB8AC3E}">
        <p14:creationId xmlns:p14="http://schemas.microsoft.com/office/powerpoint/2010/main" val="211565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ChB</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2" name="Content Placeholder 2"/>
          <p:cNvSpPr>
            <a:spLocks noGrp="1"/>
          </p:cNvSpPr>
          <p:nvPr>
            <p:ph idx="1"/>
          </p:nvPr>
        </p:nvSpPr>
        <p:spPr>
          <a:xfrm>
            <a:off x="723899" y="4682934"/>
            <a:ext cx="7770813" cy="1482370"/>
          </a:xfrm>
        </p:spPr>
        <p:txBody>
          <a:bodyPr/>
          <a:lstStyle/>
          <a:p>
            <a:pPr algn="just">
              <a:buFont typeface="Arial" panose="020B0604020202020204" pitchFamily="34" charset="0"/>
              <a:buChar char="•"/>
            </a:pPr>
            <a:r>
              <a:rPr lang="en-US" sz="2000" dirty="0"/>
              <a:t>In Ch. B, the detection performance for Approach 3 is slightly better than that of Approach 1 and Approach 2. </a:t>
            </a:r>
          </a:p>
          <a:p>
            <a:pPr algn="just">
              <a:buFont typeface="Arial" panose="020B0604020202020204" pitchFamily="34" charset="0"/>
              <a:buChar char="•"/>
            </a:pPr>
            <a:r>
              <a:rPr lang="en-US" sz="2000" dirty="0"/>
              <a:t>The BER performance for different approaches is similar to each other in ChB with these simulation settings</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8" name="Picture 7"/>
          <p:cNvPicPr>
            <a:picLocks noChangeAspect="1"/>
          </p:cNvPicPr>
          <p:nvPr/>
        </p:nvPicPr>
        <p:blipFill>
          <a:blip r:embed="rId2"/>
          <a:stretch>
            <a:fillRect/>
          </a:stretch>
        </p:blipFill>
        <p:spPr>
          <a:xfrm>
            <a:off x="4555013" y="1472781"/>
            <a:ext cx="4262157" cy="3197727"/>
          </a:xfrm>
          <a:prstGeom prst="rect">
            <a:avLst/>
          </a:prstGeom>
        </p:spPr>
      </p:pic>
      <p:pic>
        <p:nvPicPr>
          <p:cNvPr id="3" name="Picture 2"/>
          <p:cNvPicPr>
            <a:picLocks noChangeAspect="1"/>
          </p:cNvPicPr>
          <p:nvPr/>
        </p:nvPicPr>
        <p:blipFill>
          <a:blip r:embed="rId3"/>
          <a:stretch>
            <a:fillRect/>
          </a:stretch>
        </p:blipFill>
        <p:spPr>
          <a:xfrm>
            <a:off x="537649" y="1472781"/>
            <a:ext cx="4335976" cy="3243580"/>
          </a:xfrm>
          <a:prstGeom prst="rect">
            <a:avLst/>
          </a:prstGeom>
        </p:spPr>
      </p:pic>
    </p:spTree>
    <p:extLst>
      <p:ext uri="{BB962C8B-B14F-4D97-AF65-F5344CB8AC3E}">
        <p14:creationId xmlns:p14="http://schemas.microsoft.com/office/powerpoint/2010/main" val="304065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ChA</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2" name="Content Placeholder 2"/>
          <p:cNvSpPr>
            <a:spLocks noGrp="1"/>
          </p:cNvSpPr>
          <p:nvPr>
            <p:ph idx="1"/>
          </p:nvPr>
        </p:nvSpPr>
        <p:spPr>
          <a:xfrm>
            <a:off x="723899" y="5149659"/>
            <a:ext cx="7770813" cy="680908"/>
          </a:xfrm>
        </p:spPr>
        <p:txBody>
          <a:bodyPr/>
          <a:lstStyle/>
          <a:p>
            <a:pPr algn="just">
              <a:buFont typeface="Arial" panose="020B0604020202020204" pitchFamily="34" charset="0"/>
              <a:buChar char="•"/>
            </a:pPr>
            <a:r>
              <a:rPr lang="en-US" sz="2000" dirty="0"/>
              <a:t>In Ch. A, the BER performance of Approach 3 yields 1 dB better BER performance as compared to Approach 1 and Approach 2</a:t>
            </a:r>
          </a:p>
          <a:p>
            <a:pPr algn="just">
              <a:buFont typeface="Arial" panose="020B0604020202020204" pitchFamily="34" charset="0"/>
              <a:buChar char="•"/>
            </a:pPr>
            <a:r>
              <a:rPr lang="en-US" sz="2000" dirty="0"/>
              <a:t>This gain is due to having GI in both SYNC and Data field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3" name="Picture 2"/>
          <p:cNvPicPr>
            <a:picLocks noChangeAspect="1"/>
          </p:cNvPicPr>
          <p:nvPr/>
        </p:nvPicPr>
        <p:blipFill>
          <a:blip r:embed="rId2"/>
          <a:stretch>
            <a:fillRect/>
          </a:stretch>
        </p:blipFill>
        <p:spPr>
          <a:xfrm>
            <a:off x="4283968" y="1484784"/>
            <a:ext cx="4688373" cy="3517500"/>
          </a:xfrm>
          <a:prstGeom prst="rect">
            <a:avLst/>
          </a:prstGeom>
        </p:spPr>
      </p:pic>
      <p:pic>
        <p:nvPicPr>
          <p:cNvPr id="9" name="Picture 8"/>
          <p:cNvPicPr>
            <a:picLocks noChangeAspect="1"/>
          </p:cNvPicPr>
          <p:nvPr/>
        </p:nvPicPr>
        <p:blipFill>
          <a:blip r:embed="rId3"/>
          <a:stretch>
            <a:fillRect/>
          </a:stretch>
        </p:blipFill>
        <p:spPr>
          <a:xfrm>
            <a:off x="171475" y="1470237"/>
            <a:ext cx="4702150" cy="3517500"/>
          </a:xfrm>
          <a:prstGeom prst="rect">
            <a:avLst/>
          </a:prstGeom>
        </p:spPr>
      </p:pic>
    </p:spTree>
    <p:extLst>
      <p:ext uri="{BB962C8B-B14F-4D97-AF65-F5344CB8AC3E}">
        <p14:creationId xmlns:p14="http://schemas.microsoft.com/office/powerpoint/2010/main" val="20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Characteristics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Content Placeholder 2"/>
          <p:cNvSpPr>
            <a:spLocks noGrp="1"/>
          </p:cNvSpPr>
          <p:nvPr>
            <p:ph idx="1"/>
          </p:nvPr>
        </p:nvSpPr>
        <p:spPr>
          <a:xfrm>
            <a:off x="704850" y="5096629"/>
            <a:ext cx="7770813" cy="749350"/>
          </a:xfrm>
        </p:spPr>
        <p:txBody>
          <a:bodyPr/>
          <a:lstStyle/>
          <a:p>
            <a:pPr algn="just">
              <a:buFont typeface="Arial" panose="020B0604020202020204" pitchFamily="34" charset="0"/>
              <a:buChar char="•"/>
            </a:pPr>
            <a:r>
              <a:rPr lang="en-US" sz="2000" dirty="0"/>
              <a:t>Approach 3 significantly reduces the OOB emission, which is promising for FDM</a:t>
            </a:r>
          </a:p>
          <a:p>
            <a:pPr algn="just">
              <a:buFont typeface="Arial" panose="020B0604020202020204" pitchFamily="34" charset="0"/>
              <a:buChar char="•"/>
            </a:pPr>
            <a:r>
              <a:rPr lang="en-US" sz="2000" dirty="0"/>
              <a:t>Approach 1 and 2 still satisfy the 802.11ac SEM mask for single band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7" name="Picture 6"/>
          <p:cNvPicPr>
            <a:picLocks noChangeAspect="1"/>
          </p:cNvPicPr>
          <p:nvPr/>
        </p:nvPicPr>
        <p:blipFill>
          <a:blip r:embed="rId2"/>
          <a:stretch>
            <a:fillRect/>
          </a:stretch>
        </p:blipFill>
        <p:spPr>
          <a:xfrm>
            <a:off x="164704" y="1674270"/>
            <a:ext cx="4592301" cy="3443491"/>
          </a:xfrm>
          <a:prstGeom prst="rect">
            <a:avLst/>
          </a:prstGeom>
        </p:spPr>
      </p:pic>
      <p:pic>
        <p:nvPicPr>
          <p:cNvPr id="10" name="Picture 9"/>
          <p:cNvPicPr>
            <a:picLocks noChangeAspect="1"/>
          </p:cNvPicPr>
          <p:nvPr/>
        </p:nvPicPr>
        <p:blipFill>
          <a:blip r:embed="rId3"/>
          <a:stretch>
            <a:fillRect/>
          </a:stretch>
        </p:blipFill>
        <p:spPr>
          <a:xfrm>
            <a:off x="4438750" y="1706546"/>
            <a:ext cx="4521075" cy="3390083"/>
          </a:xfrm>
          <a:prstGeom prst="rect">
            <a:avLst/>
          </a:prstGeom>
        </p:spPr>
      </p:pic>
    </p:spTree>
    <p:extLst>
      <p:ext uri="{BB962C8B-B14F-4D97-AF65-F5344CB8AC3E}">
        <p14:creationId xmlns:p14="http://schemas.microsoft.com/office/powerpoint/2010/main" val="61096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a:xfrm>
            <a:off x="685800" y="1757512"/>
            <a:ext cx="7770813" cy="4113213"/>
          </a:xfrm>
        </p:spPr>
        <p:txBody>
          <a:bodyPr/>
          <a:lstStyle/>
          <a:p>
            <a:pPr algn="just">
              <a:buFont typeface="Arial" panose="020B0604020202020204" pitchFamily="34" charset="0"/>
              <a:buChar char="•"/>
            </a:pPr>
            <a:r>
              <a:rPr lang="en-US" sz="2000" dirty="0"/>
              <a:t>In this contribution, we demonstrate that SYNC and Data field OOK waveforms can be generated without extra operation in time by using 64-QAM and BPSK sequences of length 13 in frequency</a:t>
            </a:r>
          </a:p>
          <a:p>
            <a:pPr lvl="1" algn="just">
              <a:buFont typeface="Arial" panose="020B0604020202020204" pitchFamily="34" charset="0"/>
              <a:buChar char="•"/>
            </a:pPr>
            <a:r>
              <a:rPr lang="en-US" sz="1800" dirty="0"/>
              <a:t>This approach unifies the waveform for both SYNC and Data fields for both high and low</a:t>
            </a:r>
          </a:p>
          <a:p>
            <a:pPr lvl="1" algn="just">
              <a:buFont typeface="Arial" panose="020B0604020202020204" pitchFamily="34" charset="0"/>
              <a:buChar char="•"/>
            </a:pPr>
            <a:r>
              <a:rPr lang="en-US" sz="1800" dirty="0">
                <a:solidFill>
                  <a:schemeClr val="tx1"/>
                </a:solidFill>
              </a:rPr>
              <a:t>It supports FDM with straightforward extensions</a:t>
            </a:r>
          </a:p>
          <a:p>
            <a:pPr algn="just">
              <a:buFont typeface="Arial" panose="020B0604020202020204" pitchFamily="34" charset="0"/>
              <a:buChar char="•"/>
            </a:pPr>
            <a:r>
              <a:rPr lang="en-US" sz="2000" dirty="0">
                <a:solidFill>
                  <a:schemeClr val="tx1"/>
                </a:solidFill>
              </a:rPr>
              <a:t>With realistic simulations, we show that the existence of GI for both SYNC and DATA fields yield 1 dB improvement in less dispersive channels </a:t>
            </a:r>
          </a:p>
          <a:p>
            <a:pPr algn="just">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4667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679360"/>
            <a:ext cx="7770813" cy="4401845"/>
          </a:xfrm>
        </p:spPr>
        <p:txBody>
          <a:bodyPr/>
          <a:lstStyle/>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[1] Steve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Shellhammer</a:t>
            </a:r>
            <a:r>
              <a:rPr lang="en-US" sz="1400" b="0" dirty="0">
                <a:latin typeface="Times New Roman" panose="02020603050405020304" pitchFamily="18" charset="0"/>
                <a:ea typeface="Gulim" panose="020B0600000101010101" pitchFamily="34" charset="-127"/>
                <a:cs typeface="Times New Roman" panose="02020603050405020304" pitchFamily="18" charset="0"/>
              </a:rPr>
              <a:t>, Bin Tian, “Sync Structure Motions,” IEEE 802.11-17/1781r1</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[2] Alphan Sahin, Rui Yang, Xiaofei Wang, Frank La Sita, Oghenekome Oteri, “Optimizing OOK Waveform for High Data Rate WUS,” IEEE 802.11-17/1634r0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[3]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“Meeting Minutes July 2017,” </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IEEE 802.11-17/1197r1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[4]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“Partial OOK – Generalizing the Blank GI Idea,”</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 IEEE 802.11-17/1673r1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[5] </a:t>
            </a:r>
            <a:r>
              <a:rPr lang="en-US" altLang="ko-KR" sz="1400" b="0" dirty="0" err="1">
                <a:latin typeface="Times New Roman" pitchFamily="18" charset="0"/>
                <a:ea typeface="굴림" charset="-127"/>
                <a:cs typeface="Times New Roman" pitchFamily="18" charset="0"/>
              </a:rPr>
              <a:t>Eunsung</a:t>
            </a:r>
            <a:r>
              <a:rPr lang="en-US" altLang="ko-KR" sz="1400" b="0" dirty="0">
                <a:latin typeface="Times New Roman" pitchFamily="18" charset="0"/>
                <a:ea typeface="굴림" charset="-127"/>
                <a:cs typeface="Times New Roman" pitchFamily="18" charset="0"/>
              </a:rPr>
              <a:t> Park et al. </a:t>
            </a:r>
            <a:r>
              <a:rPr lang="en-US" sz="1400" b="0" dirty="0">
                <a:latin typeface="Times New Roman" panose="02020603050405020304" pitchFamily="18" charset="0"/>
                <a:ea typeface="Gulim" panose="020B0600000101010101" pitchFamily="34" charset="-127"/>
                <a:cs typeface="Times New Roman" panose="02020603050405020304" pitchFamily="18" charset="0"/>
              </a:rPr>
              <a:t>“13-Length Sequence for OOK Waveform Generation,” IEEE 802.11-17/1613r2</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[6]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“WUR 128 us Preamble Design,” IEEE 802.11-17/1665r3</a:t>
            </a:r>
          </a:p>
          <a:p>
            <a:pPr algn="just"/>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pPr lvl="0"/>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93583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
            </a:r>
          </a:p>
        </p:txBody>
      </p:sp>
      <p:sp>
        <p:nvSpPr>
          <p:cNvPr id="3" name="Content Placeholder 2"/>
          <p:cNvSpPr>
            <a:spLocks noGrp="1"/>
          </p:cNvSpPr>
          <p:nvPr>
            <p:ph idx="1"/>
          </p:nvPr>
        </p:nvSpPr>
        <p:spPr/>
        <p:txBody>
          <a:bodyPr/>
          <a:lstStyle/>
          <a:p>
            <a:r>
              <a:rPr lang="en-US" dirty="0"/>
              <a:t>Do you agree that the constellation-based OOK waveform should be considered as a candidate waveform for both SYNC and Data fields of 802.11ba? </a:t>
            </a:r>
          </a:p>
          <a:p>
            <a:r>
              <a:rPr lang="en-US" dirty="0"/>
              <a:t>Y:</a:t>
            </a:r>
          </a:p>
          <a:p>
            <a:r>
              <a:rPr lang="en-US" dirty="0"/>
              <a:t>N:</a:t>
            </a:r>
          </a:p>
          <a:p>
            <a:r>
              <a:rPr lang="en-US" dirty="0"/>
              <a:t>A: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51297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814320"/>
            <a:ext cx="7772400" cy="1362075"/>
          </a:xfrm>
        </p:spPr>
        <p:txBody>
          <a:bodyPr/>
          <a:lstStyle/>
          <a:p>
            <a:pPr algn="ctr"/>
            <a:r>
              <a:rPr lang="en-US" dirty="0"/>
              <a:t>Appendix</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20740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53790" y="2214320"/>
            <a:ext cx="4973183" cy="3729091"/>
          </a:xfrm>
          <a:prstGeom prst="rect">
            <a:avLst/>
          </a:prstGeom>
        </p:spPr>
      </p:pic>
      <p:sp>
        <p:nvSpPr>
          <p:cNvPr id="2" name="Title 1"/>
          <p:cNvSpPr>
            <a:spLocks noGrp="1"/>
          </p:cNvSpPr>
          <p:nvPr>
            <p:ph type="title"/>
          </p:nvPr>
        </p:nvSpPr>
        <p:spPr>
          <a:xfrm>
            <a:off x="297259" y="685801"/>
            <a:ext cx="8547894" cy="726976"/>
          </a:xfrm>
        </p:spPr>
        <p:txBody>
          <a:bodyPr/>
          <a:lstStyle/>
          <a:p>
            <a:r>
              <a:rPr lang="en-US" sz="2800" dirty="0"/>
              <a:t>Constellation-based OOK with a </a:t>
            </a:r>
            <a:r>
              <a:rPr lang="en-US" sz="2800" dirty="0">
                <a:solidFill>
                  <a:schemeClr val="tx1"/>
                </a:solidFill>
              </a:rPr>
              <a:t>64-QAM Sequence</a:t>
            </a:r>
            <a:endParaRPr lang="en-US" sz="2800" dirty="0"/>
          </a:p>
        </p:txBody>
      </p:sp>
      <p:sp>
        <p:nvSpPr>
          <p:cNvPr id="3" name="Content Placeholder 2"/>
          <p:cNvSpPr>
            <a:spLocks noGrp="1"/>
          </p:cNvSpPr>
          <p:nvPr>
            <p:ph idx="1"/>
          </p:nvPr>
        </p:nvSpPr>
        <p:spPr>
          <a:xfrm>
            <a:off x="671493" y="1346102"/>
            <a:ext cx="7716931" cy="1362817"/>
          </a:xfrm>
        </p:spPr>
        <p:txBody>
          <a:bodyPr/>
          <a:lstStyle/>
          <a:p>
            <a:pPr algn="just">
              <a:buFont typeface="Arial" panose="020B0604020202020204" pitchFamily="34" charset="0"/>
              <a:buChar char="•"/>
            </a:pPr>
            <a:r>
              <a:rPr lang="en-US" sz="2000" dirty="0">
                <a:solidFill>
                  <a:schemeClr val="tx1"/>
                </a:solidFill>
              </a:rPr>
              <a:t>The following sequence with 64-QAM constellation minimizes the leakage during “OFF” duration while keeping PAPR low and the WUS’ PSD compliant with the 11ac spectral emission mask</a:t>
            </a:r>
            <a:endParaRPr lang="en-US" sz="2000" b="0" dirty="0">
              <a:solidFill>
                <a:schemeClr val="tx1"/>
              </a:solidFill>
            </a:endParaRPr>
          </a:p>
          <a:p>
            <a:pPr algn="just">
              <a:buFont typeface="Arial" panose="020B0604020202020204" pitchFamily="34" charset="0"/>
              <a:buChar char="•"/>
            </a:pPr>
            <a:endParaRPr lang="en-US" sz="12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𝐴</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𝐵</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extLst>
                      <a:ext uri="{0D108BD9-81ED-4DB2-BD59-A6C34878D82A}">
                        <a16:rowId xmlns:a16="http://schemas.microsoft.com/office/drawing/2014/main" val="242937280"/>
                      </a:ext>
                    </a:extLst>
                  </a:tr>
                  <a:tr h="2573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m:t>
                                    </m:r>
                                  </m:sub>
                                </m:sSub>
                              </m:oMath>
                            </m:oMathPara>
                          </a14:m>
                          <a:endParaRPr lang="en-US" sz="1100" dirty="0"/>
                        </a:p>
                      </a:txBody>
                      <a:tcPr marL="0" marR="0" marT="0" marB="0" anchor="ctr"/>
                    </a:tc>
                    <a:tc>
                      <a:txBody>
                        <a:bodyPr/>
                        <a:lstStyle/>
                        <a:p>
                          <a:pPr marL="0" marR="0" algn="ctr" defTabSz="914400" rtl="0" eaLnBrk="1" latinLnBrk="0"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(42)</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3</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4</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5</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(34)</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6</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7</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8</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(8)</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9</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(11)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10</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(26)</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11</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65558210"/>
                  </p:ext>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endParaRPr lang="en-US"/>
                        </a:p>
                      </a:txBody>
                      <a:tcPr marL="0" marR="0" marT="0" marB="0" anchor="ctr">
                        <a:blipFill>
                          <a:blip r:embed="rId3"/>
                          <a:stretch>
                            <a:fillRect l="-213043" t="-115625" r="-118841" b="-1371875"/>
                          </a:stretch>
                        </a:blipFill>
                      </a:tcPr>
                    </a:tc>
                    <a:tc>
                      <a:txBody>
                        <a:bodyPr/>
                        <a:lstStyle/>
                        <a:p>
                          <a:endParaRPr lang="en-US"/>
                        </a:p>
                      </a:txBody>
                      <a:tcPr marL="0" marR="0" marT="0" marB="0" anchor="ctr">
                        <a:blipFill>
                          <a:blip r:embed="rId3"/>
                          <a:stretch>
                            <a:fillRect l="-266667" t="-115625" r="-1235" b="-1371875"/>
                          </a:stretch>
                        </a:blipFill>
                      </a:tcPr>
                    </a:tc>
                    <a:extLst>
                      <a:ext uri="{0D108BD9-81ED-4DB2-BD59-A6C34878D82A}">
                        <a16:rowId xmlns:a16="http://schemas.microsoft.com/office/drawing/2014/main" val="242937280"/>
                      </a:ext>
                    </a:extLst>
                  </a:tr>
                  <a:tr h="257318">
                    <a:tc>
                      <a:txBody>
                        <a:bodyPr/>
                        <a:lstStyle/>
                        <a:p>
                          <a:endParaRPr lang="en-US"/>
                        </a:p>
                      </a:txBody>
                      <a:tcPr marL="0" marR="0" marT="0" marB="0" anchor="ctr">
                        <a:blipFill>
                          <a:blip r:embed="rId3"/>
                          <a:stretch>
                            <a:fillRect t="-164286" r="-520833" b="-945238"/>
                          </a:stretch>
                        </a:blipFill>
                      </a:tcPr>
                    </a:tc>
                    <a:tc>
                      <a:txBody>
                        <a:bodyPr/>
                        <a:lstStyle/>
                        <a:p>
                          <a:endParaRPr lang="en-US"/>
                        </a:p>
                      </a:txBody>
                      <a:tcPr marL="0" marR="0" marT="0" marB="0" anchor="ctr">
                        <a:blipFill>
                          <a:blip r:embed="rId3"/>
                          <a:stretch>
                            <a:fillRect l="-48485" t="-164286" r="-152525" b="-945238"/>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endParaRPr lang="en-US"/>
                        </a:p>
                      </a:txBody>
                      <a:tcPr marL="0" marR="0" marT="0" marB="0" anchor="ctr">
                        <a:blipFill>
                          <a:blip r:embed="rId3"/>
                          <a:stretch>
                            <a:fillRect t="-346875" r="-520833" b="-1140625"/>
                          </a:stretch>
                        </a:blipFill>
                      </a:tcPr>
                    </a:tc>
                    <a:tc>
                      <a:txBody>
                        <a:bodyPr/>
                        <a:lstStyle/>
                        <a:p>
                          <a:endParaRPr lang="en-US"/>
                        </a:p>
                      </a:txBody>
                      <a:tcPr marL="0" marR="0" marT="0" marB="0" anchor="ctr">
                        <a:blipFill>
                          <a:blip r:embed="rId3"/>
                          <a:stretch>
                            <a:fillRect l="-48485" t="-346875" r="-152525" b="-11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endParaRPr lang="en-US"/>
                        </a:p>
                      </a:txBody>
                      <a:tcPr marL="0" marR="0" marT="0" marB="0" anchor="ctr">
                        <a:blipFill>
                          <a:blip r:embed="rId3"/>
                          <a:stretch>
                            <a:fillRect t="-446875" r="-520833" b="-1040625"/>
                          </a:stretch>
                        </a:blipFill>
                      </a:tcPr>
                    </a:tc>
                    <a:tc>
                      <a:txBody>
                        <a:bodyPr/>
                        <a:lstStyle/>
                        <a:p>
                          <a:endParaRPr lang="en-US"/>
                        </a:p>
                      </a:txBody>
                      <a:tcPr marL="0" marR="0" marT="0" marB="0" anchor="ctr">
                        <a:blipFill>
                          <a:blip r:embed="rId3"/>
                          <a:stretch>
                            <a:fillRect l="-48485" t="-446875" r="-152525" b="-10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endParaRPr lang="en-US"/>
                        </a:p>
                      </a:txBody>
                      <a:tcPr marL="0" marR="0" marT="0" marB="0" anchor="ctr">
                        <a:blipFill>
                          <a:blip r:embed="rId3"/>
                          <a:stretch>
                            <a:fillRect t="-546875" r="-520833" b="-940625"/>
                          </a:stretch>
                        </a:blipFill>
                      </a:tcPr>
                    </a:tc>
                    <a:tc>
                      <a:txBody>
                        <a:bodyPr/>
                        <a:lstStyle/>
                        <a:p>
                          <a:endParaRPr lang="en-US"/>
                        </a:p>
                      </a:txBody>
                      <a:tcPr marL="0" marR="0" marT="0" marB="0" anchor="ctr">
                        <a:blipFill>
                          <a:blip r:embed="rId3"/>
                          <a:stretch>
                            <a:fillRect l="-48485" t="-546875" r="-152525" b="-9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endParaRPr lang="en-US"/>
                        </a:p>
                      </a:txBody>
                      <a:tcPr marL="0" marR="0" marT="0" marB="0" anchor="ctr">
                        <a:blipFill>
                          <a:blip r:embed="rId3"/>
                          <a:stretch>
                            <a:fillRect t="-646875" r="-520833" b="-840625"/>
                          </a:stretch>
                        </a:blipFill>
                      </a:tcPr>
                    </a:tc>
                    <a:tc>
                      <a:txBody>
                        <a:bodyPr/>
                        <a:lstStyle/>
                        <a:p>
                          <a:endParaRPr lang="en-US"/>
                        </a:p>
                      </a:txBody>
                      <a:tcPr marL="0" marR="0" marT="0" marB="0" anchor="ctr">
                        <a:blipFill>
                          <a:blip r:embed="rId3"/>
                          <a:stretch>
                            <a:fillRect l="-48485" t="-646875" r="-152525" b="-8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endParaRPr lang="en-US"/>
                        </a:p>
                      </a:txBody>
                      <a:tcPr marL="0" marR="0" marT="0" marB="0" anchor="ctr">
                        <a:blipFill>
                          <a:blip r:embed="rId3"/>
                          <a:stretch>
                            <a:fillRect t="-746875" r="-520833" b="-740625"/>
                          </a:stretch>
                        </a:blipFill>
                      </a:tcPr>
                    </a:tc>
                    <a:tc>
                      <a:txBody>
                        <a:bodyPr/>
                        <a:lstStyle/>
                        <a:p>
                          <a:endParaRPr lang="en-US"/>
                        </a:p>
                      </a:txBody>
                      <a:tcPr marL="0" marR="0" marT="0" marB="0" anchor="ctr">
                        <a:blipFill>
                          <a:blip r:embed="rId3"/>
                          <a:stretch>
                            <a:fillRect l="-48485" t="-746875" r="-152525" b="-740625"/>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endParaRPr lang="en-US"/>
                        </a:p>
                      </a:txBody>
                      <a:tcPr marL="0" marR="0" marT="0" marB="0" anchor="ctr">
                        <a:blipFill>
                          <a:blip r:embed="rId3"/>
                          <a:stretch>
                            <a:fillRect t="-977419" r="-520833" b="-561290"/>
                          </a:stretch>
                        </a:blipFill>
                      </a:tcPr>
                    </a:tc>
                    <a:tc>
                      <a:txBody>
                        <a:bodyPr/>
                        <a:lstStyle/>
                        <a:p>
                          <a:endParaRPr lang="en-US"/>
                        </a:p>
                      </a:txBody>
                      <a:tcPr marL="0" marR="0" marT="0" marB="0" anchor="ctr">
                        <a:blipFill>
                          <a:blip r:embed="rId3"/>
                          <a:stretch>
                            <a:fillRect l="-48485" t="-977419" r="-152525" b="-561290"/>
                          </a:stretch>
                        </a:blip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endParaRPr lang="en-US"/>
                        </a:p>
                      </a:txBody>
                      <a:tcPr marL="0" marR="0" marT="0" marB="0" anchor="ctr">
                        <a:blipFill>
                          <a:blip r:embed="rId3"/>
                          <a:stretch>
                            <a:fillRect t="-1043750" r="-520833" b="-443750"/>
                          </a:stretch>
                        </a:blipFill>
                      </a:tcPr>
                    </a:tc>
                    <a:tc>
                      <a:txBody>
                        <a:bodyPr/>
                        <a:lstStyle/>
                        <a:p>
                          <a:endParaRPr lang="en-US"/>
                        </a:p>
                      </a:txBody>
                      <a:tcPr marL="0" marR="0" marT="0" marB="0" anchor="ctr">
                        <a:blipFill>
                          <a:blip r:embed="rId3"/>
                          <a:stretch>
                            <a:fillRect l="-48485" t="-1043750" r="-152525" b="-443750"/>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endParaRPr lang="en-US"/>
                        </a:p>
                      </a:txBody>
                      <a:tcPr marL="0" marR="0" marT="0" marB="0" anchor="ctr">
                        <a:blipFill>
                          <a:blip r:embed="rId3"/>
                          <a:stretch>
                            <a:fillRect t="-1143750" r="-520833" b="-343750"/>
                          </a:stretch>
                        </a:blipFill>
                      </a:tcPr>
                    </a:tc>
                    <a:tc>
                      <a:txBody>
                        <a:bodyPr/>
                        <a:lstStyle/>
                        <a:p>
                          <a:endParaRPr lang="en-US"/>
                        </a:p>
                      </a:txBody>
                      <a:tcPr marL="0" marR="0" marT="0" marB="0" anchor="ctr">
                        <a:blipFill>
                          <a:blip r:embed="rId3"/>
                          <a:stretch>
                            <a:fillRect l="-48485" t="-1143750" r="-152525" b="-343750"/>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endParaRPr lang="en-US"/>
                        </a:p>
                      </a:txBody>
                      <a:tcPr marL="0" marR="0" marT="0" marB="0" anchor="ctr">
                        <a:blipFill>
                          <a:blip r:embed="rId3"/>
                          <a:stretch>
                            <a:fillRect t="-1243750" r="-520833" b="-243750"/>
                          </a:stretch>
                        </a:blipFill>
                      </a:tcPr>
                    </a:tc>
                    <a:tc>
                      <a:txBody>
                        <a:bodyPr/>
                        <a:lstStyle/>
                        <a:p>
                          <a:endParaRPr lang="en-US"/>
                        </a:p>
                      </a:txBody>
                      <a:tcPr marL="0" marR="0" marT="0" marB="0" anchor="ctr">
                        <a:blipFill>
                          <a:blip r:embed="rId3"/>
                          <a:stretch>
                            <a:fillRect l="-48485" t="-1243750" r="-152525" b="-2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endParaRPr lang="en-US"/>
                        </a:p>
                      </a:txBody>
                      <a:tcPr marL="0" marR="0" marT="0" marB="0" anchor="ctr">
                        <a:blipFill>
                          <a:blip r:embed="rId3"/>
                          <a:stretch>
                            <a:fillRect t="-1343750" r="-520833" b="-143750"/>
                          </a:stretch>
                        </a:blipFill>
                      </a:tcPr>
                    </a:tc>
                    <a:tc>
                      <a:txBody>
                        <a:bodyPr/>
                        <a:lstStyle/>
                        <a:p>
                          <a:endParaRPr lang="en-US"/>
                        </a:p>
                      </a:txBody>
                      <a:tcPr marL="0" marR="0" marT="0" marB="0" anchor="ctr">
                        <a:blipFill>
                          <a:blip r:embed="rId3"/>
                          <a:stretch>
                            <a:fillRect l="-48485" t="-1343750" r="-152525" b="-1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endParaRPr lang="en-US"/>
                        </a:p>
                      </a:txBody>
                      <a:tcPr marL="0" marR="0" marT="0" marB="0" anchor="ctr">
                        <a:blipFill>
                          <a:blip r:embed="rId3"/>
                          <a:stretch>
                            <a:fillRect t="-1443750" r="-520833" b="-43750"/>
                          </a:stretch>
                        </a:blipFill>
                      </a:tcPr>
                    </a:tc>
                    <a:tc>
                      <a:txBody>
                        <a:bodyPr/>
                        <a:lstStyle/>
                        <a:p>
                          <a:endParaRPr lang="en-US"/>
                        </a:p>
                      </a:txBody>
                      <a:tcPr marL="0" marR="0" marT="0" marB="0" anchor="ctr">
                        <a:blipFill>
                          <a:blip r:embed="rId3"/>
                          <a:stretch>
                            <a:fillRect l="-48485" t="-1443750" r="-152525" b="-43750"/>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Fallback>
      </mc:AlternateContent>
      <p:sp>
        <p:nvSpPr>
          <p:cNvPr id="13" name="TextBox 12"/>
          <p:cNvSpPr txBox="1"/>
          <p:nvPr/>
        </p:nvSpPr>
        <p:spPr>
          <a:xfrm>
            <a:off x="7363711" y="5875852"/>
            <a:ext cx="1479035" cy="338554"/>
          </a:xfrm>
          <a:prstGeom prst="rect">
            <a:avLst/>
          </a:prstGeom>
          <a:noFill/>
        </p:spPr>
        <p:txBody>
          <a:bodyPr wrap="square" rtlCol="0">
            <a:spAutoFit/>
          </a:bodyPr>
          <a:lstStyle/>
          <a:p>
            <a:r>
              <a:rPr lang="en-US" sz="1600" dirty="0">
                <a:solidFill>
                  <a:schemeClr val="tx1"/>
                </a:solidFill>
              </a:rPr>
              <a:t>Low leakage</a:t>
            </a:r>
          </a:p>
        </p:txBody>
      </p:sp>
      <p:cxnSp>
        <p:nvCxnSpPr>
          <p:cNvPr id="14" name="Straight Connector 13"/>
          <p:cNvCxnSpPr/>
          <p:nvPr/>
        </p:nvCxnSpPr>
        <p:spPr bwMode="auto">
          <a:xfrm>
            <a:off x="6948718" y="2804561"/>
            <a:ext cx="1125936" cy="0"/>
          </a:xfrm>
          <a:prstGeom prst="line">
            <a:avLst/>
          </a:prstGeom>
          <a:solidFill>
            <a:srgbClr val="00B8FF"/>
          </a:solidFill>
          <a:ln w="12700" cap="flat" cmpd="sng" algn="ctr">
            <a:solidFill>
              <a:srgbClr val="7030A0"/>
            </a:solidFill>
            <a:prstDash val="dash"/>
            <a:round/>
            <a:headEnd type="none" w="med" len="med"/>
            <a:tailEnd type="none" w="med" len="med"/>
          </a:ln>
          <a:effectLst/>
        </p:spPr>
      </p:cxnSp>
      <p:cxnSp>
        <p:nvCxnSpPr>
          <p:cNvPr id="15" name="Straight Connector 14"/>
          <p:cNvCxnSpPr/>
          <p:nvPr/>
        </p:nvCxnSpPr>
        <p:spPr bwMode="auto">
          <a:xfrm>
            <a:off x="6921438" y="4028893"/>
            <a:ext cx="1181791"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17" name="Rectangle 16"/>
          <p:cNvSpPr/>
          <p:nvPr/>
        </p:nvSpPr>
        <p:spPr>
          <a:xfrm>
            <a:off x="7634806" y="3047395"/>
            <a:ext cx="1515543" cy="830997"/>
          </a:xfrm>
          <a:prstGeom prst="rect">
            <a:avLst/>
          </a:prstGeom>
        </p:spPr>
        <p:txBody>
          <a:bodyPr wrap="none">
            <a:spAutoFit/>
          </a:bodyPr>
          <a:lstStyle/>
          <a:p>
            <a:r>
              <a:rPr lang="en-US" sz="1600" dirty="0">
                <a:solidFill>
                  <a:schemeClr val="tx1"/>
                </a:solidFill>
              </a:rPr>
              <a:t>Low</a:t>
            </a:r>
          </a:p>
          <a:p>
            <a:r>
              <a:rPr lang="en-US" sz="1600" dirty="0">
                <a:solidFill>
                  <a:schemeClr val="tx1"/>
                </a:solidFill>
              </a:rPr>
              <a:t>fluctuation</a:t>
            </a:r>
          </a:p>
          <a:p>
            <a:r>
              <a:rPr lang="en-US" sz="1600" dirty="0">
                <a:solidFill>
                  <a:schemeClr val="tx1"/>
                </a:solidFill>
              </a:rPr>
              <a:t>(1.91 dB PAPR)</a:t>
            </a:r>
            <a:endParaRPr lang="en-US" sz="1600" dirty="0"/>
          </a:p>
        </p:txBody>
      </p:sp>
      <p:cxnSp>
        <p:nvCxnSpPr>
          <p:cNvPr id="19" name="Straight Connector 18"/>
          <p:cNvCxnSpPr/>
          <p:nvPr/>
        </p:nvCxnSpPr>
        <p:spPr bwMode="auto">
          <a:xfrm>
            <a:off x="6568319" y="5501992"/>
            <a:ext cx="1606663"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6" name="Arrow: Right 5"/>
          <p:cNvSpPr/>
          <p:nvPr/>
        </p:nvSpPr>
        <p:spPr bwMode="auto">
          <a:xfrm rot="5400000">
            <a:off x="7823030" y="5523900"/>
            <a:ext cx="346801" cy="357102"/>
          </a:xfrm>
          <a:prstGeom prst="right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Arrow: Up-Down 15"/>
          <p:cNvSpPr/>
          <p:nvPr/>
        </p:nvSpPr>
        <p:spPr bwMode="auto">
          <a:xfrm>
            <a:off x="7282660" y="2833595"/>
            <a:ext cx="288032" cy="1186232"/>
          </a:xfrm>
          <a:prstGeom prst="upDown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Arrow: Right 17"/>
          <p:cNvSpPr/>
          <p:nvPr/>
        </p:nvSpPr>
        <p:spPr bwMode="auto">
          <a:xfrm>
            <a:off x="3056189" y="3953615"/>
            <a:ext cx="225798" cy="598647"/>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0" name="TextBox 19"/>
              <p:cNvSpPr txBox="1"/>
              <p:nvPr/>
            </p:nvSpPr>
            <p:spPr>
              <a:xfrm>
                <a:off x="671493" y="5685320"/>
                <a:ext cx="3469091" cy="699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solidFill>
                            <a:schemeClr val="tx1"/>
                          </a:solidFill>
                          <a:latin typeface="Cambria Math" panose="02040503050406030204" pitchFamily="18" charset="0"/>
                        </a:rPr>
                        <m:t>𝑠</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𝑛</m:t>
                          </m:r>
                        </m:e>
                      </m:d>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r>
                        <a:rPr lang="en-US" sz="1200" i="1">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ad>
                            <m:radPr>
                              <m:degHide m:val="on"/>
                              <m:ctrlPr>
                                <a:rPr lang="en-US" sz="1200" i="1">
                                  <a:solidFill>
                                    <a:schemeClr val="tx1"/>
                                  </a:solidFill>
                                  <a:latin typeface="Cambria Math" panose="02040503050406030204" pitchFamily="18" charset="0"/>
                                </a:rPr>
                              </m:ctrlPr>
                            </m:radPr>
                            <m:deg/>
                            <m:e>
                              <m:r>
                                <a:rPr lang="en-US" sz="1200" i="1">
                                  <a:solidFill>
                                    <a:schemeClr val="tx1"/>
                                  </a:solidFill>
                                  <a:latin typeface="Cambria Math" panose="02040503050406030204" pitchFamily="18" charset="0"/>
                                </a:rPr>
                                <m:t>−1</m:t>
                              </m:r>
                            </m:e>
                          </m:rad>
                        </m:e>
                      </m:d>
                    </m:oMath>
                  </m:oMathPara>
                </a14:m>
                <a:endParaRPr lang="en-US" sz="1200" dirty="0">
                  <a:solidFill>
                    <a:schemeClr val="tx1"/>
                  </a:solidFill>
                </a:endParaRPr>
              </a:p>
              <a:p>
                <a:pPr algn="ct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oMath>
                </a14:m>
                <a:r>
                  <a:rPr lang="en-US" sz="1200" dirty="0">
                    <a:solidFill>
                      <a:schemeClr val="tx1"/>
                    </a:solidFill>
                  </a:rPr>
                  <a:t> is the normalization factor for 64-QAM"</a:t>
                </a:r>
              </a:p>
              <a:p>
                <a:pPr algn="ctr"/>
                <a:r>
                  <a:rPr lang="en-US" sz="1200" dirty="0">
                    <a:solidFill>
                      <a:schemeClr val="tx1"/>
                    </a:solidFill>
                  </a:rPr>
                  <a:t>For the plot</a:t>
                </a:r>
                <a14:m>
                  <m:oMath xmlns:m="http://schemas.openxmlformats.org/officeDocument/2006/math">
                    <m:r>
                      <m:rPr>
                        <m:nor/>
                      </m:rPr>
                      <a:rPr lang="en-US" sz="1200" dirty="0">
                        <a:solidFill>
                          <a:schemeClr val="tx1"/>
                        </a:solidFill>
                      </a:rPr>
                      <m:t>, </m:t>
                    </m:r>
                    <m:r>
                      <a:rPr lang="en-US" sz="1200" i="1" dirty="0">
                        <a:solidFill>
                          <a:schemeClr val="tx1"/>
                        </a:solidFill>
                        <a:latin typeface="Cambria Math" panose="02040503050406030204" pitchFamily="18" charset="0"/>
                      </a:rPr>
                      <m:t>𝐸</m:t>
                    </m:r>
                    <m:d>
                      <m:dPr>
                        <m:begChr m:val="["/>
                        <m:endChr m:val="]"/>
                        <m:ctrlPr>
                          <a:rPr lang="en-US" sz="1200" i="1" dirty="0">
                            <a:solidFill>
                              <a:schemeClr val="tx1"/>
                            </a:solidFill>
                            <a:latin typeface="Cambria Math" panose="02040503050406030204" pitchFamily="18" charset="0"/>
                          </a:rPr>
                        </m:ctrlPr>
                      </m:dPr>
                      <m:e>
                        <m:sSup>
                          <m:sSupPr>
                            <m:ctrlPr>
                              <a:rPr lang="en-US" sz="1200" i="1" dirty="0">
                                <a:solidFill>
                                  <a:schemeClr val="tx1"/>
                                </a:solidFill>
                                <a:latin typeface="Cambria Math" panose="02040503050406030204" pitchFamily="18" charset="0"/>
                              </a:rPr>
                            </m:ctrlPr>
                          </m:sSupPr>
                          <m:e>
                            <m:d>
                              <m:dPr>
                                <m:begChr m:val="|"/>
                                <m:endChr m:val="|"/>
                                <m:ctrlPr>
                                  <a:rPr lang="en-US" sz="1200" i="1" dirty="0">
                                    <a:solidFill>
                                      <a:schemeClr val="tx1"/>
                                    </a:solidFill>
                                    <a:latin typeface="Cambria Math" panose="02040503050406030204" pitchFamily="18" charset="0"/>
                                  </a:rPr>
                                </m:ctrlPr>
                              </m:dPr>
                              <m:e>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𝑥</m:t>
                                    </m:r>
                                  </m:e>
                                  <m:sub>
                                    <m:r>
                                      <a:rPr lang="en-US" sz="1200" i="1" dirty="0">
                                        <a:solidFill>
                                          <a:schemeClr val="tx1"/>
                                        </a:solidFill>
                                        <a:latin typeface="Cambria Math" panose="02040503050406030204" pitchFamily="18" charset="0"/>
                                      </a:rPr>
                                      <m:t>𝑛</m:t>
                                    </m:r>
                                  </m:sub>
                                </m:sSub>
                              </m:e>
                            </m:d>
                          </m:e>
                          <m:sup>
                            <m:r>
                              <a:rPr lang="en-US" sz="1200" i="1" dirty="0">
                                <a:solidFill>
                                  <a:schemeClr val="tx1"/>
                                </a:solidFill>
                                <a:latin typeface="Cambria Math" panose="02040503050406030204" pitchFamily="18" charset="0"/>
                              </a:rPr>
                              <m:t>2</m:t>
                            </m:r>
                          </m:sup>
                        </m:sSup>
                      </m:e>
                    </m:d>
                    <m:r>
                      <a:rPr lang="en-US" sz="1200" i="1" dirty="0">
                        <a:solidFill>
                          <a:schemeClr val="tx1"/>
                        </a:solidFill>
                        <a:latin typeface="Cambria Math" panose="02040503050406030204" pitchFamily="18" charset="0"/>
                      </a:rPr>
                      <m:t>= 1 </m:t>
                    </m:r>
                    <m:r>
                      <m:rPr>
                        <m:sty m:val="p"/>
                      </m:rPr>
                      <a:rPr lang="en-US" sz="1200" dirty="0">
                        <a:solidFill>
                          <a:schemeClr val="tx1"/>
                        </a:solidFill>
                        <a:latin typeface="Cambria Math" panose="02040503050406030204" pitchFamily="18" charset="0"/>
                      </a:rPr>
                      <m:t>over</m:t>
                    </m:r>
                    <m:r>
                      <a:rPr lang="en-US" sz="1200" i="1" dirty="0">
                        <a:solidFill>
                          <a:schemeClr val="tx1"/>
                        </a:solidFill>
                        <a:latin typeface="Cambria Math" panose="02040503050406030204" pitchFamily="18" charset="0"/>
                      </a:rPr>
                      <m:t> </m:t>
                    </m:r>
                    <m:r>
                      <a:rPr lang="en-US" sz="1200" dirty="0">
                        <a:solidFill>
                          <a:schemeClr val="tx1"/>
                        </a:solidFill>
                        <a:latin typeface="Cambria Math" panose="02040503050406030204" pitchFamily="18" charset="0"/>
                      </a:rPr>
                      <m:t>4</m:t>
                    </m:r>
                    <m:r>
                      <a:rPr lang="en-US" sz="1200" i="1" dirty="0">
                        <a:solidFill>
                          <a:schemeClr val="tx1"/>
                        </a:solidFill>
                        <a:latin typeface="Cambria Math" panose="02040503050406030204" pitchFamily="18" charset="0"/>
                      </a:rPr>
                      <m:t>𝜇</m:t>
                    </m:r>
                    <m:r>
                      <m:rPr>
                        <m:sty m:val="p"/>
                      </m:rPr>
                      <a:rPr lang="en-US" sz="1200" dirty="0">
                        <a:solidFill>
                          <a:schemeClr val="tx1"/>
                        </a:solidFill>
                        <a:latin typeface="Cambria Math" panose="02040503050406030204" pitchFamily="18" charset="0"/>
                      </a:rPr>
                      <m:t>s</m:t>
                    </m:r>
                    <m:r>
                      <a:rPr lang="en-US" sz="1200" i="1" dirty="0">
                        <a:solidFill>
                          <a:schemeClr val="tx1"/>
                        </a:solidFill>
                        <a:latin typeface="Cambria Math" panose="02040503050406030204" pitchFamily="18" charset="0"/>
                      </a:rPr>
                      <m:t> @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𝑓</m:t>
                        </m:r>
                      </m:e>
                      <m:sub>
                        <m:r>
                          <m:rPr>
                            <m:sty m:val="p"/>
                          </m:rPr>
                          <a:rPr lang="en-US" sz="1200" dirty="0">
                            <a:solidFill>
                              <a:schemeClr val="tx1"/>
                            </a:solidFill>
                            <a:latin typeface="Cambria Math" panose="02040503050406030204" pitchFamily="18" charset="0"/>
                          </a:rPr>
                          <m:t>s</m:t>
                        </m:r>
                      </m:sub>
                    </m:sSub>
                    <m:r>
                      <a:rPr lang="en-US" sz="1200" i="1" dirty="0">
                        <a:solidFill>
                          <a:schemeClr val="tx1"/>
                        </a:solidFill>
                        <a:latin typeface="Cambria Math" panose="02040503050406030204" pitchFamily="18" charset="0"/>
                      </a:rPr>
                      <m:t>=20 </m:t>
                    </m:r>
                    <m:r>
                      <m:rPr>
                        <m:sty m:val="p"/>
                      </m:rPr>
                      <a:rPr lang="en-US" sz="1200" dirty="0">
                        <a:solidFill>
                          <a:schemeClr val="tx1"/>
                        </a:solidFill>
                        <a:latin typeface="Cambria Math" panose="02040503050406030204" pitchFamily="18" charset="0"/>
                      </a:rPr>
                      <m:t>MHz</m:t>
                    </m:r>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1493" y="5685320"/>
                <a:ext cx="3469091" cy="699872"/>
              </a:xfrm>
              <a:prstGeom prst="rect">
                <a:avLst/>
              </a:prstGeom>
              <a:blipFill>
                <a:blip r:embed="rId4"/>
                <a:stretch>
                  <a:fillRect b="-7018"/>
                </a:stretch>
              </a:blipFill>
            </p:spPr>
            <p:txBody>
              <a:bodyPr/>
              <a:lstStyle/>
              <a:p>
                <a:r>
                  <a:rPr lang="en-US">
                    <a:noFill/>
                  </a:rPr>
                  <a:t> </a:t>
                </a:r>
              </a:p>
            </p:txBody>
          </p:sp>
        </mc:Fallback>
      </mc:AlternateContent>
    </p:spTree>
    <p:extLst>
      <p:ext uri="{BB962C8B-B14F-4D97-AF65-F5344CB8AC3E}">
        <p14:creationId xmlns:p14="http://schemas.microsoft.com/office/powerpoint/2010/main" val="424644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46194"/>
                <a:ext cx="7770813" cy="1658876"/>
              </a:xfrm>
            </p:spPr>
            <p:txBody>
              <a:bodyPr/>
              <a:lstStyle/>
              <a:p>
                <a:pPr lvl="1">
                  <a:buFont typeface="Arial" panose="020B0604020202020204" pitchFamily="34" charset="0"/>
                  <a:buChar char="•"/>
                </a:pPr>
                <a:r>
                  <a:rPr lang="en-US" sz="1800" dirty="0"/>
                  <a:t>SYNC waveform: Plain OOK (2 </a:t>
                </a:r>
                <a14:m>
                  <m:oMath xmlns:m="http://schemas.openxmlformats.org/officeDocument/2006/math">
                    <m:r>
                      <a:rPr lang="en-US" sz="1800" b="0" i="1" smtClean="0">
                        <a:latin typeface="Cambria Math" panose="02040503050406030204" pitchFamily="18" charset="0"/>
                      </a:rPr>
                      <m:t>𝜇</m:t>
                    </m:r>
                  </m:oMath>
                </a14:m>
                <a:r>
                  <a:rPr lang="en-US" sz="1800" dirty="0"/>
                  <a:t>s ON/OFF)</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OFF</a:t>
                </a:r>
              </a:p>
              <a:p>
                <a:pPr lvl="1">
                  <a:buFont typeface="Arial" panose="020B0604020202020204" pitchFamily="34" charset="0"/>
                  <a:buChar char="•"/>
                </a:pPr>
                <a:r>
                  <a:rPr lang="en-US" sz="1800" dirty="0"/>
                  <a:t>Payload waveform: Masking-based WFC OOK without GI </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OFF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ON 2 </a:t>
                </a:r>
                <a14:m>
                  <m:oMath xmlns:m="http://schemas.openxmlformats.org/officeDocument/2006/math">
                    <m:r>
                      <a:rPr lang="en-US" sz="1600" i="1">
                        <a:latin typeface="Cambria Math" panose="02040503050406030204" pitchFamily="18" charset="0"/>
                      </a:rPr>
                      <m:t>𝜇</m:t>
                    </m:r>
                  </m:oMath>
                </a14:m>
                <a:r>
                  <a:rPr lang="en-US" sz="1600" dirty="0"/>
                  <a:t>s OFF</a:t>
                </a:r>
              </a:p>
              <a:p>
                <a:pPr marL="0" indent="0"/>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46194"/>
                <a:ext cx="7770813" cy="1658876"/>
              </a:xfrm>
              <a:blipFill>
                <a:blip r:embed="rId2"/>
                <a:stretch>
                  <a:fillRect t="-2206" b="-2132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Rectangle 4"/>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Rectangle 5"/>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Rectangle 6"/>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Left Brace 7"/>
          <p:cNvSpPr/>
          <p:nvPr/>
        </p:nvSpPr>
        <p:spPr bwMode="auto">
          <a:xfrm rot="5400000">
            <a:off x="1571185"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Left Brace 8"/>
          <p:cNvSpPr/>
          <p:nvPr/>
        </p:nvSpPr>
        <p:spPr bwMode="auto">
          <a:xfrm rot="5400000">
            <a:off x="192899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228903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3293659" y="4625565"/>
            <a:ext cx="168982" cy="35753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p:cNvSpPr txBox="1"/>
          <p:nvPr/>
        </p:nvSpPr>
        <p:spPr>
          <a:xfrm>
            <a:off x="1518459" y="4402201"/>
            <a:ext cx="274434" cy="307777"/>
          </a:xfrm>
          <a:prstGeom prst="rect">
            <a:avLst/>
          </a:prstGeom>
          <a:noFill/>
        </p:spPr>
        <p:txBody>
          <a:bodyPr wrap="none" rtlCol="0">
            <a:spAutoFit/>
          </a:bodyPr>
          <a:lstStyle/>
          <a:p>
            <a:r>
              <a:rPr lang="en-US" sz="1400" dirty="0">
                <a:solidFill>
                  <a:schemeClr val="tx1"/>
                </a:solidFill>
              </a:rPr>
              <a:t>1</a:t>
            </a:r>
          </a:p>
        </p:txBody>
      </p:sp>
      <p:sp>
        <p:nvSpPr>
          <p:cNvPr id="13" name="TextBox 12"/>
          <p:cNvSpPr txBox="1"/>
          <p:nvPr/>
        </p:nvSpPr>
        <p:spPr>
          <a:xfrm>
            <a:off x="1876267" y="4402201"/>
            <a:ext cx="274434" cy="307777"/>
          </a:xfrm>
          <a:prstGeom prst="rect">
            <a:avLst/>
          </a:prstGeom>
          <a:noFill/>
        </p:spPr>
        <p:txBody>
          <a:bodyPr wrap="none" rtlCol="0">
            <a:spAutoFit/>
          </a:bodyPr>
          <a:lstStyle/>
          <a:p>
            <a:r>
              <a:rPr lang="en-US" sz="1400" dirty="0">
                <a:solidFill>
                  <a:schemeClr val="tx1"/>
                </a:solidFill>
              </a:rPr>
              <a:t>0</a:t>
            </a:r>
          </a:p>
        </p:txBody>
      </p:sp>
      <p:cxnSp>
        <p:nvCxnSpPr>
          <p:cNvPr id="15" name="Straight Arrow Connector 14"/>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TextBox 15"/>
          <p:cNvSpPr txBox="1"/>
          <p:nvPr/>
        </p:nvSpPr>
        <p:spPr>
          <a:xfrm>
            <a:off x="2247908" y="4403681"/>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7" name="TextBox 16"/>
              <p:cNvSpPr txBox="1"/>
              <p:nvPr/>
            </p:nvSpPr>
            <p:spPr>
              <a:xfrm>
                <a:off x="2702923" y="4402201"/>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02923" y="4402201"/>
                <a:ext cx="274434" cy="307777"/>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3242185" y="4406558"/>
            <a:ext cx="274434" cy="307777"/>
          </a:xfrm>
          <a:prstGeom prst="rect">
            <a:avLst/>
          </a:prstGeom>
          <a:noFill/>
        </p:spPr>
        <p:txBody>
          <a:bodyPr wrap="square" rtlCol="0">
            <a:spAutoFit/>
          </a:bodyPr>
          <a:lstStyle/>
          <a:p>
            <a:r>
              <a:rPr lang="en-US" sz="1400" dirty="0">
                <a:solidFill>
                  <a:schemeClr val="tx1"/>
                </a:solidFill>
              </a:rPr>
              <a:t>1</a:t>
            </a:r>
          </a:p>
        </p:txBody>
      </p:sp>
      <p:sp>
        <p:nvSpPr>
          <p:cNvPr id="21" name="Rectangle 20"/>
          <p:cNvSpPr/>
          <p:nvPr/>
        </p:nvSpPr>
        <p:spPr bwMode="auto">
          <a:xfrm>
            <a:off x="3563291"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Left Brace 21"/>
          <p:cNvSpPr/>
          <p:nvPr/>
        </p:nvSpPr>
        <p:spPr bwMode="auto">
          <a:xfrm rot="5400000">
            <a:off x="3838270" y="4444862"/>
            <a:ext cx="168982" cy="71894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3811502" y="4402201"/>
            <a:ext cx="274434" cy="307777"/>
          </a:xfrm>
          <a:prstGeom prst="rect">
            <a:avLst/>
          </a:prstGeom>
          <a:noFill/>
        </p:spPr>
        <p:txBody>
          <a:bodyPr wrap="none" rtlCol="0">
            <a:spAutoFit/>
          </a:bodyPr>
          <a:lstStyle/>
          <a:p>
            <a:r>
              <a:rPr lang="en-US" sz="1400" dirty="0">
                <a:solidFill>
                  <a:schemeClr val="tx1"/>
                </a:solidFill>
              </a:rPr>
              <a:t>0</a:t>
            </a:r>
          </a:p>
        </p:txBody>
      </p:sp>
      <p:sp>
        <p:nvSpPr>
          <p:cNvPr id="26" name="Rectangle 25"/>
          <p:cNvSpPr/>
          <p:nvPr/>
        </p:nvSpPr>
        <p:spPr bwMode="auto">
          <a:xfrm>
            <a:off x="4646218"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Left Brace 26"/>
          <p:cNvSpPr/>
          <p:nvPr/>
        </p:nvSpPr>
        <p:spPr bwMode="auto">
          <a:xfrm rot="5400000">
            <a:off x="4558525"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p:cNvSpPr txBox="1"/>
          <p:nvPr/>
        </p:nvSpPr>
        <p:spPr>
          <a:xfrm>
            <a:off x="4509186" y="4402201"/>
            <a:ext cx="274434" cy="307777"/>
          </a:xfrm>
          <a:prstGeom prst="rect">
            <a:avLst/>
          </a:prstGeom>
          <a:noFill/>
        </p:spPr>
        <p:txBody>
          <a:bodyPr wrap="none" rtlCol="0">
            <a:spAutoFit/>
          </a:bodyPr>
          <a:lstStyle/>
          <a:p>
            <a:r>
              <a:rPr lang="en-US" sz="1400" dirty="0">
                <a:solidFill>
                  <a:schemeClr val="tx1"/>
                </a:solidFill>
              </a:rPr>
              <a:t>1</a:t>
            </a:r>
          </a:p>
        </p:txBody>
      </p:sp>
      <p:sp>
        <p:nvSpPr>
          <p:cNvPr id="31" name="Rectangle 30"/>
          <p:cNvSpPr/>
          <p:nvPr/>
        </p:nvSpPr>
        <p:spPr bwMode="auto">
          <a:xfrm>
            <a:off x="6946506"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Left Brace 31"/>
          <p:cNvSpPr/>
          <p:nvPr/>
        </p:nvSpPr>
        <p:spPr bwMode="auto">
          <a:xfrm rot="5400000">
            <a:off x="6858813"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p:cNvSpPr txBox="1"/>
          <p:nvPr/>
        </p:nvSpPr>
        <p:spPr>
          <a:xfrm>
            <a:off x="6809474" y="4402201"/>
            <a:ext cx="274434" cy="307777"/>
          </a:xfrm>
          <a:prstGeom prst="rect">
            <a:avLst/>
          </a:prstGeom>
          <a:noFill/>
        </p:spPr>
        <p:txBody>
          <a:bodyPr wrap="none" rtlCol="0">
            <a:spAutoFit/>
          </a:bodyPr>
          <a:lstStyle/>
          <a:p>
            <a:r>
              <a:rPr lang="en-US" sz="1400" dirty="0">
                <a:solidFill>
                  <a:schemeClr val="tx1"/>
                </a:solidFill>
              </a:rPr>
              <a:t>1</a:t>
            </a:r>
          </a:p>
        </p:txBody>
      </p:sp>
      <p:sp>
        <p:nvSpPr>
          <p:cNvPr id="41" name="TextBox 40"/>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42" name="TextBox 41"/>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2" name="TextBox 41"/>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3" name="TextBox 42"/>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4" name="TextBox 43"/>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4"/>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5" name="TextBox 44"/>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5"/>
                <a:stretch>
                  <a:fillRect l="-3704" t="-3922" r="-2469" b="-19608"/>
                </a:stretch>
              </a:blipFill>
            </p:spPr>
            <p:txBody>
              <a:bodyPr/>
              <a:lstStyle/>
              <a:p>
                <a:r>
                  <a:rPr lang="en-US">
                    <a:noFill/>
                  </a:rPr>
                  <a:t> </a:t>
                </a:r>
              </a:p>
            </p:txBody>
          </p:sp>
        </mc:Fallback>
      </mc:AlternateContent>
      <p:cxnSp>
        <p:nvCxnSpPr>
          <p:cNvPr id="47" name="Straight Connector 46"/>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0" name="Straight Connector 49"/>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1" name="Straight Connector 50"/>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2" name="Straight Connector 51"/>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3" name="Straight Connector 52"/>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4" name="Straight Connector 53"/>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7" name="Straight Connector 56"/>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8" name="Straight Connector 57"/>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62" name="Straight Arrow Connector 61"/>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4" name="Straight Arrow Connector 63"/>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5" name="Straight Arrow Connector 64"/>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6" name="Straight Arrow Connector 65"/>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7" name="Straight Arrow Connector 66"/>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9" name="Straight Arrow Connector 6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1" name="Straight Arrow Connector 70"/>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72" name="TextBox 71"/>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2" name="TextBox 71"/>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6"/>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3" name="TextBox 72"/>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6"/>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4" name="TextBox 73"/>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6"/>
                <a:stretch>
                  <a:fillRect l="-3750" t="-4000" r="-3750" b="-20000"/>
                </a:stretch>
              </a:blipFill>
            </p:spPr>
            <p:txBody>
              <a:bodyPr/>
              <a:lstStyle/>
              <a:p>
                <a:r>
                  <a:rPr lang="en-US">
                    <a:noFill/>
                  </a:rPr>
                  <a:t> </a:t>
                </a:r>
              </a:p>
            </p:txBody>
          </p:sp>
        </mc:Fallback>
      </mc:AlternateContent>
      <p:cxnSp>
        <p:nvCxnSpPr>
          <p:cNvPr id="76" name="Straight Connector 75"/>
          <p:cNvCxnSpPr/>
          <p:nvPr/>
        </p:nvCxnSpPr>
        <p:spPr bwMode="auto">
          <a:xfrm>
            <a:off x="3556917"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Arrow Connector 79"/>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4" name="TextBox 83"/>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84" name="TextBox 83"/>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7"/>
                <a:stretch>
                  <a:fillRect l="-1478" t="-4000" r="-493" b="-20000"/>
                </a:stretch>
              </a:blipFill>
            </p:spPr>
            <p:txBody>
              <a:bodyPr/>
              <a:lstStyle/>
              <a:p>
                <a:r>
                  <a:rPr lang="en-US">
                    <a:noFill/>
                  </a:rPr>
                  <a:t> </a:t>
                </a:r>
              </a:p>
            </p:txBody>
          </p:sp>
        </mc:Fallback>
      </mc:AlternateContent>
      <p:sp>
        <p:nvSpPr>
          <p:cNvPr id="85" name="TextBox 84"/>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Tree>
    <p:extLst>
      <p:ext uri="{BB962C8B-B14F-4D97-AF65-F5344CB8AC3E}">
        <p14:creationId xmlns:p14="http://schemas.microsoft.com/office/powerpoint/2010/main" val="600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0813" cy="726976"/>
          </a:xfrm>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68760"/>
                <a:ext cx="7770813" cy="5112568"/>
              </a:xfrm>
            </p:spPr>
            <p:txBody>
              <a:bodyPr/>
              <a:lstStyle/>
              <a:p>
                <a:pPr algn="just">
                  <a:buFont typeface="Arial" panose="020B0604020202020204" pitchFamily="34" charset="0"/>
                  <a:buChar char="•"/>
                </a:pPr>
                <a:r>
                  <a:rPr lang="en-US" sz="2000" dirty="0">
                    <a:solidFill>
                      <a:schemeClr val="tx1"/>
                    </a:solidFill>
                  </a:rPr>
                  <a:t>In the previous meetings, the following agreements on SYNC field were made [1]:</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dirty="0">
                    <a:solidFill>
                      <a:schemeClr val="tx1"/>
                    </a:solidFill>
                  </a:rPr>
                  <a:t>“</a:t>
                </a:r>
                <a:r>
                  <a:rPr lang="en-US" sz="1600" i="1" dirty="0">
                    <a:solidFill>
                      <a:schemeClr val="tx1"/>
                    </a:solidFill>
                  </a:rPr>
                  <a:t>When the Data Field uses the low data rate the duration of the Sync field is 128 µs. When the Data Field uses the high data rate the duration of the Sync field is 64 µs.</a:t>
                </a:r>
                <a:r>
                  <a:rPr lang="en-US" sz="1600" dirty="0">
                    <a:solidFill>
                      <a:schemeClr val="tx1"/>
                    </a:solidFill>
                  </a:rPr>
                  <a:t>”</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i="1" dirty="0">
                    <a:solidFill>
                      <a:schemeClr val="tx1"/>
                    </a:solidFill>
                  </a:rPr>
                  <a:t>“</a:t>
                </a:r>
                <a:r>
                  <a:rPr lang="en-US" sz="1600" i="1" dirty="0">
                    <a:cs typeface="Calibri" panose="020F0502020204030204" pitchFamily="34" charset="0"/>
                  </a:rPr>
                  <a:t>The duration of each bit in the Sync field is TBD (either 2 or 4) µs.  The specific bit sequence of </a:t>
                </a:r>
                <a14:m>
                  <m:oMath xmlns:m="http://schemas.openxmlformats.org/officeDocument/2006/math">
                    <m:r>
                      <a:rPr lang="en-US" sz="1600" i="1" dirty="0">
                        <a:latin typeface="Cambria Math" panose="02040503050406030204" pitchFamily="18" charset="0"/>
                        <a:cs typeface="Calibri" panose="020F0502020204030204" pitchFamily="34" charset="0"/>
                      </a:rPr>
                      <m:t>𝑆</m:t>
                    </m:r>
                  </m:oMath>
                </a14:m>
                <a:r>
                  <a:rPr lang="en-US" sz="1600" i="1" dirty="0">
                    <a:cs typeface="Calibri" panose="020F0502020204030204" pitchFamily="34" charset="0"/>
                  </a:rPr>
                  <a:t> is TBD.”</a:t>
                </a:r>
                <a:endParaRPr lang="en-US" sz="2000" i="1" dirty="0">
                  <a:solidFill>
                    <a:schemeClr val="tx1"/>
                  </a:solidFill>
                </a:endParaRPr>
              </a:p>
              <a:p>
                <a:pPr algn="just">
                  <a:buFont typeface="Arial" panose="020B0604020202020204" pitchFamily="34" charset="0"/>
                  <a:buChar char="•"/>
                </a:pPr>
                <a:r>
                  <a:rPr lang="en-US" sz="2000" dirty="0">
                    <a:solidFill>
                      <a:schemeClr val="tx1"/>
                    </a:solidFill>
                  </a:rPr>
                  <a:t>In this contribution, we propose to generate SYNC waveform by using constellation-based OOK [2]</a:t>
                </a:r>
              </a:p>
              <a:p>
                <a:pPr lvl="1" algn="just">
                  <a:buFont typeface="Arial" panose="020B0604020202020204" pitchFamily="34" charset="0"/>
                  <a:buChar char="•"/>
                </a:pPr>
                <a:r>
                  <a:rPr lang="en-US" sz="1600" dirty="0">
                    <a:solidFill>
                      <a:schemeClr val="tx1"/>
                    </a:solidFill>
                  </a:rPr>
                  <a:t>The proposed approach enables a unified structure for both SYNC and Data fields with a very simple TX structure, allows FDM, controls out-of-band emission (OOBE) and PAPR without extra filtering/windowing</a:t>
                </a:r>
                <a:endParaRPr lang="en-US" sz="1600" i="1" dirty="0"/>
              </a:p>
              <a:p>
                <a:pPr algn="just">
                  <a:buFont typeface="Arial" panose="020B0604020202020204" pitchFamily="34" charset="0"/>
                  <a:buChar char="•"/>
                </a:pPr>
                <a:r>
                  <a:rPr lang="en-US" sz="2000" dirty="0">
                    <a:solidFill>
                      <a:schemeClr val="tx1"/>
                    </a:solidFill>
                  </a:rPr>
                  <a:t>Considering the agreements above, we also evaluate various waveform options for SYNC and Data fields simultaneously</a:t>
                </a:r>
              </a:p>
              <a:p>
                <a:pPr lvl="1" algn="just">
                  <a:buFont typeface="Arial" panose="020B0604020202020204" pitchFamily="34" charset="0"/>
                  <a:buChar char="•"/>
                </a:pPr>
                <a:r>
                  <a:rPr lang="en-US" sz="1600" dirty="0">
                    <a:solidFill>
                      <a:schemeClr val="tx1"/>
                    </a:solidFill>
                  </a:rPr>
                  <a:t>Options for SYNC : On-off keying (OOK) </a:t>
                </a:r>
                <a:r>
                  <a:rPr lang="en-US" sz="1600" u="sng" dirty="0">
                    <a:solidFill>
                      <a:schemeClr val="tx1"/>
                    </a:solidFill>
                  </a:rPr>
                  <a:t>with/without</a:t>
                </a:r>
                <a:r>
                  <a:rPr lang="en-US" sz="1600" dirty="0">
                    <a:solidFill>
                      <a:schemeClr val="tx1"/>
                    </a:solidFill>
                  </a:rPr>
                  <a:t> blank guard interval (GI)</a:t>
                </a:r>
              </a:p>
              <a:p>
                <a:pPr lvl="1" algn="just">
                  <a:buFont typeface="Arial" panose="020B0604020202020204" pitchFamily="34" charset="0"/>
                  <a:buChar char="•"/>
                </a:pPr>
                <a:r>
                  <a:rPr lang="en-US" sz="1600" dirty="0">
                    <a:solidFill>
                      <a:schemeClr val="tx1"/>
                    </a:solidFill>
                  </a:rPr>
                  <a:t>Options for Data (High data rate): WFC OOK </a:t>
                </a:r>
                <a:r>
                  <a:rPr lang="en-US" sz="1600" u="sng" dirty="0">
                    <a:solidFill>
                      <a:schemeClr val="tx1"/>
                    </a:solidFill>
                  </a:rPr>
                  <a:t>with/without</a:t>
                </a:r>
                <a:r>
                  <a:rPr lang="en-US" sz="1600" dirty="0">
                    <a:solidFill>
                      <a:schemeClr val="tx1"/>
                    </a:solidFill>
                  </a:rPr>
                  <a:t> blank GI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68760"/>
                <a:ext cx="7770813" cy="5112568"/>
              </a:xfrm>
              <a:blipFill>
                <a:blip r:embed="rId2"/>
                <a:stretch>
                  <a:fillRect l="-706" t="-596" r="-78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143119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Rectangle 6"/>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Rectangle 7"/>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1571185"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192899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Left Brace 11"/>
          <p:cNvSpPr/>
          <p:nvPr/>
        </p:nvSpPr>
        <p:spPr bwMode="auto">
          <a:xfrm rot="5400000">
            <a:off x="228903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Left Brace 12"/>
          <p:cNvSpPr/>
          <p:nvPr/>
        </p:nvSpPr>
        <p:spPr bwMode="auto">
          <a:xfrm rot="5400000">
            <a:off x="3294911"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p:cNvSpPr txBox="1"/>
          <p:nvPr/>
        </p:nvSpPr>
        <p:spPr>
          <a:xfrm>
            <a:off x="1518459" y="4411726"/>
            <a:ext cx="274434" cy="307777"/>
          </a:xfrm>
          <a:prstGeom prst="rect">
            <a:avLst/>
          </a:prstGeom>
          <a:noFill/>
        </p:spPr>
        <p:txBody>
          <a:bodyPr wrap="none" rtlCol="0">
            <a:spAutoFit/>
          </a:bodyPr>
          <a:lstStyle/>
          <a:p>
            <a:r>
              <a:rPr lang="en-US" sz="1400" dirty="0">
                <a:solidFill>
                  <a:schemeClr val="tx1"/>
                </a:solidFill>
              </a:rPr>
              <a:t>1</a:t>
            </a:r>
          </a:p>
        </p:txBody>
      </p:sp>
      <p:sp>
        <p:nvSpPr>
          <p:cNvPr id="15" name="TextBox 14"/>
          <p:cNvSpPr txBox="1"/>
          <p:nvPr/>
        </p:nvSpPr>
        <p:spPr>
          <a:xfrm>
            <a:off x="1876267" y="4411726"/>
            <a:ext cx="274434" cy="307777"/>
          </a:xfrm>
          <a:prstGeom prst="rect">
            <a:avLst/>
          </a:prstGeom>
          <a:noFill/>
        </p:spPr>
        <p:txBody>
          <a:bodyPr wrap="none" rtlCol="0">
            <a:spAutoFit/>
          </a:bodyPr>
          <a:lstStyle/>
          <a:p>
            <a:r>
              <a:rPr lang="en-US" sz="1400" dirty="0">
                <a:solidFill>
                  <a:schemeClr val="tx1"/>
                </a:solidFill>
              </a:rPr>
              <a:t>0</a:t>
            </a:r>
          </a:p>
        </p:txBody>
      </p:sp>
      <p:cxnSp>
        <p:nvCxnSpPr>
          <p:cNvPr id="16" name="Straight Arrow Connector 15"/>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p:cNvSpPr txBox="1"/>
          <p:nvPr/>
        </p:nvSpPr>
        <p:spPr>
          <a:xfrm>
            <a:off x="2247908" y="4413206"/>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8" name="TextBox 17"/>
              <p:cNvSpPr txBox="1"/>
              <p:nvPr/>
            </p:nvSpPr>
            <p:spPr>
              <a:xfrm>
                <a:off x="2702923" y="4411726"/>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02923" y="4411726"/>
                <a:ext cx="274434" cy="307777"/>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3242185" y="4416083"/>
            <a:ext cx="274434" cy="307777"/>
          </a:xfrm>
          <a:prstGeom prst="rect">
            <a:avLst/>
          </a:prstGeom>
          <a:noFill/>
        </p:spPr>
        <p:txBody>
          <a:bodyPr wrap="square" rtlCol="0">
            <a:spAutoFit/>
          </a:bodyPr>
          <a:lstStyle/>
          <a:p>
            <a:r>
              <a:rPr lang="en-US" sz="1400" dirty="0">
                <a:solidFill>
                  <a:schemeClr val="tx1"/>
                </a:solidFill>
              </a:rPr>
              <a:t>1</a:t>
            </a:r>
          </a:p>
        </p:txBody>
      </p:sp>
      <p:sp>
        <p:nvSpPr>
          <p:cNvPr id="20" name="Rectangle 19"/>
          <p:cNvSpPr/>
          <p:nvPr/>
        </p:nvSpPr>
        <p:spPr bwMode="auto">
          <a:xfrm>
            <a:off x="371750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383856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381150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455852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450918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685881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680947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30" name="TextBox 29"/>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0" name="TextBox 29"/>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1" name="TextBox 30"/>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2" name="TextBox 31"/>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3"/>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3" name="TextBox 32"/>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4"/>
                <a:stretch>
                  <a:fillRect l="-3704" t="-3922" r="-2469" b="-19608"/>
                </a:stretch>
              </a:blipFill>
            </p:spPr>
            <p:txBody>
              <a:bodyPr/>
              <a:lstStyle/>
              <a:p>
                <a:r>
                  <a:rPr lang="en-US">
                    <a:noFill/>
                  </a:rPr>
                  <a:t> </a:t>
                </a:r>
              </a:p>
            </p:txBody>
          </p:sp>
        </mc:Fallback>
      </mc:AlternateContent>
      <p:cxnSp>
        <p:nvCxnSpPr>
          <p:cNvPr id="34" name="Straight Connector 33"/>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6" name="Straight Connector 35"/>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7" name="Straight Connector 36"/>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8" name="Straight Connector 37"/>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9" name="Straight Connector 38"/>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0" name="Straight Connector 39"/>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4" name="Straight Arrow Connector 43"/>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5" name="Straight Arrow Connector 44"/>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6" name="Straight Arrow Connector 45"/>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7" name="Straight Arrow Connector 46"/>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8" name="Straight Arrow Connector 47"/>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5"/>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5"/>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5"/>
                <a:stretch>
                  <a:fillRect l="-3750" t="-4000" r="-3750" b="-20000"/>
                </a:stretch>
              </a:blipFill>
            </p:spPr>
            <p:txBody>
              <a:bodyPr/>
              <a:lstStyle/>
              <a:p>
                <a:r>
                  <a:rPr lang="en-US">
                    <a:noFill/>
                  </a:rPr>
                  <a:t> </a:t>
                </a:r>
              </a:p>
            </p:txBody>
          </p:sp>
        </mc:Fallback>
      </mc:AlternateContent>
      <p:cxnSp>
        <p:nvCxnSpPr>
          <p:cNvPr id="54" name="Straight Connector 53"/>
          <p:cNvCxnSpPr/>
          <p:nvPr/>
        </p:nvCxnSpPr>
        <p:spPr bwMode="auto">
          <a:xfrm>
            <a:off x="356406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6"/>
                <a:stretch>
                  <a:fillRect l="-1478" t="-4000" r="-493" b="-20000"/>
                </a:stretch>
              </a:blipFill>
            </p:spPr>
            <p:txBody>
              <a:bodyPr/>
              <a:lstStyle/>
              <a:p>
                <a:r>
                  <a:rPr lang="en-US">
                    <a:noFill/>
                  </a:rPr>
                  <a:t> </a:t>
                </a:r>
              </a:p>
            </p:txBody>
          </p:sp>
        </mc:Fallback>
      </mc:AlternateContent>
      <p:sp>
        <p:nvSpPr>
          <p:cNvPr id="58" name="TextBox 57"/>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472397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02425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9" name="Content Placeholder 2"/>
              <p:cNvSpPr txBox="1">
                <a:spLocks/>
              </p:cNvSpPr>
              <p:nvPr/>
            </p:nvSpPr>
            <p:spPr bwMode="auto">
              <a:xfrm>
                <a:off x="838200" y="169859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Plain OOK (2 </a:t>
                </a:r>
                <a14:m>
                  <m:oMath xmlns:m="http://schemas.openxmlformats.org/officeDocument/2006/math">
                    <m:r>
                      <a:rPr lang="en-US" sz="1800" i="1" kern="0" smtClean="0">
                        <a:latin typeface="Cambria Math" panose="02040503050406030204" pitchFamily="18" charset="0"/>
                      </a:rPr>
                      <m:t>𝜇</m:t>
                    </m:r>
                  </m:oMath>
                </a14:m>
                <a:r>
                  <a:rPr lang="en-US" sz="1800" kern="0" dirty="0"/>
                  <a:t>s ON/OFF)</a:t>
                </a:r>
              </a:p>
              <a:p>
                <a:pPr lvl="2">
                  <a:buFont typeface="Arial" panose="020B0604020202020204" pitchFamily="34" charset="0"/>
                  <a:buChar char="•"/>
                </a:pPr>
                <a:r>
                  <a:rPr lang="en-US" sz="1600" kern="0" dirty="0"/>
                  <a:t>Logic 1: 2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2 </a:t>
                </a:r>
                <a14:m>
                  <m:oMath xmlns:m="http://schemas.openxmlformats.org/officeDocument/2006/math">
                    <m:r>
                      <a:rPr lang="en-US" sz="1600" i="1" kern="0">
                        <a:latin typeface="Cambria Math" panose="02040503050406030204" pitchFamily="18" charset="0"/>
                      </a:rPr>
                      <m:t>𝜇</m:t>
                    </m:r>
                  </m:oMath>
                </a14:m>
                <a:r>
                  <a:rPr lang="en-US" sz="1600" kern="0" dirty="0"/>
                  <a:t>s OFF</a:t>
                </a:r>
              </a:p>
              <a:p>
                <a:pPr lvl="1">
                  <a:buFont typeface="Arial" panose="020B0604020202020204" pitchFamily="34" charset="0"/>
                  <a:buChar char="•"/>
                </a:pPr>
                <a:r>
                  <a:rPr lang="en-US" sz="1800" kern="0" dirty="0"/>
                  <a:t>Payload waveform: Masking-based WFC OOK with GI </a:t>
                </a:r>
              </a:p>
              <a:p>
                <a:pPr lvl="2">
                  <a:buFont typeface="Arial" panose="020B0604020202020204" pitchFamily="34" charset="0"/>
                  <a:buChar char="•"/>
                </a:pPr>
                <a:r>
                  <a:rPr lang="en-US" sz="1600" kern="0" dirty="0"/>
                  <a:t>Logic 1: 0.8 </a:t>
                </a:r>
                <a14:m>
                  <m:oMath xmlns:m="http://schemas.openxmlformats.org/officeDocument/2006/math">
                    <m:r>
                      <a:rPr lang="en-US" sz="1600" b="0" i="1" kern="0" smtClea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59" name="Content Placeholder 2"/>
              <p:cNvSpPr txBox="1">
                <a:spLocks noRot="1" noChangeAspect="1" noMove="1" noResize="1" noEditPoints="1" noAdjustHandles="1" noChangeArrowheads="1" noChangeShapeType="1" noTextEdit="1"/>
              </p:cNvSpPr>
              <p:nvPr/>
            </p:nvSpPr>
            <p:spPr bwMode="auto">
              <a:xfrm>
                <a:off x="838200" y="1698594"/>
                <a:ext cx="7770813" cy="1658876"/>
              </a:xfrm>
              <a:prstGeom prst="rect">
                <a:avLst/>
              </a:prstGeom>
              <a:blipFill>
                <a:blip r:embed="rId7"/>
                <a:stretch>
                  <a:fillRect t="-2206" b="-21324"/>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518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cxnSp>
        <p:nvCxnSpPr>
          <p:cNvPr id="16" name="Straight Arrow Connector 15"/>
          <p:cNvCxnSpPr/>
          <p:nvPr/>
        </p:nvCxnSpPr>
        <p:spPr bwMode="auto">
          <a:xfrm>
            <a:off x="533400" y="5474752"/>
            <a:ext cx="793228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Rectangle 19"/>
          <p:cNvSpPr/>
          <p:nvPr/>
        </p:nvSpPr>
        <p:spPr bwMode="auto">
          <a:xfrm>
            <a:off x="437282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449388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446682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521384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516450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751413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746479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8323664" y="5472100"/>
            <a:ext cx="556691" cy="307777"/>
          </a:xfrm>
          <a:prstGeom prst="rect">
            <a:avLst/>
          </a:prstGeom>
          <a:noFill/>
        </p:spPr>
        <p:txBody>
          <a:bodyPr wrap="none" rtlCol="0">
            <a:spAutoFit/>
          </a:bodyPr>
          <a:lstStyle/>
          <a:p>
            <a:r>
              <a:rPr lang="en-US" sz="1400" dirty="0">
                <a:solidFill>
                  <a:schemeClr val="tx1"/>
                </a:solidFill>
              </a:rPr>
              <a:t>Time</a:t>
            </a:r>
          </a:p>
        </p:txBody>
      </p:sp>
      <p:cxnSp>
        <p:nvCxnSpPr>
          <p:cNvPr id="34" name="Straight Connector 33"/>
          <p:cNvCxnSpPr/>
          <p:nvPr/>
        </p:nvCxnSpPr>
        <p:spPr bwMode="auto">
          <a:xfrm>
            <a:off x="80509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93368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65912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723635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96178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8" name="Straight Arrow Connector 47"/>
          <p:cNvCxnSpPr/>
          <p:nvPr/>
        </p:nvCxnSpPr>
        <p:spPr bwMode="auto">
          <a:xfrm>
            <a:off x="421223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92252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723635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428173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4281738" y="5684135"/>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9091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990915" y="5678487"/>
                <a:ext cx="492443" cy="307777"/>
              </a:xfrm>
              <a:prstGeom prst="rect">
                <a:avLst/>
              </a:prstGeom>
              <a:blipFill>
                <a:blip r:embed="rId2"/>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5240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7352402" y="5680974"/>
                <a:ext cx="492443" cy="307777"/>
              </a:xfrm>
              <a:prstGeom prst="rect">
                <a:avLst/>
              </a:prstGeom>
              <a:blipFill>
                <a:blip r:embed="rId2"/>
                <a:stretch>
                  <a:fillRect l="-3704" t="-4000" r="-2469" b="-20000"/>
                </a:stretch>
              </a:blipFill>
            </p:spPr>
            <p:txBody>
              <a:bodyPr/>
              <a:lstStyle/>
              <a:p>
                <a:r>
                  <a:rPr lang="en-US">
                    <a:noFill/>
                  </a:rPr>
                  <a:t> </a:t>
                </a:r>
              </a:p>
            </p:txBody>
          </p:sp>
        </mc:Fallback>
      </mc:AlternateContent>
      <p:cxnSp>
        <p:nvCxnSpPr>
          <p:cNvPr id="54" name="Straight Connector 53"/>
          <p:cNvCxnSpPr/>
          <p:nvPr/>
        </p:nvCxnSpPr>
        <p:spPr bwMode="auto">
          <a:xfrm>
            <a:off x="421938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830580" y="4143162"/>
            <a:ext cx="336804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425797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3"/>
                <a:stretch>
                  <a:fillRect l="-1478" t="-4000" r="-493" b="-20000"/>
                </a:stretch>
              </a:blipFill>
            </p:spPr>
            <p:txBody>
              <a:bodyPr/>
              <a:lstStyle/>
              <a:p>
                <a:r>
                  <a:rPr lang="en-US">
                    <a:noFill/>
                  </a:rPr>
                  <a:t> </a:t>
                </a:r>
              </a:p>
            </p:txBody>
          </p:sp>
        </mc:Fallback>
      </mc:AlternateContent>
      <p:sp>
        <p:nvSpPr>
          <p:cNvPr id="58" name="TextBox 57"/>
          <p:cNvSpPr txBox="1"/>
          <p:nvPr/>
        </p:nvSpPr>
        <p:spPr>
          <a:xfrm>
            <a:off x="532996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537929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67957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p:cNvSpPr/>
          <p:nvPr/>
        </p:nvSpPr>
        <p:spPr bwMode="auto">
          <a:xfrm>
            <a:off x="966327" y="4817735"/>
            <a:ext cx="279708" cy="6511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Left Brace 74"/>
          <p:cNvSpPr/>
          <p:nvPr/>
        </p:nvSpPr>
        <p:spPr bwMode="auto">
          <a:xfrm rot="5400000">
            <a:off x="1087393" y="4375431"/>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TextBox 75"/>
          <p:cNvSpPr txBox="1"/>
          <p:nvPr/>
        </p:nvSpPr>
        <p:spPr>
          <a:xfrm>
            <a:off x="938407" y="4332471"/>
            <a:ext cx="524503" cy="307777"/>
          </a:xfrm>
          <a:prstGeom prst="rect">
            <a:avLst/>
          </a:prstGeom>
          <a:noFill/>
        </p:spPr>
        <p:txBody>
          <a:bodyPr wrap="none" rtlCol="0">
            <a:spAutoFit/>
          </a:bodyPr>
          <a:lstStyle/>
          <a:p>
            <a:r>
              <a:rPr lang="en-US" sz="1400" dirty="0">
                <a:solidFill>
                  <a:schemeClr val="tx1"/>
                </a:solidFill>
              </a:rPr>
              <a:t>“10”</a:t>
            </a:r>
          </a:p>
        </p:txBody>
      </p:sp>
      <p:sp>
        <p:nvSpPr>
          <p:cNvPr id="77" name="Left Brace 76"/>
          <p:cNvSpPr/>
          <p:nvPr/>
        </p:nvSpPr>
        <p:spPr bwMode="auto">
          <a:xfrm rot="5400000">
            <a:off x="1807350" y="437381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TextBox 77"/>
          <p:cNvSpPr txBox="1"/>
          <p:nvPr/>
        </p:nvSpPr>
        <p:spPr>
          <a:xfrm>
            <a:off x="1651331" y="4332471"/>
            <a:ext cx="524503" cy="307777"/>
          </a:xfrm>
          <a:prstGeom prst="rect">
            <a:avLst/>
          </a:prstGeom>
          <a:noFill/>
        </p:spPr>
        <p:txBody>
          <a:bodyPr wrap="none" rtlCol="0">
            <a:spAutoFit/>
          </a:bodyPr>
          <a:lstStyle/>
          <a:p>
            <a:r>
              <a:rPr lang="en-US" sz="1400" dirty="0">
                <a:solidFill>
                  <a:schemeClr val="tx1"/>
                </a:solidFill>
              </a:rPr>
              <a:t>“01”</a:t>
            </a:r>
          </a:p>
        </p:txBody>
      </p:sp>
      <p:cxnSp>
        <p:nvCxnSpPr>
          <p:cNvPr id="79" name="Straight Connector 78"/>
          <p:cNvCxnSpPr/>
          <p:nvPr/>
        </p:nvCxnSpPr>
        <p:spPr bwMode="auto">
          <a:xfrm>
            <a:off x="1527186" y="4891515"/>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0" name="Straight Connector 79"/>
          <p:cNvCxnSpPr/>
          <p:nvPr/>
        </p:nvCxnSpPr>
        <p:spPr bwMode="auto">
          <a:xfrm>
            <a:off x="2252625" y="4945820"/>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1" name="Straight Arrow Connector 80"/>
          <p:cNvCxnSpPr/>
          <p:nvPr/>
        </p:nvCxnSpPr>
        <p:spPr bwMode="auto">
          <a:xfrm>
            <a:off x="805742" y="5590130"/>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1516025" y="5590130"/>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3" name="TextBox 82"/>
              <p:cNvSpPr txBox="1"/>
              <p:nvPr/>
            </p:nvSpPr>
            <p:spPr>
              <a:xfrm>
                <a:off x="875243" y="568584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3" name="TextBox 82"/>
              <p:cNvSpPr txBox="1">
                <a:spLocks noRot="1" noChangeAspect="1" noMove="1" noResize="1" noEditPoints="1" noAdjustHandles="1" noChangeArrowheads="1" noChangeShapeType="1" noTextEdit="1"/>
              </p:cNvSpPr>
              <p:nvPr/>
            </p:nvSpPr>
            <p:spPr>
              <a:xfrm>
                <a:off x="875243" y="5685842"/>
                <a:ext cx="492443" cy="307777"/>
              </a:xfrm>
              <a:prstGeom prst="rect">
                <a:avLst/>
              </a:prstGeom>
              <a:blipFill>
                <a:blip r:embed="rId2"/>
                <a:stretch>
                  <a:fillRect l="-3750" t="-4000" r="-37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584420" y="568019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4" name="TextBox 83"/>
              <p:cNvSpPr txBox="1">
                <a:spLocks noRot="1" noChangeAspect="1" noMove="1" noResize="1" noEditPoints="1" noAdjustHandles="1" noChangeArrowheads="1" noChangeShapeType="1" noTextEdit="1"/>
              </p:cNvSpPr>
              <p:nvPr/>
            </p:nvSpPr>
            <p:spPr>
              <a:xfrm>
                <a:off x="1584420" y="5680194"/>
                <a:ext cx="492443" cy="307777"/>
              </a:xfrm>
              <a:prstGeom prst="rect">
                <a:avLst/>
              </a:prstGeom>
              <a:blipFill>
                <a:blip r:embed="rId2"/>
                <a:stretch>
                  <a:fillRect l="-3704" t="-4000" r="-2469" b="-20000"/>
                </a:stretch>
              </a:blipFill>
            </p:spPr>
            <p:txBody>
              <a:bodyPr/>
              <a:lstStyle/>
              <a:p>
                <a:r>
                  <a:rPr lang="en-US">
                    <a:noFill/>
                  </a:rPr>
                  <a:t> </a:t>
                </a:r>
              </a:p>
            </p:txBody>
          </p:sp>
        </mc:Fallback>
      </mc:AlternateContent>
      <p:sp>
        <p:nvSpPr>
          <p:cNvPr id="85" name="Rectangle 84"/>
          <p:cNvSpPr/>
          <p:nvPr/>
        </p:nvSpPr>
        <p:spPr bwMode="auto">
          <a:xfrm>
            <a:off x="1972799" y="482441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7" name="Left Brace 86"/>
          <p:cNvSpPr/>
          <p:nvPr/>
        </p:nvSpPr>
        <p:spPr bwMode="auto">
          <a:xfrm rot="5400000">
            <a:off x="3045172" y="4372889"/>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TextBox 87"/>
          <p:cNvSpPr txBox="1"/>
          <p:nvPr/>
        </p:nvSpPr>
        <p:spPr>
          <a:xfrm>
            <a:off x="2858086" y="4329929"/>
            <a:ext cx="524503" cy="307777"/>
          </a:xfrm>
          <a:prstGeom prst="rect">
            <a:avLst/>
          </a:prstGeom>
          <a:noFill/>
        </p:spPr>
        <p:txBody>
          <a:bodyPr wrap="none" rtlCol="0">
            <a:spAutoFit/>
          </a:bodyPr>
          <a:lstStyle/>
          <a:p>
            <a:r>
              <a:rPr lang="en-US" sz="1400" dirty="0">
                <a:solidFill>
                  <a:schemeClr val="tx1"/>
                </a:solidFill>
              </a:rPr>
              <a:t>“00”</a:t>
            </a:r>
          </a:p>
        </p:txBody>
      </p:sp>
      <p:sp>
        <p:nvSpPr>
          <p:cNvPr id="89" name="Left Brace 88"/>
          <p:cNvSpPr/>
          <p:nvPr/>
        </p:nvSpPr>
        <p:spPr bwMode="auto">
          <a:xfrm rot="5400000">
            <a:off x="3765129" y="4371277"/>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TextBox 89"/>
          <p:cNvSpPr txBox="1"/>
          <p:nvPr/>
        </p:nvSpPr>
        <p:spPr>
          <a:xfrm>
            <a:off x="3593870" y="4329929"/>
            <a:ext cx="517834" cy="307777"/>
          </a:xfrm>
          <a:prstGeom prst="rect">
            <a:avLst/>
          </a:prstGeom>
          <a:noFill/>
        </p:spPr>
        <p:txBody>
          <a:bodyPr wrap="none" rtlCol="0">
            <a:spAutoFit/>
          </a:bodyPr>
          <a:lstStyle/>
          <a:p>
            <a:r>
              <a:rPr lang="en-US" sz="1400" dirty="0">
                <a:solidFill>
                  <a:schemeClr val="tx1"/>
                </a:solidFill>
              </a:rPr>
              <a:t>“11”</a:t>
            </a:r>
          </a:p>
        </p:txBody>
      </p:sp>
      <p:cxnSp>
        <p:nvCxnSpPr>
          <p:cNvPr id="91" name="Straight Connector 90"/>
          <p:cNvCxnSpPr/>
          <p:nvPr/>
        </p:nvCxnSpPr>
        <p:spPr bwMode="auto">
          <a:xfrm>
            <a:off x="3484965" y="4888973"/>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2" name="Straight Connector 91"/>
          <p:cNvCxnSpPr/>
          <p:nvPr/>
        </p:nvCxnSpPr>
        <p:spPr bwMode="auto">
          <a:xfrm>
            <a:off x="4210404" y="4943278"/>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3" name="Straight Arrow Connector 92"/>
          <p:cNvCxnSpPr/>
          <p:nvPr/>
        </p:nvCxnSpPr>
        <p:spPr bwMode="auto">
          <a:xfrm>
            <a:off x="2763521" y="5587588"/>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94" name="Straight Arrow Connector 93"/>
          <p:cNvCxnSpPr/>
          <p:nvPr/>
        </p:nvCxnSpPr>
        <p:spPr bwMode="auto">
          <a:xfrm>
            <a:off x="3473804" y="55875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95" name="TextBox 94"/>
              <p:cNvSpPr txBox="1"/>
              <p:nvPr/>
            </p:nvSpPr>
            <p:spPr>
              <a:xfrm>
                <a:off x="2833022" y="5683300"/>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5" name="TextBox 94"/>
              <p:cNvSpPr txBox="1">
                <a:spLocks noRot="1" noChangeAspect="1" noMove="1" noResize="1" noEditPoints="1" noAdjustHandles="1" noChangeArrowheads="1" noChangeShapeType="1" noTextEdit="1"/>
              </p:cNvSpPr>
              <p:nvPr/>
            </p:nvSpPr>
            <p:spPr>
              <a:xfrm>
                <a:off x="2833022" y="5683300"/>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542199" y="567765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6" name="TextBox 95"/>
              <p:cNvSpPr txBox="1">
                <a:spLocks noRot="1" noChangeAspect="1" noMove="1" noResize="1" noEditPoints="1" noAdjustHandles="1" noChangeArrowheads="1" noChangeShapeType="1" noTextEdit="1"/>
              </p:cNvSpPr>
              <p:nvPr/>
            </p:nvSpPr>
            <p:spPr>
              <a:xfrm>
                <a:off x="3542199" y="5677652"/>
                <a:ext cx="492443" cy="307777"/>
              </a:xfrm>
              <a:prstGeom prst="rect">
                <a:avLst/>
              </a:prstGeom>
              <a:blipFill>
                <a:blip r:embed="rId2"/>
                <a:stretch>
                  <a:fillRect l="-3704" t="-1961" r="-2469" b="-19608"/>
                </a:stretch>
              </a:blipFill>
            </p:spPr>
            <p:txBody>
              <a:bodyPr/>
              <a:lstStyle/>
              <a:p>
                <a:r>
                  <a:rPr lang="en-US">
                    <a:noFill/>
                  </a:rPr>
                  <a:t> </a:t>
                </a:r>
              </a:p>
            </p:txBody>
          </p:sp>
        </mc:Fallback>
      </mc:AlternateContent>
      <p:sp>
        <p:nvSpPr>
          <p:cNvPr id="97" name="Rectangle 96"/>
          <p:cNvSpPr/>
          <p:nvPr/>
        </p:nvSpPr>
        <p:spPr bwMode="auto">
          <a:xfrm>
            <a:off x="3930578" y="4821871"/>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Rectangle 97"/>
          <p:cNvSpPr/>
          <p:nvPr/>
        </p:nvSpPr>
        <p:spPr bwMode="auto">
          <a:xfrm>
            <a:off x="3648366" y="482314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0" name="Content Placeholder 2"/>
              <p:cNvSpPr txBox="1">
                <a:spLocks/>
              </p:cNvSpPr>
              <p:nvPr/>
            </p:nvSpPr>
            <p:spPr bwMode="auto">
              <a:xfrm>
                <a:off x="685800" y="178241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a:t>
                </a:r>
                <a:r>
                  <a:rPr lang="en-US" sz="1800" dirty="0"/>
                  <a:t>Constellation OOK (4 sequences)</a:t>
                </a:r>
              </a:p>
              <a:p>
                <a:pPr lvl="1">
                  <a:buFont typeface="Arial" panose="020B0604020202020204" pitchFamily="34" charset="0"/>
                  <a:buChar char="•"/>
                </a:pPr>
                <a:r>
                  <a:rPr lang="en-US" sz="1800" kern="0" dirty="0"/>
                  <a:t>Payload waveform: Constellation OOK</a:t>
                </a:r>
              </a:p>
              <a:p>
                <a:pPr lvl="2">
                  <a:buFont typeface="Arial" panose="020B0604020202020204" pitchFamily="34" charset="0"/>
                  <a:buChar char="•"/>
                </a:pPr>
                <a:r>
                  <a:rPr lang="en-US" sz="1600" kern="0" dirty="0"/>
                  <a:t>Logic 1: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100" name="Content Placeholder 2"/>
              <p:cNvSpPr txBox="1">
                <a:spLocks noRot="1" noChangeAspect="1" noMove="1" noResize="1" noEditPoints="1" noAdjustHandles="1" noChangeArrowheads="1" noChangeShapeType="1" noTextEdit="1"/>
              </p:cNvSpPr>
              <p:nvPr/>
            </p:nvSpPr>
            <p:spPr bwMode="auto">
              <a:xfrm>
                <a:off x="685800" y="1782414"/>
                <a:ext cx="7770813" cy="1658876"/>
              </a:xfrm>
              <a:prstGeom prst="rect">
                <a:avLst/>
              </a:prstGeom>
              <a:blipFill>
                <a:blip r:embed="rId4"/>
                <a:stretch>
                  <a:fillRect t="-183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806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Field Waveform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52291"/>
                <a:ext cx="7770813" cy="2494107"/>
              </a:xfrm>
            </p:spPr>
            <p:txBody>
              <a:bodyPr/>
              <a:lstStyle/>
              <a:p>
                <a:pPr algn="just">
                  <a:buFont typeface="Arial" panose="020B0604020202020204" pitchFamily="34" charset="0"/>
                  <a:buChar char="•"/>
                </a:pPr>
                <a:r>
                  <a:rPr lang="en-US" sz="2000" dirty="0"/>
                  <a:t>In [4], it has been shown that the existence of the blank GI in Data field can yield a better detection performance </a:t>
                </a:r>
              </a:p>
              <a:p>
                <a:pPr lvl="1" algn="just">
                  <a:buFont typeface="Arial" panose="020B0604020202020204" pitchFamily="34" charset="0"/>
                  <a:buChar char="•"/>
                </a:pPr>
                <a:r>
                  <a:rPr lang="en-US" sz="1600" dirty="0">
                    <a:solidFill>
                      <a:schemeClr val="tx1"/>
                    </a:solidFill>
                  </a:rPr>
                  <a:t>The improvement, in theory, is due the fact the detector accumulates less noise energy for shorter OFF durations</a:t>
                </a:r>
              </a:p>
              <a:p>
                <a:pPr algn="just">
                  <a:buFont typeface="Arial" panose="020B0604020202020204" pitchFamily="34" charset="0"/>
                  <a:buChar char="•"/>
                </a:pPr>
                <a:r>
                  <a:rPr lang="en-US" sz="2000" dirty="0"/>
                  <a:t>The waveform for SYNC field can also utilize GI by mapping the bit pairs (i.e., “00”, “01”, “10”, “11”) to the OOK symbols</a:t>
                </a:r>
              </a:p>
              <a:p>
                <a:pPr lvl="1" algn="just">
                  <a:buFont typeface="Arial" panose="020B0604020202020204" pitchFamily="34" charset="0"/>
                  <a:buChar char="•"/>
                </a:pPr>
                <a:r>
                  <a:rPr lang="en-US" sz="1600" dirty="0">
                    <a:solidFill>
                      <a:schemeClr val="tx1"/>
                    </a:solidFill>
                  </a:rPr>
                  <a:t>This can be interpreted as a generalization of WFC OOK. For example, if the SYNC sequence length is 32, there will be 16 symbols (4 </a:t>
                </a:r>
                <a14:m>
                  <m:oMath xmlns:m="http://schemas.openxmlformats.org/officeDocument/2006/math">
                    <m:r>
                      <a:rPr lang="en-US" sz="1600" i="1">
                        <a:solidFill>
                          <a:schemeClr val="tx1"/>
                        </a:solidFill>
                        <a:latin typeface="Cambria Math" panose="02040503050406030204" pitchFamily="18" charset="0"/>
                      </a:rPr>
                      <m:t>𝜇</m:t>
                    </m:r>
                  </m:oMath>
                </a14:m>
                <a:r>
                  <a:rPr lang="en-US" sz="1600" dirty="0">
                    <a:solidFill>
                      <a:schemeClr val="tx1"/>
                    </a:solidFill>
                  </a:rPr>
                  <a:t>s) encoding two bits</a:t>
                </a: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52291"/>
                <a:ext cx="7770813" cy="2494107"/>
              </a:xfrm>
              <a:blipFill>
                <a:blip r:embed="rId2"/>
                <a:stretch>
                  <a:fillRect l="-706" t="-1467" r="-785" b="-31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mc:AlternateContent xmlns:mc="http://schemas.openxmlformats.org/markup-compatibility/2006" xmlns:a14="http://schemas.microsoft.com/office/drawing/2010/main">
        <mc:Choice Requires="a14">
          <p:sp>
            <p:nvSpPr>
              <p:cNvPr id="6" name="Rectangle 5"/>
              <p:cNvSpPr/>
              <p:nvPr/>
            </p:nvSpPr>
            <p:spPr>
              <a:xfrm>
                <a:off x="5004048" y="5039331"/>
                <a:ext cx="3982643" cy="954107"/>
              </a:xfrm>
              <a:prstGeom prst="rect">
                <a:avLst/>
              </a:prstGeom>
            </p:spPr>
            <p:txBody>
              <a:bodyPr wrap="square">
                <a:spAutoFit/>
              </a:bodyPr>
              <a:lstStyle/>
              <a:p>
                <a:pPr algn="just"/>
                <a:r>
                  <a:rPr lang="en-US" sz="1400" dirty="0">
                    <a:solidFill>
                      <a:schemeClr val="tx1"/>
                    </a:solidFill>
                  </a:rPr>
                  <a:t>“00”: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a:t>
                </a:r>
              </a:p>
              <a:p>
                <a:pPr algn="just"/>
                <a:r>
                  <a:rPr lang="en-US" sz="1400" dirty="0">
                    <a:solidFill>
                      <a:schemeClr val="tx1"/>
                    </a:solidFill>
                  </a:rPr>
                  <a:t>“01”: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a:p>
                <a:pPr algn="just"/>
                <a:r>
                  <a:rPr lang="en-US" sz="1400" dirty="0">
                    <a:solidFill>
                      <a:schemeClr val="tx1"/>
                    </a:solidFill>
                  </a:rPr>
                  <a:t>“10”: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a:t>
                </a:r>
              </a:p>
              <a:p>
                <a:pPr algn="just"/>
                <a:r>
                  <a:rPr lang="en-US" sz="1400" dirty="0">
                    <a:solidFill>
                      <a:schemeClr val="tx1"/>
                    </a:solidFill>
                  </a:rPr>
                  <a:t>“11”: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p:txBody>
          </p:sp>
        </mc:Choice>
        <mc:Fallback xmlns="">
          <p:sp>
            <p:nvSpPr>
              <p:cNvPr id="6" name="Rectangle 5"/>
              <p:cNvSpPr>
                <a:spLocks noRot="1" noChangeAspect="1" noMove="1" noResize="1" noEditPoints="1" noAdjustHandles="1" noChangeArrowheads="1" noChangeShapeType="1" noTextEdit="1"/>
              </p:cNvSpPr>
              <p:nvPr/>
            </p:nvSpPr>
            <p:spPr>
              <a:xfrm>
                <a:off x="5004048" y="5039331"/>
                <a:ext cx="3982643" cy="954107"/>
              </a:xfrm>
              <a:prstGeom prst="rect">
                <a:avLst/>
              </a:prstGeom>
              <a:blipFill>
                <a:blip r:embed="rId3"/>
                <a:stretch>
                  <a:fillRect l="-459" t="-1282" b="-5769"/>
                </a:stretch>
              </a:blipFill>
            </p:spPr>
            <p:txBody>
              <a:bodyPr/>
              <a:lstStyle/>
              <a:p>
                <a:r>
                  <a:rPr lang="en-US">
                    <a:noFill/>
                  </a:rPr>
                  <a:t> </a:t>
                </a:r>
              </a:p>
            </p:txBody>
          </p:sp>
        </mc:Fallback>
      </mc:AlternateContent>
      <p:cxnSp>
        <p:nvCxnSpPr>
          <p:cNvPr id="63" name="Straight Connector 62"/>
          <p:cNvCxnSpPr/>
          <p:nvPr/>
        </p:nvCxnSpPr>
        <p:spPr bwMode="auto">
          <a:xfrm>
            <a:off x="755621"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4606849"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Arrow Connector 64"/>
          <p:cNvCxnSpPr/>
          <p:nvPr/>
        </p:nvCxnSpPr>
        <p:spPr bwMode="auto">
          <a:xfrm>
            <a:off x="784442" y="6023913"/>
            <a:ext cx="380902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66" name="TextBox 65"/>
              <p:cNvSpPr txBox="1"/>
              <p:nvPr/>
            </p:nvSpPr>
            <p:spPr>
              <a:xfrm>
                <a:off x="2017151" y="5974313"/>
                <a:ext cx="1398606" cy="201912"/>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66" name="TextBox 65"/>
              <p:cNvSpPr txBox="1">
                <a:spLocks noRot="1" noChangeAspect="1" noMove="1" noResize="1" noEditPoints="1" noAdjustHandles="1" noChangeArrowheads="1" noChangeShapeType="1" noTextEdit="1"/>
              </p:cNvSpPr>
              <p:nvPr/>
            </p:nvSpPr>
            <p:spPr>
              <a:xfrm>
                <a:off x="2017151" y="5974313"/>
                <a:ext cx="1398606" cy="201912"/>
              </a:xfrm>
              <a:prstGeom prst="rect">
                <a:avLst/>
              </a:prstGeom>
              <a:blipFill>
                <a:blip r:embed="rId4"/>
                <a:stretch>
                  <a:fillRect l="-1310" t="-6061" b="-84848"/>
                </a:stretch>
              </a:blipFill>
            </p:spPr>
            <p:txBody>
              <a:bodyPr/>
              <a:lstStyle/>
              <a:p>
                <a:r>
                  <a:rPr lang="en-US">
                    <a:noFill/>
                  </a:rPr>
                  <a:t> </a:t>
                </a:r>
              </a:p>
            </p:txBody>
          </p:sp>
        </mc:Fallback>
      </mc:AlternateContent>
      <p:sp>
        <p:nvSpPr>
          <p:cNvPr id="67" name="Rectangle 66"/>
          <p:cNvSpPr/>
          <p:nvPr/>
        </p:nvSpPr>
        <p:spPr bwMode="auto">
          <a:xfrm>
            <a:off x="937962" y="5193180"/>
            <a:ext cx="316330" cy="42714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Left Brace 67"/>
          <p:cNvSpPr/>
          <p:nvPr/>
        </p:nvSpPr>
        <p:spPr bwMode="auto">
          <a:xfrm rot="5400000">
            <a:off x="1115004" y="4728564"/>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TextBox 68"/>
          <p:cNvSpPr txBox="1"/>
          <p:nvPr/>
        </p:nvSpPr>
        <p:spPr>
          <a:xfrm>
            <a:off x="906387" y="4870952"/>
            <a:ext cx="593177" cy="201912"/>
          </a:xfrm>
          <a:prstGeom prst="rect">
            <a:avLst/>
          </a:prstGeom>
          <a:noFill/>
        </p:spPr>
        <p:txBody>
          <a:bodyPr wrap="none" rtlCol="0">
            <a:spAutoFit/>
          </a:bodyPr>
          <a:lstStyle/>
          <a:p>
            <a:r>
              <a:rPr lang="en-US" sz="1400" dirty="0">
                <a:solidFill>
                  <a:schemeClr val="tx1"/>
                </a:solidFill>
              </a:rPr>
              <a:t>“10”</a:t>
            </a:r>
          </a:p>
        </p:txBody>
      </p:sp>
      <p:sp>
        <p:nvSpPr>
          <p:cNvPr id="70" name="Left Brace 69"/>
          <p:cNvSpPr/>
          <p:nvPr/>
        </p:nvSpPr>
        <p:spPr bwMode="auto">
          <a:xfrm rot="5400000">
            <a:off x="1929226" y="4726741"/>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TextBox 70"/>
          <p:cNvSpPr txBox="1"/>
          <p:nvPr/>
        </p:nvSpPr>
        <p:spPr>
          <a:xfrm>
            <a:off x="1712655" y="4870952"/>
            <a:ext cx="593177" cy="201912"/>
          </a:xfrm>
          <a:prstGeom prst="rect">
            <a:avLst/>
          </a:prstGeom>
          <a:noFill/>
        </p:spPr>
        <p:txBody>
          <a:bodyPr wrap="none" rtlCol="0">
            <a:spAutoFit/>
          </a:bodyPr>
          <a:lstStyle/>
          <a:p>
            <a:r>
              <a:rPr lang="en-US" sz="1400" dirty="0">
                <a:solidFill>
                  <a:schemeClr val="tx1"/>
                </a:solidFill>
              </a:rPr>
              <a:t>“01”</a:t>
            </a:r>
          </a:p>
        </p:txBody>
      </p:sp>
      <p:cxnSp>
        <p:nvCxnSpPr>
          <p:cNvPr id="72" name="Straight Connector 71"/>
          <p:cNvCxnSpPr/>
          <p:nvPr/>
        </p:nvCxnSpPr>
        <p:spPr bwMode="auto">
          <a:xfrm>
            <a:off x="1572255" y="5206395"/>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3" name="Straight Connector 72"/>
          <p:cNvCxnSpPr/>
          <p:nvPr/>
        </p:nvCxnSpPr>
        <p:spPr bwMode="auto">
          <a:xfrm>
            <a:off x="2392677" y="5273329"/>
            <a:ext cx="0" cy="48430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4" name="Straight Arrow Connector 73"/>
          <p:cNvCxnSpPr/>
          <p:nvPr/>
        </p:nvCxnSpPr>
        <p:spPr bwMode="auto">
          <a:xfrm>
            <a:off x="756352" y="5696018"/>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75" name="Straight Arrow Connector 74"/>
          <p:cNvCxnSpPr/>
          <p:nvPr/>
        </p:nvCxnSpPr>
        <p:spPr bwMode="auto">
          <a:xfrm>
            <a:off x="1559633" y="5696018"/>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6" name="TextBox 75"/>
              <p:cNvSpPr txBox="1"/>
              <p:nvPr/>
            </p:nvSpPr>
            <p:spPr>
              <a:xfrm>
                <a:off x="834953" y="5758808"/>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6" name="TextBox 75"/>
              <p:cNvSpPr txBox="1">
                <a:spLocks noRot="1" noChangeAspect="1" noMove="1" noResize="1" noEditPoints="1" noAdjustHandles="1" noChangeArrowheads="1" noChangeShapeType="1" noTextEdit="1"/>
              </p:cNvSpPr>
              <p:nvPr/>
            </p:nvSpPr>
            <p:spPr>
              <a:xfrm>
                <a:off x="834953" y="5758808"/>
                <a:ext cx="556919" cy="201912"/>
              </a:xfrm>
              <a:prstGeom prst="rect">
                <a:avLst/>
              </a:prstGeom>
              <a:blipFill>
                <a:blip r:embed="rId5"/>
                <a:stretch>
                  <a:fillRect l="-3297" t="-6061"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636983" y="575510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7" name="TextBox 76"/>
              <p:cNvSpPr txBox="1">
                <a:spLocks noRot="1" noChangeAspect="1" noMove="1" noResize="1" noEditPoints="1" noAdjustHandles="1" noChangeArrowheads="1" noChangeShapeType="1" noTextEdit="1"/>
              </p:cNvSpPr>
              <p:nvPr/>
            </p:nvSpPr>
            <p:spPr>
              <a:xfrm>
                <a:off x="1636983" y="5755103"/>
                <a:ext cx="556919" cy="201912"/>
              </a:xfrm>
              <a:prstGeom prst="rect">
                <a:avLst/>
              </a:prstGeom>
              <a:blipFill>
                <a:blip r:embed="rId6"/>
                <a:stretch>
                  <a:fillRect l="-3297" t="-6061" b="-84848"/>
                </a:stretch>
              </a:blipFill>
            </p:spPr>
            <p:txBody>
              <a:bodyPr/>
              <a:lstStyle/>
              <a:p>
                <a:r>
                  <a:rPr lang="en-US">
                    <a:noFill/>
                  </a:rPr>
                  <a:t> </a:t>
                </a:r>
              </a:p>
            </p:txBody>
          </p:sp>
        </mc:Fallback>
      </mc:AlternateContent>
      <p:sp>
        <p:nvSpPr>
          <p:cNvPr id="78" name="Rectangle 77"/>
          <p:cNvSpPr/>
          <p:nvPr/>
        </p:nvSpPr>
        <p:spPr bwMode="auto">
          <a:xfrm>
            <a:off x="2076213" y="5193682"/>
            <a:ext cx="31633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Left Brace 78"/>
          <p:cNvSpPr/>
          <p:nvPr/>
        </p:nvSpPr>
        <p:spPr bwMode="auto">
          <a:xfrm rot="5400000">
            <a:off x="3329117" y="4726896"/>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0" name="TextBox 79"/>
          <p:cNvSpPr txBox="1"/>
          <p:nvPr/>
        </p:nvSpPr>
        <p:spPr>
          <a:xfrm>
            <a:off x="3077412" y="4869285"/>
            <a:ext cx="593177" cy="201912"/>
          </a:xfrm>
          <a:prstGeom prst="rect">
            <a:avLst/>
          </a:prstGeom>
          <a:noFill/>
        </p:spPr>
        <p:txBody>
          <a:bodyPr wrap="none" rtlCol="0">
            <a:spAutoFit/>
          </a:bodyPr>
          <a:lstStyle/>
          <a:p>
            <a:r>
              <a:rPr lang="en-US" sz="1400" dirty="0">
                <a:solidFill>
                  <a:schemeClr val="tx1"/>
                </a:solidFill>
              </a:rPr>
              <a:t>“00”</a:t>
            </a:r>
          </a:p>
        </p:txBody>
      </p:sp>
      <p:sp>
        <p:nvSpPr>
          <p:cNvPr id="81" name="Left Brace 80"/>
          <p:cNvSpPr/>
          <p:nvPr/>
        </p:nvSpPr>
        <p:spPr bwMode="auto">
          <a:xfrm rot="5400000">
            <a:off x="4143339" y="4725074"/>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2" name="TextBox 81"/>
          <p:cNvSpPr txBox="1"/>
          <p:nvPr/>
        </p:nvSpPr>
        <p:spPr>
          <a:xfrm>
            <a:off x="3909533" y="4869285"/>
            <a:ext cx="585635" cy="201912"/>
          </a:xfrm>
          <a:prstGeom prst="rect">
            <a:avLst/>
          </a:prstGeom>
          <a:noFill/>
        </p:spPr>
        <p:txBody>
          <a:bodyPr wrap="none" rtlCol="0">
            <a:spAutoFit/>
          </a:bodyPr>
          <a:lstStyle/>
          <a:p>
            <a:r>
              <a:rPr lang="en-US" sz="1400" dirty="0">
                <a:solidFill>
                  <a:schemeClr val="tx1"/>
                </a:solidFill>
              </a:rPr>
              <a:t>“11”</a:t>
            </a:r>
          </a:p>
        </p:txBody>
      </p:sp>
      <p:cxnSp>
        <p:nvCxnSpPr>
          <p:cNvPr id="83" name="Straight Connector 82"/>
          <p:cNvCxnSpPr/>
          <p:nvPr/>
        </p:nvCxnSpPr>
        <p:spPr bwMode="auto">
          <a:xfrm>
            <a:off x="3786369" y="5236036"/>
            <a:ext cx="0" cy="51993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5" name="Straight Arrow Connector 84"/>
          <p:cNvCxnSpPr/>
          <p:nvPr/>
        </p:nvCxnSpPr>
        <p:spPr bwMode="auto">
          <a:xfrm>
            <a:off x="2970465" y="5694352"/>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86" name="Straight Arrow Connector 85"/>
          <p:cNvCxnSpPr/>
          <p:nvPr/>
        </p:nvCxnSpPr>
        <p:spPr bwMode="auto">
          <a:xfrm>
            <a:off x="3773746" y="5694352"/>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87" name="TextBox 86"/>
              <p:cNvSpPr txBox="1"/>
              <p:nvPr/>
            </p:nvSpPr>
            <p:spPr>
              <a:xfrm>
                <a:off x="3049066" y="5757141"/>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7" name="TextBox 86"/>
              <p:cNvSpPr txBox="1">
                <a:spLocks noRot="1" noChangeAspect="1" noMove="1" noResize="1" noEditPoints="1" noAdjustHandles="1" noChangeArrowheads="1" noChangeShapeType="1" noTextEdit="1"/>
              </p:cNvSpPr>
              <p:nvPr/>
            </p:nvSpPr>
            <p:spPr>
              <a:xfrm>
                <a:off x="3049066" y="5757141"/>
                <a:ext cx="556919" cy="201912"/>
              </a:xfrm>
              <a:prstGeom prst="rect">
                <a:avLst/>
              </a:prstGeom>
              <a:blipFill>
                <a:blip r:embed="rId7"/>
                <a:stretch>
                  <a:fillRect l="-3261" t="-2941" b="-7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3851096" y="575343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8" name="TextBox 87"/>
              <p:cNvSpPr txBox="1">
                <a:spLocks noRot="1" noChangeAspect="1" noMove="1" noResize="1" noEditPoints="1" noAdjustHandles="1" noChangeArrowheads="1" noChangeShapeType="1" noTextEdit="1"/>
              </p:cNvSpPr>
              <p:nvPr/>
            </p:nvSpPr>
            <p:spPr>
              <a:xfrm>
                <a:off x="3851096" y="5753433"/>
                <a:ext cx="556919" cy="201912"/>
              </a:xfrm>
              <a:prstGeom prst="rect">
                <a:avLst/>
              </a:prstGeom>
              <a:blipFill>
                <a:blip r:embed="rId5"/>
                <a:stretch>
                  <a:fillRect l="-3297" t="-6061" b="-81818"/>
                </a:stretch>
              </a:blipFill>
            </p:spPr>
            <p:txBody>
              <a:bodyPr/>
              <a:lstStyle/>
              <a:p>
                <a:r>
                  <a:rPr lang="en-US">
                    <a:noFill/>
                  </a:rPr>
                  <a:t> </a:t>
                </a:r>
              </a:p>
            </p:txBody>
          </p:sp>
        </mc:Fallback>
      </mc:AlternateContent>
      <p:sp>
        <p:nvSpPr>
          <p:cNvPr id="89" name="Rectangle 88"/>
          <p:cNvSpPr/>
          <p:nvPr/>
        </p:nvSpPr>
        <p:spPr bwMode="auto">
          <a:xfrm>
            <a:off x="4273196" y="5193682"/>
            <a:ext cx="33346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Rectangle 89"/>
          <p:cNvSpPr/>
          <p:nvPr/>
        </p:nvSpPr>
        <p:spPr bwMode="auto">
          <a:xfrm>
            <a:off x="3944968" y="5193682"/>
            <a:ext cx="328227"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00" name="Straight Arrow Connector 99"/>
          <p:cNvCxnSpPr/>
          <p:nvPr/>
        </p:nvCxnSpPr>
        <p:spPr bwMode="auto">
          <a:xfrm>
            <a:off x="583549" y="56203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
        <p:nvSpPr>
          <p:cNvPr id="114" name="TextBox 113"/>
          <p:cNvSpPr txBox="1"/>
          <p:nvPr/>
        </p:nvSpPr>
        <p:spPr>
          <a:xfrm>
            <a:off x="1800389" y="4201335"/>
            <a:ext cx="1936524" cy="456866"/>
          </a:xfrm>
          <a:prstGeom prst="rect">
            <a:avLst/>
          </a:prstGeom>
          <a:noFill/>
        </p:spPr>
        <p:txBody>
          <a:bodyPr wrap="none" rtlCol="0">
            <a:spAutoFit/>
          </a:bodyPr>
          <a:lstStyle/>
          <a:p>
            <a:pPr algn="ctr"/>
            <a:r>
              <a:rPr lang="en-US" sz="1400" dirty="0">
                <a:solidFill>
                  <a:schemeClr val="tx1"/>
                </a:solidFill>
              </a:rPr>
              <a:t>SYNC sequence (32)</a:t>
            </a:r>
          </a:p>
          <a:p>
            <a:pPr algn="ctr"/>
            <a:r>
              <a:rPr lang="en-US" sz="1400" dirty="0">
                <a:solidFill>
                  <a:schemeClr val="tx1"/>
                </a:solidFill>
              </a:rPr>
              <a:t>10 01 …… 00 11</a:t>
            </a:r>
          </a:p>
        </p:txBody>
      </p:sp>
      <p:sp>
        <p:nvSpPr>
          <p:cNvPr id="116" name="Right Brace 115"/>
          <p:cNvSpPr/>
          <p:nvPr/>
        </p:nvSpPr>
        <p:spPr bwMode="auto">
          <a:xfrm rot="5400000">
            <a:off x="2148203"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Right Brace 116"/>
          <p:cNvSpPr/>
          <p:nvPr/>
        </p:nvSpPr>
        <p:spPr bwMode="auto">
          <a:xfrm rot="5400000">
            <a:off x="2387802"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Right Brace 117"/>
          <p:cNvSpPr/>
          <p:nvPr/>
        </p:nvSpPr>
        <p:spPr bwMode="auto">
          <a:xfrm rot="5400000">
            <a:off x="310178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9" name="Right Brace 118"/>
          <p:cNvSpPr/>
          <p:nvPr/>
        </p:nvSpPr>
        <p:spPr bwMode="auto">
          <a:xfrm rot="5400000">
            <a:off x="337074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1" name="Straight Arrow Connector 120"/>
          <p:cNvCxnSpPr>
            <a:stCxn id="116" idx="1"/>
            <a:endCxn id="69" idx="0"/>
          </p:cNvCxnSpPr>
          <p:nvPr/>
        </p:nvCxnSpPr>
        <p:spPr bwMode="auto">
          <a:xfrm flipH="1">
            <a:off x="1202976" y="4691581"/>
            <a:ext cx="965188"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2" name="Straight Arrow Connector 121"/>
          <p:cNvCxnSpPr>
            <a:stCxn id="117" idx="1"/>
            <a:endCxn id="71" idx="0"/>
          </p:cNvCxnSpPr>
          <p:nvPr/>
        </p:nvCxnSpPr>
        <p:spPr bwMode="auto">
          <a:xfrm flipH="1">
            <a:off x="2009244" y="4691581"/>
            <a:ext cx="398519"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5" name="Straight Arrow Connector 124"/>
          <p:cNvCxnSpPr>
            <a:stCxn id="118" idx="1"/>
            <a:endCxn id="80" idx="0"/>
          </p:cNvCxnSpPr>
          <p:nvPr/>
        </p:nvCxnSpPr>
        <p:spPr bwMode="auto">
          <a:xfrm>
            <a:off x="3121744" y="4695682"/>
            <a:ext cx="252256" cy="1736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9" name="Straight Arrow Connector 128"/>
          <p:cNvCxnSpPr>
            <a:stCxn id="119" idx="1"/>
            <a:endCxn id="82" idx="0"/>
          </p:cNvCxnSpPr>
          <p:nvPr/>
        </p:nvCxnSpPr>
        <p:spPr bwMode="auto">
          <a:xfrm>
            <a:off x="3390704" y="4695682"/>
            <a:ext cx="811646" cy="1736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759437" y="5416988"/>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35" name="TextBox 34"/>
          <p:cNvSpPr txBox="1"/>
          <p:nvPr/>
        </p:nvSpPr>
        <p:spPr>
          <a:xfrm>
            <a:off x="677863" y="5188916"/>
            <a:ext cx="333746" cy="261610"/>
          </a:xfrm>
          <a:prstGeom prst="rect">
            <a:avLst/>
          </a:prstGeom>
          <a:noFill/>
        </p:spPr>
        <p:txBody>
          <a:bodyPr wrap="none" rtlCol="0">
            <a:spAutoFit/>
          </a:bodyPr>
          <a:lstStyle/>
          <a:p>
            <a:r>
              <a:rPr lang="en-US" sz="1100" dirty="0">
                <a:solidFill>
                  <a:schemeClr val="tx1"/>
                </a:solidFill>
              </a:rPr>
              <a:t>GI</a:t>
            </a:r>
          </a:p>
        </p:txBody>
      </p:sp>
      <p:cxnSp>
        <p:nvCxnSpPr>
          <p:cNvPr id="194" name="Straight Arrow Connector 193"/>
          <p:cNvCxnSpPr/>
          <p:nvPr/>
        </p:nvCxnSpPr>
        <p:spPr bwMode="auto">
          <a:xfrm>
            <a:off x="1570972" y="5406076"/>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95" name="TextBox 194"/>
          <p:cNvSpPr txBox="1"/>
          <p:nvPr/>
        </p:nvSpPr>
        <p:spPr>
          <a:xfrm>
            <a:off x="1489398" y="5178004"/>
            <a:ext cx="333746" cy="261610"/>
          </a:xfrm>
          <a:prstGeom prst="rect">
            <a:avLst/>
          </a:prstGeom>
          <a:noFill/>
        </p:spPr>
        <p:txBody>
          <a:bodyPr wrap="none" rtlCol="0">
            <a:spAutoFit/>
          </a:bodyPr>
          <a:lstStyle/>
          <a:p>
            <a:r>
              <a:rPr lang="en-US" sz="1100" dirty="0">
                <a:solidFill>
                  <a:schemeClr val="tx1"/>
                </a:solidFill>
              </a:rPr>
              <a:t>GI</a:t>
            </a:r>
          </a:p>
        </p:txBody>
      </p:sp>
      <p:cxnSp>
        <p:nvCxnSpPr>
          <p:cNvPr id="196" name="Straight Connector 195"/>
          <p:cNvCxnSpPr/>
          <p:nvPr/>
        </p:nvCxnSpPr>
        <p:spPr bwMode="auto">
          <a:xfrm>
            <a:off x="1724655" y="5189726"/>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7" name="Straight Connector 196"/>
          <p:cNvCxnSpPr/>
          <p:nvPr/>
        </p:nvCxnSpPr>
        <p:spPr bwMode="auto">
          <a:xfrm>
            <a:off x="2979648" y="5197279"/>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198" name="TextBox 197"/>
          <p:cNvSpPr txBox="1"/>
          <p:nvPr/>
        </p:nvSpPr>
        <p:spPr>
          <a:xfrm>
            <a:off x="2892028" y="5168888"/>
            <a:ext cx="333746" cy="261610"/>
          </a:xfrm>
          <a:prstGeom prst="rect">
            <a:avLst/>
          </a:prstGeom>
          <a:noFill/>
        </p:spPr>
        <p:txBody>
          <a:bodyPr wrap="none" rtlCol="0">
            <a:spAutoFit/>
          </a:bodyPr>
          <a:lstStyle/>
          <a:p>
            <a:r>
              <a:rPr lang="en-US" sz="1100" dirty="0">
                <a:solidFill>
                  <a:schemeClr val="tx1"/>
                </a:solidFill>
              </a:rPr>
              <a:t>GI</a:t>
            </a:r>
          </a:p>
        </p:txBody>
      </p:sp>
      <p:cxnSp>
        <p:nvCxnSpPr>
          <p:cNvPr id="199" name="Straight Connector 198"/>
          <p:cNvCxnSpPr/>
          <p:nvPr/>
        </p:nvCxnSpPr>
        <p:spPr bwMode="auto">
          <a:xfrm>
            <a:off x="3132048" y="5180610"/>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00" name="Straight Arrow Connector 199"/>
          <p:cNvCxnSpPr/>
          <p:nvPr/>
        </p:nvCxnSpPr>
        <p:spPr bwMode="auto">
          <a:xfrm>
            <a:off x="2978347" y="5405732"/>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01" name="TextBox 200"/>
          <p:cNvSpPr txBox="1"/>
          <p:nvPr/>
        </p:nvSpPr>
        <p:spPr>
          <a:xfrm>
            <a:off x="3697021" y="5182049"/>
            <a:ext cx="333746" cy="261610"/>
          </a:xfrm>
          <a:prstGeom prst="rect">
            <a:avLst/>
          </a:prstGeom>
          <a:noFill/>
        </p:spPr>
        <p:txBody>
          <a:bodyPr wrap="none" rtlCol="0">
            <a:spAutoFit/>
          </a:bodyPr>
          <a:lstStyle/>
          <a:p>
            <a:r>
              <a:rPr lang="en-US" sz="1100" dirty="0">
                <a:solidFill>
                  <a:schemeClr val="tx1"/>
                </a:solidFill>
              </a:rPr>
              <a:t>GI</a:t>
            </a:r>
          </a:p>
        </p:txBody>
      </p:sp>
      <p:cxnSp>
        <p:nvCxnSpPr>
          <p:cNvPr id="203" name="Straight Arrow Connector 202"/>
          <p:cNvCxnSpPr/>
          <p:nvPr/>
        </p:nvCxnSpPr>
        <p:spPr bwMode="auto">
          <a:xfrm>
            <a:off x="3783340" y="541889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5" name="TextBox 4"/>
          <p:cNvSpPr txBox="1"/>
          <p:nvPr/>
        </p:nvSpPr>
        <p:spPr>
          <a:xfrm>
            <a:off x="2506577" y="5193466"/>
            <a:ext cx="364202" cy="307777"/>
          </a:xfrm>
          <a:prstGeom prst="rect">
            <a:avLst/>
          </a:prstGeom>
          <a:noFill/>
        </p:spPr>
        <p:txBody>
          <a:bodyPr wrap="none" rtlCol="0">
            <a:spAutoFit/>
          </a:bodyPr>
          <a:lstStyle/>
          <a:p>
            <a:r>
              <a:rPr lang="en-US" sz="1400" dirty="0">
                <a:solidFill>
                  <a:schemeClr val="tx1"/>
                </a:solidFill>
              </a:rPr>
              <a:t>…</a:t>
            </a:r>
          </a:p>
        </p:txBody>
      </p:sp>
    </p:spTree>
    <p:extLst>
      <p:ext uri="{BB962C8B-B14F-4D97-AF65-F5344CB8AC3E}">
        <p14:creationId xmlns:p14="http://schemas.microsoft.com/office/powerpoint/2010/main" val="20762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SYNC Field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7760" y="1484785"/>
                <a:ext cx="7770813" cy="645582"/>
              </a:xfrm>
              <a:ln>
                <a:noFill/>
                <a:prstDash val="dash"/>
              </a:ln>
            </p:spPr>
            <p:txBody>
              <a:bodyPr/>
              <a:lstStyle/>
              <a:p>
                <a:pPr algn="just">
                  <a:buFont typeface="Arial" panose="020B0604020202020204" pitchFamily="34" charset="0"/>
                  <a:buChar char="•"/>
                </a:pPr>
                <a:r>
                  <a:rPr lang="en-US" sz="2000" dirty="0"/>
                  <a:t>One receiver implementation can generate a template which matches with SYNC field waveform and correlates it with the received signal</a:t>
                </a:r>
              </a:p>
              <a:p>
                <a:pPr lvl="1" algn="just">
                  <a:buFont typeface="Arial" panose="020B0604020202020204" pitchFamily="34" charset="0"/>
                  <a:buChar char="•"/>
                </a:pPr>
                <a:r>
                  <a:rPr lang="en-US" sz="1600" dirty="0"/>
                  <a:t>If the peak that is larger than </a:t>
                </a:r>
                <a14:m>
                  <m:oMath xmlns:m="http://schemas.openxmlformats.org/officeDocument/2006/math">
                    <m:r>
                      <a:rPr lang="en-US" sz="1600" b="0" i="1" dirty="0" smtClean="0">
                        <a:latin typeface="Cambria Math" panose="02040503050406030204" pitchFamily="18" charset="0"/>
                      </a:rPr>
                      <m:t>𝛾</m:t>
                    </m:r>
                  </m:oMath>
                </a14:m>
                <a:r>
                  <a:rPr lang="en-US" sz="1600" dirty="0"/>
                  <a:t> times the noise variance exists, demodulation is triggered. The noise variance can be calculated via the correlation result</a:t>
                </a:r>
              </a:p>
              <a:p>
                <a:pPr algn="just">
                  <a:buFont typeface="Arial" panose="020B0604020202020204" pitchFamily="34" charset="0"/>
                  <a:buChar char="•"/>
                </a:pPr>
                <a:r>
                  <a:rPr lang="en-US" sz="2000" dirty="0"/>
                  <a:t>The existence of blank GI in SYNC reduces the number of samples considered in the correlation by %20 as the corresponding locations in the template is zero and rejects the noise on GIs. For example:</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7760" y="1484785"/>
                <a:ext cx="7770813" cy="645582"/>
              </a:xfrm>
              <a:blipFill>
                <a:blip r:embed="rId2"/>
                <a:stretch>
                  <a:fillRect l="-706" t="-5714" r="-706" b="-362857"/>
                </a:stretch>
              </a:blipFill>
              <a:ln>
                <a:noFill/>
                <a:prstDash val="dash"/>
              </a:ln>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228" name="Rectangle 227"/>
          <p:cNvSpPr/>
          <p:nvPr/>
        </p:nvSpPr>
        <p:spPr bwMode="auto">
          <a:xfrm>
            <a:off x="2700086" y="5645944"/>
            <a:ext cx="316330" cy="234388"/>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9" name="Rectangle 228"/>
          <p:cNvSpPr/>
          <p:nvPr/>
        </p:nvSpPr>
        <p:spPr bwMode="auto">
          <a:xfrm>
            <a:off x="3812022" y="5645944"/>
            <a:ext cx="342645"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0" name="Rectangle 229"/>
          <p:cNvSpPr/>
          <p:nvPr/>
        </p:nvSpPr>
        <p:spPr bwMode="auto">
          <a:xfrm>
            <a:off x="5449532" y="5645944"/>
            <a:ext cx="333460"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1" name="Rectangle 230"/>
          <p:cNvSpPr/>
          <p:nvPr/>
        </p:nvSpPr>
        <p:spPr bwMode="auto">
          <a:xfrm>
            <a:off x="5121304" y="5645944"/>
            <a:ext cx="328227"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2" name="Rectangle 231"/>
          <p:cNvSpPr/>
          <p:nvPr/>
        </p:nvSpPr>
        <p:spPr bwMode="auto">
          <a:xfrm>
            <a:off x="3015532" y="5881091"/>
            <a:ext cx="321298"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3" name="Rectangle 232"/>
          <p:cNvSpPr/>
          <p:nvPr/>
        </p:nvSpPr>
        <p:spPr bwMode="auto">
          <a:xfrm>
            <a:off x="3487086" y="5881091"/>
            <a:ext cx="324919"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4" name="Rectangle 233"/>
          <p:cNvSpPr/>
          <p:nvPr/>
        </p:nvSpPr>
        <p:spPr bwMode="auto">
          <a:xfrm>
            <a:off x="4309846" y="5884947"/>
            <a:ext cx="324919" cy="231615"/>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5" name="Rectangle 234"/>
          <p:cNvSpPr/>
          <p:nvPr/>
        </p:nvSpPr>
        <p:spPr bwMode="auto">
          <a:xfrm>
            <a:off x="4636422" y="5884948"/>
            <a:ext cx="324919" cy="231614"/>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38" name="Straight Arrow Connector 237"/>
          <p:cNvCxnSpPr/>
          <p:nvPr/>
        </p:nvCxnSpPr>
        <p:spPr bwMode="auto">
          <a:xfrm flipV="1">
            <a:off x="2551226" y="5457692"/>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1" name="TextBox 240"/>
          <p:cNvSpPr txBox="1"/>
          <p:nvPr/>
        </p:nvSpPr>
        <p:spPr>
          <a:xfrm>
            <a:off x="595198" y="5658344"/>
            <a:ext cx="1680572" cy="584775"/>
          </a:xfrm>
          <a:prstGeom prst="rect">
            <a:avLst/>
          </a:prstGeom>
          <a:noFill/>
        </p:spPr>
        <p:txBody>
          <a:bodyPr wrap="square" rtlCol="0">
            <a:spAutoFit/>
          </a:bodyPr>
          <a:lstStyle/>
          <a:p>
            <a:r>
              <a:rPr lang="en-US" sz="1600" dirty="0">
                <a:solidFill>
                  <a:schemeClr val="tx1"/>
                </a:solidFill>
              </a:rPr>
              <a:t>Template at RX for correlation:</a:t>
            </a:r>
          </a:p>
        </p:txBody>
      </p:sp>
      <p:cxnSp>
        <p:nvCxnSpPr>
          <p:cNvPr id="243" name="Straight Arrow Connector 242"/>
          <p:cNvCxnSpPr/>
          <p:nvPr/>
        </p:nvCxnSpPr>
        <p:spPr bwMode="auto">
          <a:xfrm>
            <a:off x="2549525" y="5645944"/>
            <a:ext cx="3558078"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cxnSp>
        <p:nvCxnSpPr>
          <p:cNvPr id="244" name="Straight Arrow Connector 243"/>
          <p:cNvCxnSpPr/>
          <p:nvPr/>
        </p:nvCxnSpPr>
        <p:spPr bwMode="auto">
          <a:xfrm>
            <a:off x="2551226" y="6116562"/>
            <a:ext cx="3575824"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sp>
        <p:nvSpPr>
          <p:cNvPr id="245" name="TextBox 244"/>
          <p:cNvSpPr txBox="1"/>
          <p:nvPr/>
        </p:nvSpPr>
        <p:spPr>
          <a:xfrm>
            <a:off x="2290203" y="5541596"/>
            <a:ext cx="274434" cy="210216"/>
          </a:xfrm>
          <a:prstGeom prst="rect">
            <a:avLst/>
          </a:prstGeom>
          <a:noFill/>
        </p:spPr>
        <p:txBody>
          <a:bodyPr wrap="none" rtlCol="0">
            <a:spAutoFit/>
          </a:bodyPr>
          <a:lstStyle/>
          <a:p>
            <a:r>
              <a:rPr lang="en-US" sz="1400" dirty="0">
                <a:solidFill>
                  <a:schemeClr val="tx1"/>
                </a:solidFill>
              </a:rPr>
              <a:t>1</a:t>
            </a:r>
          </a:p>
        </p:txBody>
      </p:sp>
      <p:sp>
        <p:nvSpPr>
          <p:cNvPr id="246" name="TextBox 245"/>
          <p:cNvSpPr txBox="1"/>
          <p:nvPr/>
        </p:nvSpPr>
        <p:spPr>
          <a:xfrm>
            <a:off x="2265213" y="6012006"/>
            <a:ext cx="333746" cy="210216"/>
          </a:xfrm>
          <a:prstGeom prst="rect">
            <a:avLst/>
          </a:prstGeom>
          <a:noFill/>
        </p:spPr>
        <p:txBody>
          <a:bodyPr wrap="none" rtlCol="0">
            <a:spAutoFit/>
          </a:bodyPr>
          <a:lstStyle/>
          <a:p>
            <a:r>
              <a:rPr lang="en-US" sz="1400" dirty="0">
                <a:solidFill>
                  <a:schemeClr val="tx1"/>
                </a:solidFill>
              </a:rPr>
              <a:t>-1</a:t>
            </a:r>
          </a:p>
        </p:txBody>
      </p:sp>
      <p:sp>
        <p:nvSpPr>
          <p:cNvPr id="247" name="TextBox 246"/>
          <p:cNvSpPr txBox="1"/>
          <p:nvPr/>
        </p:nvSpPr>
        <p:spPr>
          <a:xfrm>
            <a:off x="579756" y="4703033"/>
            <a:ext cx="1224181" cy="584775"/>
          </a:xfrm>
          <a:prstGeom prst="rect">
            <a:avLst/>
          </a:prstGeom>
          <a:noFill/>
        </p:spPr>
        <p:txBody>
          <a:bodyPr wrap="none" rtlCol="0">
            <a:spAutoFit/>
          </a:bodyPr>
          <a:lstStyle/>
          <a:p>
            <a:r>
              <a:rPr lang="en-US" sz="1600" dirty="0">
                <a:solidFill>
                  <a:schemeClr val="tx1"/>
                </a:solidFill>
              </a:rPr>
              <a:t>Transmitted </a:t>
            </a:r>
          </a:p>
          <a:p>
            <a:r>
              <a:rPr lang="en-US" sz="1600" dirty="0">
                <a:solidFill>
                  <a:schemeClr val="tx1"/>
                </a:solidFill>
              </a:rPr>
              <a:t>SYNC:</a:t>
            </a:r>
          </a:p>
        </p:txBody>
      </p:sp>
      <p:grpSp>
        <p:nvGrpSpPr>
          <p:cNvPr id="257" name="Group 256"/>
          <p:cNvGrpSpPr/>
          <p:nvPr/>
        </p:nvGrpSpPr>
        <p:grpSpPr>
          <a:xfrm>
            <a:off x="2383784" y="4366286"/>
            <a:ext cx="4522046" cy="1056595"/>
            <a:chOff x="962790" y="3986685"/>
            <a:chExt cx="4522046" cy="793835"/>
          </a:xfrm>
        </p:grpSpPr>
        <p:sp>
          <p:nvSpPr>
            <p:cNvPr id="176" name="Rectangle 175"/>
            <p:cNvSpPr/>
            <p:nvPr/>
          </p:nvSpPr>
          <p:spPr bwMode="auto">
            <a:xfrm>
              <a:off x="1317203" y="4256279"/>
              <a:ext cx="316330" cy="29174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7" name="Left Brace 176"/>
            <p:cNvSpPr/>
            <p:nvPr/>
          </p:nvSpPr>
          <p:spPr bwMode="auto">
            <a:xfrm rot="5400000">
              <a:off x="1511815" y="381018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8" name="TextBox 177"/>
            <p:cNvSpPr txBox="1"/>
            <p:nvPr/>
          </p:nvSpPr>
          <p:spPr>
            <a:xfrm>
              <a:off x="1317426" y="3987824"/>
              <a:ext cx="593177" cy="137909"/>
            </a:xfrm>
            <a:prstGeom prst="rect">
              <a:avLst/>
            </a:prstGeom>
            <a:noFill/>
          </p:spPr>
          <p:txBody>
            <a:bodyPr wrap="none" rtlCol="0">
              <a:spAutoFit/>
            </a:bodyPr>
            <a:lstStyle/>
            <a:p>
              <a:r>
                <a:rPr lang="en-US" sz="1400" dirty="0">
                  <a:solidFill>
                    <a:schemeClr val="tx1"/>
                  </a:solidFill>
                </a:rPr>
                <a:t>“10”</a:t>
              </a:r>
            </a:p>
          </p:txBody>
        </p:sp>
        <p:sp>
          <p:nvSpPr>
            <p:cNvPr id="179" name="Left Brace 178"/>
            <p:cNvSpPr/>
            <p:nvPr/>
          </p:nvSpPr>
          <p:spPr bwMode="auto">
            <a:xfrm rot="5400000">
              <a:off x="2326037" y="3808358"/>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0" name="TextBox 179"/>
            <p:cNvSpPr txBox="1"/>
            <p:nvPr/>
          </p:nvSpPr>
          <p:spPr>
            <a:xfrm>
              <a:off x="2123694" y="3987824"/>
              <a:ext cx="593177" cy="137909"/>
            </a:xfrm>
            <a:prstGeom prst="rect">
              <a:avLst/>
            </a:prstGeom>
            <a:noFill/>
          </p:spPr>
          <p:txBody>
            <a:bodyPr wrap="none" rtlCol="0">
              <a:spAutoFit/>
            </a:bodyPr>
            <a:lstStyle/>
            <a:p>
              <a:r>
                <a:rPr lang="en-US" sz="1400" dirty="0">
                  <a:solidFill>
                    <a:schemeClr val="tx1"/>
                  </a:solidFill>
                </a:rPr>
                <a:t>“01”</a:t>
              </a:r>
            </a:p>
          </p:txBody>
        </p:sp>
        <p:cxnSp>
          <p:nvCxnSpPr>
            <p:cNvPr id="181" name="Straight Connector 180"/>
            <p:cNvCxnSpPr/>
            <p:nvPr/>
          </p:nvCxnSpPr>
          <p:spPr bwMode="auto">
            <a:xfrm>
              <a:off x="1951496" y="4265305"/>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83" name="Straight Arrow Connector 182"/>
            <p:cNvCxnSpPr/>
            <p:nvPr/>
          </p:nvCxnSpPr>
          <p:spPr bwMode="auto">
            <a:xfrm>
              <a:off x="1135593" y="4599724"/>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84" name="Straight Arrow Connector 183"/>
            <p:cNvCxnSpPr/>
            <p:nvPr/>
          </p:nvCxnSpPr>
          <p:spPr bwMode="auto">
            <a:xfrm>
              <a:off x="1938874" y="4599724"/>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5" name="TextBox 184"/>
                <p:cNvSpPr txBox="1"/>
                <p:nvPr/>
              </p:nvSpPr>
              <p:spPr>
                <a:xfrm>
                  <a:off x="1214194" y="4642611"/>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5" name="TextBox 184"/>
                <p:cNvSpPr txBox="1">
                  <a:spLocks noRot="1" noChangeAspect="1" noMove="1" noResize="1" noEditPoints="1" noAdjustHandles="1" noChangeArrowheads="1" noChangeShapeType="1" noTextEdit="1"/>
                </p:cNvSpPr>
                <p:nvPr/>
              </p:nvSpPr>
              <p:spPr>
                <a:xfrm>
                  <a:off x="1214194" y="4642611"/>
                  <a:ext cx="556919" cy="137909"/>
                </a:xfrm>
                <a:prstGeom prst="rect">
                  <a:avLst/>
                </a:prstGeom>
                <a:blipFill>
                  <a:blip r:embed="rId3"/>
                  <a:stretch>
                    <a:fillRect l="-3261" t="-3226" b="-9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2016224" y="464008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6" name="TextBox 185"/>
                <p:cNvSpPr txBox="1">
                  <a:spLocks noRot="1" noChangeAspect="1" noMove="1" noResize="1" noEditPoints="1" noAdjustHandles="1" noChangeArrowheads="1" noChangeShapeType="1" noTextEdit="1"/>
                </p:cNvSpPr>
                <p:nvPr/>
              </p:nvSpPr>
              <p:spPr>
                <a:xfrm>
                  <a:off x="2016224" y="464008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87" name="Rectangle 186"/>
            <p:cNvSpPr/>
            <p:nvPr/>
          </p:nvSpPr>
          <p:spPr bwMode="auto">
            <a:xfrm>
              <a:off x="2429139" y="4256622"/>
              <a:ext cx="342645"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8" name="Left Brace 187"/>
            <p:cNvSpPr/>
            <p:nvPr/>
          </p:nvSpPr>
          <p:spPr bwMode="auto">
            <a:xfrm rot="5400000">
              <a:off x="3140140" y="380904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9" name="TextBox 188"/>
            <p:cNvSpPr txBox="1"/>
            <p:nvPr/>
          </p:nvSpPr>
          <p:spPr>
            <a:xfrm>
              <a:off x="2902663" y="3986685"/>
              <a:ext cx="593177" cy="137909"/>
            </a:xfrm>
            <a:prstGeom prst="rect">
              <a:avLst/>
            </a:prstGeom>
            <a:noFill/>
          </p:spPr>
          <p:txBody>
            <a:bodyPr wrap="none" rtlCol="0">
              <a:spAutoFit/>
            </a:bodyPr>
            <a:lstStyle/>
            <a:p>
              <a:r>
                <a:rPr lang="en-US" sz="1400" dirty="0">
                  <a:solidFill>
                    <a:schemeClr val="tx1"/>
                  </a:solidFill>
                </a:rPr>
                <a:t>“00”</a:t>
              </a:r>
            </a:p>
          </p:txBody>
        </p:sp>
        <p:sp>
          <p:nvSpPr>
            <p:cNvPr id="190" name="Left Brace 189"/>
            <p:cNvSpPr/>
            <p:nvPr/>
          </p:nvSpPr>
          <p:spPr bwMode="auto">
            <a:xfrm rot="5400000">
              <a:off x="3954362" y="3807219"/>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1" name="TextBox 190"/>
            <p:cNvSpPr txBox="1"/>
            <p:nvPr/>
          </p:nvSpPr>
          <p:spPr>
            <a:xfrm>
              <a:off x="3734784" y="3986685"/>
              <a:ext cx="585635" cy="137909"/>
            </a:xfrm>
            <a:prstGeom prst="rect">
              <a:avLst/>
            </a:prstGeom>
            <a:noFill/>
          </p:spPr>
          <p:txBody>
            <a:bodyPr wrap="none" rtlCol="0">
              <a:spAutoFit/>
            </a:bodyPr>
            <a:lstStyle/>
            <a:p>
              <a:r>
                <a:rPr lang="en-US" sz="1400" dirty="0">
                  <a:solidFill>
                    <a:schemeClr val="tx1"/>
                  </a:solidFill>
                </a:rPr>
                <a:t>“11”</a:t>
              </a:r>
            </a:p>
          </p:txBody>
        </p:sp>
        <p:cxnSp>
          <p:nvCxnSpPr>
            <p:cNvPr id="192" name="Straight Connector 191"/>
            <p:cNvCxnSpPr/>
            <p:nvPr/>
          </p:nvCxnSpPr>
          <p:spPr bwMode="auto">
            <a:xfrm>
              <a:off x="3579822" y="4285551"/>
              <a:ext cx="0" cy="35512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2763918" y="4598587"/>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4" name="Straight Arrow Connector 193"/>
            <p:cNvCxnSpPr/>
            <p:nvPr/>
          </p:nvCxnSpPr>
          <p:spPr bwMode="auto">
            <a:xfrm>
              <a:off x="3567199" y="4598587"/>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5" name="TextBox 194"/>
                <p:cNvSpPr txBox="1"/>
                <p:nvPr/>
              </p:nvSpPr>
              <p:spPr>
                <a:xfrm>
                  <a:off x="2842519" y="4641472"/>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5" name="TextBox 194"/>
                <p:cNvSpPr txBox="1">
                  <a:spLocks noRot="1" noChangeAspect="1" noMove="1" noResize="1" noEditPoints="1" noAdjustHandles="1" noChangeArrowheads="1" noChangeShapeType="1" noTextEdit="1"/>
                </p:cNvSpPr>
                <p:nvPr/>
              </p:nvSpPr>
              <p:spPr>
                <a:xfrm>
                  <a:off x="2842519" y="4641472"/>
                  <a:ext cx="556919" cy="137909"/>
                </a:xfrm>
                <a:prstGeom prst="rect">
                  <a:avLst/>
                </a:prstGeom>
                <a:blipFill>
                  <a:blip r:embed="rId5"/>
                  <a:stretch>
                    <a:fillRect l="-3261" t="-6667" b="-10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3644549" y="463894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3644549" y="463894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97" name="Rectangle 196"/>
            <p:cNvSpPr/>
            <p:nvPr/>
          </p:nvSpPr>
          <p:spPr bwMode="auto">
            <a:xfrm>
              <a:off x="4066649" y="4256622"/>
              <a:ext cx="333460"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8" name="Rectangle 197"/>
            <p:cNvSpPr/>
            <p:nvPr/>
          </p:nvSpPr>
          <p:spPr bwMode="auto">
            <a:xfrm>
              <a:off x="3738421" y="4256622"/>
              <a:ext cx="328227"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9" name="Straight Arrow Connector 198"/>
            <p:cNvCxnSpPr/>
            <p:nvPr/>
          </p:nvCxnSpPr>
          <p:spPr bwMode="auto">
            <a:xfrm>
              <a:off x="962790" y="45480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9" name="Straight Arrow Connector 208"/>
            <p:cNvCxnSpPr/>
            <p:nvPr/>
          </p:nvCxnSpPr>
          <p:spPr bwMode="auto">
            <a:xfrm>
              <a:off x="1138678" y="440914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0" name="TextBox 209"/>
            <p:cNvSpPr txBox="1"/>
            <p:nvPr/>
          </p:nvSpPr>
          <p:spPr>
            <a:xfrm>
              <a:off x="1057104" y="4253367"/>
              <a:ext cx="333746" cy="178683"/>
            </a:xfrm>
            <a:prstGeom prst="rect">
              <a:avLst/>
            </a:prstGeom>
            <a:noFill/>
          </p:spPr>
          <p:txBody>
            <a:bodyPr wrap="none" rtlCol="0">
              <a:spAutoFit/>
            </a:bodyPr>
            <a:lstStyle/>
            <a:p>
              <a:r>
                <a:rPr lang="en-US" sz="1100" dirty="0">
                  <a:solidFill>
                    <a:schemeClr val="tx1"/>
                  </a:solidFill>
                </a:rPr>
                <a:t>GI</a:t>
              </a:r>
            </a:p>
          </p:txBody>
        </p:sp>
        <p:cxnSp>
          <p:nvCxnSpPr>
            <p:cNvPr id="211" name="Straight Arrow Connector 210"/>
            <p:cNvCxnSpPr/>
            <p:nvPr/>
          </p:nvCxnSpPr>
          <p:spPr bwMode="auto">
            <a:xfrm>
              <a:off x="1950213" y="4401690"/>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2" name="TextBox 211"/>
            <p:cNvSpPr txBox="1"/>
            <p:nvPr/>
          </p:nvSpPr>
          <p:spPr>
            <a:xfrm>
              <a:off x="1868639" y="4245914"/>
              <a:ext cx="333746" cy="178683"/>
            </a:xfrm>
            <a:prstGeom prst="rect">
              <a:avLst/>
            </a:prstGeom>
            <a:noFill/>
          </p:spPr>
          <p:txBody>
            <a:bodyPr wrap="none" rtlCol="0">
              <a:spAutoFit/>
            </a:bodyPr>
            <a:lstStyle/>
            <a:p>
              <a:r>
                <a:rPr lang="en-US" sz="1100" dirty="0">
                  <a:solidFill>
                    <a:schemeClr val="tx1"/>
                  </a:solidFill>
                </a:rPr>
                <a:t>GI</a:t>
              </a:r>
            </a:p>
          </p:txBody>
        </p:sp>
        <p:cxnSp>
          <p:nvCxnSpPr>
            <p:cNvPr id="213" name="Straight Connector 212"/>
            <p:cNvCxnSpPr/>
            <p:nvPr/>
          </p:nvCxnSpPr>
          <p:spPr bwMode="auto">
            <a:xfrm>
              <a:off x="2103896" y="4253920"/>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773101" y="4259079"/>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15" name="TextBox 214"/>
            <p:cNvSpPr txBox="1"/>
            <p:nvPr/>
          </p:nvSpPr>
          <p:spPr>
            <a:xfrm>
              <a:off x="2685481" y="4239688"/>
              <a:ext cx="333746" cy="178683"/>
            </a:xfrm>
            <a:prstGeom prst="rect">
              <a:avLst/>
            </a:prstGeom>
            <a:noFill/>
          </p:spPr>
          <p:txBody>
            <a:bodyPr wrap="none" rtlCol="0">
              <a:spAutoFit/>
            </a:bodyPr>
            <a:lstStyle/>
            <a:p>
              <a:r>
                <a:rPr lang="en-US" sz="1100" dirty="0">
                  <a:solidFill>
                    <a:schemeClr val="tx1"/>
                  </a:solidFill>
                </a:rPr>
                <a:t>GI</a:t>
              </a:r>
            </a:p>
          </p:txBody>
        </p:sp>
        <p:cxnSp>
          <p:nvCxnSpPr>
            <p:cNvPr id="216" name="Straight Connector 215"/>
            <p:cNvCxnSpPr/>
            <p:nvPr/>
          </p:nvCxnSpPr>
          <p:spPr bwMode="auto">
            <a:xfrm>
              <a:off x="2925501" y="4247694"/>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7" name="Straight Arrow Connector 216"/>
            <p:cNvCxnSpPr/>
            <p:nvPr/>
          </p:nvCxnSpPr>
          <p:spPr bwMode="auto">
            <a:xfrm>
              <a:off x="2771800" y="4401455"/>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8" name="TextBox 217"/>
            <p:cNvSpPr txBox="1"/>
            <p:nvPr/>
          </p:nvSpPr>
          <p:spPr>
            <a:xfrm>
              <a:off x="3490474" y="4248677"/>
              <a:ext cx="333746" cy="178683"/>
            </a:xfrm>
            <a:prstGeom prst="rect">
              <a:avLst/>
            </a:prstGeom>
            <a:noFill/>
          </p:spPr>
          <p:txBody>
            <a:bodyPr wrap="none" rtlCol="0">
              <a:spAutoFit/>
            </a:bodyPr>
            <a:lstStyle/>
            <a:p>
              <a:r>
                <a:rPr lang="en-US" sz="1100" dirty="0">
                  <a:solidFill>
                    <a:schemeClr val="tx1"/>
                  </a:solidFill>
                </a:rPr>
                <a:t>GI</a:t>
              </a:r>
            </a:p>
          </p:txBody>
        </p:sp>
        <p:cxnSp>
          <p:nvCxnSpPr>
            <p:cNvPr id="219" name="Straight Arrow Connector 218"/>
            <p:cNvCxnSpPr/>
            <p:nvPr/>
          </p:nvCxnSpPr>
          <p:spPr bwMode="auto">
            <a:xfrm>
              <a:off x="3576793" y="4410444"/>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20" name="Straight Connector 219"/>
            <p:cNvCxnSpPr/>
            <p:nvPr/>
          </p:nvCxnSpPr>
          <p:spPr bwMode="auto">
            <a:xfrm>
              <a:off x="1140355" y="4259079"/>
              <a:ext cx="0" cy="375114"/>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48" name="TextBox 247"/>
            <p:cNvSpPr txBox="1"/>
            <p:nvPr/>
          </p:nvSpPr>
          <p:spPr>
            <a:xfrm>
              <a:off x="4928145" y="4533831"/>
              <a:ext cx="556691" cy="210216"/>
            </a:xfrm>
            <a:prstGeom prst="rect">
              <a:avLst/>
            </a:prstGeom>
            <a:noFill/>
          </p:spPr>
          <p:txBody>
            <a:bodyPr wrap="none" rtlCol="0">
              <a:spAutoFit/>
            </a:bodyPr>
            <a:lstStyle/>
            <a:p>
              <a:r>
                <a:rPr lang="en-US" sz="1400" dirty="0">
                  <a:solidFill>
                    <a:schemeClr val="tx1"/>
                  </a:solidFill>
                </a:rPr>
                <a:t>Time</a:t>
              </a:r>
            </a:p>
          </p:txBody>
        </p:sp>
      </p:grpSp>
      <p:sp>
        <p:nvSpPr>
          <p:cNvPr id="254" name="Freeform: Shape 253"/>
          <p:cNvSpPr/>
          <p:nvPr/>
        </p:nvSpPr>
        <p:spPr bwMode="auto">
          <a:xfrm>
            <a:off x="5132606" y="5925567"/>
            <a:ext cx="1773224" cy="296655"/>
          </a:xfrm>
          <a:custGeom>
            <a:avLst/>
            <a:gdLst>
              <a:gd name="connsiteX0" fmla="*/ 0 w 1077952"/>
              <a:gd name="connsiteY0" fmla="*/ 0 h 609600"/>
              <a:gd name="connsiteX1" fmla="*/ 408878 w 1077952"/>
              <a:gd name="connsiteY1" fmla="*/ 446048 h 609600"/>
              <a:gd name="connsiteX2" fmla="*/ 1077952 w 1077952"/>
              <a:gd name="connsiteY2" fmla="*/ 609600 h 609600"/>
            </a:gdLst>
            <a:ahLst/>
            <a:cxnLst>
              <a:cxn ang="0">
                <a:pos x="connsiteX0" y="connsiteY0"/>
              </a:cxn>
              <a:cxn ang="0">
                <a:pos x="connsiteX1" y="connsiteY1"/>
              </a:cxn>
              <a:cxn ang="0">
                <a:pos x="connsiteX2" y="connsiteY2"/>
              </a:cxn>
            </a:cxnLst>
            <a:rect l="l" t="t" r="r" b="b"/>
            <a:pathLst>
              <a:path w="1077952" h="609600">
                <a:moveTo>
                  <a:pt x="0" y="0"/>
                </a:moveTo>
                <a:cubicBezTo>
                  <a:pt x="114609" y="172224"/>
                  <a:pt x="229219" y="344448"/>
                  <a:pt x="408878" y="446048"/>
                </a:cubicBezTo>
                <a:cubicBezTo>
                  <a:pt x="588537" y="547648"/>
                  <a:pt x="833244" y="578624"/>
                  <a:pt x="1077952" y="609600"/>
                </a:cubicBezTo>
              </a:path>
            </a:pathLst>
          </a:custGeom>
          <a:noFill/>
          <a:ln w="952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5" name="TextBox 254"/>
          <p:cNvSpPr txBox="1"/>
          <p:nvPr/>
        </p:nvSpPr>
        <p:spPr>
          <a:xfrm>
            <a:off x="6926761" y="6073894"/>
            <a:ext cx="1774845" cy="369332"/>
          </a:xfrm>
          <a:prstGeom prst="rect">
            <a:avLst/>
          </a:prstGeom>
          <a:noFill/>
        </p:spPr>
        <p:txBody>
          <a:bodyPr wrap="none" rtlCol="0">
            <a:spAutoFit/>
          </a:bodyPr>
          <a:lstStyle/>
          <a:p>
            <a:r>
              <a:rPr lang="en-US" sz="1800" dirty="0">
                <a:solidFill>
                  <a:schemeClr val="tx1"/>
                </a:solidFill>
              </a:rPr>
              <a:t>“0” due to the GI</a:t>
            </a:r>
          </a:p>
        </p:txBody>
      </p:sp>
      <p:cxnSp>
        <p:nvCxnSpPr>
          <p:cNvPr id="258" name="Straight Arrow Connector 257"/>
          <p:cNvCxnSpPr/>
          <p:nvPr/>
        </p:nvCxnSpPr>
        <p:spPr bwMode="auto">
          <a:xfrm flipV="1">
            <a:off x="2561349" y="4483538"/>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9" name="TextBox 258"/>
          <p:cNvSpPr txBox="1"/>
          <p:nvPr/>
        </p:nvSpPr>
        <p:spPr>
          <a:xfrm>
            <a:off x="1941355" y="4588002"/>
            <a:ext cx="643125" cy="307777"/>
          </a:xfrm>
          <a:prstGeom prst="rect">
            <a:avLst/>
          </a:prstGeom>
          <a:noFill/>
        </p:spPr>
        <p:txBody>
          <a:bodyPr wrap="none" rtlCol="0">
            <a:spAutoFit/>
          </a:bodyPr>
          <a:lstStyle/>
          <a:p>
            <a:r>
              <a:rPr lang="en-US" sz="1400" dirty="0">
                <a:solidFill>
                  <a:schemeClr val="tx1"/>
                </a:solidFill>
              </a:rPr>
              <a:t>Power</a:t>
            </a:r>
          </a:p>
        </p:txBody>
      </p:sp>
      <p:sp>
        <p:nvSpPr>
          <p:cNvPr id="261" name="Oval 260"/>
          <p:cNvSpPr/>
          <p:nvPr/>
        </p:nvSpPr>
        <p:spPr bwMode="auto">
          <a:xfrm>
            <a:off x="4873625" y="5774532"/>
            <a:ext cx="349945" cy="185595"/>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66" name="Straight Connector 265"/>
          <p:cNvCxnSpPr/>
          <p:nvPr/>
        </p:nvCxnSpPr>
        <p:spPr bwMode="auto">
          <a:xfrm>
            <a:off x="2688432" y="5645944"/>
            <a:ext cx="328612"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a:off x="300990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3485774"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4309655"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464139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3809377" y="5645944"/>
            <a:ext cx="345904"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123300"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5437702"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2" name="Straight Arrow Connector 221"/>
          <p:cNvCxnSpPr/>
          <p:nvPr/>
        </p:nvCxnSpPr>
        <p:spPr bwMode="auto">
          <a:xfrm>
            <a:off x="2447035" y="5881909"/>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359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Re-cap: Constellation-based OOK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1054360"/>
              </a:xfrm>
            </p:spPr>
            <p:txBody>
              <a:bodyPr/>
              <a:lstStyle/>
              <a:p>
                <a:pPr algn="just">
                  <a:buFont typeface="Arial" panose="020B0604020202020204" pitchFamily="34" charset="0"/>
                  <a:buChar char="•"/>
                </a:pPr>
                <a:r>
                  <a:rPr lang="en-US" sz="2000" dirty="0"/>
                  <a:t>In [2], we show that WFC OOK symbols for Data Field can be generated by using </a:t>
                </a:r>
                <a14:m>
                  <m:oMath xmlns:m="http://schemas.openxmlformats.org/officeDocument/2006/math">
                    <m:r>
                      <a:rPr lang="en-US" sz="2000" b="0" i="1" dirty="0">
                        <a:solidFill>
                          <a:schemeClr val="tx1"/>
                        </a:solidFill>
                        <a:latin typeface="Cambria Math" panose="02040503050406030204" pitchFamily="18" charset="0"/>
                      </a:rPr>
                      <m:t>𝑀</m:t>
                    </m:r>
                  </m:oMath>
                </a14:m>
                <a:r>
                  <a:rPr lang="en-US" sz="2000" dirty="0">
                    <a:solidFill>
                      <a:schemeClr val="tx1"/>
                    </a:solidFill>
                  </a:rPr>
                  <a:t>-QAM sequences in the frequency domain</a:t>
                </a:r>
              </a:p>
              <a:p>
                <a:pPr lvl="1" algn="just">
                  <a:buFont typeface="Arial" panose="020B0604020202020204" pitchFamily="34" charset="0"/>
                  <a:buChar char="•"/>
                </a:pPr>
                <a:r>
                  <a:rPr lang="en-US" sz="1600" dirty="0">
                    <a:solidFill>
                      <a:schemeClr val="tx1"/>
                    </a:solidFill>
                  </a:rPr>
                  <a:t>A single sequence is utilized in forward direction (as logic 0) and backwards direction (as logic 1) order</a:t>
                </a:r>
              </a:p>
              <a:p>
                <a:pPr lvl="1" algn="just">
                  <a:buFont typeface="Arial" panose="020B0604020202020204" pitchFamily="34" charset="0"/>
                  <a:buChar char="•"/>
                </a:pPr>
                <a:r>
                  <a:rPr lang="en-US" sz="1600" dirty="0">
                    <a:solidFill>
                      <a:schemeClr val="tx1"/>
                    </a:solidFill>
                  </a:rPr>
                  <a:t>Reuses 11ac HW, allows FDM, low OOBE and PAPR without extra filtering/windowing</a:t>
                </a:r>
              </a:p>
              <a:p>
                <a:pPr lvl="1" algn="just">
                  <a:buFont typeface="Arial" panose="020B0604020202020204" pitchFamily="34" charset="0"/>
                  <a:buChar char="•"/>
                </a:pPr>
                <a:r>
                  <a:rPr lang="en-US" sz="1600" dirty="0">
                    <a:solidFill>
                      <a:schemeClr val="tx1"/>
                    </a:solidFill>
                  </a:rPr>
                  <a:t>We provided several sequence options considering PAPR, 11ac spectral emission mask, and leakage (see appendix for an example with 64-QAM, PAPR&lt;1.9 dB)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1054360"/>
              </a:xfrm>
              <a:blipFill>
                <a:blip r:embed="rId2"/>
                <a:stretch>
                  <a:fillRect l="-673" t="-3468" r="-747" b="-13063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pSp>
        <p:nvGrpSpPr>
          <p:cNvPr id="5" name="Group 4"/>
          <p:cNvGrpSpPr/>
          <p:nvPr/>
        </p:nvGrpSpPr>
        <p:grpSpPr>
          <a:xfrm>
            <a:off x="451521" y="3933056"/>
            <a:ext cx="8315570" cy="2251168"/>
            <a:chOff x="533231" y="3533371"/>
            <a:chExt cx="8315570" cy="2723913"/>
          </a:xfrm>
        </p:grpSpPr>
        <p:cxnSp>
          <p:nvCxnSpPr>
            <p:cNvPr id="71" name="Straight Arrow Connector 70"/>
            <p:cNvCxnSpPr/>
            <p:nvPr/>
          </p:nvCxnSpPr>
          <p:spPr bwMode="auto">
            <a:xfrm flipV="1">
              <a:off x="7311485" y="5146962"/>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7262257" y="5581469"/>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8479833" y="4159097"/>
              <a:ext cx="16822" cy="1372579"/>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8625663" y="5500976"/>
              <a:ext cx="223138" cy="261610"/>
            </a:xfrm>
            <a:prstGeom prst="rect">
              <a:avLst/>
            </a:prstGeom>
            <a:noFill/>
          </p:spPr>
          <p:txBody>
            <a:bodyPr wrap="none" rtlCol="0">
              <a:spAutoFit/>
            </a:bodyPr>
            <a:lstStyle/>
            <a:p>
              <a:r>
                <a:rPr lang="en-US" sz="1100" dirty="0">
                  <a:solidFill>
                    <a:schemeClr val="tx1"/>
                  </a:solidFill>
                </a:rPr>
                <a:t>t</a:t>
              </a:r>
            </a:p>
          </p:txBody>
        </p:sp>
        <p:cxnSp>
          <p:nvCxnSpPr>
            <p:cNvPr id="78" name="Straight Connector 77"/>
            <p:cNvCxnSpPr/>
            <p:nvPr/>
          </p:nvCxnSpPr>
          <p:spPr bwMode="auto">
            <a:xfrm>
              <a:off x="7471131" y="4167975"/>
              <a:ext cx="0" cy="1399860"/>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0" name="Rectangle 79"/>
                <p:cNvSpPr/>
                <p:nvPr/>
              </p:nvSpPr>
              <p:spPr>
                <a:xfrm>
                  <a:off x="7394091" y="5563928"/>
                  <a:ext cx="288773" cy="269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i="1" dirty="0" smtClean="0">
                                <a:solidFill>
                                  <a:schemeClr val="tx1"/>
                                </a:solidFill>
                                <a:latin typeface="Cambria Math" panose="02040503050406030204" pitchFamily="18" charset="0"/>
                              </a:rPr>
                            </m:ctrlPr>
                          </m:sSubPr>
                          <m:e>
                            <m:r>
                              <a:rPr lang="en-US" sz="1100" i="1" dirty="0" smtClean="0">
                                <a:solidFill>
                                  <a:schemeClr val="tx1"/>
                                </a:solidFill>
                                <a:latin typeface="Cambria Math" panose="02040503050406030204" pitchFamily="18" charset="0"/>
                              </a:rPr>
                              <m:t>𝑇</m:t>
                            </m:r>
                          </m:e>
                          <m:sub>
                            <m:r>
                              <a:rPr lang="en-US" sz="1100" b="0" i="1" dirty="0" smtClean="0">
                                <a:solidFill>
                                  <a:schemeClr val="tx1"/>
                                </a:solidFill>
                                <a:latin typeface="Cambria Math" panose="02040503050406030204" pitchFamily="18" charset="0"/>
                              </a:rPr>
                              <m:t>𝐺𝐼</m:t>
                            </m:r>
                          </m:sub>
                        </m:sSub>
                        <m:r>
                          <a:rPr lang="en-US" sz="1100" b="0" i="0"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7394091" y="5563928"/>
                  <a:ext cx="288773" cy="269589"/>
                </a:xfrm>
                <a:prstGeom prst="rect">
                  <a:avLst/>
                </a:prstGeom>
                <a:blipFill>
                  <a:blip r:embed="rId3"/>
                  <a:stretch>
                    <a:fillRect r="-1063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7098389" y="5563928"/>
                  <a:ext cx="416092" cy="2537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dirty="0" smtClean="0">
                            <a:solidFill>
                              <a:schemeClr val="tx1"/>
                            </a:solidFill>
                            <a:latin typeface="Cambria Math" panose="02040503050406030204" pitchFamily="18" charset="0"/>
                          </a:rPr>
                          <m:t>0</m:t>
                        </m:r>
                      </m:oMath>
                    </m:oMathPara>
                  </a14:m>
                  <a:endParaRPr lang="en-US" sz="10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7098389" y="5563928"/>
                  <a:ext cx="416092" cy="253730"/>
                </a:xfrm>
                <a:prstGeom prst="rect">
                  <a:avLst/>
                </a:prstGeom>
                <a:blipFill>
                  <a:blip r:embed="rId4"/>
                  <a:stretch>
                    <a:fillRect b="-2941"/>
                  </a:stretch>
                </a:blipFill>
              </p:spPr>
              <p:txBody>
                <a:bodyPr/>
                <a:lstStyle/>
                <a:p>
                  <a:r>
                    <a:rPr lang="en-US">
                      <a:noFill/>
                    </a:rPr>
                    <a:t> </a:t>
                  </a:r>
                </a:p>
              </p:txBody>
            </p:sp>
          </mc:Fallback>
        </mc:AlternateContent>
        <p:sp>
          <p:nvSpPr>
            <p:cNvPr id="84" name="Right Brace 83"/>
            <p:cNvSpPr/>
            <p:nvPr/>
          </p:nvSpPr>
          <p:spPr bwMode="auto">
            <a:xfrm rot="5400000">
              <a:off x="7919609" y="5400682"/>
              <a:ext cx="12906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7633432" y="5971837"/>
              <a:ext cx="830488" cy="285447"/>
            </a:xfrm>
            <a:prstGeom prst="rect">
              <a:avLst/>
            </a:prstGeom>
          </p:spPr>
          <p:txBody>
            <a:bodyPr wrap="none">
              <a:spAutoFit/>
            </a:bodyPr>
            <a:lstStyle/>
            <a:p>
              <a:pPr algn="ctr"/>
              <a:r>
                <a:rPr lang="en-US" sz="12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7471130"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730643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849665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0" name="TextBox 89"/>
            <p:cNvSpPr txBox="1"/>
            <p:nvPr/>
          </p:nvSpPr>
          <p:spPr>
            <a:xfrm rot="16200000">
              <a:off x="6742034" y="5240723"/>
              <a:ext cx="809759" cy="235223"/>
            </a:xfrm>
            <a:prstGeom prst="rect">
              <a:avLst/>
            </a:prstGeom>
            <a:noFill/>
          </p:spPr>
          <p:txBody>
            <a:bodyPr wrap="none" rtlCol="0">
              <a:spAutoFit/>
            </a:bodyPr>
            <a:lstStyle/>
            <a:p>
              <a:r>
                <a:rPr lang="en-US" sz="1050" dirty="0">
                  <a:solidFill>
                    <a:schemeClr val="tx1"/>
                  </a:solidFill>
                </a:rPr>
                <a:t>Amplitude</a:t>
              </a:r>
            </a:p>
          </p:txBody>
        </p:sp>
        <p:sp>
          <p:nvSpPr>
            <p:cNvPr id="91" name="Freeform 69"/>
            <p:cNvSpPr/>
            <p:nvPr/>
          </p:nvSpPr>
          <p:spPr bwMode="auto">
            <a:xfrm>
              <a:off x="7471218" y="5265094"/>
              <a:ext cx="1015173"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92" name="Freeform 70"/>
            <p:cNvSpPr/>
            <p:nvPr/>
          </p:nvSpPr>
          <p:spPr bwMode="auto">
            <a:xfrm flipH="1">
              <a:off x="7471957" y="4400118"/>
              <a:ext cx="1014435"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7619505" y="3944968"/>
              <a:ext cx="737702" cy="307777"/>
            </a:xfrm>
            <a:prstGeom prst="rect">
              <a:avLst/>
            </a:prstGeom>
            <a:noFill/>
          </p:spPr>
          <p:txBody>
            <a:bodyPr wrap="none" rtlCol="0">
              <a:spAutoFit/>
            </a:bodyPr>
            <a:lstStyle/>
            <a:p>
              <a:r>
                <a:rPr lang="en-US" sz="1400" dirty="0">
                  <a:solidFill>
                    <a:schemeClr val="tx1"/>
                  </a:solidFill>
                </a:rPr>
                <a:t>Logic 1</a:t>
              </a:r>
            </a:p>
          </p:txBody>
        </p:sp>
        <p:cxnSp>
          <p:nvCxnSpPr>
            <p:cNvPr id="154" name="Straight Arrow Connector 153"/>
            <p:cNvCxnSpPr/>
            <p:nvPr/>
          </p:nvCxnSpPr>
          <p:spPr bwMode="auto">
            <a:xfrm flipV="1">
              <a:off x="7311485" y="4265908"/>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7262257" y="4700415"/>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7471130"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730643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848395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159" name="TextBox 158"/>
            <p:cNvSpPr txBox="1"/>
            <p:nvPr/>
          </p:nvSpPr>
          <p:spPr>
            <a:xfrm rot="16200000">
              <a:off x="6716286" y="4318332"/>
              <a:ext cx="809759" cy="235223"/>
            </a:xfrm>
            <a:prstGeom prst="rect">
              <a:avLst/>
            </a:prstGeom>
            <a:noFill/>
          </p:spPr>
          <p:txBody>
            <a:bodyPr wrap="none" rtlCol="0">
              <a:spAutoFit/>
            </a:bodyPr>
            <a:lstStyle/>
            <a:p>
              <a:r>
                <a:rPr lang="en-US" sz="1050" dirty="0">
                  <a:solidFill>
                    <a:schemeClr val="tx1"/>
                  </a:solidFill>
                </a:rPr>
                <a:t>Amplitude</a:t>
              </a:r>
            </a:p>
          </p:txBody>
        </p:sp>
        <p:sp>
          <p:nvSpPr>
            <p:cNvPr id="203" name="TextBox 202"/>
            <p:cNvSpPr txBox="1"/>
            <p:nvPr/>
          </p:nvSpPr>
          <p:spPr>
            <a:xfrm>
              <a:off x="8612578" y="4667668"/>
              <a:ext cx="223138" cy="261610"/>
            </a:xfrm>
            <a:prstGeom prst="rect">
              <a:avLst/>
            </a:prstGeom>
            <a:noFill/>
          </p:spPr>
          <p:txBody>
            <a:bodyPr wrap="none" rtlCol="0">
              <a:spAutoFit/>
            </a:bodyPr>
            <a:lstStyle/>
            <a:p>
              <a:r>
                <a:rPr lang="en-US" sz="1100" dirty="0">
                  <a:solidFill>
                    <a:schemeClr val="tx1"/>
                  </a:solidFill>
                </a:rPr>
                <a:t>t</a:t>
              </a:r>
            </a:p>
          </p:txBody>
        </p:sp>
        <p:cxnSp>
          <p:nvCxnSpPr>
            <p:cNvPr id="208" name="Straight Arrow Connector 207"/>
            <p:cNvCxnSpPr/>
            <p:nvPr/>
          </p:nvCxnSpPr>
          <p:spPr bwMode="auto">
            <a:xfrm>
              <a:off x="7496879" y="5106516"/>
              <a:ext cx="984477" cy="0"/>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cxnSp>
          <p:nvCxnSpPr>
            <p:cNvPr id="210" name="Straight Arrow Connector 209"/>
            <p:cNvCxnSpPr/>
            <p:nvPr/>
          </p:nvCxnSpPr>
          <p:spPr bwMode="auto">
            <a:xfrm rot="10800000">
              <a:off x="7481159" y="4313664"/>
              <a:ext cx="984477"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7" name="Rectangle 26"/>
            <p:cNvSpPr/>
            <p:nvPr/>
          </p:nvSpPr>
          <p:spPr bwMode="auto">
            <a:xfrm>
              <a:off x="4585593" y="4005064"/>
              <a:ext cx="576064"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01" name="TextBox 100"/>
            <p:cNvSpPr txBox="1"/>
            <p:nvPr/>
          </p:nvSpPr>
          <p:spPr>
            <a:xfrm>
              <a:off x="1362147" y="3646945"/>
              <a:ext cx="750526" cy="381541"/>
            </a:xfrm>
            <a:prstGeom prst="rect">
              <a:avLst/>
            </a:prstGeom>
            <a:noFill/>
          </p:spPr>
          <p:txBody>
            <a:bodyPr wrap="none" rtlCol="0">
              <a:spAutoFit/>
            </a:bodyPr>
            <a:lstStyle/>
            <a:p>
              <a:pPr algn="ctr"/>
              <a:r>
                <a:rPr lang="en-US" sz="1200" u="sng" dirty="0">
                  <a:solidFill>
                    <a:schemeClr val="tx1"/>
                  </a:solidFill>
                </a:rPr>
                <a:t>Logic 0</a:t>
              </a:r>
            </a:p>
            <a:p>
              <a:pPr algn="ctr"/>
              <a:r>
                <a:rPr lang="en-US" sz="1200" u="sng" dirty="0">
                  <a:solidFill>
                    <a:schemeClr val="tx1"/>
                  </a:solidFill>
                </a:rPr>
                <a:t>sequence</a:t>
              </a:r>
            </a:p>
          </p:txBody>
        </p:sp>
        <p:sp>
          <p:nvSpPr>
            <p:cNvPr id="41" name="TextBox 40"/>
            <p:cNvSpPr txBox="1"/>
            <p:nvPr/>
          </p:nvSpPr>
          <p:spPr>
            <a:xfrm>
              <a:off x="533231" y="4839481"/>
              <a:ext cx="1004547" cy="432413"/>
            </a:xfrm>
            <a:prstGeom prst="rect">
              <a:avLst/>
            </a:prstGeom>
            <a:noFill/>
          </p:spPr>
          <p:txBody>
            <a:bodyPr wrap="square" rtlCol="0">
              <a:spAutoFit/>
            </a:bodyPr>
            <a:lstStyle/>
            <a:p>
              <a:pPr algn="ctr"/>
              <a:r>
                <a:rPr lang="en-US" sz="1400" dirty="0">
                  <a:solidFill>
                    <a:schemeClr val="tx1"/>
                  </a:solidFill>
                </a:rPr>
                <a:t>1 center tone</a:t>
              </a:r>
            </a:p>
          </p:txBody>
        </p:sp>
        <mc:AlternateContent xmlns:mc="http://schemas.openxmlformats.org/markup-compatibility/2006" xmlns:a14="http://schemas.microsoft.com/office/drawing/2010/main">
          <mc:Choice Requires="a14">
            <p:sp>
              <p:nvSpPr>
                <p:cNvPr id="121" name="TextBox 120"/>
                <p:cNvSpPr txBox="1"/>
                <p:nvPr/>
              </p:nvSpPr>
              <p:spPr>
                <a:xfrm>
                  <a:off x="2141450" y="4160985"/>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141450" y="4160985"/>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2141450" y="4283049"/>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2141450" y="4283049"/>
                  <a:ext cx="422873" cy="216207"/>
                </a:xfrm>
                <a:prstGeom prst="rect">
                  <a:avLst/>
                </a:prstGeom>
                <a:blipFill>
                  <a:blip r:embed="rId6"/>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2141450" y="4398910"/>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141450" y="4398910"/>
                  <a:ext cx="422873" cy="216207"/>
                </a:xfrm>
                <a:prstGeom prst="rect">
                  <a:avLst/>
                </a:prstGeom>
                <a:blipFill>
                  <a:blip r:embed="rId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2141450" y="4514771"/>
                  <a:ext cx="363625"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2141450" y="4514771"/>
                  <a:ext cx="363625" cy="216207"/>
                </a:xfrm>
                <a:prstGeom prst="rect">
                  <a:avLst/>
                </a:prstGeom>
                <a:blipFill>
                  <a:blip r:embed="rId8"/>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2141450" y="4630633"/>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2141450" y="4630633"/>
                  <a:ext cx="366832" cy="216207"/>
                </a:xfrm>
                <a:prstGeom prst="rect">
                  <a:avLst/>
                </a:prstGeom>
                <a:blipFill>
                  <a:blip r:embed="rId9"/>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141450" y="4763921"/>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141450" y="4763921"/>
                  <a:ext cx="366832" cy="216207"/>
                </a:xfrm>
                <a:prstGeom prst="rect">
                  <a:avLst/>
                </a:prstGeom>
                <a:blipFill>
                  <a:blip r:embed="rId10"/>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2141450" y="520768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2141450" y="5207687"/>
                  <a:ext cx="366831" cy="216207"/>
                </a:xfrm>
                <a:prstGeom prst="rect">
                  <a:avLst/>
                </a:prstGeom>
                <a:blipFill>
                  <a:blip r:embed="rId11"/>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2141450" y="5323548"/>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2141450" y="5323548"/>
                  <a:ext cx="366831" cy="216207"/>
                </a:xfrm>
                <a:prstGeom prst="rect">
                  <a:avLst/>
                </a:prstGeom>
                <a:blipFill>
                  <a:blip r:embed="rId12"/>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141450" y="5439409"/>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2141450" y="5439409"/>
                  <a:ext cx="366831" cy="216207"/>
                </a:xfrm>
                <a:prstGeom prst="rect">
                  <a:avLst/>
                </a:prstGeom>
                <a:blipFill>
                  <a:blip r:embed="rId13"/>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141450" y="555527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2141450" y="5555271"/>
                  <a:ext cx="366831" cy="216207"/>
                </a:xfrm>
                <a:prstGeom prst="rect">
                  <a:avLst/>
                </a:prstGeom>
                <a:blipFill>
                  <a:blip r:embed="rId14"/>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2141450" y="56885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2141450" y="5688559"/>
                  <a:ext cx="363561" cy="216207"/>
                </a:xfrm>
                <a:prstGeom prst="rect">
                  <a:avLst/>
                </a:prstGeom>
                <a:blipFill>
                  <a:blip r:embed="rId1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2141450" y="507165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2141450" y="5071652"/>
                  <a:ext cx="363561" cy="216207"/>
                </a:xfrm>
                <a:prstGeom prst="rect">
                  <a:avLst/>
                </a:prstGeom>
                <a:blipFill>
                  <a:blip r:embed="rId16"/>
                  <a:stretch>
                    <a:fillRect b="-41379"/>
                  </a:stretch>
                </a:blipFill>
              </p:spPr>
              <p:txBody>
                <a:bodyPr/>
                <a:lstStyle/>
                <a:p>
                  <a:r>
                    <a:rPr lang="en-US">
                      <a:noFill/>
                    </a:rPr>
                    <a:t> </a:t>
                  </a:r>
                </a:p>
              </p:txBody>
            </p:sp>
          </mc:Fallback>
        </mc:AlternateContent>
        <p:sp>
          <p:nvSpPr>
            <p:cNvPr id="134" name="TextBox 133"/>
            <p:cNvSpPr txBox="1"/>
            <p:nvPr/>
          </p:nvSpPr>
          <p:spPr>
            <a:xfrm>
              <a:off x="1737159" y="4946856"/>
              <a:ext cx="255198" cy="216207"/>
            </a:xfrm>
            <a:prstGeom prst="rect">
              <a:avLst/>
            </a:prstGeom>
            <a:noFill/>
          </p:spPr>
          <p:txBody>
            <a:bodyPr wrap="none" rtlCol="0">
              <a:spAutoFit/>
            </a:bodyPr>
            <a:lstStyle/>
            <a:p>
              <a:r>
                <a:rPr lang="en-US" sz="1100" dirty="0">
                  <a:solidFill>
                    <a:schemeClr val="tx1"/>
                  </a:solidFill>
                </a:rPr>
                <a:t>0</a:t>
              </a:r>
            </a:p>
          </p:txBody>
        </p:sp>
        <mc:AlternateContent xmlns:mc="http://schemas.openxmlformats.org/markup-compatibility/2006" xmlns:a14="http://schemas.microsoft.com/office/drawing/2010/main">
          <mc:Choice Requires="a14">
            <p:sp>
              <p:nvSpPr>
                <p:cNvPr id="135" name="TextBox 134"/>
                <p:cNvSpPr txBox="1"/>
                <p:nvPr/>
              </p:nvSpPr>
              <p:spPr>
                <a:xfrm>
                  <a:off x="1737159" y="507907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1737159" y="5079077"/>
                  <a:ext cx="366831" cy="216207"/>
                </a:xfrm>
                <a:prstGeom prst="rect">
                  <a:avLst/>
                </a:prstGeom>
                <a:blipFill>
                  <a:blip r:embed="rId10"/>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1737159" y="520114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1737159" y="5201141"/>
                  <a:ext cx="366831" cy="216207"/>
                </a:xfrm>
                <a:prstGeom prst="rect">
                  <a:avLst/>
                </a:prstGeom>
                <a:blipFill>
                  <a:blip r:embed="rId1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1737159" y="5317002"/>
                  <a:ext cx="363626"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1737159" y="5317002"/>
                  <a:ext cx="363626" cy="216207"/>
                </a:xfrm>
                <a:prstGeom prst="rect">
                  <a:avLst/>
                </a:prstGeom>
                <a:blipFill>
                  <a:blip r:embed="rId18"/>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1737159" y="543286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737159" y="5432863"/>
                  <a:ext cx="422873" cy="216207"/>
                </a:xfrm>
                <a:prstGeom prst="rect">
                  <a:avLst/>
                </a:prstGeom>
                <a:blipFill>
                  <a:blip r:embed="rId19"/>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737159" y="5548724"/>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737159" y="5548724"/>
                  <a:ext cx="422873" cy="216207"/>
                </a:xfrm>
                <a:prstGeom prst="rect">
                  <a:avLst/>
                </a:prstGeom>
                <a:blipFill>
                  <a:blip r:embed="rId20"/>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737159" y="568201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737159" y="5682013"/>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1737159" y="42914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1737159" y="4291459"/>
                  <a:ext cx="363561" cy="216207"/>
                </a:xfrm>
                <a:prstGeom prst="rect">
                  <a:avLst/>
                </a:prstGeom>
                <a:blipFill>
                  <a:blip r:embed="rId21"/>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737159" y="4407320"/>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1737159" y="4407320"/>
                  <a:ext cx="363561" cy="216207"/>
                </a:xfrm>
                <a:prstGeom prst="rect">
                  <a:avLst/>
                </a:prstGeom>
                <a:blipFill>
                  <a:blip r:embed="rId22"/>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1737159" y="452318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1737159" y="4523181"/>
                  <a:ext cx="363561" cy="216207"/>
                </a:xfrm>
                <a:prstGeom prst="rect">
                  <a:avLst/>
                </a:prstGeom>
                <a:blipFill>
                  <a:blip r:embed="rId23"/>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1737159" y="463904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737159" y="4639042"/>
                  <a:ext cx="363561" cy="216207"/>
                </a:xfrm>
                <a:prstGeom prst="rect">
                  <a:avLst/>
                </a:prstGeom>
                <a:blipFill>
                  <a:blip r:embed="rId24"/>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1737159" y="477233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737159" y="4772331"/>
                  <a:ext cx="363561" cy="216207"/>
                </a:xfrm>
                <a:prstGeom prst="rect">
                  <a:avLst/>
                </a:prstGeom>
                <a:blipFill>
                  <a:blip r:embed="rId2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1737159" y="4155423"/>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1737159" y="4155423"/>
                  <a:ext cx="363561" cy="216207"/>
                </a:xfrm>
                <a:prstGeom prst="rect">
                  <a:avLst/>
                </a:prstGeom>
                <a:blipFill>
                  <a:blip r:embed="rId26"/>
                  <a:stretch>
                    <a:fillRect b="-37931"/>
                  </a:stretch>
                </a:blipFill>
              </p:spPr>
              <p:txBody>
                <a:bodyPr/>
                <a:lstStyle/>
                <a:p>
                  <a:r>
                    <a:rPr lang="en-US">
                      <a:noFill/>
                    </a:rPr>
                    <a:t> </a:t>
                  </a:r>
                </a:p>
              </p:txBody>
            </p:sp>
          </mc:Fallback>
        </mc:AlternateContent>
        <p:sp>
          <p:nvSpPr>
            <p:cNvPr id="150" name="TextBox 149"/>
            <p:cNvSpPr txBox="1"/>
            <p:nvPr/>
          </p:nvSpPr>
          <p:spPr>
            <a:xfrm>
              <a:off x="2003599" y="3640091"/>
              <a:ext cx="750526" cy="381541"/>
            </a:xfrm>
            <a:prstGeom prst="rect">
              <a:avLst/>
            </a:prstGeom>
            <a:noFill/>
          </p:spPr>
          <p:txBody>
            <a:bodyPr wrap="none" rtlCol="0">
              <a:spAutoFit/>
            </a:bodyPr>
            <a:lstStyle/>
            <a:p>
              <a:pPr algn="ctr"/>
              <a:r>
                <a:rPr lang="en-US" sz="1200" u="sng" dirty="0">
                  <a:solidFill>
                    <a:schemeClr val="tx1"/>
                  </a:solidFill>
                </a:rPr>
                <a:t>Logic 1</a:t>
              </a:r>
            </a:p>
            <a:p>
              <a:pPr algn="ctr"/>
              <a:r>
                <a:rPr lang="en-US" sz="1200" u="sng" dirty="0">
                  <a:solidFill>
                    <a:schemeClr val="tx1"/>
                  </a:solidFill>
                </a:rPr>
                <a:t>sequence</a:t>
              </a:r>
            </a:p>
          </p:txBody>
        </p:sp>
        <p:sp>
          <p:nvSpPr>
            <p:cNvPr id="62" name="Left Brace 61"/>
            <p:cNvSpPr/>
            <p:nvPr/>
          </p:nvSpPr>
          <p:spPr bwMode="auto">
            <a:xfrm>
              <a:off x="1492550" y="4220159"/>
              <a:ext cx="175408" cy="73649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3" name="TextBox 62"/>
                <p:cNvSpPr txBox="1"/>
                <p:nvPr/>
              </p:nvSpPr>
              <p:spPr>
                <a:xfrm>
                  <a:off x="572144" y="4368453"/>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63" name="TextBox 62"/>
                <p:cNvSpPr txBox="1">
                  <a:spLocks noRot="1" noChangeAspect="1" noMove="1" noResize="1" noEditPoints="1" noAdjustHandles="1" noChangeArrowheads="1" noChangeShapeType="1" noTextEdit="1"/>
                </p:cNvSpPr>
                <p:nvPr/>
              </p:nvSpPr>
              <p:spPr>
                <a:xfrm>
                  <a:off x="572144" y="4368453"/>
                  <a:ext cx="993488" cy="432413"/>
                </a:xfrm>
                <a:prstGeom prst="rect">
                  <a:avLst/>
                </a:prstGeom>
                <a:blipFill>
                  <a:blip r:embed="rId27"/>
                  <a:stretch>
                    <a:fillRect t="-3448" r="-4908" b="-6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572144" y="5363938"/>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151" name="TextBox 150"/>
                <p:cNvSpPr txBox="1">
                  <a:spLocks noRot="1" noChangeAspect="1" noMove="1" noResize="1" noEditPoints="1" noAdjustHandles="1" noChangeArrowheads="1" noChangeShapeType="1" noTextEdit="1"/>
                </p:cNvSpPr>
                <p:nvPr/>
              </p:nvSpPr>
              <p:spPr>
                <a:xfrm>
                  <a:off x="572144" y="5363938"/>
                  <a:ext cx="993488" cy="432413"/>
                </a:xfrm>
                <a:prstGeom prst="rect">
                  <a:avLst/>
                </a:prstGeom>
                <a:blipFill>
                  <a:blip r:embed="rId27"/>
                  <a:stretch>
                    <a:fillRect t="-3448" r="-4908" b="-63793"/>
                  </a:stretch>
                </a:blipFill>
              </p:spPr>
              <p:txBody>
                <a:bodyPr/>
                <a:lstStyle/>
                <a:p>
                  <a:r>
                    <a:rPr lang="en-US">
                      <a:noFill/>
                    </a:rPr>
                    <a:t> </a:t>
                  </a:r>
                </a:p>
              </p:txBody>
            </p:sp>
          </mc:Fallback>
        </mc:AlternateContent>
        <p:sp>
          <p:nvSpPr>
            <p:cNvPr id="152" name="Left Brace 151"/>
            <p:cNvSpPr/>
            <p:nvPr/>
          </p:nvSpPr>
          <p:spPr bwMode="auto">
            <a:xfrm>
              <a:off x="1492550" y="5168081"/>
              <a:ext cx="166282" cy="69708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3" name="Left Brace 152"/>
            <p:cNvSpPr/>
            <p:nvPr/>
          </p:nvSpPr>
          <p:spPr bwMode="auto">
            <a:xfrm>
              <a:off x="1492438" y="5001001"/>
              <a:ext cx="175520" cy="1226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3" name="TextBox 162"/>
            <p:cNvSpPr txBox="1"/>
            <p:nvPr/>
          </p:nvSpPr>
          <p:spPr>
            <a:xfrm rot="5400000">
              <a:off x="5164171" y="4317430"/>
              <a:ext cx="300993" cy="307777"/>
            </a:xfrm>
            <a:prstGeom prst="rect">
              <a:avLst/>
            </a:prstGeom>
            <a:noFill/>
          </p:spPr>
          <p:txBody>
            <a:bodyPr wrap="none" rtlCol="0">
              <a:spAutoFit/>
            </a:bodyPr>
            <a:lstStyle/>
            <a:p>
              <a:r>
                <a:rPr lang="en-US" sz="1400" dirty="0">
                  <a:solidFill>
                    <a:schemeClr val="tx1"/>
                  </a:solidFill>
                </a:rPr>
                <a:t>…</a:t>
              </a:r>
            </a:p>
          </p:txBody>
        </p:sp>
        <p:grpSp>
          <p:nvGrpSpPr>
            <p:cNvPr id="230" name="Group 229"/>
            <p:cNvGrpSpPr/>
            <p:nvPr/>
          </p:nvGrpSpPr>
          <p:grpSpPr>
            <a:xfrm>
              <a:off x="5156922" y="4089770"/>
              <a:ext cx="208423" cy="1927193"/>
              <a:chOff x="3941653" y="3838928"/>
              <a:chExt cx="592319" cy="2331904"/>
            </a:xfrm>
          </p:grpSpPr>
          <p:cxnSp>
            <p:nvCxnSpPr>
              <p:cNvPr id="160" name="Straight Connector 159"/>
              <p:cNvCxnSpPr/>
              <p:nvPr/>
            </p:nvCxnSpPr>
            <p:spPr bwMode="auto">
              <a:xfrm flipH="1">
                <a:off x="3946389" y="3838928"/>
                <a:ext cx="57488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flipH="1">
                <a:off x="3946389" y="3990006"/>
                <a:ext cx="55583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3941653" y="4120811"/>
                <a:ext cx="5542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H="1">
                <a:off x="3941653" y="6009795"/>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H="1">
                <a:off x="3941653" y="6170832"/>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66" name="TextBox 165"/>
                <p:cNvSpPr txBox="1"/>
                <p:nvPr/>
              </p:nvSpPr>
              <p:spPr>
                <a:xfrm>
                  <a:off x="5302606"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5302606"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5306914"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5306914" y="4096290"/>
                  <a:ext cx="256844" cy="216207"/>
                </a:xfrm>
                <a:prstGeom prst="rect">
                  <a:avLst/>
                </a:prstGeom>
                <a:blipFill>
                  <a:blip r:embed="rId29"/>
                  <a:stretch>
                    <a:fillRect r="-238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5307953"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5307953" y="4210192"/>
                  <a:ext cx="259018" cy="216207"/>
                </a:xfrm>
                <a:prstGeom prst="rect">
                  <a:avLst/>
                </a:prstGeom>
                <a:blipFill>
                  <a:blip r:embed="rId30"/>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5295422"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5295422" y="5769990"/>
                  <a:ext cx="298457" cy="216207"/>
                </a:xfrm>
                <a:prstGeom prst="rect">
                  <a:avLst/>
                </a:prstGeom>
                <a:blipFill>
                  <a:blip r:embed="rId31"/>
                  <a:stretch>
                    <a:fillRect r="-10204"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p:cNvSpPr txBox="1"/>
                <p:nvPr/>
              </p:nvSpPr>
              <p:spPr>
                <a:xfrm>
                  <a:off x="5299361"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5299361" y="5898352"/>
                  <a:ext cx="298457" cy="216207"/>
                </a:xfrm>
                <a:prstGeom prst="rect">
                  <a:avLst/>
                </a:prstGeom>
                <a:blipFill>
                  <a:blip r:embed="rId32"/>
                  <a:stretch>
                    <a:fillRect r="-10204" b="-36667"/>
                  </a:stretch>
                </a:blipFill>
              </p:spPr>
              <p:txBody>
                <a:bodyPr/>
                <a:lstStyle/>
                <a:p>
                  <a:r>
                    <a:rPr lang="en-US">
                      <a:noFill/>
                    </a:rPr>
                    <a:t> </a:t>
                  </a:r>
                </a:p>
              </p:txBody>
            </p:sp>
          </mc:Fallback>
        </mc:AlternateContent>
        <p:sp>
          <p:nvSpPr>
            <p:cNvPr id="173" name="TextBox 172"/>
            <p:cNvSpPr txBox="1"/>
            <p:nvPr/>
          </p:nvSpPr>
          <p:spPr>
            <a:xfrm rot="5400000">
              <a:off x="5164170" y="5545459"/>
              <a:ext cx="300993" cy="307777"/>
            </a:xfrm>
            <a:prstGeom prst="rect">
              <a:avLst/>
            </a:prstGeom>
            <a:noFill/>
          </p:spPr>
          <p:txBody>
            <a:bodyPr wrap="none" rtlCol="0">
              <a:spAutoFit/>
            </a:bodyPr>
            <a:lstStyle/>
            <a:p>
              <a:r>
                <a:rPr lang="en-US" sz="1400" dirty="0">
                  <a:solidFill>
                    <a:schemeClr val="tx1"/>
                  </a:solidFill>
                </a:rPr>
                <a:t>…</a:t>
              </a:r>
            </a:p>
          </p:txBody>
        </p:sp>
        <p:sp>
          <p:nvSpPr>
            <p:cNvPr id="174" name="TextBox 173"/>
            <p:cNvSpPr txBox="1"/>
            <p:nvPr/>
          </p:nvSpPr>
          <p:spPr>
            <a:xfrm>
              <a:off x="5261133" y="3537879"/>
              <a:ext cx="619079" cy="356105"/>
            </a:xfrm>
            <a:prstGeom prst="rect">
              <a:avLst/>
            </a:prstGeom>
            <a:noFill/>
          </p:spPr>
          <p:txBody>
            <a:bodyPr wrap="none" rtlCol="0">
              <a:spAutoFit/>
            </a:bodyPr>
            <a:lstStyle/>
            <a:p>
              <a:pPr algn="ctr"/>
              <a:r>
                <a:rPr lang="en-US" sz="1100" u="sng" dirty="0">
                  <a:solidFill>
                    <a:schemeClr val="tx1"/>
                  </a:solidFill>
                </a:rPr>
                <a:t>Logic 0</a:t>
              </a:r>
            </a:p>
            <a:p>
              <a:pPr algn="ctr"/>
              <a:r>
                <a:rPr lang="en-US" sz="1100" u="sng" dirty="0">
                  <a:solidFill>
                    <a:schemeClr val="tx1"/>
                  </a:solidFill>
                </a:rPr>
                <a:t>OOK</a:t>
              </a:r>
            </a:p>
          </p:txBody>
        </p:sp>
        <p:sp>
          <p:nvSpPr>
            <p:cNvPr id="178" name="TextBox 177"/>
            <p:cNvSpPr txBox="1"/>
            <p:nvPr/>
          </p:nvSpPr>
          <p:spPr>
            <a:xfrm>
              <a:off x="5747625" y="3533371"/>
              <a:ext cx="619079" cy="356105"/>
            </a:xfrm>
            <a:prstGeom prst="rect">
              <a:avLst/>
            </a:prstGeom>
            <a:noFill/>
          </p:spPr>
          <p:txBody>
            <a:bodyPr wrap="none" rtlCol="0">
              <a:spAutoFit/>
            </a:bodyPr>
            <a:lstStyle/>
            <a:p>
              <a:pPr algn="ctr"/>
              <a:r>
                <a:rPr lang="en-US" sz="1100" u="sng" dirty="0">
                  <a:solidFill>
                    <a:schemeClr val="tx1"/>
                  </a:solidFill>
                </a:rPr>
                <a:t>Logic 1</a:t>
              </a:r>
            </a:p>
            <a:p>
              <a:pPr algn="ctr"/>
              <a:r>
                <a:rPr lang="en-US" sz="1100" u="sng" dirty="0">
                  <a:solidFill>
                    <a:schemeClr val="tx1"/>
                  </a:solidFill>
                </a:rPr>
                <a:t>OOK</a:t>
              </a:r>
            </a:p>
          </p:txBody>
        </p:sp>
        <p:cxnSp>
          <p:nvCxnSpPr>
            <p:cNvPr id="179" name="Straight Arrow Connector 178"/>
            <p:cNvCxnSpPr/>
            <p:nvPr/>
          </p:nvCxnSpPr>
          <p:spPr bwMode="auto">
            <a:xfrm>
              <a:off x="5621996" y="4176459"/>
              <a:ext cx="0" cy="1876065"/>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1" name="TextBox 180"/>
                <p:cNvSpPr txBox="1"/>
                <p:nvPr/>
              </p:nvSpPr>
              <p:spPr>
                <a:xfrm>
                  <a:off x="5697637"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5697637"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701945"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5701945" y="4096290"/>
                  <a:ext cx="256844" cy="216207"/>
                </a:xfrm>
                <a:prstGeom prst="rect">
                  <a:avLst/>
                </a:prstGeom>
                <a:blipFill>
                  <a:blip r:embed="rId33"/>
                  <a:stretch>
                    <a:fillRect r="-2857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702984"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5702984" y="4210192"/>
                  <a:ext cx="259018" cy="216207"/>
                </a:xfrm>
                <a:prstGeom prst="rect">
                  <a:avLst/>
                </a:prstGeom>
                <a:blipFill>
                  <a:blip r:embed="rId34"/>
                  <a:stretch>
                    <a:fillRect r="-2558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5690453"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5690453" y="5769990"/>
                  <a:ext cx="298457" cy="216207"/>
                </a:xfrm>
                <a:prstGeom prst="rect">
                  <a:avLst/>
                </a:prstGeom>
                <a:blipFill>
                  <a:blip r:embed="rId3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694392"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5694392" y="5898352"/>
                  <a:ext cx="298457" cy="216207"/>
                </a:xfrm>
                <a:prstGeom prst="rect">
                  <a:avLst/>
                </a:prstGeom>
                <a:blipFill>
                  <a:blip r:embed="rId36"/>
                  <a:stretch>
                    <a:fillRect b="-36667"/>
                  </a:stretch>
                </a:blipFill>
              </p:spPr>
              <p:txBody>
                <a:bodyPr/>
                <a:lstStyle/>
                <a:p>
                  <a:r>
                    <a:rPr lang="en-US">
                      <a:noFill/>
                    </a:rPr>
                    <a:t> </a:t>
                  </a:r>
                </a:p>
              </p:txBody>
            </p:sp>
          </mc:Fallback>
        </mc:AlternateContent>
        <p:cxnSp>
          <p:nvCxnSpPr>
            <p:cNvPr id="186" name="Straight Arrow Connector 185"/>
            <p:cNvCxnSpPr/>
            <p:nvPr/>
          </p:nvCxnSpPr>
          <p:spPr bwMode="auto">
            <a:xfrm rot="10800000">
              <a:off x="6027708" y="4186290"/>
              <a:ext cx="0" cy="1876065"/>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187" name="Rectangle 186"/>
            <p:cNvSpPr/>
            <p:nvPr/>
          </p:nvSpPr>
          <p:spPr bwMode="auto">
            <a:xfrm>
              <a:off x="6366704" y="4872024"/>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stCxn id="190" idx="1"/>
              <a:endCxn id="187" idx="1"/>
            </p:cNvCxnSpPr>
            <p:nvPr/>
          </p:nvCxnSpPr>
          <p:spPr bwMode="auto">
            <a:xfrm flipV="1">
              <a:off x="6277213" y="5053366"/>
              <a:ext cx="89491" cy="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0" name="Right Brace 189"/>
            <p:cNvSpPr/>
            <p:nvPr/>
          </p:nvSpPr>
          <p:spPr bwMode="auto">
            <a:xfrm>
              <a:off x="6123096" y="4017838"/>
              <a:ext cx="154117" cy="20803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1" name="Straight Connector 190"/>
            <p:cNvCxnSpPr>
              <a:stCxn id="187" idx="3"/>
            </p:cNvCxnSpPr>
            <p:nvPr/>
          </p:nvCxnSpPr>
          <p:spPr bwMode="auto">
            <a:xfrm>
              <a:off x="6831747" y="5053366"/>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6" name="Straight Arrow Connector 215"/>
            <p:cNvCxnSpPr/>
            <p:nvPr/>
          </p:nvCxnSpPr>
          <p:spPr bwMode="auto">
            <a:xfrm>
              <a:off x="1797932" y="4225809"/>
              <a:ext cx="0" cy="1654026"/>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sp>
          <p:nvSpPr>
            <p:cNvPr id="219" name="TextBox 218"/>
            <p:cNvSpPr txBox="1"/>
            <p:nvPr/>
          </p:nvSpPr>
          <p:spPr>
            <a:xfrm>
              <a:off x="2141450" y="4956652"/>
              <a:ext cx="255198" cy="216207"/>
            </a:xfrm>
            <a:prstGeom prst="rect">
              <a:avLst/>
            </a:prstGeom>
            <a:noFill/>
          </p:spPr>
          <p:txBody>
            <a:bodyPr wrap="none" rtlCol="0">
              <a:spAutoFit/>
            </a:bodyPr>
            <a:lstStyle/>
            <a:p>
              <a:r>
                <a:rPr lang="en-US" sz="1100" dirty="0">
                  <a:solidFill>
                    <a:schemeClr val="tx1"/>
                  </a:solidFill>
                </a:rPr>
                <a:t>0</a:t>
              </a:r>
            </a:p>
          </p:txBody>
        </p:sp>
        <p:cxnSp>
          <p:nvCxnSpPr>
            <p:cNvPr id="220" name="Straight Arrow Connector 219"/>
            <p:cNvCxnSpPr/>
            <p:nvPr/>
          </p:nvCxnSpPr>
          <p:spPr bwMode="auto">
            <a:xfrm flipV="1">
              <a:off x="2194718" y="4220160"/>
              <a:ext cx="0" cy="1676221"/>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22" name="Rectangle 221"/>
            <p:cNvSpPr/>
            <p:nvPr/>
          </p:nvSpPr>
          <p:spPr bwMode="auto">
            <a:xfrm>
              <a:off x="3991397" y="4005064"/>
              <a:ext cx="455832"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4447229" y="5032121"/>
              <a:ext cx="138364"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3744518" y="5054463"/>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3" name="TextBox 232"/>
            <p:cNvSpPr txBox="1"/>
            <p:nvPr/>
          </p:nvSpPr>
          <p:spPr>
            <a:xfrm>
              <a:off x="2728106" y="4593101"/>
              <a:ext cx="845103" cy="432413"/>
            </a:xfrm>
            <a:prstGeom prst="rect">
              <a:avLst/>
            </a:prstGeom>
            <a:noFill/>
          </p:spPr>
          <p:txBody>
            <a:bodyPr wrap="none" rtlCol="0">
              <a:spAutoFit/>
            </a:bodyPr>
            <a:lstStyle/>
            <a:p>
              <a:r>
                <a:rPr lang="en-US" sz="1400" dirty="0">
                  <a:solidFill>
                    <a:schemeClr val="tx1"/>
                  </a:solidFill>
                </a:rPr>
                <a:t>Logic 1</a:t>
              </a:r>
            </a:p>
            <a:p>
              <a:r>
                <a:rPr lang="en-US" sz="1400" dirty="0">
                  <a:solidFill>
                    <a:schemeClr val="tx1"/>
                  </a:solidFill>
                </a:rPr>
                <a:t>sequence</a:t>
              </a:r>
            </a:p>
          </p:txBody>
        </p:sp>
        <p:sp>
          <p:nvSpPr>
            <p:cNvPr id="234" name="TextBox 233"/>
            <p:cNvSpPr txBox="1"/>
            <p:nvPr/>
          </p:nvSpPr>
          <p:spPr>
            <a:xfrm>
              <a:off x="2705705" y="5121000"/>
              <a:ext cx="845103" cy="432413"/>
            </a:xfrm>
            <a:prstGeom prst="rect">
              <a:avLst/>
            </a:prstGeom>
            <a:noFill/>
          </p:spPr>
          <p:txBody>
            <a:bodyPr wrap="none" rtlCol="0">
              <a:spAutoFit/>
            </a:bodyPr>
            <a:lstStyle/>
            <a:p>
              <a:r>
                <a:rPr lang="en-US" sz="1400" dirty="0">
                  <a:solidFill>
                    <a:schemeClr val="tx1"/>
                  </a:solidFill>
                </a:rPr>
                <a:t>Logic 0</a:t>
              </a:r>
            </a:p>
            <a:p>
              <a:r>
                <a:rPr lang="en-US" sz="1400" dirty="0">
                  <a:solidFill>
                    <a:schemeClr val="tx1"/>
                  </a:solidFill>
                </a:rPr>
                <a:t>sequence</a:t>
              </a:r>
            </a:p>
          </p:txBody>
        </p:sp>
        <p:cxnSp>
          <p:nvCxnSpPr>
            <p:cNvPr id="235" name="Straight Arrow Connector 234"/>
            <p:cNvCxnSpPr/>
            <p:nvPr/>
          </p:nvCxnSpPr>
          <p:spPr bwMode="auto">
            <a:xfrm>
              <a:off x="3454784" y="4769488"/>
              <a:ext cx="91440" cy="1"/>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3454784" y="5339438"/>
              <a:ext cx="91440"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7" name="Straight Connector 236"/>
            <p:cNvCxnSpPr/>
            <p:nvPr/>
          </p:nvCxnSpPr>
          <p:spPr bwMode="auto">
            <a:xfrm>
              <a:off x="3540185" y="4764885"/>
              <a:ext cx="204333" cy="28957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3605243" y="4895404"/>
              <a:ext cx="363279" cy="38995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3725207" y="5315825"/>
              <a:ext cx="0" cy="18225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3462955" y="5538184"/>
              <a:ext cx="524503" cy="254361"/>
            </a:xfrm>
            <a:prstGeom prst="rect">
              <a:avLst/>
            </a:prstGeom>
            <a:noFill/>
          </p:spPr>
          <p:txBody>
            <a:bodyPr wrap="none" rtlCol="0">
              <a:spAutoFit/>
            </a:bodyPr>
            <a:lstStyle/>
            <a:p>
              <a:r>
                <a:rPr lang="en-US" sz="1400" dirty="0">
                  <a:solidFill>
                    <a:schemeClr val="tx1"/>
                  </a:solidFill>
                </a:rPr>
                <a:t>Data</a:t>
              </a:r>
            </a:p>
          </p:txBody>
        </p:sp>
        <p:sp>
          <p:nvSpPr>
            <p:cNvPr id="246" name="TextBox 245"/>
            <p:cNvSpPr txBox="1"/>
            <p:nvPr/>
          </p:nvSpPr>
          <p:spPr>
            <a:xfrm>
              <a:off x="7631773" y="4718469"/>
              <a:ext cx="737702" cy="307777"/>
            </a:xfrm>
            <a:prstGeom prst="rect">
              <a:avLst/>
            </a:prstGeom>
            <a:noFill/>
          </p:spPr>
          <p:txBody>
            <a:bodyPr wrap="none" rtlCol="0">
              <a:spAutoFit/>
            </a:bodyPr>
            <a:lstStyle/>
            <a:p>
              <a:r>
                <a:rPr lang="en-US" sz="1400" dirty="0">
                  <a:solidFill>
                    <a:schemeClr val="tx1"/>
                  </a:solidFill>
                </a:rPr>
                <a:t>Logic 0</a:t>
              </a:r>
            </a:p>
          </p:txBody>
        </p:sp>
      </p:grpSp>
    </p:spTree>
    <p:extLst>
      <p:ext uri="{BB962C8B-B14F-4D97-AF65-F5344CB8AC3E}">
        <p14:creationId xmlns:p14="http://schemas.microsoft.com/office/powerpoint/2010/main" val="22571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(1/2)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2166862"/>
              </a:xfrm>
            </p:spPr>
            <p:txBody>
              <a:bodyPr/>
              <a:lstStyle/>
              <a:p>
                <a:pPr algn="just">
                  <a:buFont typeface="Arial" panose="020B0604020202020204" pitchFamily="34" charset="0"/>
                  <a:buChar char="•"/>
                </a:pPr>
                <a:r>
                  <a:rPr lang="en-US" sz="2000" dirty="0"/>
                  <a:t>SYNC field can also be generated with constellation-based OOK by considering two more sequences for “00” and “11”</a:t>
                </a:r>
              </a:p>
              <a:p>
                <a:pPr lvl="1" algn="just">
                  <a:buFont typeface="Arial" panose="020B0604020202020204" pitchFamily="34" charset="0"/>
                  <a:buChar char="•"/>
                </a:pPr>
                <a:r>
                  <a:rPr lang="en-US" sz="1600" dirty="0"/>
                  <a:t>For “00”, TX transmits a zero sequence, i.e., it does not transmit energy on the band</a:t>
                </a:r>
              </a:p>
              <a:p>
                <a:pPr lvl="1" algn="just">
                  <a:buFont typeface="Arial" panose="020B0604020202020204" pitchFamily="34" charset="0"/>
                  <a:buChar char="•"/>
                </a:pPr>
                <a:r>
                  <a:rPr lang="en-US" sz="1600" dirty="0"/>
                  <a:t>For “11”, a sequence which leads a full symbol in time, e.g., </a:t>
                </a:r>
                <a14:m>
                  <m:oMath xmlns:m="http://schemas.openxmlformats.org/officeDocument/2006/math">
                    <m:rad>
                      <m:radPr>
                        <m:degHide m:val="on"/>
                        <m:ctrlPr>
                          <a:rPr lang="en-US" sz="1600" b="0" i="1" dirty="0" smtClean="0">
                            <a:latin typeface="Cambria Math" panose="02040503050406030204" pitchFamily="18" charset="0"/>
                          </a:rPr>
                        </m:ctrlPr>
                      </m:radPr>
                      <m:deg/>
                      <m:e>
                        <m:r>
                          <a:rPr lang="en-US" sz="1600" b="0" i="1" dirty="0" smtClean="0">
                            <a:latin typeface="Cambria Math" panose="02040503050406030204" pitchFamily="18" charset="0"/>
                          </a:rPr>
                          <m:t>2</m:t>
                        </m:r>
                      </m:e>
                    </m:rad>
                    <m:r>
                      <a:rPr lang="en-US" sz="1600" b="0" i="1" dirty="0" smtClean="0">
                        <a:latin typeface="Cambria Math" panose="02040503050406030204" pitchFamily="18" charset="0"/>
                      </a:rPr>
                      <m:t>×</m:t>
                    </m:r>
                  </m:oMath>
                </a14:m>
                <a:r>
                  <a:rPr lang="en-US" altLang="ko-KR" sz="1600" dirty="0"/>
                  <a:t>[1,1,1,-1,-1,-1,0,-1,1,-1,-1,1,-1] </a:t>
                </a:r>
                <a:r>
                  <a:rPr lang="en-US" sz="1600" dirty="0"/>
                  <a:t>[5], is transmitted</a:t>
                </a:r>
              </a:p>
              <a:p>
                <a:pPr lvl="1" algn="just">
                  <a:buFont typeface="Arial" panose="020B0604020202020204" pitchFamily="34" charset="0"/>
                  <a:buChar char="•"/>
                </a:pPr>
                <a:r>
                  <a:rPr lang="en-US" sz="1600" dirty="0"/>
                  <a:t>For “10” and “01”, TX transmits “logic 0” and “logic 1” sequences, respectively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2166862"/>
              </a:xfrm>
              <a:blipFill>
                <a:blip r:embed="rId2"/>
                <a:stretch>
                  <a:fillRect l="-673" t="-1690" r="-74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7" name="Rectangle 26"/>
          <p:cNvSpPr/>
          <p:nvPr/>
        </p:nvSpPr>
        <p:spPr bwMode="auto">
          <a:xfrm>
            <a:off x="3247855" y="4149080"/>
            <a:ext cx="576064" cy="958259"/>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87" name="Rectangle 186"/>
          <p:cNvSpPr/>
          <p:nvPr/>
        </p:nvSpPr>
        <p:spPr bwMode="auto">
          <a:xfrm>
            <a:off x="3913844" y="4461378"/>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endCxn id="187" idx="1"/>
          </p:cNvCxnSpPr>
          <p:nvPr/>
        </p:nvCxnSpPr>
        <p:spPr bwMode="auto">
          <a:xfrm flipV="1">
            <a:off x="3824353" y="4642720"/>
            <a:ext cx="89491" cy="31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91" name="Straight Connector 190"/>
          <p:cNvCxnSpPr>
            <a:stCxn id="187" idx="3"/>
          </p:cNvCxnSpPr>
          <p:nvPr/>
        </p:nvCxnSpPr>
        <p:spPr bwMode="auto">
          <a:xfrm>
            <a:off x="4378887" y="4642720"/>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222" name="Rectangle 221"/>
          <p:cNvSpPr/>
          <p:nvPr/>
        </p:nvSpPr>
        <p:spPr bwMode="auto">
          <a:xfrm>
            <a:off x="2653659" y="4232234"/>
            <a:ext cx="455832" cy="791950"/>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3109491" y="4628209"/>
            <a:ext cx="138364" cy="1"/>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2406780" y="4643469"/>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7" name="Straight Connector 236"/>
          <p:cNvCxnSpPr/>
          <p:nvPr/>
        </p:nvCxnSpPr>
        <p:spPr bwMode="auto">
          <a:xfrm>
            <a:off x="2023648" y="4259332"/>
            <a:ext cx="383132" cy="3841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2267505" y="4534829"/>
            <a:ext cx="363279" cy="26634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2387469" y="4821983"/>
            <a:ext cx="0" cy="12447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2125217" y="4973856"/>
            <a:ext cx="474810" cy="254361"/>
          </a:xfrm>
          <a:prstGeom prst="rect">
            <a:avLst/>
          </a:prstGeom>
          <a:noFill/>
        </p:spPr>
        <p:txBody>
          <a:bodyPr wrap="none" rtlCol="0">
            <a:spAutoFit/>
          </a:bodyPr>
          <a:lstStyle/>
          <a:p>
            <a:r>
              <a:rPr lang="en-US" sz="1400" dirty="0">
                <a:solidFill>
                  <a:schemeClr val="tx1"/>
                </a:solidFill>
              </a:rPr>
              <a:t>Bits</a:t>
            </a:r>
          </a:p>
        </p:txBody>
      </p:sp>
      <p:grpSp>
        <p:nvGrpSpPr>
          <p:cNvPr id="35" name="Group 34"/>
          <p:cNvGrpSpPr/>
          <p:nvPr/>
        </p:nvGrpSpPr>
        <p:grpSpPr>
          <a:xfrm>
            <a:off x="4862223" y="3576325"/>
            <a:ext cx="3587424" cy="2271657"/>
            <a:chOff x="5349541" y="3325696"/>
            <a:chExt cx="3587424" cy="1584566"/>
          </a:xfrm>
        </p:grpSpPr>
        <p:cxnSp>
          <p:nvCxnSpPr>
            <p:cNvPr id="71" name="Straight Arrow Connector 70"/>
            <p:cNvCxnSpPr/>
            <p:nvPr/>
          </p:nvCxnSpPr>
          <p:spPr bwMode="auto">
            <a:xfrm flipV="1">
              <a:off x="5562637" y="412951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5513409" y="4426286"/>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6730985" y="3454787"/>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6876815" y="4371308"/>
              <a:ext cx="234360" cy="345754"/>
            </a:xfrm>
            <a:prstGeom prst="rect">
              <a:avLst/>
            </a:prstGeom>
            <a:noFill/>
          </p:spPr>
          <p:txBody>
            <a:bodyPr wrap="none" rtlCol="0">
              <a:spAutoFit/>
            </a:bodyPr>
            <a:lstStyle/>
            <a:p>
              <a:r>
                <a:rPr lang="en-US" sz="1400" dirty="0">
                  <a:solidFill>
                    <a:schemeClr val="tx1"/>
                  </a:solidFill>
                </a:rPr>
                <a:t>t</a:t>
              </a:r>
            </a:p>
          </p:txBody>
        </p:sp>
        <p:cxnSp>
          <p:nvCxnSpPr>
            <p:cNvPr id="78" name="Straight Connector 77"/>
            <p:cNvCxnSpPr/>
            <p:nvPr/>
          </p:nvCxnSpPr>
          <p:spPr bwMode="auto">
            <a:xfrm>
              <a:off x="5722283" y="346085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3" name="Rectangle 82"/>
                <p:cNvSpPr/>
                <p:nvPr/>
              </p:nvSpPr>
              <p:spPr>
                <a:xfrm>
                  <a:off x="5349541" y="4414306"/>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5349541" y="4414306"/>
                  <a:ext cx="416092" cy="345754"/>
                </a:xfrm>
                <a:prstGeom prst="rect">
                  <a:avLst/>
                </a:prstGeom>
                <a:blipFill>
                  <a:blip r:embed="rId3"/>
                  <a:stretch>
                    <a:fillRect/>
                  </a:stretch>
                </a:blipFill>
              </p:spPr>
              <p:txBody>
                <a:bodyPr/>
                <a:lstStyle/>
                <a:p>
                  <a:r>
                    <a:rPr lang="en-US">
                      <a:noFill/>
                    </a:rPr>
                    <a:t> </a:t>
                  </a:r>
                </a:p>
              </p:txBody>
            </p:sp>
          </mc:Fallback>
        </mc:AlternateContent>
        <p:sp>
          <p:nvSpPr>
            <p:cNvPr id="84" name="Right Brace 83"/>
            <p:cNvSpPr/>
            <p:nvPr/>
          </p:nvSpPr>
          <p:spPr bwMode="auto">
            <a:xfrm rot="5400000">
              <a:off x="6191216" y="4011941"/>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5774684" y="4564508"/>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5722282"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555758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674780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1" name="Freeform 69"/>
            <p:cNvSpPr/>
            <p:nvPr/>
          </p:nvSpPr>
          <p:spPr bwMode="auto">
            <a:xfrm>
              <a:off x="5722370" y="4210197"/>
              <a:ext cx="1015173"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5987760" y="3329534"/>
              <a:ext cx="524503" cy="214686"/>
            </a:xfrm>
            <a:prstGeom prst="rect">
              <a:avLst/>
            </a:prstGeom>
            <a:noFill/>
          </p:spPr>
          <p:txBody>
            <a:bodyPr wrap="none" rtlCol="0">
              <a:spAutoFit/>
            </a:bodyPr>
            <a:lstStyle/>
            <a:p>
              <a:r>
                <a:rPr lang="en-US" sz="1400" dirty="0">
                  <a:solidFill>
                    <a:schemeClr val="tx1"/>
                  </a:solidFill>
                </a:rPr>
                <a:t>“01”</a:t>
              </a:r>
            </a:p>
          </p:txBody>
        </p:sp>
        <p:cxnSp>
          <p:nvCxnSpPr>
            <p:cNvPr id="154" name="Straight Arrow Connector 153"/>
            <p:cNvCxnSpPr/>
            <p:nvPr/>
          </p:nvCxnSpPr>
          <p:spPr bwMode="auto">
            <a:xfrm flipV="1">
              <a:off x="5562637" y="352774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5513409" y="3824514"/>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5722282"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555758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673510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03" name="TextBox 202"/>
            <p:cNvSpPr txBox="1"/>
            <p:nvPr/>
          </p:nvSpPr>
          <p:spPr>
            <a:xfrm>
              <a:off x="6863730" y="3802148"/>
              <a:ext cx="234360" cy="345754"/>
            </a:xfrm>
            <a:prstGeom prst="rect">
              <a:avLst/>
            </a:prstGeom>
            <a:noFill/>
          </p:spPr>
          <p:txBody>
            <a:bodyPr wrap="none" rtlCol="0">
              <a:spAutoFit/>
            </a:bodyPr>
            <a:lstStyle/>
            <a:p>
              <a:r>
                <a:rPr lang="en-US" sz="1400" dirty="0">
                  <a:solidFill>
                    <a:schemeClr val="tx1"/>
                  </a:solidFill>
                </a:rPr>
                <a:t>t</a:t>
              </a:r>
            </a:p>
          </p:txBody>
        </p:sp>
        <p:sp>
          <p:nvSpPr>
            <p:cNvPr id="246" name="TextBox 245"/>
            <p:cNvSpPr txBox="1"/>
            <p:nvPr/>
          </p:nvSpPr>
          <p:spPr>
            <a:xfrm>
              <a:off x="5936470" y="3943054"/>
              <a:ext cx="524503" cy="214686"/>
            </a:xfrm>
            <a:prstGeom prst="rect">
              <a:avLst/>
            </a:prstGeom>
            <a:noFill/>
          </p:spPr>
          <p:txBody>
            <a:bodyPr wrap="none" rtlCol="0">
              <a:spAutoFit/>
            </a:bodyPr>
            <a:lstStyle/>
            <a:p>
              <a:r>
                <a:rPr lang="en-US" sz="1400" dirty="0">
                  <a:solidFill>
                    <a:schemeClr val="tx1"/>
                  </a:solidFill>
                </a:rPr>
                <a:t>“10”</a:t>
              </a:r>
            </a:p>
          </p:txBody>
        </p:sp>
        <p:sp>
          <p:nvSpPr>
            <p:cNvPr id="224" name="Freeform 70"/>
            <p:cNvSpPr/>
            <p:nvPr/>
          </p:nvSpPr>
          <p:spPr bwMode="auto">
            <a:xfrm flipH="1">
              <a:off x="5723109" y="3619407"/>
              <a:ext cx="1014435"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cxnSp>
          <p:nvCxnSpPr>
            <p:cNvPr id="225" name="Straight Arrow Connector 224"/>
            <p:cNvCxnSpPr/>
            <p:nvPr/>
          </p:nvCxnSpPr>
          <p:spPr bwMode="auto">
            <a:xfrm flipV="1">
              <a:off x="7388427" y="413458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6" name="Straight Arrow Connector 225"/>
            <p:cNvCxnSpPr/>
            <p:nvPr/>
          </p:nvCxnSpPr>
          <p:spPr bwMode="auto">
            <a:xfrm flipV="1">
              <a:off x="7339199" y="4431355"/>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8" name="Straight Connector 227"/>
            <p:cNvCxnSpPr/>
            <p:nvPr/>
          </p:nvCxnSpPr>
          <p:spPr bwMode="auto">
            <a:xfrm>
              <a:off x="8556775" y="3459856"/>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229" name="TextBox 228"/>
            <p:cNvSpPr txBox="1"/>
            <p:nvPr/>
          </p:nvSpPr>
          <p:spPr>
            <a:xfrm>
              <a:off x="8702605" y="4376377"/>
              <a:ext cx="234360" cy="345754"/>
            </a:xfrm>
            <a:prstGeom prst="rect">
              <a:avLst/>
            </a:prstGeom>
            <a:noFill/>
          </p:spPr>
          <p:txBody>
            <a:bodyPr wrap="none" rtlCol="0">
              <a:spAutoFit/>
            </a:bodyPr>
            <a:lstStyle/>
            <a:p>
              <a:r>
                <a:rPr lang="en-US" sz="1400" dirty="0">
                  <a:solidFill>
                    <a:schemeClr val="tx1"/>
                  </a:solidFill>
                </a:rPr>
                <a:t>t</a:t>
              </a:r>
            </a:p>
          </p:txBody>
        </p:sp>
        <p:cxnSp>
          <p:nvCxnSpPr>
            <p:cNvPr id="231" name="Straight Connector 230"/>
            <p:cNvCxnSpPr/>
            <p:nvPr/>
          </p:nvCxnSpPr>
          <p:spPr bwMode="auto">
            <a:xfrm>
              <a:off x="7548073" y="346592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42" name="Rectangle 241"/>
                <p:cNvSpPr/>
                <p:nvPr/>
              </p:nvSpPr>
              <p:spPr>
                <a:xfrm>
                  <a:off x="7175331" y="4419375"/>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242" name="Rectangle 241"/>
                <p:cNvSpPr>
                  <a:spLocks noRot="1" noChangeAspect="1" noMove="1" noResize="1" noEditPoints="1" noAdjustHandles="1" noChangeArrowheads="1" noChangeShapeType="1" noTextEdit="1"/>
                </p:cNvSpPr>
                <p:nvPr/>
              </p:nvSpPr>
              <p:spPr>
                <a:xfrm>
                  <a:off x="7175331" y="4419375"/>
                  <a:ext cx="416092" cy="345754"/>
                </a:xfrm>
                <a:prstGeom prst="rect">
                  <a:avLst/>
                </a:prstGeom>
                <a:blipFill>
                  <a:blip r:embed="rId3"/>
                  <a:stretch>
                    <a:fillRect/>
                  </a:stretch>
                </a:blipFill>
              </p:spPr>
              <p:txBody>
                <a:bodyPr/>
                <a:lstStyle/>
                <a:p>
                  <a:r>
                    <a:rPr lang="en-US">
                      <a:noFill/>
                    </a:rPr>
                    <a:t> </a:t>
                  </a:r>
                </a:p>
              </p:txBody>
            </p:sp>
          </mc:Fallback>
        </mc:AlternateContent>
        <p:sp>
          <p:nvSpPr>
            <p:cNvPr id="243" name="Right Brace 242"/>
            <p:cNvSpPr/>
            <p:nvPr/>
          </p:nvSpPr>
          <p:spPr bwMode="auto">
            <a:xfrm rot="5400000">
              <a:off x="8017006" y="3995610"/>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244" name="Rectangle 243"/>
            <p:cNvSpPr/>
            <p:nvPr/>
          </p:nvSpPr>
          <p:spPr>
            <a:xfrm>
              <a:off x="7600474" y="4537477"/>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245" name="Straight Connector 244"/>
            <p:cNvCxnSpPr/>
            <p:nvPr/>
          </p:nvCxnSpPr>
          <p:spPr bwMode="auto">
            <a:xfrm>
              <a:off x="7548072"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a:off x="738337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857359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1" name="TextBox 250"/>
            <p:cNvSpPr txBox="1"/>
            <p:nvPr/>
          </p:nvSpPr>
          <p:spPr>
            <a:xfrm>
              <a:off x="7766796" y="3325696"/>
              <a:ext cx="524503" cy="345754"/>
            </a:xfrm>
            <a:prstGeom prst="rect">
              <a:avLst/>
            </a:prstGeom>
            <a:noFill/>
          </p:spPr>
          <p:txBody>
            <a:bodyPr wrap="none" rtlCol="0">
              <a:spAutoFit/>
            </a:bodyPr>
            <a:lstStyle/>
            <a:p>
              <a:r>
                <a:rPr lang="en-US" sz="1400" dirty="0">
                  <a:solidFill>
                    <a:schemeClr val="tx1"/>
                  </a:solidFill>
                </a:rPr>
                <a:t>“00”</a:t>
              </a:r>
            </a:p>
          </p:txBody>
        </p:sp>
        <p:cxnSp>
          <p:nvCxnSpPr>
            <p:cNvPr id="252" name="Straight Arrow Connector 251"/>
            <p:cNvCxnSpPr/>
            <p:nvPr/>
          </p:nvCxnSpPr>
          <p:spPr bwMode="auto">
            <a:xfrm flipV="1">
              <a:off x="7388427" y="353281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3" name="Straight Arrow Connector 252"/>
            <p:cNvCxnSpPr/>
            <p:nvPr/>
          </p:nvCxnSpPr>
          <p:spPr bwMode="auto">
            <a:xfrm flipV="1">
              <a:off x="7339199" y="3829583"/>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4" name="Straight Connector 253"/>
            <p:cNvCxnSpPr/>
            <p:nvPr/>
          </p:nvCxnSpPr>
          <p:spPr bwMode="auto">
            <a:xfrm>
              <a:off x="7548072"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a:off x="738337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a:off x="856089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8" name="TextBox 257"/>
            <p:cNvSpPr txBox="1"/>
            <p:nvPr/>
          </p:nvSpPr>
          <p:spPr>
            <a:xfrm>
              <a:off x="8689520" y="3807217"/>
              <a:ext cx="234360" cy="345754"/>
            </a:xfrm>
            <a:prstGeom prst="rect">
              <a:avLst/>
            </a:prstGeom>
            <a:noFill/>
          </p:spPr>
          <p:txBody>
            <a:bodyPr wrap="none" rtlCol="0">
              <a:spAutoFit/>
            </a:bodyPr>
            <a:lstStyle/>
            <a:p>
              <a:r>
                <a:rPr lang="en-US" sz="1400" dirty="0">
                  <a:solidFill>
                    <a:schemeClr val="tx1"/>
                  </a:solidFill>
                </a:rPr>
                <a:t>t</a:t>
              </a:r>
            </a:p>
          </p:txBody>
        </p:sp>
        <p:sp>
          <p:nvSpPr>
            <p:cNvPr id="259" name="TextBox 258"/>
            <p:cNvSpPr txBox="1"/>
            <p:nvPr/>
          </p:nvSpPr>
          <p:spPr>
            <a:xfrm>
              <a:off x="7807599" y="3917990"/>
              <a:ext cx="517834" cy="345754"/>
            </a:xfrm>
            <a:prstGeom prst="rect">
              <a:avLst/>
            </a:prstGeom>
            <a:noFill/>
          </p:spPr>
          <p:txBody>
            <a:bodyPr wrap="none" rtlCol="0">
              <a:spAutoFit/>
            </a:bodyPr>
            <a:lstStyle/>
            <a:p>
              <a:r>
                <a:rPr lang="en-US" sz="1400" dirty="0">
                  <a:solidFill>
                    <a:schemeClr val="tx1"/>
                  </a:solidFill>
                </a:rPr>
                <a:t>“11”</a:t>
              </a:r>
            </a:p>
          </p:txBody>
        </p:sp>
        <p:sp>
          <p:nvSpPr>
            <p:cNvPr id="261" name="Freeform 70"/>
            <p:cNvSpPr/>
            <p:nvPr/>
          </p:nvSpPr>
          <p:spPr bwMode="auto">
            <a:xfrm flipH="1">
              <a:off x="7549910" y="4182193"/>
              <a:ext cx="1023686" cy="24132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grpSp>
      <p:sp>
        <p:nvSpPr>
          <p:cNvPr id="233" name="TextBox 232"/>
          <p:cNvSpPr txBox="1"/>
          <p:nvPr/>
        </p:nvSpPr>
        <p:spPr>
          <a:xfrm>
            <a:off x="1053413" y="4338551"/>
            <a:ext cx="854721" cy="307777"/>
          </a:xfrm>
          <a:prstGeom prst="rect">
            <a:avLst/>
          </a:prstGeom>
          <a:noFill/>
        </p:spPr>
        <p:txBody>
          <a:bodyPr wrap="none" rtlCol="0">
            <a:spAutoFit/>
          </a:bodyPr>
          <a:lstStyle/>
          <a:p>
            <a:pPr algn="ctr"/>
            <a:r>
              <a:rPr lang="en-US" sz="1400" dirty="0">
                <a:solidFill>
                  <a:schemeClr val="tx1"/>
                </a:solidFill>
              </a:rPr>
              <a:t>“01” seq.</a:t>
            </a:r>
          </a:p>
        </p:txBody>
      </p:sp>
      <p:sp>
        <p:nvSpPr>
          <p:cNvPr id="262" name="TextBox 261"/>
          <p:cNvSpPr txBox="1"/>
          <p:nvPr/>
        </p:nvSpPr>
        <p:spPr>
          <a:xfrm>
            <a:off x="1047276" y="4576243"/>
            <a:ext cx="854721" cy="307777"/>
          </a:xfrm>
          <a:prstGeom prst="rect">
            <a:avLst/>
          </a:prstGeom>
          <a:noFill/>
        </p:spPr>
        <p:txBody>
          <a:bodyPr wrap="none" rtlCol="0">
            <a:spAutoFit/>
          </a:bodyPr>
          <a:lstStyle/>
          <a:p>
            <a:pPr algn="ctr"/>
            <a:r>
              <a:rPr lang="en-US" sz="1400" dirty="0">
                <a:solidFill>
                  <a:schemeClr val="tx1"/>
                </a:solidFill>
              </a:rPr>
              <a:t>“10” seq.</a:t>
            </a:r>
          </a:p>
        </p:txBody>
      </p:sp>
      <p:sp>
        <p:nvSpPr>
          <p:cNvPr id="263" name="TextBox 262"/>
          <p:cNvSpPr txBox="1"/>
          <p:nvPr/>
        </p:nvSpPr>
        <p:spPr>
          <a:xfrm>
            <a:off x="1052852" y="4798709"/>
            <a:ext cx="848053" cy="307777"/>
          </a:xfrm>
          <a:prstGeom prst="rect">
            <a:avLst/>
          </a:prstGeom>
          <a:noFill/>
        </p:spPr>
        <p:txBody>
          <a:bodyPr wrap="none" rtlCol="0">
            <a:spAutoFit/>
          </a:bodyPr>
          <a:lstStyle/>
          <a:p>
            <a:pPr algn="ctr"/>
            <a:r>
              <a:rPr lang="en-US" sz="1400" dirty="0">
                <a:solidFill>
                  <a:schemeClr val="tx1"/>
                </a:solidFill>
              </a:rPr>
              <a:t>“11” seq.</a:t>
            </a:r>
          </a:p>
        </p:txBody>
      </p:sp>
      <p:sp>
        <p:nvSpPr>
          <p:cNvPr id="264" name="TextBox 263"/>
          <p:cNvSpPr txBox="1"/>
          <p:nvPr/>
        </p:nvSpPr>
        <p:spPr>
          <a:xfrm>
            <a:off x="1046184" y="4094270"/>
            <a:ext cx="854721" cy="307777"/>
          </a:xfrm>
          <a:prstGeom prst="rect">
            <a:avLst/>
          </a:prstGeom>
          <a:noFill/>
        </p:spPr>
        <p:txBody>
          <a:bodyPr wrap="none" rtlCol="0">
            <a:spAutoFit/>
          </a:bodyPr>
          <a:lstStyle/>
          <a:p>
            <a:pPr algn="ctr"/>
            <a:r>
              <a:rPr lang="en-US" sz="1400" dirty="0">
                <a:solidFill>
                  <a:schemeClr val="tx1"/>
                </a:solidFill>
              </a:rPr>
              <a:t>“00” seq.</a:t>
            </a:r>
          </a:p>
        </p:txBody>
      </p:sp>
      <p:grpSp>
        <p:nvGrpSpPr>
          <p:cNvPr id="36" name="Group 35"/>
          <p:cNvGrpSpPr/>
          <p:nvPr/>
        </p:nvGrpSpPr>
        <p:grpSpPr>
          <a:xfrm>
            <a:off x="1875224" y="4261305"/>
            <a:ext cx="155315" cy="712551"/>
            <a:chOff x="2123065" y="3504134"/>
            <a:chExt cx="286978" cy="712551"/>
          </a:xfrm>
        </p:grpSpPr>
        <p:cxnSp>
          <p:nvCxnSpPr>
            <p:cNvPr id="235" name="Straight Arrow Connector 234"/>
            <p:cNvCxnSpPr/>
            <p:nvPr/>
          </p:nvCxnSpPr>
          <p:spPr bwMode="auto">
            <a:xfrm>
              <a:off x="2127989" y="3974970"/>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2123065" y="4216685"/>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5" name="Straight Arrow Connector 264"/>
            <p:cNvCxnSpPr/>
            <p:nvPr/>
          </p:nvCxnSpPr>
          <p:spPr bwMode="auto">
            <a:xfrm>
              <a:off x="2127989" y="3504134"/>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6" name="Straight Arrow Connector 265"/>
            <p:cNvCxnSpPr/>
            <p:nvPr/>
          </p:nvCxnSpPr>
          <p:spPr bwMode="auto">
            <a:xfrm>
              <a:off x="2123065" y="3745849"/>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95" name="Straight Arrow Connector 294"/>
          <p:cNvCxnSpPr/>
          <p:nvPr/>
        </p:nvCxnSpPr>
        <p:spPr bwMode="auto">
          <a:xfrm>
            <a:off x="5090577" y="4317970"/>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6" name="Straight Arrow Connector 295"/>
          <p:cNvCxnSpPr/>
          <p:nvPr/>
        </p:nvCxnSpPr>
        <p:spPr bwMode="auto">
          <a:xfrm>
            <a:off x="5084455" y="489245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7" name="Straight Arrow Connector 296"/>
          <p:cNvCxnSpPr/>
          <p:nvPr/>
        </p:nvCxnSpPr>
        <p:spPr bwMode="auto">
          <a:xfrm>
            <a:off x="6917316" y="487193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8" name="Straight Arrow Connector 297"/>
          <p:cNvCxnSpPr/>
          <p:nvPr/>
        </p:nvCxnSpPr>
        <p:spPr bwMode="auto">
          <a:xfrm>
            <a:off x="6917316" y="4316694"/>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2209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(2/2)</a:t>
            </a:r>
          </a:p>
        </p:txBody>
      </p:sp>
      <p:sp>
        <p:nvSpPr>
          <p:cNvPr id="3" name="Content Placeholder 2"/>
          <p:cNvSpPr>
            <a:spLocks noGrp="1"/>
          </p:cNvSpPr>
          <p:nvPr>
            <p:ph idx="1"/>
          </p:nvPr>
        </p:nvSpPr>
        <p:spPr>
          <a:xfrm>
            <a:off x="424630" y="1406154"/>
            <a:ext cx="8158506" cy="650151"/>
          </a:xfrm>
        </p:spPr>
        <p:txBody>
          <a:bodyPr/>
          <a:lstStyle/>
          <a:p>
            <a:pPr algn="just">
              <a:buFont typeface="Arial" panose="020B0604020202020204" pitchFamily="34" charset="0"/>
              <a:buChar char="•"/>
            </a:pPr>
            <a:r>
              <a:rPr lang="en-US" sz="2000" dirty="0"/>
              <a:t>This approach unifies the waveform for both SYNC and Data fields</a:t>
            </a:r>
          </a:p>
          <a:p>
            <a:pPr lvl="1" algn="just">
              <a:buFont typeface="Arial" panose="020B0604020202020204" pitchFamily="34" charset="0"/>
              <a:buChar char="•"/>
            </a:pPr>
            <a:r>
              <a:rPr lang="en-US" sz="1600" dirty="0"/>
              <a:t>For example, high and low data rate WUS can use </a:t>
            </a:r>
            <a:r>
              <a:rPr lang="en-US" sz="1600" dirty="0">
                <a:solidFill>
                  <a:schemeClr val="tx1"/>
                </a:solidFill>
              </a:rPr>
              <a:t>“01” and “10” sequences</a:t>
            </a:r>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2" name="Freeform 70"/>
          <p:cNvSpPr/>
          <p:nvPr/>
        </p:nvSpPr>
        <p:spPr bwMode="auto">
          <a:xfrm flipH="1">
            <a:off x="2961981" y="3247731"/>
            <a:ext cx="450128"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07" name="Straight Connector 106"/>
          <p:cNvCxnSpPr/>
          <p:nvPr/>
        </p:nvCxnSpPr>
        <p:spPr bwMode="auto">
          <a:xfrm>
            <a:off x="802534"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3415206"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9" name="Straight Arrow Connector 108"/>
          <p:cNvCxnSpPr/>
          <p:nvPr/>
        </p:nvCxnSpPr>
        <p:spPr bwMode="auto">
          <a:xfrm>
            <a:off x="822086" y="3833157"/>
            <a:ext cx="2584039"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0" name="TextBox 109"/>
              <p:cNvSpPr txBox="1"/>
              <p:nvPr/>
            </p:nvSpPr>
            <p:spPr>
              <a:xfrm>
                <a:off x="1658356" y="3794039"/>
                <a:ext cx="958145" cy="276999"/>
              </a:xfrm>
              <a:prstGeom prst="rect">
                <a:avLst/>
              </a:prstGeom>
              <a:noFill/>
            </p:spPr>
            <p:txBody>
              <a:bodyPr wrap="none" rtlCol="0">
                <a:spAutoFit/>
              </a:bodyPr>
              <a:lstStyle/>
              <a:p>
                <a:r>
                  <a:rPr lang="en-US" sz="1200" dirty="0">
                    <a:solidFill>
                      <a:schemeClr val="tx1"/>
                    </a:solidFill>
                  </a:rPr>
                  <a:t>SYNC (64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1658356" y="3794039"/>
                <a:ext cx="958145" cy="276999"/>
              </a:xfrm>
              <a:prstGeom prst="rect">
                <a:avLst/>
              </a:prstGeom>
              <a:blipFill>
                <a:blip r:embed="rId2"/>
                <a:stretch>
                  <a:fillRect r="-12739" b="-15217"/>
                </a:stretch>
              </a:blipFill>
            </p:spPr>
            <p:txBody>
              <a:bodyPr/>
              <a:lstStyle/>
              <a:p>
                <a:r>
                  <a:rPr lang="en-US">
                    <a:noFill/>
                  </a:rPr>
                  <a:t> </a:t>
                </a:r>
              </a:p>
            </p:txBody>
          </p:sp>
        </mc:Fallback>
      </mc:AlternateContent>
      <p:sp>
        <p:nvSpPr>
          <p:cNvPr id="112" name="Left Brace 111"/>
          <p:cNvSpPr/>
          <p:nvPr/>
        </p:nvSpPr>
        <p:spPr bwMode="auto">
          <a:xfrm rot="5400000">
            <a:off x="1048742" y="2888184"/>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3" name="TextBox 112"/>
          <p:cNvSpPr txBox="1"/>
          <p:nvPr/>
        </p:nvSpPr>
        <p:spPr>
          <a:xfrm>
            <a:off x="904813" y="2881920"/>
            <a:ext cx="420522" cy="276999"/>
          </a:xfrm>
          <a:prstGeom prst="rect">
            <a:avLst/>
          </a:prstGeom>
          <a:noFill/>
        </p:spPr>
        <p:txBody>
          <a:bodyPr wrap="none" rtlCol="0">
            <a:spAutoFit/>
          </a:bodyPr>
          <a:lstStyle/>
          <a:p>
            <a:r>
              <a:rPr lang="en-US" sz="1200" dirty="0">
                <a:solidFill>
                  <a:schemeClr val="tx1"/>
                </a:solidFill>
              </a:rPr>
              <a:t>“10”</a:t>
            </a:r>
          </a:p>
        </p:txBody>
      </p:sp>
      <p:sp>
        <p:nvSpPr>
          <p:cNvPr id="114" name="Left Brace 113"/>
          <p:cNvSpPr/>
          <p:nvPr/>
        </p:nvSpPr>
        <p:spPr bwMode="auto">
          <a:xfrm rot="5400000">
            <a:off x="1601111" y="2886947"/>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5" name="TextBox 114"/>
          <p:cNvSpPr txBox="1"/>
          <p:nvPr/>
        </p:nvSpPr>
        <p:spPr>
          <a:xfrm>
            <a:off x="1451785" y="2881920"/>
            <a:ext cx="420522" cy="276999"/>
          </a:xfrm>
          <a:prstGeom prst="rect">
            <a:avLst/>
          </a:prstGeom>
          <a:noFill/>
        </p:spPr>
        <p:txBody>
          <a:bodyPr wrap="none" rtlCol="0">
            <a:spAutoFit/>
          </a:bodyPr>
          <a:lstStyle/>
          <a:p>
            <a:r>
              <a:rPr lang="en-US" sz="1200" dirty="0">
                <a:solidFill>
                  <a:schemeClr val="tx1"/>
                </a:solidFill>
              </a:rPr>
              <a:t>“01”</a:t>
            </a:r>
          </a:p>
        </p:txBody>
      </p:sp>
      <p:cxnSp>
        <p:nvCxnSpPr>
          <p:cNvPr id="116" name="Straight Connector 115"/>
          <p:cNvCxnSpPr/>
          <p:nvPr/>
        </p:nvCxnSpPr>
        <p:spPr bwMode="auto">
          <a:xfrm>
            <a:off x="1356538" y="3209239"/>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7" name="Straight Connector 116"/>
          <p:cNvCxnSpPr/>
          <p:nvPr/>
        </p:nvCxnSpPr>
        <p:spPr bwMode="auto">
          <a:xfrm>
            <a:off x="1913112" y="3251745"/>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8" name="Straight Arrow Connector 117"/>
          <p:cNvCxnSpPr/>
          <p:nvPr/>
        </p:nvCxnSpPr>
        <p:spPr bwMode="auto">
          <a:xfrm>
            <a:off x="803029" y="3520169"/>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19" name="Straight Arrow Connector 118"/>
          <p:cNvCxnSpPr/>
          <p:nvPr/>
        </p:nvCxnSpPr>
        <p:spPr bwMode="auto">
          <a:xfrm>
            <a:off x="1347975" y="3520169"/>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20" name="TextBox 119"/>
              <p:cNvSpPr txBox="1"/>
              <p:nvPr/>
            </p:nvSpPr>
            <p:spPr>
              <a:xfrm>
                <a:off x="856352" y="3560043"/>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20" name="TextBox 119"/>
              <p:cNvSpPr txBox="1">
                <a:spLocks noRot="1" noChangeAspect="1" noMove="1" noResize="1" noEditPoints="1" noAdjustHandles="1" noChangeArrowheads="1" noChangeShapeType="1" noTextEdit="1"/>
              </p:cNvSpPr>
              <p:nvPr/>
            </p:nvSpPr>
            <p:spPr>
              <a:xfrm>
                <a:off x="856352" y="3560043"/>
                <a:ext cx="395845" cy="276999"/>
              </a:xfrm>
              <a:prstGeom prst="rect">
                <a:avLst/>
              </a:prstGeom>
              <a:blipFill>
                <a:blip r:embed="rId3"/>
                <a:stretch>
                  <a:fillRect t="-2222" r="-1384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1400449" y="3557690"/>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33" name="TextBox 132"/>
              <p:cNvSpPr txBox="1">
                <a:spLocks noRot="1" noChangeAspect="1" noMove="1" noResize="1" noEditPoints="1" noAdjustHandles="1" noChangeArrowheads="1" noChangeShapeType="1" noTextEdit="1"/>
              </p:cNvSpPr>
              <p:nvPr/>
            </p:nvSpPr>
            <p:spPr>
              <a:xfrm>
                <a:off x="1400449" y="3557690"/>
                <a:ext cx="395845" cy="276999"/>
              </a:xfrm>
              <a:prstGeom prst="rect">
                <a:avLst/>
              </a:prstGeom>
              <a:blipFill>
                <a:blip r:embed="rId4"/>
                <a:stretch>
                  <a:fillRect l="-1538" t="-2222" r="-12308" b="-17778"/>
                </a:stretch>
              </a:blipFill>
            </p:spPr>
            <p:txBody>
              <a:bodyPr/>
              <a:lstStyle/>
              <a:p>
                <a:r>
                  <a:rPr lang="en-US">
                    <a:noFill/>
                  </a:rPr>
                  <a:t> </a:t>
                </a:r>
              </a:p>
            </p:txBody>
          </p:sp>
        </mc:Fallback>
      </mc:AlternateContent>
      <p:sp>
        <p:nvSpPr>
          <p:cNvPr id="148" name="Left Brace 147"/>
          <p:cNvSpPr/>
          <p:nvPr/>
        </p:nvSpPr>
        <p:spPr bwMode="auto">
          <a:xfrm rot="5400000">
            <a:off x="2550797" y="2887125"/>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9" name="TextBox 148"/>
          <p:cNvSpPr txBox="1"/>
          <p:nvPr/>
        </p:nvSpPr>
        <p:spPr>
          <a:xfrm>
            <a:off x="2377635" y="2880861"/>
            <a:ext cx="420522" cy="276999"/>
          </a:xfrm>
          <a:prstGeom prst="rect">
            <a:avLst/>
          </a:prstGeom>
          <a:noFill/>
        </p:spPr>
        <p:txBody>
          <a:bodyPr wrap="none" rtlCol="0">
            <a:spAutoFit/>
          </a:bodyPr>
          <a:lstStyle/>
          <a:p>
            <a:r>
              <a:rPr lang="en-US" sz="1200" dirty="0">
                <a:solidFill>
                  <a:schemeClr val="tx1"/>
                </a:solidFill>
              </a:rPr>
              <a:t>“00”</a:t>
            </a:r>
          </a:p>
        </p:txBody>
      </p:sp>
      <p:sp>
        <p:nvSpPr>
          <p:cNvPr id="167" name="Left Brace 166"/>
          <p:cNvSpPr/>
          <p:nvPr/>
        </p:nvSpPr>
        <p:spPr bwMode="auto">
          <a:xfrm rot="5400000">
            <a:off x="3103165" y="2885889"/>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8" name="TextBox 167"/>
          <p:cNvSpPr txBox="1"/>
          <p:nvPr/>
        </p:nvSpPr>
        <p:spPr>
          <a:xfrm>
            <a:off x="2942147" y="2880861"/>
            <a:ext cx="415484" cy="276999"/>
          </a:xfrm>
          <a:prstGeom prst="rect">
            <a:avLst/>
          </a:prstGeom>
          <a:noFill/>
        </p:spPr>
        <p:txBody>
          <a:bodyPr wrap="none" rtlCol="0">
            <a:spAutoFit/>
          </a:bodyPr>
          <a:lstStyle/>
          <a:p>
            <a:r>
              <a:rPr lang="en-US" sz="1200" dirty="0">
                <a:solidFill>
                  <a:schemeClr val="tx1"/>
                </a:solidFill>
              </a:rPr>
              <a:t>“11”</a:t>
            </a:r>
          </a:p>
        </p:txBody>
      </p:sp>
      <p:cxnSp>
        <p:nvCxnSpPr>
          <p:cNvPr id="175" name="Straight Connector 174"/>
          <p:cNvCxnSpPr/>
          <p:nvPr/>
        </p:nvCxnSpPr>
        <p:spPr bwMode="auto">
          <a:xfrm>
            <a:off x="2858593" y="3228062"/>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6" name="Straight Arrow Connector 175"/>
          <p:cNvCxnSpPr/>
          <p:nvPr/>
        </p:nvCxnSpPr>
        <p:spPr bwMode="auto">
          <a:xfrm>
            <a:off x="2305084" y="3519111"/>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77" name="Straight Arrow Connector 176"/>
          <p:cNvCxnSpPr/>
          <p:nvPr/>
        </p:nvCxnSpPr>
        <p:spPr bwMode="auto">
          <a:xfrm>
            <a:off x="2850029" y="3519111"/>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0" name="TextBox 179"/>
              <p:cNvSpPr txBox="1"/>
              <p:nvPr/>
            </p:nvSpPr>
            <p:spPr>
              <a:xfrm>
                <a:off x="2358406" y="3558984"/>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0" name="TextBox 179"/>
              <p:cNvSpPr txBox="1">
                <a:spLocks noRot="1" noChangeAspect="1" noMove="1" noResize="1" noEditPoints="1" noAdjustHandles="1" noChangeArrowheads="1" noChangeShapeType="1" noTextEdit="1"/>
              </p:cNvSpPr>
              <p:nvPr/>
            </p:nvSpPr>
            <p:spPr>
              <a:xfrm>
                <a:off x="2358406" y="3558984"/>
                <a:ext cx="395845" cy="276999"/>
              </a:xfrm>
              <a:prstGeom prst="rect">
                <a:avLst/>
              </a:prstGeom>
              <a:blipFill>
                <a:blip r:embed="rId4"/>
                <a:stretch>
                  <a:fillRect l="-1538" t="-2222" r="-12308"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2902504" y="3556629"/>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8" name="TextBox 187"/>
              <p:cNvSpPr txBox="1">
                <a:spLocks noRot="1" noChangeAspect="1" noMove="1" noResize="1" noEditPoints="1" noAdjustHandles="1" noChangeArrowheads="1" noChangeShapeType="1" noTextEdit="1"/>
              </p:cNvSpPr>
              <p:nvPr/>
            </p:nvSpPr>
            <p:spPr>
              <a:xfrm>
                <a:off x="2902504" y="3556629"/>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194" name="Straight Arrow Connector 193"/>
          <p:cNvCxnSpPr/>
          <p:nvPr/>
        </p:nvCxnSpPr>
        <p:spPr bwMode="auto">
          <a:xfrm>
            <a:off x="685800" y="3472101"/>
            <a:ext cx="5967190"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7" name="Straight Arrow Connector 206"/>
          <p:cNvCxnSpPr/>
          <p:nvPr/>
        </p:nvCxnSpPr>
        <p:spPr bwMode="auto">
          <a:xfrm>
            <a:off x="1355668" y="3336044"/>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1" name="Straight Connector 210"/>
          <p:cNvCxnSpPr/>
          <p:nvPr/>
        </p:nvCxnSpPr>
        <p:spPr bwMode="auto">
          <a:xfrm>
            <a:off x="1459926" y="319865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2" name="Straight Connector 211"/>
          <p:cNvCxnSpPr/>
          <p:nvPr/>
        </p:nvCxnSpPr>
        <p:spPr bwMode="auto">
          <a:xfrm>
            <a:off x="2311313" y="3203450"/>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414702" y="319286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5" name="Straight Arrow Connector 214"/>
          <p:cNvCxnSpPr/>
          <p:nvPr/>
        </p:nvCxnSpPr>
        <p:spPr bwMode="auto">
          <a:xfrm>
            <a:off x="2310431" y="3335826"/>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8" name="Straight Arrow Connector 217"/>
          <p:cNvCxnSpPr/>
          <p:nvPr/>
        </p:nvCxnSpPr>
        <p:spPr bwMode="auto">
          <a:xfrm>
            <a:off x="2856538" y="3344183"/>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21" name="Freeform 70"/>
          <p:cNvSpPr/>
          <p:nvPr/>
        </p:nvSpPr>
        <p:spPr bwMode="auto">
          <a:xfrm flipH="1">
            <a:off x="1476909" y="3195487"/>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23" name="Freeform 69"/>
          <p:cNvSpPr/>
          <p:nvPr/>
        </p:nvSpPr>
        <p:spPr bwMode="auto">
          <a:xfrm>
            <a:off x="913175" y="3209378"/>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67" name="Straight Connector 266"/>
          <p:cNvCxnSpPr/>
          <p:nvPr/>
        </p:nvCxnSpPr>
        <p:spPr bwMode="auto">
          <a:xfrm>
            <a:off x="3413028" y="2952630"/>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8" name="Left Brace 267"/>
          <p:cNvSpPr/>
          <p:nvPr/>
        </p:nvSpPr>
        <p:spPr bwMode="auto">
          <a:xfrm rot="5400000">
            <a:off x="3659236" y="2883579"/>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69" name="TextBox 268"/>
          <p:cNvSpPr txBox="1"/>
          <p:nvPr/>
        </p:nvSpPr>
        <p:spPr>
          <a:xfrm>
            <a:off x="3253542" y="2477433"/>
            <a:ext cx="704927" cy="276999"/>
          </a:xfrm>
          <a:prstGeom prst="rect">
            <a:avLst/>
          </a:prstGeom>
          <a:noFill/>
        </p:spPr>
        <p:txBody>
          <a:bodyPr wrap="none" rtlCol="0">
            <a:spAutoFit/>
          </a:bodyPr>
          <a:lstStyle/>
          <a:p>
            <a:r>
              <a:rPr lang="en-US" sz="1200" dirty="0">
                <a:solidFill>
                  <a:schemeClr val="tx1"/>
                </a:solidFill>
              </a:rPr>
              <a:t>“Logic 0”</a:t>
            </a:r>
          </a:p>
        </p:txBody>
      </p:sp>
      <p:sp>
        <p:nvSpPr>
          <p:cNvPr id="270" name="Left Brace 269"/>
          <p:cNvSpPr/>
          <p:nvPr/>
        </p:nvSpPr>
        <p:spPr bwMode="auto">
          <a:xfrm rot="5400000">
            <a:off x="4211605" y="2882342"/>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71" name="TextBox 270"/>
          <p:cNvSpPr txBox="1"/>
          <p:nvPr/>
        </p:nvSpPr>
        <p:spPr>
          <a:xfrm>
            <a:off x="3887089" y="2469536"/>
            <a:ext cx="704927" cy="276999"/>
          </a:xfrm>
          <a:prstGeom prst="rect">
            <a:avLst/>
          </a:prstGeom>
          <a:noFill/>
        </p:spPr>
        <p:txBody>
          <a:bodyPr wrap="none" rtlCol="0">
            <a:spAutoFit/>
          </a:bodyPr>
          <a:lstStyle/>
          <a:p>
            <a:r>
              <a:rPr lang="en-US" sz="1200" dirty="0">
                <a:solidFill>
                  <a:schemeClr val="tx1"/>
                </a:solidFill>
              </a:rPr>
              <a:t>“Logic 1”</a:t>
            </a:r>
          </a:p>
        </p:txBody>
      </p:sp>
      <p:cxnSp>
        <p:nvCxnSpPr>
          <p:cNvPr id="272" name="Straight Connector 271"/>
          <p:cNvCxnSpPr/>
          <p:nvPr/>
        </p:nvCxnSpPr>
        <p:spPr bwMode="auto">
          <a:xfrm>
            <a:off x="3967032" y="320463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3" name="Straight Connector 272"/>
          <p:cNvCxnSpPr/>
          <p:nvPr/>
        </p:nvCxnSpPr>
        <p:spPr bwMode="auto">
          <a:xfrm>
            <a:off x="4523606" y="3247140"/>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4" name="Straight Arrow Connector 273"/>
          <p:cNvCxnSpPr/>
          <p:nvPr/>
        </p:nvCxnSpPr>
        <p:spPr bwMode="auto">
          <a:xfrm>
            <a:off x="3413523" y="3515564"/>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275" name="Straight Arrow Connector 274"/>
          <p:cNvCxnSpPr/>
          <p:nvPr/>
        </p:nvCxnSpPr>
        <p:spPr bwMode="auto">
          <a:xfrm>
            <a:off x="3958469" y="3515564"/>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76" name="TextBox 275"/>
              <p:cNvSpPr txBox="1"/>
              <p:nvPr/>
            </p:nvSpPr>
            <p:spPr>
              <a:xfrm>
                <a:off x="3466846" y="3555438"/>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6" name="TextBox 275"/>
              <p:cNvSpPr txBox="1">
                <a:spLocks noRot="1" noChangeAspect="1" noMove="1" noResize="1" noEditPoints="1" noAdjustHandles="1" noChangeArrowheads="1" noChangeShapeType="1" noTextEdit="1"/>
              </p:cNvSpPr>
              <p:nvPr/>
            </p:nvSpPr>
            <p:spPr>
              <a:xfrm>
                <a:off x="3466846" y="3555438"/>
                <a:ext cx="395845" cy="276999"/>
              </a:xfrm>
              <a:prstGeom prst="rect">
                <a:avLst/>
              </a:prstGeom>
              <a:blipFill>
                <a:blip r:embed="rId6"/>
                <a:stretch>
                  <a:fillRect l="-1538" r="-1230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p:cNvSpPr txBox="1"/>
              <p:nvPr/>
            </p:nvSpPr>
            <p:spPr>
              <a:xfrm>
                <a:off x="4010943" y="3553085"/>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7" name="TextBox 276"/>
              <p:cNvSpPr txBox="1">
                <a:spLocks noRot="1" noChangeAspect="1" noMove="1" noResize="1" noEditPoints="1" noAdjustHandles="1" noChangeArrowheads="1" noChangeShapeType="1" noTextEdit="1"/>
              </p:cNvSpPr>
              <p:nvPr/>
            </p:nvSpPr>
            <p:spPr>
              <a:xfrm>
                <a:off x="4010943" y="3553085"/>
                <a:ext cx="395845" cy="276999"/>
              </a:xfrm>
              <a:prstGeom prst="rect">
                <a:avLst/>
              </a:prstGeom>
              <a:blipFill>
                <a:blip r:embed="rId4"/>
                <a:stretch>
                  <a:fillRect l="-1538" t="-2222" r="-12308" b="-17778"/>
                </a:stretch>
              </a:blipFill>
            </p:spPr>
            <p:txBody>
              <a:bodyPr/>
              <a:lstStyle/>
              <a:p>
                <a:r>
                  <a:rPr lang="en-US">
                    <a:noFill/>
                  </a:rPr>
                  <a:t> </a:t>
                </a:r>
              </a:p>
            </p:txBody>
          </p:sp>
        </mc:Fallback>
      </mc:AlternateContent>
      <p:cxnSp>
        <p:nvCxnSpPr>
          <p:cNvPr id="278" name="Straight Arrow Connector 277"/>
          <p:cNvCxnSpPr/>
          <p:nvPr/>
        </p:nvCxnSpPr>
        <p:spPr bwMode="auto">
          <a:xfrm>
            <a:off x="3415616" y="333836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79" name="Straight Arrow Connector 278"/>
          <p:cNvCxnSpPr/>
          <p:nvPr/>
        </p:nvCxnSpPr>
        <p:spPr bwMode="auto">
          <a:xfrm>
            <a:off x="3966161" y="333143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80" name="Straight Connector 279"/>
          <p:cNvCxnSpPr/>
          <p:nvPr/>
        </p:nvCxnSpPr>
        <p:spPr bwMode="auto">
          <a:xfrm>
            <a:off x="4070420" y="3194049"/>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81" name="Freeform 70"/>
          <p:cNvSpPr/>
          <p:nvPr/>
        </p:nvSpPr>
        <p:spPr bwMode="auto">
          <a:xfrm flipH="1">
            <a:off x="4087403" y="3190882"/>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82" name="Freeform 69"/>
          <p:cNvSpPr/>
          <p:nvPr/>
        </p:nvSpPr>
        <p:spPr bwMode="auto">
          <a:xfrm>
            <a:off x="3523668" y="3204773"/>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83" name="Straight Connector 282"/>
          <p:cNvCxnSpPr/>
          <p:nvPr/>
        </p:nvCxnSpPr>
        <p:spPr bwMode="auto">
          <a:xfrm>
            <a:off x="6390748" y="296496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84" name="Left Brace 283"/>
          <p:cNvSpPr/>
          <p:nvPr/>
        </p:nvSpPr>
        <p:spPr bwMode="auto">
          <a:xfrm rot="5400000">
            <a:off x="6078932" y="2879824"/>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85" name="TextBox 284"/>
          <p:cNvSpPr txBox="1"/>
          <p:nvPr/>
        </p:nvSpPr>
        <p:spPr>
          <a:xfrm>
            <a:off x="5739218" y="2484945"/>
            <a:ext cx="704927" cy="276999"/>
          </a:xfrm>
          <a:prstGeom prst="rect">
            <a:avLst/>
          </a:prstGeom>
          <a:noFill/>
        </p:spPr>
        <p:txBody>
          <a:bodyPr wrap="none" rtlCol="0">
            <a:spAutoFit/>
          </a:bodyPr>
          <a:lstStyle/>
          <a:p>
            <a:r>
              <a:rPr lang="en-US" sz="1200" dirty="0">
                <a:solidFill>
                  <a:schemeClr val="tx1"/>
                </a:solidFill>
              </a:rPr>
              <a:t>“Logic 1”</a:t>
            </a:r>
          </a:p>
        </p:txBody>
      </p:sp>
      <p:cxnSp>
        <p:nvCxnSpPr>
          <p:cNvPr id="286" name="Straight Connector 285"/>
          <p:cNvCxnSpPr/>
          <p:nvPr/>
        </p:nvCxnSpPr>
        <p:spPr bwMode="auto">
          <a:xfrm>
            <a:off x="5834359" y="3202116"/>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7" name="Straight Connector 286"/>
          <p:cNvCxnSpPr/>
          <p:nvPr/>
        </p:nvCxnSpPr>
        <p:spPr bwMode="auto">
          <a:xfrm>
            <a:off x="6390934" y="3244622"/>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8" name="Straight Arrow Connector 287"/>
          <p:cNvCxnSpPr/>
          <p:nvPr/>
        </p:nvCxnSpPr>
        <p:spPr bwMode="auto">
          <a:xfrm>
            <a:off x="5825796" y="3513046"/>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89" name="TextBox 288"/>
              <p:cNvSpPr txBox="1"/>
              <p:nvPr/>
            </p:nvSpPr>
            <p:spPr>
              <a:xfrm>
                <a:off x="5878270" y="3550567"/>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89" name="TextBox 288"/>
              <p:cNvSpPr txBox="1">
                <a:spLocks noRot="1" noChangeAspect="1" noMove="1" noResize="1" noEditPoints="1" noAdjustHandles="1" noChangeArrowheads="1" noChangeShapeType="1" noTextEdit="1"/>
              </p:cNvSpPr>
              <p:nvPr/>
            </p:nvSpPr>
            <p:spPr>
              <a:xfrm>
                <a:off x="5878270" y="3550567"/>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290" name="Straight Arrow Connector 289"/>
          <p:cNvCxnSpPr/>
          <p:nvPr/>
        </p:nvCxnSpPr>
        <p:spPr bwMode="auto">
          <a:xfrm>
            <a:off x="5833489" y="3328921"/>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1" name="Straight Connector 290"/>
          <p:cNvCxnSpPr/>
          <p:nvPr/>
        </p:nvCxnSpPr>
        <p:spPr bwMode="auto">
          <a:xfrm>
            <a:off x="5937748" y="3191531"/>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92" name="Freeform 70"/>
          <p:cNvSpPr/>
          <p:nvPr/>
        </p:nvSpPr>
        <p:spPr bwMode="auto">
          <a:xfrm flipH="1">
            <a:off x="5954731" y="3188364"/>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93" name="Straight Arrow Connector 292"/>
          <p:cNvCxnSpPr/>
          <p:nvPr/>
        </p:nvCxnSpPr>
        <p:spPr bwMode="auto">
          <a:xfrm>
            <a:off x="3432924" y="3833157"/>
            <a:ext cx="291466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94" name="TextBox 293"/>
          <p:cNvSpPr txBox="1"/>
          <p:nvPr/>
        </p:nvSpPr>
        <p:spPr>
          <a:xfrm>
            <a:off x="4482243" y="3790382"/>
            <a:ext cx="704927" cy="276999"/>
          </a:xfrm>
          <a:prstGeom prst="rect">
            <a:avLst/>
          </a:prstGeom>
          <a:noFill/>
        </p:spPr>
        <p:txBody>
          <a:bodyPr wrap="none" rtlCol="0">
            <a:spAutoFit/>
          </a:bodyPr>
          <a:lstStyle/>
          <a:p>
            <a:r>
              <a:rPr lang="en-US" sz="1200" dirty="0">
                <a:solidFill>
                  <a:schemeClr val="tx1"/>
                </a:solidFill>
              </a:rPr>
              <a:t>Data field</a:t>
            </a:r>
          </a:p>
        </p:txBody>
      </p:sp>
      <p:sp>
        <p:nvSpPr>
          <p:cNvPr id="136" name="Freeform 70"/>
          <p:cNvSpPr/>
          <p:nvPr/>
        </p:nvSpPr>
        <p:spPr bwMode="auto">
          <a:xfrm flipH="1">
            <a:off x="3781944" y="5018425"/>
            <a:ext cx="623243"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37" name="Straight Connector 136"/>
          <p:cNvCxnSpPr/>
          <p:nvPr/>
        </p:nvCxnSpPr>
        <p:spPr bwMode="auto">
          <a:xfrm>
            <a:off x="791994"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4409475"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Arrow Connector 138"/>
          <p:cNvCxnSpPr/>
          <p:nvPr/>
        </p:nvCxnSpPr>
        <p:spPr bwMode="auto">
          <a:xfrm>
            <a:off x="819066" y="5603851"/>
            <a:ext cx="357783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40" name="TextBox 139"/>
              <p:cNvSpPr txBox="1"/>
              <p:nvPr/>
            </p:nvSpPr>
            <p:spPr>
              <a:xfrm>
                <a:off x="1976957" y="5564733"/>
                <a:ext cx="1162434" cy="276999"/>
              </a:xfrm>
              <a:prstGeom prst="rect">
                <a:avLst/>
              </a:prstGeom>
              <a:noFill/>
            </p:spPr>
            <p:txBody>
              <a:bodyPr wrap="none" rtlCol="0">
                <a:spAutoFit/>
              </a:bodyPr>
              <a:lstStyle/>
              <a:p>
                <a:r>
                  <a:rPr lang="en-US" sz="1200" dirty="0">
                    <a:solidFill>
                      <a:schemeClr val="tx1"/>
                    </a:solidFill>
                  </a:rPr>
                  <a:t>SYNC (128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40" name="TextBox 139"/>
              <p:cNvSpPr txBox="1">
                <a:spLocks noRot="1" noChangeAspect="1" noMove="1" noResize="1" noEditPoints="1" noAdjustHandles="1" noChangeArrowheads="1" noChangeShapeType="1" noTextEdit="1"/>
              </p:cNvSpPr>
              <p:nvPr/>
            </p:nvSpPr>
            <p:spPr>
              <a:xfrm>
                <a:off x="1976957" y="5564733"/>
                <a:ext cx="1162434" cy="276999"/>
              </a:xfrm>
              <a:prstGeom prst="rect">
                <a:avLst/>
              </a:prstGeom>
              <a:blipFill>
                <a:blip r:embed="rId7"/>
                <a:stretch>
                  <a:fillRect t="-2222" b="-17778"/>
                </a:stretch>
              </a:blipFill>
            </p:spPr>
            <p:txBody>
              <a:bodyPr/>
              <a:lstStyle/>
              <a:p>
                <a:r>
                  <a:rPr lang="en-US">
                    <a:noFill/>
                  </a:rPr>
                  <a:t> </a:t>
                </a:r>
              </a:p>
            </p:txBody>
          </p:sp>
        </mc:Fallback>
      </mc:AlternateContent>
      <p:sp>
        <p:nvSpPr>
          <p:cNvPr id="141" name="Left Brace 140"/>
          <p:cNvSpPr/>
          <p:nvPr/>
        </p:nvSpPr>
        <p:spPr bwMode="auto">
          <a:xfrm rot="5400000">
            <a:off x="1146430" y="4552898"/>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2" name="TextBox 141"/>
          <p:cNvSpPr txBox="1"/>
          <p:nvPr/>
        </p:nvSpPr>
        <p:spPr>
          <a:xfrm>
            <a:off x="933609" y="4652614"/>
            <a:ext cx="582250" cy="276999"/>
          </a:xfrm>
          <a:prstGeom prst="rect">
            <a:avLst/>
          </a:prstGeom>
          <a:noFill/>
        </p:spPr>
        <p:txBody>
          <a:bodyPr wrap="none" rtlCol="0">
            <a:spAutoFit/>
          </a:bodyPr>
          <a:lstStyle/>
          <a:p>
            <a:r>
              <a:rPr lang="en-US" sz="1200" dirty="0">
                <a:solidFill>
                  <a:schemeClr val="tx1"/>
                </a:solidFill>
              </a:rPr>
              <a:t>“10”</a:t>
            </a:r>
          </a:p>
        </p:txBody>
      </p:sp>
      <p:sp>
        <p:nvSpPr>
          <p:cNvPr id="143" name="Left Brace 142"/>
          <p:cNvSpPr/>
          <p:nvPr/>
        </p:nvSpPr>
        <p:spPr bwMode="auto">
          <a:xfrm rot="5400000">
            <a:off x="1911234" y="4551186"/>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4" name="TextBox 143"/>
          <p:cNvSpPr txBox="1"/>
          <p:nvPr/>
        </p:nvSpPr>
        <p:spPr>
          <a:xfrm>
            <a:off x="1690942" y="4652614"/>
            <a:ext cx="582250" cy="276999"/>
          </a:xfrm>
          <a:prstGeom prst="rect">
            <a:avLst/>
          </a:prstGeom>
          <a:noFill/>
        </p:spPr>
        <p:txBody>
          <a:bodyPr wrap="none" rtlCol="0">
            <a:spAutoFit/>
          </a:bodyPr>
          <a:lstStyle/>
          <a:p>
            <a:r>
              <a:rPr lang="en-US" sz="1200" dirty="0">
                <a:solidFill>
                  <a:schemeClr val="tx1"/>
                </a:solidFill>
              </a:rPr>
              <a:t>“01”</a:t>
            </a:r>
          </a:p>
        </p:txBody>
      </p:sp>
      <p:cxnSp>
        <p:nvCxnSpPr>
          <p:cNvPr id="145" name="Straight Connector 144"/>
          <p:cNvCxnSpPr/>
          <p:nvPr/>
        </p:nvCxnSpPr>
        <p:spPr bwMode="auto">
          <a:xfrm>
            <a:off x="1559064" y="4979933"/>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6" name="Straight Connector 145"/>
          <p:cNvCxnSpPr/>
          <p:nvPr/>
        </p:nvCxnSpPr>
        <p:spPr bwMode="auto">
          <a:xfrm>
            <a:off x="2329691" y="5022439"/>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7" name="Straight Arrow Connector 146"/>
          <p:cNvCxnSpPr/>
          <p:nvPr/>
        </p:nvCxnSpPr>
        <p:spPr bwMode="auto">
          <a:xfrm>
            <a:off x="792680" y="5290863"/>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50" name="Straight Arrow Connector 149"/>
          <p:cNvCxnSpPr/>
          <p:nvPr/>
        </p:nvCxnSpPr>
        <p:spPr bwMode="auto">
          <a:xfrm>
            <a:off x="1547207" y="5290863"/>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51" name="TextBox 150"/>
              <p:cNvSpPr txBox="1"/>
              <p:nvPr/>
            </p:nvSpPr>
            <p:spPr>
              <a:xfrm>
                <a:off x="866511"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1" name="TextBox 150"/>
              <p:cNvSpPr txBox="1">
                <a:spLocks noRot="1" noChangeAspect="1" noMove="1" noResize="1" noEditPoints="1" noAdjustHandles="1" noChangeArrowheads="1" noChangeShapeType="1" noTextEdit="1"/>
              </p:cNvSpPr>
              <p:nvPr/>
            </p:nvSpPr>
            <p:spPr>
              <a:xfrm>
                <a:off x="866511" y="5330737"/>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619862" y="5328384"/>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2" name="TextBox 151"/>
              <p:cNvSpPr txBox="1">
                <a:spLocks noRot="1" noChangeAspect="1" noMove="1" noResize="1" noEditPoints="1" noAdjustHandles="1" noChangeArrowheads="1" noChangeShapeType="1" noTextEdit="1"/>
              </p:cNvSpPr>
              <p:nvPr/>
            </p:nvSpPr>
            <p:spPr>
              <a:xfrm>
                <a:off x="1619862" y="5328384"/>
                <a:ext cx="548083" cy="276999"/>
              </a:xfrm>
              <a:prstGeom prst="rect">
                <a:avLst/>
              </a:prstGeom>
              <a:blipFill>
                <a:blip r:embed="rId9"/>
                <a:stretch>
                  <a:fillRect l="-1111" b="-15217"/>
                </a:stretch>
              </a:blipFill>
            </p:spPr>
            <p:txBody>
              <a:bodyPr/>
              <a:lstStyle/>
              <a:p>
                <a:r>
                  <a:rPr lang="en-US">
                    <a:noFill/>
                  </a:rPr>
                  <a:t> </a:t>
                </a:r>
              </a:p>
            </p:txBody>
          </p:sp>
        </mc:Fallback>
      </mc:AlternateContent>
      <p:sp>
        <p:nvSpPr>
          <p:cNvPr id="153" name="Left Brace 152"/>
          <p:cNvSpPr/>
          <p:nvPr/>
        </p:nvSpPr>
        <p:spPr bwMode="auto">
          <a:xfrm rot="5400000">
            <a:off x="3226160" y="4551839"/>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59" name="TextBox 158"/>
          <p:cNvSpPr txBox="1"/>
          <p:nvPr/>
        </p:nvSpPr>
        <p:spPr>
          <a:xfrm>
            <a:off x="2972865" y="4651555"/>
            <a:ext cx="582250" cy="276999"/>
          </a:xfrm>
          <a:prstGeom prst="rect">
            <a:avLst/>
          </a:prstGeom>
          <a:noFill/>
        </p:spPr>
        <p:txBody>
          <a:bodyPr wrap="none" rtlCol="0">
            <a:spAutoFit/>
          </a:bodyPr>
          <a:lstStyle/>
          <a:p>
            <a:r>
              <a:rPr lang="en-US" sz="1200" dirty="0">
                <a:solidFill>
                  <a:schemeClr val="tx1"/>
                </a:solidFill>
              </a:rPr>
              <a:t>“00”</a:t>
            </a:r>
          </a:p>
        </p:txBody>
      </p:sp>
      <p:sp>
        <p:nvSpPr>
          <p:cNvPr id="160" name="Left Brace 159"/>
          <p:cNvSpPr/>
          <p:nvPr/>
        </p:nvSpPr>
        <p:spPr bwMode="auto">
          <a:xfrm rot="5400000">
            <a:off x="3990963" y="4550128"/>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1" name="TextBox 160"/>
          <p:cNvSpPr txBox="1"/>
          <p:nvPr/>
        </p:nvSpPr>
        <p:spPr>
          <a:xfrm>
            <a:off x="3754483" y="4651555"/>
            <a:ext cx="575276" cy="276999"/>
          </a:xfrm>
          <a:prstGeom prst="rect">
            <a:avLst/>
          </a:prstGeom>
          <a:noFill/>
        </p:spPr>
        <p:txBody>
          <a:bodyPr wrap="none" rtlCol="0">
            <a:spAutoFit/>
          </a:bodyPr>
          <a:lstStyle/>
          <a:p>
            <a:r>
              <a:rPr lang="en-US" sz="1200" dirty="0">
                <a:solidFill>
                  <a:schemeClr val="tx1"/>
                </a:solidFill>
              </a:rPr>
              <a:t>“11”</a:t>
            </a:r>
          </a:p>
        </p:txBody>
      </p:sp>
      <p:cxnSp>
        <p:nvCxnSpPr>
          <p:cNvPr id="162" name="Straight Connector 161"/>
          <p:cNvCxnSpPr/>
          <p:nvPr/>
        </p:nvCxnSpPr>
        <p:spPr bwMode="auto">
          <a:xfrm>
            <a:off x="3638794" y="4998756"/>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63" name="Straight Arrow Connector 162"/>
          <p:cNvCxnSpPr/>
          <p:nvPr/>
        </p:nvCxnSpPr>
        <p:spPr bwMode="auto">
          <a:xfrm>
            <a:off x="2872411" y="528980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64" name="Straight Arrow Connector 163"/>
          <p:cNvCxnSpPr/>
          <p:nvPr/>
        </p:nvCxnSpPr>
        <p:spPr bwMode="auto">
          <a:xfrm>
            <a:off x="3626937" y="528980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65" name="TextBox 164"/>
              <p:cNvSpPr txBox="1"/>
              <p:nvPr/>
            </p:nvSpPr>
            <p:spPr>
              <a:xfrm>
                <a:off x="2946240" y="5329678"/>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5" name="TextBox 164"/>
              <p:cNvSpPr txBox="1">
                <a:spLocks noRot="1" noChangeAspect="1" noMove="1" noResize="1" noEditPoints="1" noAdjustHandles="1" noChangeArrowheads="1" noChangeShapeType="1" noTextEdit="1"/>
              </p:cNvSpPr>
              <p:nvPr/>
            </p:nvSpPr>
            <p:spPr>
              <a:xfrm>
                <a:off x="2946240" y="5329678"/>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699593" y="5327323"/>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6" name="TextBox 165"/>
              <p:cNvSpPr txBox="1">
                <a:spLocks noRot="1" noChangeAspect="1" noMove="1" noResize="1" noEditPoints="1" noAdjustHandles="1" noChangeArrowheads="1" noChangeShapeType="1" noTextEdit="1"/>
              </p:cNvSpPr>
              <p:nvPr/>
            </p:nvSpPr>
            <p:spPr>
              <a:xfrm>
                <a:off x="3699593" y="5327323"/>
                <a:ext cx="548083" cy="276999"/>
              </a:xfrm>
              <a:prstGeom prst="rect">
                <a:avLst/>
              </a:prstGeom>
              <a:blipFill>
                <a:blip r:embed="rId10"/>
                <a:stretch>
                  <a:fillRect l="-1111" t="-2222" b="-17778"/>
                </a:stretch>
              </a:blipFill>
            </p:spPr>
            <p:txBody>
              <a:bodyPr/>
              <a:lstStyle/>
              <a:p>
                <a:r>
                  <a:rPr lang="en-US">
                    <a:noFill/>
                  </a:rPr>
                  <a:t> </a:t>
                </a:r>
              </a:p>
            </p:txBody>
          </p:sp>
        </mc:Fallback>
      </mc:AlternateContent>
      <p:cxnSp>
        <p:nvCxnSpPr>
          <p:cNvPr id="169" name="Straight Arrow Connector 168"/>
          <p:cNvCxnSpPr/>
          <p:nvPr/>
        </p:nvCxnSpPr>
        <p:spPr bwMode="auto">
          <a:xfrm>
            <a:off x="630366" y="5242795"/>
            <a:ext cx="8262114"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170" name="Straight Arrow Connector 169"/>
          <p:cNvCxnSpPr/>
          <p:nvPr/>
        </p:nvCxnSpPr>
        <p:spPr bwMode="auto">
          <a:xfrm>
            <a:off x="1557858" y="5106738"/>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1" name="Straight Connector 170"/>
          <p:cNvCxnSpPr/>
          <p:nvPr/>
        </p:nvCxnSpPr>
        <p:spPr bwMode="auto">
          <a:xfrm>
            <a:off x="1702214" y="496934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2" name="Straight Connector 171"/>
          <p:cNvCxnSpPr/>
          <p:nvPr/>
        </p:nvCxnSpPr>
        <p:spPr bwMode="auto">
          <a:xfrm>
            <a:off x="2881036" y="497414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3" name="Straight Connector 172"/>
          <p:cNvCxnSpPr/>
          <p:nvPr/>
        </p:nvCxnSpPr>
        <p:spPr bwMode="auto">
          <a:xfrm>
            <a:off x="3024187" y="496355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4" name="Straight Arrow Connector 173"/>
          <p:cNvCxnSpPr/>
          <p:nvPr/>
        </p:nvCxnSpPr>
        <p:spPr bwMode="auto">
          <a:xfrm>
            <a:off x="2879814" y="510652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8" name="Straight Arrow Connector 177"/>
          <p:cNvCxnSpPr/>
          <p:nvPr/>
        </p:nvCxnSpPr>
        <p:spPr bwMode="auto">
          <a:xfrm>
            <a:off x="3635949" y="5114877"/>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79" name="Freeform 70"/>
          <p:cNvSpPr/>
          <p:nvPr/>
        </p:nvSpPr>
        <p:spPr bwMode="auto">
          <a:xfrm flipH="1">
            <a:off x="1725729" y="4966181"/>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181" name="Freeform 69"/>
          <p:cNvSpPr/>
          <p:nvPr/>
        </p:nvSpPr>
        <p:spPr bwMode="auto">
          <a:xfrm>
            <a:off x="945187" y="4980072"/>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82" name="Straight Connector 181"/>
          <p:cNvCxnSpPr/>
          <p:nvPr/>
        </p:nvCxnSpPr>
        <p:spPr bwMode="auto">
          <a:xfrm>
            <a:off x="4406459" y="4723324"/>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3" name="Left Brace 182"/>
          <p:cNvSpPr/>
          <p:nvPr/>
        </p:nvSpPr>
        <p:spPr bwMode="auto">
          <a:xfrm rot="5400000">
            <a:off x="5151596" y="4172479"/>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84" name="TextBox 183"/>
          <p:cNvSpPr txBox="1"/>
          <p:nvPr/>
        </p:nvSpPr>
        <p:spPr>
          <a:xfrm>
            <a:off x="4778564" y="4207595"/>
            <a:ext cx="798617" cy="276999"/>
          </a:xfrm>
          <a:prstGeom prst="rect">
            <a:avLst/>
          </a:prstGeom>
          <a:noFill/>
        </p:spPr>
        <p:txBody>
          <a:bodyPr wrap="none" rtlCol="0">
            <a:spAutoFit/>
          </a:bodyPr>
          <a:lstStyle/>
          <a:p>
            <a:r>
              <a:rPr lang="en-US" sz="1200" dirty="0">
                <a:solidFill>
                  <a:schemeClr val="tx1"/>
                </a:solidFill>
              </a:rPr>
              <a:t>“Logic 0”</a:t>
            </a:r>
          </a:p>
        </p:txBody>
      </p:sp>
      <p:cxnSp>
        <p:nvCxnSpPr>
          <p:cNvPr id="190" name="Straight Connector 189"/>
          <p:cNvCxnSpPr/>
          <p:nvPr/>
        </p:nvCxnSpPr>
        <p:spPr bwMode="auto">
          <a:xfrm>
            <a:off x="5173528" y="4975328"/>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2" name="Straight Connector 191"/>
          <p:cNvCxnSpPr/>
          <p:nvPr/>
        </p:nvCxnSpPr>
        <p:spPr bwMode="auto">
          <a:xfrm>
            <a:off x="5944156" y="5017834"/>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4407145" y="5286258"/>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5" name="Straight Arrow Connector 194"/>
          <p:cNvCxnSpPr/>
          <p:nvPr/>
        </p:nvCxnSpPr>
        <p:spPr bwMode="auto">
          <a:xfrm>
            <a:off x="5161672" y="5286258"/>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6" name="TextBox 195"/>
              <p:cNvSpPr txBox="1"/>
              <p:nvPr/>
            </p:nvSpPr>
            <p:spPr>
              <a:xfrm>
                <a:off x="4480976" y="5326132"/>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4480976" y="5326132"/>
                <a:ext cx="548083" cy="276999"/>
              </a:xfrm>
              <a:prstGeom prst="rect">
                <a:avLst/>
              </a:prstGeom>
              <a:blipFill>
                <a:blip r:embed="rId11"/>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5234327" y="5323779"/>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7" name="TextBox 196"/>
              <p:cNvSpPr txBox="1">
                <a:spLocks noRot="1" noChangeAspect="1" noMove="1" noResize="1" noEditPoints="1" noAdjustHandles="1" noChangeArrowheads="1" noChangeShapeType="1" noTextEdit="1"/>
              </p:cNvSpPr>
              <p:nvPr/>
            </p:nvSpPr>
            <p:spPr>
              <a:xfrm>
                <a:off x="5234327" y="5323779"/>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198" name="Straight Arrow Connector 197"/>
          <p:cNvCxnSpPr/>
          <p:nvPr/>
        </p:nvCxnSpPr>
        <p:spPr bwMode="auto">
          <a:xfrm>
            <a:off x="4410043" y="510906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99" name="Straight Arrow Connector 198"/>
          <p:cNvCxnSpPr/>
          <p:nvPr/>
        </p:nvCxnSpPr>
        <p:spPr bwMode="auto">
          <a:xfrm>
            <a:off x="5172323" y="510213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00" name="Straight Connector 199"/>
          <p:cNvCxnSpPr/>
          <p:nvPr/>
        </p:nvCxnSpPr>
        <p:spPr bwMode="auto">
          <a:xfrm>
            <a:off x="5316679" y="4964743"/>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02" name="Freeform 69"/>
          <p:cNvSpPr/>
          <p:nvPr/>
        </p:nvSpPr>
        <p:spPr bwMode="auto">
          <a:xfrm>
            <a:off x="4559651" y="4975467"/>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04" name="Straight Connector 203"/>
          <p:cNvCxnSpPr/>
          <p:nvPr/>
        </p:nvCxnSpPr>
        <p:spPr bwMode="auto">
          <a:xfrm>
            <a:off x="8529383" y="4735663"/>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6" name="TextBox 215"/>
              <p:cNvSpPr txBox="1"/>
              <p:nvPr/>
            </p:nvSpPr>
            <p:spPr>
              <a:xfrm>
                <a:off x="7948312"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16" name="TextBox 215"/>
              <p:cNvSpPr txBox="1">
                <a:spLocks noRot="1" noChangeAspect="1" noMove="1" noResize="1" noEditPoints="1" noAdjustHandles="1" noChangeArrowheads="1" noChangeShapeType="1" noTextEdit="1"/>
              </p:cNvSpPr>
              <p:nvPr/>
            </p:nvSpPr>
            <p:spPr>
              <a:xfrm>
                <a:off x="7948312" y="5330737"/>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230" name="Straight Arrow Connector 229"/>
          <p:cNvCxnSpPr/>
          <p:nvPr/>
        </p:nvCxnSpPr>
        <p:spPr bwMode="auto">
          <a:xfrm>
            <a:off x="4434008" y="5603851"/>
            <a:ext cx="403561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34" name="TextBox 233"/>
          <p:cNvSpPr txBox="1"/>
          <p:nvPr/>
        </p:nvSpPr>
        <p:spPr>
          <a:xfrm>
            <a:off x="5886885" y="5561076"/>
            <a:ext cx="976035" cy="276999"/>
          </a:xfrm>
          <a:prstGeom prst="rect">
            <a:avLst/>
          </a:prstGeom>
          <a:noFill/>
        </p:spPr>
        <p:txBody>
          <a:bodyPr wrap="none" rtlCol="0">
            <a:spAutoFit/>
          </a:bodyPr>
          <a:lstStyle/>
          <a:p>
            <a:r>
              <a:rPr lang="en-US" sz="1200" dirty="0">
                <a:solidFill>
                  <a:schemeClr val="tx1"/>
                </a:solidFill>
              </a:rPr>
              <a:t>Data field</a:t>
            </a:r>
          </a:p>
        </p:txBody>
      </p:sp>
      <p:sp>
        <p:nvSpPr>
          <p:cNvPr id="241" name="Freeform 69"/>
          <p:cNvSpPr/>
          <p:nvPr/>
        </p:nvSpPr>
        <p:spPr bwMode="auto">
          <a:xfrm>
            <a:off x="5329987" y="4983576"/>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49" name="Left Brace 248"/>
          <p:cNvSpPr/>
          <p:nvPr/>
        </p:nvSpPr>
        <p:spPr bwMode="auto">
          <a:xfrm rot="5400000">
            <a:off x="7728720" y="4175476"/>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cxnSp>
        <p:nvCxnSpPr>
          <p:cNvPr id="257" name="Straight Connector 256"/>
          <p:cNvCxnSpPr/>
          <p:nvPr/>
        </p:nvCxnSpPr>
        <p:spPr bwMode="auto">
          <a:xfrm>
            <a:off x="7750652" y="4978325"/>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60" name="Straight Connector 259"/>
          <p:cNvCxnSpPr/>
          <p:nvPr/>
        </p:nvCxnSpPr>
        <p:spPr bwMode="auto">
          <a:xfrm>
            <a:off x="6991672" y="4944096"/>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99" name="Straight Arrow Connector 298"/>
          <p:cNvCxnSpPr/>
          <p:nvPr/>
        </p:nvCxnSpPr>
        <p:spPr bwMode="auto">
          <a:xfrm>
            <a:off x="6984269" y="528925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0" name="Straight Arrow Connector 299"/>
          <p:cNvCxnSpPr/>
          <p:nvPr/>
        </p:nvCxnSpPr>
        <p:spPr bwMode="auto">
          <a:xfrm>
            <a:off x="7738796" y="528925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1" name="Straight Arrow Connector 300"/>
          <p:cNvCxnSpPr/>
          <p:nvPr/>
        </p:nvCxnSpPr>
        <p:spPr bwMode="auto">
          <a:xfrm>
            <a:off x="6987167" y="511206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2" name="Straight Arrow Connector 301"/>
          <p:cNvCxnSpPr/>
          <p:nvPr/>
        </p:nvCxnSpPr>
        <p:spPr bwMode="auto">
          <a:xfrm>
            <a:off x="7749447" y="510513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3" name="Straight Connector 302"/>
          <p:cNvCxnSpPr/>
          <p:nvPr/>
        </p:nvCxnSpPr>
        <p:spPr bwMode="auto">
          <a:xfrm>
            <a:off x="7893803" y="4967740"/>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306" name="Freeform 70"/>
          <p:cNvSpPr/>
          <p:nvPr/>
        </p:nvSpPr>
        <p:spPr bwMode="auto">
          <a:xfrm flipH="1">
            <a:off x="7923628"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307" name="Freeform 70"/>
          <p:cNvSpPr/>
          <p:nvPr/>
        </p:nvSpPr>
        <p:spPr bwMode="auto">
          <a:xfrm flipH="1">
            <a:off x="7145462"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308" name="TextBox 307"/>
              <p:cNvSpPr txBox="1"/>
              <p:nvPr/>
            </p:nvSpPr>
            <p:spPr>
              <a:xfrm>
                <a:off x="7141844" y="5332531"/>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308" name="TextBox 307"/>
              <p:cNvSpPr txBox="1">
                <a:spLocks noRot="1" noChangeAspect="1" noMove="1" noResize="1" noEditPoints="1" noAdjustHandles="1" noChangeArrowheads="1" noChangeShapeType="1" noTextEdit="1"/>
              </p:cNvSpPr>
              <p:nvPr/>
            </p:nvSpPr>
            <p:spPr>
              <a:xfrm>
                <a:off x="7141844" y="5332531"/>
                <a:ext cx="548083" cy="276999"/>
              </a:xfrm>
              <a:prstGeom prst="rect">
                <a:avLst/>
              </a:prstGeom>
              <a:blipFill>
                <a:blip r:embed="rId12"/>
                <a:stretch>
                  <a:fillRect l="-1124" t="-2222" b="-17778"/>
                </a:stretch>
              </a:blipFill>
            </p:spPr>
            <p:txBody>
              <a:bodyPr/>
              <a:lstStyle/>
              <a:p>
                <a:r>
                  <a:rPr lang="en-US">
                    <a:noFill/>
                  </a:rPr>
                  <a:t> </a:t>
                </a:r>
              </a:p>
            </p:txBody>
          </p:sp>
        </mc:Fallback>
      </mc:AlternateContent>
      <p:sp>
        <p:nvSpPr>
          <p:cNvPr id="309" name="TextBox 308"/>
          <p:cNvSpPr txBox="1"/>
          <p:nvPr/>
        </p:nvSpPr>
        <p:spPr>
          <a:xfrm>
            <a:off x="3462301" y="2880362"/>
            <a:ext cx="420522" cy="276999"/>
          </a:xfrm>
          <a:prstGeom prst="rect">
            <a:avLst/>
          </a:prstGeom>
          <a:noFill/>
        </p:spPr>
        <p:txBody>
          <a:bodyPr wrap="none" rtlCol="0">
            <a:spAutoFit/>
          </a:bodyPr>
          <a:lstStyle/>
          <a:p>
            <a:r>
              <a:rPr lang="en-US" sz="1200" dirty="0">
                <a:solidFill>
                  <a:schemeClr val="tx1"/>
                </a:solidFill>
              </a:rPr>
              <a:t>“10”</a:t>
            </a:r>
          </a:p>
        </p:txBody>
      </p:sp>
      <p:sp>
        <p:nvSpPr>
          <p:cNvPr id="310" name="TextBox 309"/>
          <p:cNvSpPr txBox="1"/>
          <p:nvPr/>
        </p:nvSpPr>
        <p:spPr>
          <a:xfrm>
            <a:off x="4009273" y="2880362"/>
            <a:ext cx="420522" cy="276999"/>
          </a:xfrm>
          <a:prstGeom prst="rect">
            <a:avLst/>
          </a:prstGeom>
          <a:noFill/>
        </p:spPr>
        <p:txBody>
          <a:bodyPr wrap="none" rtlCol="0">
            <a:spAutoFit/>
          </a:bodyPr>
          <a:lstStyle/>
          <a:p>
            <a:r>
              <a:rPr lang="en-US" sz="1200" dirty="0">
                <a:solidFill>
                  <a:schemeClr val="tx1"/>
                </a:solidFill>
              </a:rPr>
              <a:t>“01”</a:t>
            </a:r>
          </a:p>
        </p:txBody>
      </p:sp>
      <p:sp>
        <p:nvSpPr>
          <p:cNvPr id="42" name="Arrow: Down 41"/>
          <p:cNvSpPr/>
          <p:nvPr/>
        </p:nvSpPr>
        <p:spPr bwMode="auto">
          <a:xfrm>
            <a:off x="3678978" y="272061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1" name="Arrow: Down 310"/>
          <p:cNvSpPr/>
          <p:nvPr/>
        </p:nvSpPr>
        <p:spPr bwMode="auto">
          <a:xfrm>
            <a:off x="4210108" y="2714087"/>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2" name="Arrow: Down 311"/>
          <p:cNvSpPr/>
          <p:nvPr/>
        </p:nvSpPr>
        <p:spPr bwMode="auto">
          <a:xfrm>
            <a:off x="6076192" y="2746831"/>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3" name="TextBox 312"/>
          <p:cNvSpPr txBox="1"/>
          <p:nvPr/>
        </p:nvSpPr>
        <p:spPr>
          <a:xfrm>
            <a:off x="5886885" y="2880378"/>
            <a:ext cx="420522" cy="276999"/>
          </a:xfrm>
          <a:prstGeom prst="rect">
            <a:avLst/>
          </a:prstGeom>
          <a:noFill/>
        </p:spPr>
        <p:txBody>
          <a:bodyPr wrap="none" rtlCol="0">
            <a:spAutoFit/>
          </a:bodyPr>
          <a:lstStyle/>
          <a:p>
            <a:r>
              <a:rPr lang="en-US" sz="1200" dirty="0">
                <a:solidFill>
                  <a:schemeClr val="tx1"/>
                </a:solidFill>
              </a:rPr>
              <a:t>“01”</a:t>
            </a:r>
          </a:p>
        </p:txBody>
      </p:sp>
      <p:sp>
        <p:nvSpPr>
          <p:cNvPr id="314" name="TextBox 313"/>
          <p:cNvSpPr txBox="1"/>
          <p:nvPr/>
        </p:nvSpPr>
        <p:spPr>
          <a:xfrm>
            <a:off x="4565243" y="4645202"/>
            <a:ext cx="420522" cy="276999"/>
          </a:xfrm>
          <a:prstGeom prst="rect">
            <a:avLst/>
          </a:prstGeom>
          <a:noFill/>
        </p:spPr>
        <p:txBody>
          <a:bodyPr wrap="none" rtlCol="0">
            <a:spAutoFit/>
          </a:bodyPr>
          <a:lstStyle/>
          <a:p>
            <a:r>
              <a:rPr lang="en-US" sz="1200" dirty="0">
                <a:solidFill>
                  <a:schemeClr val="tx1"/>
                </a:solidFill>
              </a:rPr>
              <a:t>“10”</a:t>
            </a:r>
          </a:p>
        </p:txBody>
      </p:sp>
      <p:sp>
        <p:nvSpPr>
          <p:cNvPr id="315" name="TextBox 314"/>
          <p:cNvSpPr txBox="1"/>
          <p:nvPr/>
        </p:nvSpPr>
        <p:spPr>
          <a:xfrm>
            <a:off x="5254699" y="4651554"/>
            <a:ext cx="420522" cy="276999"/>
          </a:xfrm>
          <a:prstGeom prst="rect">
            <a:avLst/>
          </a:prstGeom>
          <a:noFill/>
        </p:spPr>
        <p:txBody>
          <a:bodyPr wrap="none" rtlCol="0">
            <a:spAutoFit/>
          </a:bodyPr>
          <a:lstStyle/>
          <a:p>
            <a:r>
              <a:rPr lang="en-US" sz="1200" dirty="0">
                <a:solidFill>
                  <a:schemeClr val="tx1"/>
                </a:solidFill>
              </a:rPr>
              <a:t>“10”</a:t>
            </a:r>
          </a:p>
        </p:txBody>
      </p:sp>
      <p:sp>
        <p:nvSpPr>
          <p:cNvPr id="316" name="TextBox 315"/>
          <p:cNvSpPr txBox="1"/>
          <p:nvPr/>
        </p:nvSpPr>
        <p:spPr>
          <a:xfrm>
            <a:off x="7234172" y="4670363"/>
            <a:ext cx="476412" cy="276999"/>
          </a:xfrm>
          <a:prstGeom prst="rect">
            <a:avLst/>
          </a:prstGeom>
          <a:noFill/>
        </p:spPr>
        <p:txBody>
          <a:bodyPr wrap="none" rtlCol="0">
            <a:spAutoFit/>
          </a:bodyPr>
          <a:lstStyle/>
          <a:p>
            <a:r>
              <a:rPr lang="en-US" sz="1200" dirty="0">
                <a:solidFill>
                  <a:schemeClr val="tx1"/>
                </a:solidFill>
              </a:rPr>
              <a:t>“01”</a:t>
            </a:r>
          </a:p>
        </p:txBody>
      </p:sp>
      <p:sp>
        <p:nvSpPr>
          <p:cNvPr id="317" name="TextBox 316"/>
          <p:cNvSpPr txBox="1"/>
          <p:nvPr/>
        </p:nvSpPr>
        <p:spPr>
          <a:xfrm>
            <a:off x="7923628" y="4676715"/>
            <a:ext cx="476412" cy="276999"/>
          </a:xfrm>
          <a:prstGeom prst="rect">
            <a:avLst/>
          </a:prstGeom>
          <a:noFill/>
        </p:spPr>
        <p:txBody>
          <a:bodyPr wrap="none" rtlCol="0">
            <a:spAutoFit/>
          </a:bodyPr>
          <a:lstStyle/>
          <a:p>
            <a:r>
              <a:rPr lang="en-US" sz="1200" dirty="0">
                <a:solidFill>
                  <a:schemeClr val="tx1"/>
                </a:solidFill>
              </a:rPr>
              <a:t>“01”</a:t>
            </a:r>
          </a:p>
        </p:txBody>
      </p:sp>
      <p:sp>
        <p:nvSpPr>
          <p:cNvPr id="318" name="Arrow: Down 317"/>
          <p:cNvSpPr/>
          <p:nvPr/>
        </p:nvSpPr>
        <p:spPr bwMode="auto">
          <a:xfrm>
            <a:off x="5161686" y="4473573"/>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9" name="TextBox 318"/>
          <p:cNvSpPr txBox="1"/>
          <p:nvPr/>
        </p:nvSpPr>
        <p:spPr>
          <a:xfrm>
            <a:off x="7368115" y="4202844"/>
            <a:ext cx="798617" cy="276999"/>
          </a:xfrm>
          <a:prstGeom prst="rect">
            <a:avLst/>
          </a:prstGeom>
          <a:noFill/>
        </p:spPr>
        <p:txBody>
          <a:bodyPr wrap="none" rtlCol="0">
            <a:spAutoFit/>
          </a:bodyPr>
          <a:lstStyle/>
          <a:p>
            <a:r>
              <a:rPr lang="en-US" sz="1200" dirty="0">
                <a:solidFill>
                  <a:schemeClr val="tx1"/>
                </a:solidFill>
              </a:rPr>
              <a:t>“Logic 1”</a:t>
            </a:r>
          </a:p>
        </p:txBody>
      </p:sp>
      <p:sp>
        <p:nvSpPr>
          <p:cNvPr id="320" name="Arrow: Down 319"/>
          <p:cNvSpPr/>
          <p:nvPr/>
        </p:nvSpPr>
        <p:spPr bwMode="auto">
          <a:xfrm>
            <a:off x="7751237" y="446882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TextBox 42"/>
          <p:cNvSpPr txBox="1"/>
          <p:nvPr/>
        </p:nvSpPr>
        <p:spPr>
          <a:xfrm>
            <a:off x="570331" y="2340791"/>
            <a:ext cx="2046842" cy="338554"/>
          </a:xfrm>
          <a:prstGeom prst="rect">
            <a:avLst/>
          </a:prstGeom>
          <a:noFill/>
        </p:spPr>
        <p:txBody>
          <a:bodyPr wrap="none" rtlCol="0">
            <a:spAutoFit/>
          </a:bodyPr>
          <a:lstStyle/>
          <a:p>
            <a:r>
              <a:rPr lang="en-US" sz="1600" b="1" u="sng" dirty="0">
                <a:solidFill>
                  <a:schemeClr val="tx1"/>
                </a:solidFill>
              </a:rPr>
              <a:t>High data rate WUS:</a:t>
            </a:r>
          </a:p>
        </p:txBody>
      </p:sp>
      <p:sp>
        <p:nvSpPr>
          <p:cNvPr id="321" name="TextBox 320"/>
          <p:cNvSpPr txBox="1"/>
          <p:nvPr/>
        </p:nvSpPr>
        <p:spPr>
          <a:xfrm>
            <a:off x="509154" y="4353151"/>
            <a:ext cx="1998752" cy="338554"/>
          </a:xfrm>
          <a:prstGeom prst="rect">
            <a:avLst/>
          </a:prstGeom>
          <a:noFill/>
        </p:spPr>
        <p:txBody>
          <a:bodyPr wrap="none" rtlCol="0">
            <a:spAutoFit/>
          </a:bodyPr>
          <a:lstStyle/>
          <a:p>
            <a:r>
              <a:rPr lang="en-US" sz="1600" b="1" u="sng" dirty="0">
                <a:solidFill>
                  <a:schemeClr val="tx1"/>
                </a:solidFill>
              </a:rPr>
              <a:t>Low data rate WUS:</a:t>
            </a:r>
          </a:p>
        </p:txBody>
      </p:sp>
    </p:spTree>
    <p:extLst>
      <p:ext uri="{BB962C8B-B14F-4D97-AF65-F5344CB8AC3E}">
        <p14:creationId xmlns:p14="http://schemas.microsoft.com/office/powerpoint/2010/main" val="384560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(1/2)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39552" y="1514500"/>
                <a:ext cx="7917061" cy="4464496"/>
              </a:xfrm>
            </p:spPr>
            <p:txBody>
              <a:bodyPr/>
              <a:lstStyle/>
              <a:p>
                <a:pPr marL="400050">
                  <a:buFont typeface="Arial" panose="020B0604020202020204" pitchFamily="34" charset="0"/>
                  <a:buChar char="•"/>
                </a:pPr>
                <a:r>
                  <a:rPr lang="en-US" dirty="0"/>
                  <a:t>We evaluate three approaches for SYNC and data fields</a:t>
                </a:r>
              </a:p>
              <a:p>
                <a:pPr marL="800100" lvl="1">
                  <a:buFont typeface="Arial" panose="020B0604020202020204" pitchFamily="34" charset="0"/>
                  <a:buChar char="•"/>
                </a:pPr>
                <a:r>
                  <a:rPr lang="en-US" dirty="0"/>
                  <a:t>Approach #1:</a:t>
                </a:r>
              </a:p>
              <a:p>
                <a:pPr marL="1200150" lvl="2">
                  <a:buFont typeface="Arial" panose="020B0604020202020204" pitchFamily="34" charset="0"/>
                  <a:buChar char="•"/>
                </a:pPr>
                <a:r>
                  <a:rPr lang="en-US" sz="1600" dirty="0"/>
                  <a:t>SYNC waveform: Plain OOK (2 </a:t>
                </a:r>
                <a14:m>
                  <m:oMath xmlns:m="http://schemas.openxmlformats.org/officeDocument/2006/math">
                    <m:r>
                      <a:rPr lang="en-US" sz="1600" i="1">
                        <a:latin typeface="Cambria Math" panose="02040503050406030204" pitchFamily="18" charset="0"/>
                      </a:rPr>
                      <m:t>𝜇</m:t>
                    </m:r>
                  </m:oMath>
                </a14:m>
                <a:r>
                  <a:rPr lang="en-US" sz="1600" dirty="0"/>
                  <a:t>s ON/OFF)</a:t>
                </a:r>
              </a:p>
              <a:p>
                <a:pPr marL="1200150" lvl="2">
                  <a:buFont typeface="Arial" panose="020B0604020202020204" pitchFamily="34" charset="0"/>
                  <a:buChar char="•"/>
                </a:pPr>
                <a:r>
                  <a:rPr lang="en-US" sz="1600" dirty="0"/>
                  <a:t>Data waveform: Masking-based WFC OOK without GI [5]</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#2:</a:t>
                </a:r>
              </a:p>
              <a:p>
                <a:pPr marL="1200150" lvl="2">
                  <a:buFont typeface="Arial" panose="020B0604020202020204" pitchFamily="34" charset="0"/>
                  <a:buChar char="•"/>
                </a:pPr>
                <a:r>
                  <a:rPr lang="en-US" sz="1600" dirty="0"/>
                  <a:t>SYNC waveform: Plain OOK (2 𝜇s ON/OFF)</a:t>
                </a:r>
              </a:p>
              <a:p>
                <a:pPr marL="1200150" lvl="2">
                  <a:buFont typeface="Arial" panose="020B0604020202020204" pitchFamily="34" charset="0"/>
                  <a:buChar char="•"/>
                </a:pPr>
                <a:r>
                  <a:rPr lang="en-US" sz="1600" dirty="0"/>
                  <a:t>Data waveform: Masking-based WFC OOK with GI  [5] </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#3:</a:t>
                </a:r>
              </a:p>
              <a:p>
                <a:pPr lvl="2">
                  <a:buFont typeface="Arial" panose="020B0604020202020204" pitchFamily="34" charset="0"/>
                  <a:buChar char="•"/>
                </a:pPr>
                <a:r>
                  <a:rPr lang="en-US" sz="1600" dirty="0"/>
                  <a:t>SYNC waveform: Constellation OOK </a:t>
                </a:r>
              </a:p>
              <a:p>
                <a:pPr lvl="2">
                  <a:buFont typeface="Arial" panose="020B0604020202020204" pitchFamily="34" charset="0"/>
                  <a:buChar char="•"/>
                </a:pPr>
                <a:r>
                  <a:rPr lang="en-US" sz="1600" dirty="0"/>
                  <a:t>Data waveform: Constellation OOK</a:t>
                </a:r>
              </a:p>
              <a:p>
                <a:pPr lvl="3">
                  <a:buFont typeface="Arial" panose="020B0604020202020204" pitchFamily="34" charset="0"/>
                  <a:buChar char="•"/>
                </a:pPr>
                <a:r>
                  <a:rPr lang="en-US" sz="1400" dirty="0"/>
                  <a:t>“11” sequence is based on BPSK [5], “01” and “10” sequences are based on 64-QAM (given in appendix) [2]</a:t>
                </a:r>
              </a:p>
              <a:p>
                <a:pPr>
                  <a:buFont typeface="Arial" panose="020B0604020202020204" pitchFamily="34" charset="0"/>
                  <a:buChar char="•"/>
                </a:pPr>
                <a:r>
                  <a:rPr lang="en-US" sz="2200" dirty="0"/>
                  <a:t>The approaches are also illustrated in the appendices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39552" y="1514500"/>
                <a:ext cx="7917061" cy="4464496"/>
              </a:xfrm>
              <a:blipFill>
                <a:blip r:embed="rId2"/>
                <a:stretch>
                  <a:fillRect l="-924" t="-955" r="-693" b="-1091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62585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(2/2)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5800" y="1390675"/>
                <a:ext cx="7770813" cy="4756720"/>
              </a:xfrm>
            </p:spPr>
            <p:txBody>
              <a:bodyPr/>
              <a:lstStyle/>
              <a:p>
                <a:pPr marL="400050">
                  <a:buFont typeface="Arial" panose="020B0604020202020204" pitchFamily="34" charset="0"/>
                  <a:buChar char="•"/>
                </a:pPr>
                <a:r>
                  <a:rPr lang="en-US" sz="2000" dirty="0"/>
                  <a:t>AP:</a:t>
                </a:r>
              </a:p>
              <a:p>
                <a:pPr marL="800100" lvl="1">
                  <a:buFont typeface="Arial" panose="020B0604020202020204" pitchFamily="34" charset="0"/>
                  <a:buChar char="•"/>
                </a:pPr>
                <a:r>
                  <a:rPr lang="en-US" sz="1600" dirty="0"/>
                  <a:t>Sample rate: 20 MHz, SYNC sequence (MLS) [6]: [0,1,0,0,0,0,1,0,1,0,1,1,1,0,1,1,0,0,0,1,1,1,1,1,0,0,1,1,0,1,0,0]</a:t>
                </a:r>
              </a:p>
              <a:p>
                <a:pPr marL="400050">
                  <a:buFont typeface="Arial" panose="020B0604020202020204" pitchFamily="34" charset="0"/>
                  <a:buChar char="•"/>
                </a:pPr>
                <a:r>
                  <a:rPr lang="en-US" sz="2000" dirty="0"/>
                  <a:t>WUR: </a:t>
                </a:r>
              </a:p>
              <a:p>
                <a:pPr marL="800100" lvl="1">
                  <a:buFont typeface="Arial" panose="020B0604020202020204" pitchFamily="34" charset="0"/>
                  <a:buChar char="•"/>
                </a:pPr>
                <a:r>
                  <a:rPr lang="en-US" sz="1600" dirty="0"/>
                  <a:t>Sample rate: 5 MHz, </a:t>
                </a:r>
              </a:p>
              <a:p>
                <a:pPr marL="800100" lvl="1">
                  <a:buFont typeface="Arial" panose="020B0604020202020204" pitchFamily="34" charset="0"/>
                  <a:buChar char="•"/>
                </a:pPr>
                <a:r>
                  <a:rPr lang="nn-NO" sz="1600" dirty="0"/>
                  <a:t>2nd order Butterworth filter (</a:t>
                </a:r>
                <a14:m>
                  <m:oMath xmlns:m="http://schemas.openxmlformats.org/officeDocument/2006/math">
                    <m:sSub>
                      <m:sSubPr>
                        <m:ctrlPr>
                          <a:rPr lang="en-US" sz="1600" i="1" dirty="0">
                            <a:latin typeface="Cambria Math" panose="02040503050406030204" pitchFamily="18" charset="0"/>
                          </a:rPr>
                        </m:ctrlPr>
                      </m:sSubPr>
                      <m:e>
                        <m:r>
                          <a:rPr lang="nn-NO" sz="1600" dirty="0">
                            <a:latin typeface="Cambria Math" panose="02040503050406030204" pitchFamily="18" charset="0"/>
                          </a:rPr>
                          <m:t>𝐹</m:t>
                        </m:r>
                      </m:e>
                      <m:sub>
                        <m:r>
                          <a:rPr lang="nn-NO" sz="1600" dirty="0">
                            <a:latin typeface="Cambria Math" panose="02040503050406030204" pitchFamily="18" charset="0"/>
                          </a:rPr>
                          <m:t>3</m:t>
                        </m:r>
                        <m:r>
                          <m:rPr>
                            <m:sty m:val="p"/>
                          </m:rPr>
                          <a:rPr lang="nn-NO" sz="1600" dirty="0">
                            <a:latin typeface="Cambria Math" panose="02040503050406030204" pitchFamily="18" charset="0"/>
                          </a:rPr>
                          <m:t>dB</m:t>
                        </m:r>
                      </m:sub>
                    </m:sSub>
                  </m:oMath>
                </a14:m>
                <a:r>
                  <a:rPr lang="nn-NO" sz="1600" dirty="0"/>
                  <a:t> = 2.5 MHz, Fs = 100 MHz)</a:t>
                </a:r>
              </a:p>
              <a:p>
                <a:pPr marL="800100" lvl="1">
                  <a:buFont typeface="Arial" panose="020B0604020202020204" pitchFamily="34" charset="0"/>
                  <a:buChar char="•"/>
                </a:pPr>
                <a:r>
                  <a:rPr lang="en-US" sz="1600" dirty="0"/>
                  <a:t>Packet detect. &amp; time sync. : Realistic, correlation-based (same for all approaches)</a:t>
                </a:r>
              </a:p>
              <a:p>
                <a:pPr marL="800100" lvl="1">
                  <a:buFont typeface="Arial" panose="020B0604020202020204" pitchFamily="34" charset="0"/>
                  <a:buChar char="•"/>
                </a:pPr>
                <a:r>
                  <a:rPr lang="en-US" sz="1600" dirty="0"/>
                  <a:t>Symbol detection: WUR compares the energy on first half and second half of the OOK symbols to detect the bit</a:t>
                </a:r>
                <a:endParaRPr lang="en-US" sz="1200" dirty="0"/>
              </a:p>
              <a:p>
                <a:pPr marL="400050">
                  <a:buFont typeface="Arial" panose="020B0604020202020204" pitchFamily="34" charset="0"/>
                  <a:buChar char="•"/>
                </a:pPr>
                <a:r>
                  <a:rPr lang="en-US" sz="2000" dirty="0"/>
                  <a:t>Channel: </a:t>
                </a:r>
              </a:p>
              <a:p>
                <a:pPr marL="800100" lvl="1">
                  <a:buFont typeface="Arial" panose="020B0604020202020204" pitchFamily="34" charset="0"/>
                  <a:buChar char="•"/>
                </a:pPr>
                <a:r>
                  <a:rPr lang="en-US" sz="1600" dirty="0"/>
                  <a:t>Sample rate: 100 MHz</a:t>
                </a:r>
              </a:p>
              <a:p>
                <a:pPr marL="800100" lvl="1">
                  <a:buFont typeface="Arial" panose="020B0604020202020204" pitchFamily="34" charset="0"/>
                  <a:buChar char="•"/>
                </a:pPr>
                <a:r>
                  <a:rPr lang="en-US" sz="1600" dirty="0"/>
                  <a:t>AWGN, IEEE 11ac </a:t>
                </a:r>
                <a:r>
                  <a:rPr lang="en-US" sz="1600" dirty="0" err="1"/>
                  <a:t>ChA</a:t>
                </a:r>
                <a:r>
                  <a:rPr lang="en-US" sz="1600" dirty="0"/>
                  <a:t>, ChB</a:t>
                </a:r>
              </a:p>
              <a:p>
                <a:pPr marL="400050">
                  <a:buFont typeface="Arial" panose="020B0604020202020204" pitchFamily="34" charset="0"/>
                  <a:buChar char="•"/>
                </a:pPr>
                <a:r>
                  <a:rPr lang="en-US" sz="2000" dirty="0"/>
                  <a:t>Metrics: </a:t>
                </a:r>
              </a:p>
              <a:p>
                <a:pPr marL="800100" lvl="1">
                  <a:buFont typeface="Arial" panose="020B0604020202020204" pitchFamily="34" charset="0"/>
                  <a:buChar char="•"/>
                </a:pPr>
                <a:r>
                  <a:rPr lang="en-US" sz="1600" dirty="0"/>
                  <a:t>Probability of miss detection (Probability of false alarm rate &lt; 1e-3 for all SNR points and identical), </a:t>
                </a:r>
              </a:p>
              <a:p>
                <a:pPr marL="800100" lvl="1">
                  <a:buFont typeface="Arial" panose="020B0604020202020204" pitchFamily="34" charset="0"/>
                  <a:buChar char="•"/>
                </a:pPr>
                <a:r>
                  <a:rPr lang="en-US" sz="1600" dirty="0"/>
                  <a:t>Bit-error rate (BER), spectral characteristics</a:t>
                </a:r>
              </a:p>
              <a:p>
                <a:pPr marL="800100" lvl="1">
                  <a:buFont typeface="Arial" panose="020B0604020202020204" pitchFamily="34" charset="0"/>
                  <a:buChar char="•"/>
                </a:pPr>
                <a:endParaRPr lang="en-US" sz="16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5800" y="1390675"/>
                <a:ext cx="7770813" cy="4756720"/>
              </a:xfrm>
              <a:blipFill>
                <a:blip r:embed="rId2"/>
                <a:stretch>
                  <a:fillRect t="-641" b="-756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374547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2236587-78F6-4167-A05A-F0F8DDBCD251}">
  <ds:schemaRefs>
    <ds:schemaRef ds:uri="http://schemas.microsoft.com/sharepoint/v3/contenttype/forms"/>
  </ds:schemaRefs>
</ds:datastoreItem>
</file>

<file path=customXml/itemProps3.xml><?xml version="1.0" encoding="utf-8"?>
<ds:datastoreItem xmlns:ds="http://schemas.openxmlformats.org/officeDocument/2006/customXml" ds:itemID="{95381FC1-741B-44F5-A7D5-1E0C5992DB7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2550</Words>
  <Application>Microsoft Office PowerPoint</Application>
  <PresentationFormat>On-screen Show (4:3)</PresentationFormat>
  <Paragraphs>428</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 Unicode MS</vt:lpstr>
      <vt:lpstr>굴림</vt:lpstr>
      <vt:lpstr>굴림</vt:lpstr>
      <vt:lpstr>MS Gothic</vt:lpstr>
      <vt:lpstr>Arial</vt:lpstr>
      <vt:lpstr>Calibri</vt:lpstr>
      <vt:lpstr>Cambria Math</vt:lpstr>
      <vt:lpstr>Times New Roman</vt:lpstr>
      <vt:lpstr>Office Theme</vt:lpstr>
      <vt:lpstr>Document</vt:lpstr>
      <vt:lpstr>Waveform Design for SYNC Field</vt:lpstr>
      <vt:lpstr>Introduction</vt:lpstr>
      <vt:lpstr>SYNC Field Waveform with GI</vt:lpstr>
      <vt:lpstr>Detection of SYNC Field with GI</vt:lpstr>
      <vt:lpstr>Re-cap: Constellation-based OOK</vt:lpstr>
      <vt:lpstr>SYNC Field with Constellation-based OOK (1/2)</vt:lpstr>
      <vt:lpstr>SYNC Field with Constellation-based OOK (2/2)</vt:lpstr>
      <vt:lpstr>Simulation Assumptions (1/2)</vt:lpstr>
      <vt:lpstr>Simulation Assumptions (2/2)</vt:lpstr>
      <vt:lpstr>Performance - AWGN</vt:lpstr>
      <vt:lpstr>Performance – ChB</vt:lpstr>
      <vt:lpstr>Performance – ChA</vt:lpstr>
      <vt:lpstr>Spectral Characteristics</vt:lpstr>
      <vt:lpstr>Conclusions</vt:lpstr>
      <vt:lpstr>References</vt:lpstr>
      <vt:lpstr>SP</vt:lpstr>
      <vt:lpstr>Appendix</vt:lpstr>
      <vt:lpstr>Constellation-based OOK with a 64-QAM Sequence</vt:lpstr>
      <vt:lpstr>Approach #1</vt:lpstr>
      <vt:lpstr>Approach #2</vt:lpstr>
      <vt:lpstr>Approach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2018-01-15T16:32:19Z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