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71" r:id="rId4"/>
    <p:sldId id="272" r:id="rId5"/>
    <p:sldId id="290" r:id="rId6"/>
    <p:sldId id="269" r:id="rId7"/>
    <p:sldId id="314" r:id="rId8"/>
    <p:sldId id="315" r:id="rId9"/>
    <p:sldId id="291" r:id="rId10"/>
    <p:sldId id="300" r:id="rId11"/>
    <p:sldId id="301" r:id="rId12"/>
    <p:sldId id="302" r:id="rId13"/>
    <p:sldId id="273" r:id="rId14"/>
    <p:sldId id="303" r:id="rId15"/>
    <p:sldId id="310" r:id="rId16"/>
    <p:sldId id="282" r:id="rId17"/>
    <p:sldId id="312" r:id="rId18"/>
    <p:sldId id="284" r:id="rId19"/>
    <p:sldId id="264" r:id="rId20"/>
    <p:sldId id="280" r:id="rId21"/>
    <p:sldId id="317" r:id="rId22"/>
    <p:sldId id="294" r:id="rId23"/>
    <p:sldId id="268" r:id="rId24"/>
    <p:sldId id="279" r:id="rId25"/>
    <p:sldId id="318" r:id="rId26"/>
    <p:sldId id="295" r:id="rId27"/>
    <p:sldId id="319" r:id="rId28"/>
    <p:sldId id="316" r:id="rId29"/>
    <p:sldId id="320"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8" autoAdjust="0"/>
    <p:restoredTop sz="94660"/>
  </p:normalViewPr>
  <p:slideViewPr>
    <p:cSldViewPr>
      <p:cViewPr varScale="1">
        <p:scale>
          <a:sx n="72" d="100"/>
          <a:sy n="72" d="100"/>
        </p:scale>
        <p:origin x="294" y="5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4104"/>
    </p:cViewPr>
  </p:sorterViewPr>
  <p:notesViewPr>
    <p:cSldViewPr>
      <p:cViewPr varScale="1">
        <p:scale>
          <a:sx n="54" d="100"/>
          <a:sy n="54" d="100"/>
        </p:scale>
        <p:origin x="2034" y="3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802.11-y18/r0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802.11-y18/r0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6451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510552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01277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622104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4964815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802.11-y18/r0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87751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6408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Leif Wilhelmsson, Ericsson</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2018</a:t>
            </a:r>
            <a:endParaRPr lang="en-GB" dirty="0"/>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2018</a:t>
            </a:r>
            <a:endParaRPr lang="en-GB"/>
          </a:p>
        </p:txBody>
      </p:sp>
      <p:sp>
        <p:nvSpPr>
          <p:cNvPr id="6" name="Footer Placeholder 5"/>
          <p:cNvSpPr>
            <a:spLocks noGrp="1"/>
          </p:cNvSpPr>
          <p:nvPr>
            <p:ph type="ftr" idx="11"/>
          </p:nvPr>
        </p:nvSpPr>
        <p:spPr/>
        <p:txBody>
          <a:bodyPr/>
          <a:lstStyle>
            <a:lvl1pPr>
              <a:defRPr/>
            </a:lvl1pPr>
          </a:lstStyle>
          <a:p>
            <a:r>
              <a:rPr lang="en-GB"/>
              <a:t>Leif Wilhelmsson, Ericsson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12738" y="285750"/>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Leif Wilhelmsson, Ericsson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Date Placeholder 2"/>
          <p:cNvSpPr>
            <a:spLocks noGrp="1"/>
          </p:cNvSpPr>
          <p:nvPr>
            <p:ph type="dt" idx="10"/>
          </p:nvPr>
        </p:nvSpPr>
        <p:spPr/>
        <p:txBody>
          <a:bodyPr/>
          <a:lstStyle>
            <a:lvl1pPr>
              <a:defRPr/>
            </a:lvl1pPr>
          </a:lstStyle>
          <a:p>
            <a:r>
              <a:rPr lang="en-US"/>
              <a:t>March 2018</a:t>
            </a:r>
            <a:endParaRPr lang="en-GB"/>
          </a:p>
        </p:txBody>
      </p:sp>
      <p:sp>
        <p:nvSpPr>
          <p:cNvPr id="4" name="Footer Placeholder 3"/>
          <p:cNvSpPr>
            <a:spLocks noGrp="1"/>
          </p:cNvSpPr>
          <p:nvPr>
            <p:ph type="ftr" idx="11"/>
          </p:nvPr>
        </p:nvSpPr>
        <p:spPr/>
        <p:txBody>
          <a:bodyPr/>
          <a:lstStyle>
            <a:lvl1pPr>
              <a:defRPr/>
            </a:lvl1pPr>
          </a:lstStyle>
          <a:p>
            <a:r>
              <a:rPr lang="en-GB"/>
              <a:t>Leif Wilhelmsson, Ericsson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2018</a:t>
            </a:r>
            <a:endParaRPr lang="en-GB"/>
          </a:p>
        </p:txBody>
      </p:sp>
      <p:sp>
        <p:nvSpPr>
          <p:cNvPr id="3" name="Footer Placeholder 2"/>
          <p:cNvSpPr>
            <a:spLocks noGrp="1"/>
          </p:cNvSpPr>
          <p:nvPr>
            <p:ph type="ftr" idx="11"/>
          </p:nvPr>
        </p:nvSpPr>
        <p:spPr/>
        <p:txBody>
          <a:bodyPr/>
          <a:lstStyle>
            <a:lvl1pPr>
              <a:defRPr/>
            </a:lvl1pPr>
          </a:lstStyle>
          <a:p>
            <a:r>
              <a:rPr lang="en-GB"/>
              <a:t>Leif Wilhelmsson, Ericsson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2018</a:t>
            </a:r>
            <a:endParaRPr lang="en-GB"/>
          </a:p>
        </p:txBody>
      </p:sp>
      <p:sp>
        <p:nvSpPr>
          <p:cNvPr id="5" name="Footer Placeholder 4"/>
          <p:cNvSpPr>
            <a:spLocks noGrp="1"/>
          </p:cNvSpPr>
          <p:nvPr>
            <p:ph type="ftr" idx="11"/>
          </p:nvPr>
        </p:nvSpPr>
        <p:spPr/>
        <p:txBody>
          <a:bodyPr/>
          <a:lstStyle>
            <a:lvl1pPr>
              <a:defRPr/>
            </a:lvl1pPr>
          </a:lstStyle>
          <a:p>
            <a:r>
              <a:rPr lang="en-GB"/>
              <a:t>Leif Wilhelmsson, Ericsson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Leif Wilhelmsson,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802.11-18/0145r3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 Id="rId5" Type="http://schemas.openxmlformats.org/officeDocument/2006/relationships/image" Target="../media/image17.png"/><Relationship Id="rId4" Type="http://schemas.openxmlformats.org/officeDocument/2006/relationships/image" Target="../media/image16.png"/></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7.xml"/><Relationship Id="rId4" Type="http://schemas.openxmlformats.org/officeDocument/2006/relationships/image" Target="../media/image10.png"/></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Discussion of (how to specify) some TX and RX requirements for 802.11ba</a:t>
            </a:r>
          </a:p>
        </p:txBody>
      </p:sp>
      <p:sp>
        <p:nvSpPr>
          <p:cNvPr id="3074" name="Rectangle 2"/>
          <p:cNvSpPr>
            <a:spLocks noGrp="1" noChangeArrowheads="1"/>
          </p:cNvSpPr>
          <p:nvPr>
            <p:ph type="body" idx="1"/>
          </p:nvPr>
        </p:nvSpPr>
        <p:spPr>
          <a:xfrm>
            <a:off x="670495" y="194270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64718032"/>
              </p:ext>
            </p:extLst>
          </p:nvPr>
        </p:nvGraphicFramePr>
        <p:xfrm>
          <a:off x="660400" y="2870200"/>
          <a:ext cx="8026400" cy="2463800"/>
        </p:xfrm>
        <a:graphic>
          <a:graphicData uri="http://schemas.openxmlformats.org/presentationml/2006/ole">
            <mc:AlternateContent xmlns:mc="http://schemas.openxmlformats.org/markup-compatibility/2006">
              <mc:Choice xmlns:v="urn:schemas-microsoft-com:vml" Requires="v">
                <p:oleObj spid="_x0000_s3173" name="Document" r:id="rId4" imgW="8252039" imgH="2534496" progId="Word.Document.8">
                  <p:embed/>
                </p:oleObj>
              </mc:Choice>
              <mc:Fallback>
                <p:oleObj name="Document" r:id="rId4" imgW="8252039" imgH="2534496" progId="Word.Document.8">
                  <p:embed/>
                  <p:pic>
                    <p:nvPicPr>
                      <p:cNvPr id="0" name="Picture 3"/>
                      <p:cNvPicPr>
                        <a:picLocks noChangeAspect="1" noChangeArrowheads="1"/>
                      </p:cNvPicPr>
                      <p:nvPr/>
                    </p:nvPicPr>
                    <p:blipFill>
                      <a:blip r:embed="rId5"/>
                      <a:srcRect/>
                      <a:stretch>
                        <a:fillRect/>
                      </a:stretch>
                    </p:blipFill>
                    <p:spPr bwMode="auto">
                      <a:xfrm>
                        <a:off x="660400" y="2870200"/>
                        <a:ext cx="80264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670495" y="252968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E7B0-0431-4125-A157-E96992808FAF}"/>
              </a:ext>
            </a:extLst>
          </p:cNvPr>
          <p:cNvSpPr>
            <a:spLocks noGrp="1"/>
          </p:cNvSpPr>
          <p:nvPr>
            <p:ph type="title"/>
          </p:nvPr>
        </p:nvSpPr>
        <p:spPr/>
        <p:txBody>
          <a:bodyPr/>
          <a:lstStyle/>
          <a:p>
            <a:r>
              <a:rPr lang="en-US" sz="2800" dirty="0"/>
              <a:t>Simulation Results – Fixed sequence</a:t>
            </a:r>
          </a:p>
        </p:txBody>
      </p:sp>
      <p:sp>
        <p:nvSpPr>
          <p:cNvPr id="3" name="Content Placeholder 2">
            <a:extLst>
              <a:ext uri="{FF2B5EF4-FFF2-40B4-BE49-F238E27FC236}">
                <a16:creationId xmlns:a16="http://schemas.microsoft.com/office/drawing/2014/main" id="{2B9D2674-06B5-4DB7-9641-8A7C887726E8}"/>
              </a:ext>
            </a:extLst>
          </p:cNvPr>
          <p:cNvSpPr>
            <a:spLocks noGrp="1"/>
          </p:cNvSpPr>
          <p:nvPr>
            <p:ph idx="1"/>
          </p:nvPr>
        </p:nvSpPr>
        <p:spPr>
          <a:xfrm>
            <a:off x="711358" y="4444732"/>
            <a:ext cx="7965098" cy="1513885"/>
          </a:xfrm>
        </p:spPr>
        <p:txBody>
          <a:bodyPr/>
          <a:lstStyle/>
          <a:p>
            <a:pPr>
              <a:buFont typeface="Arial" panose="020B0604020202020204" pitchFamily="34" charset="0"/>
              <a:buChar char="•"/>
            </a:pPr>
            <a:r>
              <a:rPr lang="en-US" dirty="0"/>
              <a:t>The specification should just ensure that TX imperfections only cause negligible receiver degradation</a:t>
            </a:r>
          </a:p>
          <a:p>
            <a:pPr>
              <a:buFont typeface="Arial" panose="020B0604020202020204" pitchFamily="34" charset="0"/>
              <a:buChar char="•"/>
            </a:pPr>
            <a:r>
              <a:rPr lang="en-US" dirty="0"/>
              <a:t>Say the receiver is operating at SNR = 0dB, then there is probably no need have an eye-diagram better than then one corresponding to 10 dB above </a:t>
            </a:r>
          </a:p>
        </p:txBody>
      </p:sp>
      <p:sp>
        <p:nvSpPr>
          <p:cNvPr id="4" name="Slide Number Placeholder 3">
            <a:extLst>
              <a:ext uri="{FF2B5EF4-FFF2-40B4-BE49-F238E27FC236}">
                <a16:creationId xmlns:a16="http://schemas.microsoft.com/office/drawing/2014/main" id="{BACDD22F-8C6C-41E0-AA2A-5F78012B404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2F2F84C1-82E3-4EAE-B83E-82472B5C3C1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2538BCB-2640-447A-A033-EA6C6F01F337}"/>
              </a:ext>
            </a:extLst>
          </p:cNvPr>
          <p:cNvSpPr>
            <a:spLocks noGrp="1"/>
          </p:cNvSpPr>
          <p:nvPr>
            <p:ph type="dt" idx="15"/>
          </p:nvPr>
        </p:nvSpPr>
        <p:spPr/>
        <p:txBody>
          <a:bodyPr/>
          <a:lstStyle/>
          <a:p>
            <a:r>
              <a:rPr lang="en-US"/>
              <a:t>March 2018</a:t>
            </a:r>
            <a:endParaRPr lang="en-GB" dirty="0"/>
          </a:p>
        </p:txBody>
      </p:sp>
      <p:pic>
        <p:nvPicPr>
          <p:cNvPr id="16" name="Picture 15">
            <a:extLst>
              <a:ext uri="{FF2B5EF4-FFF2-40B4-BE49-F238E27FC236}">
                <a16:creationId xmlns:a16="http://schemas.microsoft.com/office/drawing/2014/main" id="{BC73A5AF-7650-4D5F-9ECE-D67CC1F22A6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0365" y="1964846"/>
            <a:ext cx="2971272" cy="2228454"/>
          </a:xfrm>
          <a:prstGeom prst="rect">
            <a:avLst/>
          </a:prstGeom>
        </p:spPr>
      </p:pic>
      <p:pic>
        <p:nvPicPr>
          <p:cNvPr id="18" name="Picture 17">
            <a:extLst>
              <a:ext uri="{FF2B5EF4-FFF2-40B4-BE49-F238E27FC236}">
                <a16:creationId xmlns:a16="http://schemas.microsoft.com/office/drawing/2014/main" id="{FB83B4D1-4BE3-45D7-BD4D-40E828B3E0A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72728" y="2002445"/>
            <a:ext cx="2971272" cy="2228454"/>
          </a:xfrm>
          <a:prstGeom prst="rect">
            <a:avLst/>
          </a:prstGeom>
        </p:spPr>
      </p:pic>
      <p:pic>
        <p:nvPicPr>
          <p:cNvPr id="20" name="Picture 19">
            <a:extLst>
              <a:ext uri="{FF2B5EF4-FFF2-40B4-BE49-F238E27FC236}">
                <a16:creationId xmlns:a16="http://schemas.microsoft.com/office/drawing/2014/main" id="{1D9E49D5-02A8-4415-84B4-F07EBBABCC0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84456" y="1922758"/>
            <a:ext cx="3208453" cy="2406339"/>
          </a:xfrm>
          <a:prstGeom prst="rect">
            <a:avLst/>
          </a:prstGeom>
        </p:spPr>
      </p:pic>
      <p:sp>
        <p:nvSpPr>
          <p:cNvPr id="21" name="TextBox 20">
            <a:extLst>
              <a:ext uri="{FF2B5EF4-FFF2-40B4-BE49-F238E27FC236}">
                <a16:creationId xmlns:a16="http://schemas.microsoft.com/office/drawing/2014/main" id="{55A687B7-E343-4F07-9781-78BDA597656B}"/>
              </a:ext>
            </a:extLst>
          </p:cNvPr>
          <p:cNvSpPr txBox="1"/>
          <p:nvPr/>
        </p:nvSpPr>
        <p:spPr>
          <a:xfrm>
            <a:off x="945858" y="1540780"/>
            <a:ext cx="2008883" cy="461665"/>
          </a:xfrm>
          <a:prstGeom prst="rect">
            <a:avLst/>
          </a:prstGeom>
          <a:noFill/>
        </p:spPr>
        <p:txBody>
          <a:bodyPr wrap="none" rtlCol="0">
            <a:spAutoFit/>
          </a:bodyPr>
          <a:lstStyle/>
          <a:p>
            <a:r>
              <a:rPr lang="en-US" dirty="0">
                <a:solidFill>
                  <a:schemeClr val="tx1">
                    <a:lumMod val="50000"/>
                  </a:schemeClr>
                </a:solidFill>
              </a:rPr>
              <a:t>SNR = 100dB</a:t>
            </a:r>
          </a:p>
        </p:txBody>
      </p:sp>
      <p:sp>
        <p:nvSpPr>
          <p:cNvPr id="22" name="TextBox 21">
            <a:extLst>
              <a:ext uri="{FF2B5EF4-FFF2-40B4-BE49-F238E27FC236}">
                <a16:creationId xmlns:a16="http://schemas.microsoft.com/office/drawing/2014/main" id="{8611B2DC-1CFA-4B4E-8DA9-91496C49DC40}"/>
              </a:ext>
            </a:extLst>
          </p:cNvPr>
          <p:cNvSpPr txBox="1"/>
          <p:nvPr/>
        </p:nvSpPr>
        <p:spPr>
          <a:xfrm>
            <a:off x="3923927" y="1537524"/>
            <a:ext cx="1778051" cy="461665"/>
          </a:xfrm>
          <a:prstGeom prst="rect">
            <a:avLst/>
          </a:prstGeom>
          <a:noFill/>
        </p:spPr>
        <p:txBody>
          <a:bodyPr wrap="none" rtlCol="0">
            <a:spAutoFit/>
          </a:bodyPr>
          <a:lstStyle/>
          <a:p>
            <a:r>
              <a:rPr lang="en-US" dirty="0">
                <a:solidFill>
                  <a:schemeClr val="tx1">
                    <a:lumMod val="50000"/>
                  </a:schemeClr>
                </a:solidFill>
              </a:rPr>
              <a:t>SNR = 10dB</a:t>
            </a:r>
          </a:p>
        </p:txBody>
      </p:sp>
      <p:sp>
        <p:nvSpPr>
          <p:cNvPr id="23" name="TextBox 22">
            <a:extLst>
              <a:ext uri="{FF2B5EF4-FFF2-40B4-BE49-F238E27FC236}">
                <a16:creationId xmlns:a16="http://schemas.microsoft.com/office/drawing/2014/main" id="{9284F5F9-113D-4320-9DF8-E05D443D2C1F}"/>
              </a:ext>
            </a:extLst>
          </p:cNvPr>
          <p:cNvSpPr txBox="1"/>
          <p:nvPr/>
        </p:nvSpPr>
        <p:spPr>
          <a:xfrm>
            <a:off x="6653922" y="1606053"/>
            <a:ext cx="1624163" cy="461665"/>
          </a:xfrm>
          <a:prstGeom prst="rect">
            <a:avLst/>
          </a:prstGeom>
          <a:noFill/>
        </p:spPr>
        <p:txBody>
          <a:bodyPr wrap="none" rtlCol="0">
            <a:spAutoFit/>
          </a:bodyPr>
          <a:lstStyle/>
          <a:p>
            <a:r>
              <a:rPr lang="en-US" dirty="0">
                <a:solidFill>
                  <a:schemeClr val="tx1">
                    <a:lumMod val="50000"/>
                  </a:schemeClr>
                </a:solidFill>
              </a:rPr>
              <a:t>SNR = 0dB</a:t>
            </a:r>
          </a:p>
        </p:txBody>
      </p:sp>
    </p:spTree>
    <p:extLst>
      <p:ext uri="{BB962C8B-B14F-4D97-AF65-F5344CB8AC3E}">
        <p14:creationId xmlns:p14="http://schemas.microsoft.com/office/powerpoint/2010/main" val="3751322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E7B0-0431-4125-A157-E96992808FAF}"/>
              </a:ext>
            </a:extLst>
          </p:cNvPr>
          <p:cNvSpPr>
            <a:spLocks noGrp="1"/>
          </p:cNvSpPr>
          <p:nvPr>
            <p:ph type="title"/>
          </p:nvPr>
        </p:nvSpPr>
        <p:spPr/>
        <p:txBody>
          <a:bodyPr/>
          <a:lstStyle/>
          <a:p>
            <a:r>
              <a:rPr lang="en-US" sz="2800" dirty="0"/>
              <a:t>Simulation Results – Impact of PA OBO</a:t>
            </a:r>
          </a:p>
        </p:txBody>
      </p:sp>
      <p:sp>
        <p:nvSpPr>
          <p:cNvPr id="3" name="Content Placeholder 2">
            <a:extLst>
              <a:ext uri="{FF2B5EF4-FFF2-40B4-BE49-F238E27FC236}">
                <a16:creationId xmlns:a16="http://schemas.microsoft.com/office/drawing/2014/main" id="{2B9D2674-06B5-4DB7-9641-8A7C887726E8}"/>
              </a:ext>
            </a:extLst>
          </p:cNvPr>
          <p:cNvSpPr>
            <a:spLocks noGrp="1"/>
          </p:cNvSpPr>
          <p:nvPr>
            <p:ph idx="1"/>
          </p:nvPr>
        </p:nvSpPr>
        <p:spPr>
          <a:xfrm>
            <a:off x="695712" y="5189975"/>
            <a:ext cx="7852896" cy="1513885"/>
          </a:xfrm>
        </p:spPr>
        <p:txBody>
          <a:bodyPr/>
          <a:lstStyle/>
          <a:p>
            <a:pPr>
              <a:buFont typeface="Arial" panose="020B0604020202020204" pitchFamily="34" charset="0"/>
              <a:buChar char="•"/>
            </a:pPr>
            <a:r>
              <a:rPr lang="en-US" dirty="0"/>
              <a:t>Opposite to e.g. QAM, the PA saturation is good!</a:t>
            </a:r>
          </a:p>
          <a:p>
            <a:pPr>
              <a:buFont typeface="Arial" panose="020B0604020202020204" pitchFamily="34" charset="0"/>
              <a:buChar char="•"/>
            </a:pPr>
            <a:r>
              <a:rPr lang="en-US" dirty="0"/>
              <a:t>The reason is that the transmitted signal becomes closer to “ideal OOK”. At the cost of spectrum re-growth </a:t>
            </a:r>
          </a:p>
        </p:txBody>
      </p:sp>
      <p:sp>
        <p:nvSpPr>
          <p:cNvPr id="4" name="Slide Number Placeholder 3">
            <a:extLst>
              <a:ext uri="{FF2B5EF4-FFF2-40B4-BE49-F238E27FC236}">
                <a16:creationId xmlns:a16="http://schemas.microsoft.com/office/drawing/2014/main" id="{BACDD22F-8C6C-41E0-AA2A-5F78012B404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2F2F84C1-82E3-4EAE-B83E-82472B5C3C1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2538BCB-2640-447A-A033-EA6C6F01F337}"/>
              </a:ext>
            </a:extLst>
          </p:cNvPr>
          <p:cNvSpPr>
            <a:spLocks noGrp="1"/>
          </p:cNvSpPr>
          <p:nvPr>
            <p:ph type="dt" idx="15"/>
          </p:nvPr>
        </p:nvSpPr>
        <p:spPr/>
        <p:txBody>
          <a:bodyPr/>
          <a:lstStyle/>
          <a:p>
            <a:r>
              <a:rPr lang="en-US"/>
              <a:t>March 2018</a:t>
            </a:r>
            <a:endParaRPr lang="en-GB" dirty="0"/>
          </a:p>
        </p:txBody>
      </p:sp>
      <p:sp>
        <p:nvSpPr>
          <p:cNvPr id="21" name="TextBox 20">
            <a:extLst>
              <a:ext uri="{FF2B5EF4-FFF2-40B4-BE49-F238E27FC236}">
                <a16:creationId xmlns:a16="http://schemas.microsoft.com/office/drawing/2014/main" id="{55A687B7-E343-4F07-9781-78BDA597656B}"/>
              </a:ext>
            </a:extLst>
          </p:cNvPr>
          <p:cNvSpPr txBox="1"/>
          <p:nvPr/>
        </p:nvSpPr>
        <p:spPr>
          <a:xfrm>
            <a:off x="730960" y="2371909"/>
            <a:ext cx="1829347" cy="461665"/>
          </a:xfrm>
          <a:prstGeom prst="rect">
            <a:avLst/>
          </a:prstGeom>
          <a:noFill/>
        </p:spPr>
        <p:txBody>
          <a:bodyPr wrap="none" rtlCol="0">
            <a:spAutoFit/>
          </a:bodyPr>
          <a:lstStyle/>
          <a:p>
            <a:r>
              <a:rPr lang="en-US" dirty="0">
                <a:solidFill>
                  <a:schemeClr val="tx1">
                    <a:lumMod val="50000"/>
                  </a:schemeClr>
                </a:solidFill>
              </a:rPr>
              <a:t>OBO = 10dB</a:t>
            </a:r>
          </a:p>
        </p:txBody>
      </p:sp>
      <p:pic>
        <p:nvPicPr>
          <p:cNvPr id="8" name="Picture 7">
            <a:extLst>
              <a:ext uri="{FF2B5EF4-FFF2-40B4-BE49-F238E27FC236}">
                <a16:creationId xmlns:a16="http://schemas.microsoft.com/office/drawing/2014/main" id="{226E2D82-477B-48F5-8F92-4E89D48CB66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23035" y="1763654"/>
            <a:ext cx="2504832" cy="1878624"/>
          </a:xfrm>
          <a:prstGeom prst="rect">
            <a:avLst/>
          </a:prstGeom>
        </p:spPr>
      </p:pic>
      <p:pic>
        <p:nvPicPr>
          <p:cNvPr id="10" name="Picture 9">
            <a:extLst>
              <a:ext uri="{FF2B5EF4-FFF2-40B4-BE49-F238E27FC236}">
                <a16:creationId xmlns:a16="http://schemas.microsoft.com/office/drawing/2014/main" id="{132C6DD9-041A-4F97-B69D-8097F9BCD2D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86814" y="3397648"/>
            <a:ext cx="2577274" cy="1665346"/>
          </a:xfrm>
          <a:prstGeom prst="rect">
            <a:avLst/>
          </a:prstGeom>
        </p:spPr>
      </p:pic>
      <p:pic>
        <p:nvPicPr>
          <p:cNvPr id="12" name="Picture 11">
            <a:extLst>
              <a:ext uri="{FF2B5EF4-FFF2-40B4-BE49-F238E27FC236}">
                <a16:creationId xmlns:a16="http://schemas.microsoft.com/office/drawing/2014/main" id="{29A03DED-6B50-42AF-92A1-0C0ED4F6FBC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27239" y="3379041"/>
            <a:ext cx="3009224" cy="1678184"/>
          </a:xfrm>
          <a:prstGeom prst="rect">
            <a:avLst/>
          </a:prstGeom>
        </p:spPr>
      </p:pic>
      <p:pic>
        <p:nvPicPr>
          <p:cNvPr id="14" name="Picture 13">
            <a:extLst>
              <a:ext uri="{FF2B5EF4-FFF2-40B4-BE49-F238E27FC236}">
                <a16:creationId xmlns:a16="http://schemas.microsoft.com/office/drawing/2014/main" id="{4F9760A5-A374-4677-8883-83B16270450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96136" y="1763650"/>
            <a:ext cx="3009225" cy="1678184"/>
          </a:xfrm>
          <a:prstGeom prst="rect">
            <a:avLst/>
          </a:prstGeom>
        </p:spPr>
      </p:pic>
      <p:sp>
        <p:nvSpPr>
          <p:cNvPr id="24" name="TextBox 23">
            <a:extLst>
              <a:ext uri="{FF2B5EF4-FFF2-40B4-BE49-F238E27FC236}">
                <a16:creationId xmlns:a16="http://schemas.microsoft.com/office/drawing/2014/main" id="{D4A144B8-1B4D-4037-A843-8550C36207B6}"/>
              </a:ext>
            </a:extLst>
          </p:cNvPr>
          <p:cNvSpPr txBox="1"/>
          <p:nvPr/>
        </p:nvSpPr>
        <p:spPr>
          <a:xfrm>
            <a:off x="706126" y="3844564"/>
            <a:ext cx="1675459" cy="461665"/>
          </a:xfrm>
          <a:prstGeom prst="rect">
            <a:avLst/>
          </a:prstGeom>
          <a:noFill/>
        </p:spPr>
        <p:txBody>
          <a:bodyPr wrap="none" rtlCol="0">
            <a:spAutoFit/>
          </a:bodyPr>
          <a:lstStyle/>
          <a:p>
            <a:r>
              <a:rPr lang="en-US" dirty="0">
                <a:solidFill>
                  <a:schemeClr val="tx1">
                    <a:lumMod val="50000"/>
                  </a:schemeClr>
                </a:solidFill>
              </a:rPr>
              <a:t>OBO = 0dB</a:t>
            </a:r>
          </a:p>
        </p:txBody>
      </p:sp>
    </p:spTree>
    <p:extLst>
      <p:ext uri="{BB962C8B-B14F-4D97-AF65-F5344CB8AC3E}">
        <p14:creationId xmlns:p14="http://schemas.microsoft.com/office/powerpoint/2010/main" val="462217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66E7B0-0431-4125-A157-E96992808FAF}"/>
              </a:ext>
            </a:extLst>
          </p:cNvPr>
          <p:cNvSpPr>
            <a:spLocks noGrp="1"/>
          </p:cNvSpPr>
          <p:nvPr>
            <p:ph type="title"/>
          </p:nvPr>
        </p:nvSpPr>
        <p:spPr>
          <a:xfrm>
            <a:off x="323528" y="685800"/>
            <a:ext cx="8352928" cy="1065213"/>
          </a:xfrm>
        </p:spPr>
        <p:txBody>
          <a:bodyPr/>
          <a:lstStyle/>
          <a:p>
            <a:r>
              <a:rPr lang="en-US" sz="2800" dirty="0"/>
              <a:t>Simulation Results – Random data vs. fixed seq.</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2B9D2674-06B5-4DB7-9641-8A7C887726E8}"/>
                  </a:ext>
                </a:extLst>
              </p:cNvPr>
              <p:cNvSpPr>
                <a:spLocks noGrp="1"/>
              </p:cNvSpPr>
              <p:nvPr>
                <p:ph idx="1"/>
              </p:nvPr>
            </p:nvSpPr>
            <p:spPr>
              <a:xfrm>
                <a:off x="723899" y="4770620"/>
                <a:ext cx="7770813" cy="1513885"/>
              </a:xfrm>
            </p:spPr>
            <p:txBody>
              <a:bodyPr/>
              <a:lstStyle/>
              <a:p>
                <a:pPr>
                  <a:buFont typeface="Arial" panose="020B0604020202020204" pitchFamily="34" charset="0"/>
                  <a:buChar char="•"/>
                </a:pPr>
                <a:r>
                  <a:rPr lang="en-US" dirty="0"/>
                  <a:t>The variations in case of a random data is due to that although </a:t>
                </a:r>
                <a14:m>
                  <m:oMath xmlns:m="http://schemas.openxmlformats.org/officeDocument/2006/math">
                    <m:nary>
                      <m:naryPr>
                        <m:chr m:val="∑"/>
                        <m:supHide m:val="on"/>
                        <m:ctrlPr>
                          <a:rPr lang="en-US" i="1" smtClean="0">
                            <a:latin typeface="Cambria Math" panose="02040503050406030204" pitchFamily="18" charset="0"/>
                          </a:rPr>
                        </m:ctrlPr>
                      </m:naryPr>
                      <m:sub>
                        <m:r>
                          <m:rPr>
                            <m:brk m:alnAt="7"/>
                          </m:rPr>
                          <a:rPr lang="sv-SE" b="1" i="1" smtClean="0">
                            <a:latin typeface="Cambria Math" panose="02040503050406030204" pitchFamily="18" charset="0"/>
                          </a:rPr>
                          <m:t>𝒏</m:t>
                        </m:r>
                      </m:sub>
                      <m:sup/>
                      <m:e>
                        <m:sSubSup>
                          <m:sSubSupPr>
                            <m:ctrlPr>
                              <a:rPr lang="en-US" i="1" smtClean="0">
                                <a:latin typeface="Cambria Math" panose="02040503050406030204" pitchFamily="18" charset="0"/>
                              </a:rPr>
                            </m:ctrlPr>
                          </m:sSubSupPr>
                          <m:e>
                            <m:r>
                              <a:rPr lang="sv-SE" b="1" i="1" smtClean="0">
                                <a:latin typeface="Cambria Math" panose="02040503050406030204" pitchFamily="18" charset="0"/>
                              </a:rPr>
                              <m:t>𝒔</m:t>
                            </m:r>
                          </m:e>
                          <m:sub>
                            <m:r>
                              <a:rPr lang="sv-SE" b="1" i="1" smtClean="0">
                                <a:latin typeface="Cambria Math" panose="02040503050406030204" pitchFamily="18" charset="0"/>
                              </a:rPr>
                              <m:t>𝒏</m:t>
                            </m:r>
                          </m:sub>
                          <m:sup>
                            <m:r>
                              <a:rPr lang="sv-SE" b="1" i="1" smtClean="0">
                                <a:latin typeface="Cambria Math" panose="02040503050406030204" pitchFamily="18" charset="0"/>
                              </a:rPr>
                              <m:t>𝟐</m:t>
                            </m:r>
                          </m:sup>
                        </m:sSubSup>
                      </m:e>
                    </m:nary>
                  </m:oMath>
                </a14:m>
                <a:r>
                  <a:rPr lang="en-US" dirty="0"/>
                  <a:t> = constant for all ON symbols, the envelope detector uses </a:t>
                </a:r>
                <a14:m>
                  <m:oMath xmlns:m="http://schemas.openxmlformats.org/officeDocument/2006/math">
                    <m:nary>
                      <m:naryPr>
                        <m:chr m:val="∑"/>
                        <m:supHide m:val="on"/>
                        <m:ctrlPr>
                          <a:rPr lang="en-US" i="1">
                            <a:latin typeface="Cambria Math" panose="02040503050406030204" pitchFamily="18" charset="0"/>
                          </a:rPr>
                        </m:ctrlPr>
                      </m:naryPr>
                      <m:sub>
                        <m:r>
                          <m:rPr>
                            <m:brk m:alnAt="7"/>
                          </m:rPr>
                          <a:rPr lang="sv-SE" i="1">
                            <a:latin typeface="Cambria Math" panose="02040503050406030204" pitchFamily="18" charset="0"/>
                          </a:rPr>
                          <m:t>𝒏</m:t>
                        </m:r>
                      </m:sub>
                      <m:sup/>
                      <m:e>
                        <m:sSubSup>
                          <m:sSubSupPr>
                            <m:ctrlPr>
                              <a:rPr lang="en-US" i="1">
                                <a:latin typeface="Cambria Math" panose="02040503050406030204" pitchFamily="18" charset="0"/>
                              </a:rPr>
                            </m:ctrlPr>
                          </m:sSubSupPr>
                          <m:e>
                            <m:r>
                              <a:rPr lang="sv-SE" i="1">
                                <a:latin typeface="Cambria Math" panose="02040503050406030204" pitchFamily="18" charset="0"/>
                              </a:rPr>
                              <m:t>𝒔</m:t>
                            </m:r>
                          </m:e>
                          <m:sub>
                            <m:r>
                              <a:rPr lang="sv-SE" i="1">
                                <a:latin typeface="Cambria Math" panose="02040503050406030204" pitchFamily="18" charset="0"/>
                              </a:rPr>
                              <m:t>𝒏</m:t>
                            </m:r>
                          </m:sub>
                          <m:sup/>
                        </m:sSubSup>
                        <m:r>
                          <a:rPr lang="sv-SE" b="1" i="1" smtClean="0">
                            <a:latin typeface="Cambria Math" panose="02040503050406030204" pitchFamily="18" charset="0"/>
                          </a:rPr>
                          <m:t>,</m:t>
                        </m:r>
                      </m:e>
                    </m:nary>
                    <m:r>
                      <a:rPr lang="sv-SE" b="1" i="1" smtClean="0">
                        <a:latin typeface="Cambria Math" panose="02040503050406030204" pitchFamily="18" charset="0"/>
                      </a:rPr>
                      <m:t> </m:t>
                    </m:r>
                  </m:oMath>
                </a14:m>
                <a:r>
                  <a:rPr lang="en-US" dirty="0"/>
                  <a:t>which varies </a:t>
                </a:r>
              </a:p>
            </p:txBody>
          </p:sp>
        </mc:Choice>
        <mc:Fallback xmlns="">
          <p:sp>
            <p:nvSpPr>
              <p:cNvPr id="3" name="Content Placeholder 2">
                <a:extLst>
                  <a:ext uri="{FF2B5EF4-FFF2-40B4-BE49-F238E27FC236}">
                    <a16:creationId xmlns:a16="http://schemas.microsoft.com/office/drawing/2014/main" id="{2B9D2674-06B5-4DB7-9641-8A7C887726E8}"/>
                  </a:ext>
                </a:extLst>
              </p:cNvPr>
              <p:cNvSpPr>
                <a:spLocks noGrp="1" noRot="1" noChangeAspect="1" noMove="1" noResize="1" noEditPoints="1" noAdjustHandles="1" noChangeArrowheads="1" noChangeShapeType="1" noTextEdit="1"/>
              </p:cNvSpPr>
              <p:nvPr>
                <p:ph idx="1"/>
              </p:nvPr>
            </p:nvSpPr>
            <p:spPr>
              <a:xfrm>
                <a:off x="723899" y="4770620"/>
                <a:ext cx="7770813" cy="1513885"/>
              </a:xfrm>
              <a:blipFill>
                <a:blip r:embed="rId2"/>
                <a:stretch>
                  <a:fillRect l="-1099" t="-14516" b="-15726"/>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BACDD22F-8C6C-41E0-AA2A-5F78012B404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F2F84C1-82E3-4EAE-B83E-82472B5C3C12}"/>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2538BCB-2640-447A-A033-EA6C6F01F337}"/>
              </a:ext>
            </a:extLst>
          </p:cNvPr>
          <p:cNvSpPr>
            <a:spLocks noGrp="1"/>
          </p:cNvSpPr>
          <p:nvPr>
            <p:ph type="dt" idx="15"/>
          </p:nvPr>
        </p:nvSpPr>
        <p:spPr/>
        <p:txBody>
          <a:bodyPr/>
          <a:lstStyle/>
          <a:p>
            <a:r>
              <a:rPr lang="en-US"/>
              <a:t>March 2018</a:t>
            </a:r>
            <a:endParaRPr lang="en-GB" dirty="0"/>
          </a:p>
        </p:txBody>
      </p:sp>
      <p:sp>
        <p:nvSpPr>
          <p:cNvPr id="24" name="TextBox 23">
            <a:extLst>
              <a:ext uri="{FF2B5EF4-FFF2-40B4-BE49-F238E27FC236}">
                <a16:creationId xmlns:a16="http://schemas.microsoft.com/office/drawing/2014/main" id="{D4A144B8-1B4D-4037-A843-8550C36207B6}"/>
              </a:ext>
            </a:extLst>
          </p:cNvPr>
          <p:cNvSpPr txBox="1"/>
          <p:nvPr/>
        </p:nvSpPr>
        <p:spPr>
          <a:xfrm>
            <a:off x="1734005" y="1683582"/>
            <a:ext cx="2089033" cy="461665"/>
          </a:xfrm>
          <a:prstGeom prst="rect">
            <a:avLst/>
          </a:prstGeom>
          <a:noFill/>
        </p:spPr>
        <p:txBody>
          <a:bodyPr wrap="none" rtlCol="0">
            <a:spAutoFit/>
          </a:bodyPr>
          <a:lstStyle/>
          <a:p>
            <a:r>
              <a:rPr lang="en-US" dirty="0">
                <a:solidFill>
                  <a:schemeClr val="tx1">
                    <a:lumMod val="50000"/>
                  </a:schemeClr>
                </a:solidFill>
              </a:rPr>
              <a:t>Fixed sequence</a:t>
            </a:r>
          </a:p>
        </p:txBody>
      </p:sp>
      <p:pic>
        <p:nvPicPr>
          <p:cNvPr id="9" name="Picture 8">
            <a:extLst>
              <a:ext uri="{FF2B5EF4-FFF2-40B4-BE49-F238E27FC236}">
                <a16:creationId xmlns:a16="http://schemas.microsoft.com/office/drawing/2014/main" id="{291C7F57-D2AC-408A-BC92-A2CD2B1213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09306" y="2137296"/>
            <a:ext cx="3153241" cy="2364931"/>
          </a:xfrm>
          <a:prstGeom prst="rect">
            <a:avLst/>
          </a:prstGeom>
        </p:spPr>
      </p:pic>
      <p:pic>
        <p:nvPicPr>
          <p:cNvPr id="15" name="Picture 14">
            <a:extLst>
              <a:ext uri="{FF2B5EF4-FFF2-40B4-BE49-F238E27FC236}">
                <a16:creationId xmlns:a16="http://schemas.microsoft.com/office/drawing/2014/main" id="{FD8EA9F0-315C-428B-A46F-31641EB7B89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81453" y="2222952"/>
            <a:ext cx="2801133" cy="2100850"/>
          </a:xfrm>
          <a:prstGeom prst="rect">
            <a:avLst/>
          </a:prstGeom>
        </p:spPr>
      </p:pic>
      <p:sp>
        <p:nvSpPr>
          <p:cNvPr id="16" name="TextBox 15">
            <a:extLst>
              <a:ext uri="{FF2B5EF4-FFF2-40B4-BE49-F238E27FC236}">
                <a16:creationId xmlns:a16="http://schemas.microsoft.com/office/drawing/2014/main" id="{ED04EFFF-82F7-4B65-8155-D7FBA570B294}"/>
              </a:ext>
            </a:extLst>
          </p:cNvPr>
          <p:cNvSpPr txBox="1"/>
          <p:nvPr/>
        </p:nvSpPr>
        <p:spPr>
          <a:xfrm>
            <a:off x="4914885" y="1675631"/>
            <a:ext cx="2680542" cy="461665"/>
          </a:xfrm>
          <a:prstGeom prst="rect">
            <a:avLst/>
          </a:prstGeom>
          <a:noFill/>
        </p:spPr>
        <p:txBody>
          <a:bodyPr wrap="none" rtlCol="0">
            <a:spAutoFit/>
          </a:bodyPr>
          <a:lstStyle/>
          <a:p>
            <a:r>
              <a:rPr lang="en-US" dirty="0">
                <a:solidFill>
                  <a:schemeClr val="tx1">
                    <a:lumMod val="50000"/>
                  </a:schemeClr>
                </a:solidFill>
              </a:rPr>
              <a:t>Random QPSK data</a:t>
            </a:r>
          </a:p>
        </p:txBody>
      </p:sp>
    </p:spTree>
    <p:extLst>
      <p:ext uri="{BB962C8B-B14F-4D97-AF65-F5344CB8AC3E}">
        <p14:creationId xmlns:p14="http://schemas.microsoft.com/office/powerpoint/2010/main" val="10008936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1DDEF-E0A2-4991-AEEF-1D2DA398C3C5}"/>
              </a:ext>
            </a:extLst>
          </p:cNvPr>
          <p:cNvSpPr>
            <a:spLocks noGrp="1"/>
          </p:cNvSpPr>
          <p:nvPr>
            <p:ph type="title"/>
          </p:nvPr>
        </p:nvSpPr>
        <p:spPr/>
        <p:txBody>
          <a:bodyPr/>
          <a:lstStyle/>
          <a:p>
            <a:r>
              <a:rPr lang="en-US" dirty="0"/>
              <a:t>Receiver:  Sensitivity</a:t>
            </a:r>
          </a:p>
        </p:txBody>
      </p:sp>
      <p:sp>
        <p:nvSpPr>
          <p:cNvPr id="3" name="Content Placeholder 2">
            <a:extLst>
              <a:ext uri="{FF2B5EF4-FFF2-40B4-BE49-F238E27FC236}">
                <a16:creationId xmlns:a16="http://schemas.microsoft.com/office/drawing/2014/main" id="{436CD72D-2269-4D07-B325-222F340FC6A4}"/>
              </a:ext>
            </a:extLst>
          </p:cNvPr>
          <p:cNvSpPr>
            <a:spLocks noGrp="1"/>
          </p:cNvSpPr>
          <p:nvPr>
            <p:ph idx="1"/>
          </p:nvPr>
        </p:nvSpPr>
        <p:spPr/>
        <p:txBody>
          <a:bodyPr/>
          <a:lstStyle/>
          <a:p>
            <a:pPr>
              <a:buFont typeface="Arial" panose="020B0604020202020204" pitchFamily="34" charset="0"/>
              <a:buChar char="•"/>
            </a:pPr>
            <a:r>
              <a:rPr lang="en-US" dirty="0"/>
              <a:t>According to the PAR “</a:t>
            </a:r>
            <a:r>
              <a:rPr lang="en-GB" i="1" dirty="0"/>
              <a:t>The WUR is a companion radio to the primary connectivity radio and meets the same </a:t>
            </a:r>
            <a:r>
              <a:rPr lang="en-GB" i="1" u="sng" dirty="0"/>
              <a:t>range </a:t>
            </a:r>
            <a:r>
              <a:rPr lang="en-GB" i="1" dirty="0"/>
              <a:t>requirement as the primary connectivity radio</a:t>
            </a:r>
            <a:r>
              <a:rPr lang="en-GB" dirty="0"/>
              <a:t>“</a:t>
            </a:r>
          </a:p>
          <a:p>
            <a:pPr>
              <a:buFont typeface="Arial" panose="020B0604020202020204" pitchFamily="34" charset="0"/>
              <a:buChar char="•"/>
            </a:pPr>
            <a:endParaRPr lang="en-GB" dirty="0"/>
          </a:p>
          <a:p>
            <a:pPr>
              <a:buFont typeface="Arial" panose="020B0604020202020204" pitchFamily="34" charset="0"/>
              <a:buChar char="•"/>
            </a:pPr>
            <a:r>
              <a:rPr lang="en-GB" dirty="0"/>
              <a:t>Because of different regulatory rules in different regions of the world, the maximum allowed TX power may be different than that of the PCR [2]</a:t>
            </a:r>
          </a:p>
          <a:p>
            <a:pPr>
              <a:buFont typeface="Arial" panose="020B0604020202020204" pitchFamily="34" charset="0"/>
              <a:buChar char="•"/>
            </a:pPr>
            <a:endParaRPr lang="en-GB" dirty="0"/>
          </a:p>
          <a:p>
            <a:pPr>
              <a:buFont typeface="Arial" panose="020B0604020202020204" pitchFamily="34" charset="0"/>
              <a:buChar char="•"/>
            </a:pPr>
            <a:r>
              <a:rPr lang="en-GB" dirty="0"/>
              <a:t>To achieve the same range when the TX power is less for the WUR, a better sensitivity is required [2],[3] </a:t>
            </a:r>
          </a:p>
        </p:txBody>
      </p:sp>
      <p:sp>
        <p:nvSpPr>
          <p:cNvPr id="4" name="Slide Number Placeholder 3">
            <a:extLst>
              <a:ext uri="{FF2B5EF4-FFF2-40B4-BE49-F238E27FC236}">
                <a16:creationId xmlns:a16="http://schemas.microsoft.com/office/drawing/2014/main" id="{3283ED80-7EAE-4C0D-AE2A-26D0AA187E7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A3CD344-3F75-411D-92F1-2F5C866D107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744C40E-EF55-42A3-9F9B-5985153812F2}"/>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852912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1DDEF-E0A2-4991-AEEF-1D2DA398C3C5}"/>
              </a:ext>
            </a:extLst>
          </p:cNvPr>
          <p:cNvSpPr>
            <a:spLocks noGrp="1"/>
          </p:cNvSpPr>
          <p:nvPr>
            <p:ph type="title"/>
          </p:nvPr>
        </p:nvSpPr>
        <p:spPr/>
        <p:txBody>
          <a:bodyPr/>
          <a:lstStyle/>
          <a:p>
            <a:r>
              <a:rPr lang="en-US" dirty="0"/>
              <a:t>Receiver:  Sensitivity</a:t>
            </a:r>
          </a:p>
        </p:txBody>
      </p:sp>
      <p:sp>
        <p:nvSpPr>
          <p:cNvPr id="3" name="Content Placeholder 2">
            <a:extLst>
              <a:ext uri="{FF2B5EF4-FFF2-40B4-BE49-F238E27FC236}">
                <a16:creationId xmlns:a16="http://schemas.microsoft.com/office/drawing/2014/main" id="{436CD72D-2269-4D07-B325-222F340FC6A4}"/>
              </a:ext>
            </a:extLst>
          </p:cNvPr>
          <p:cNvSpPr>
            <a:spLocks noGrp="1"/>
          </p:cNvSpPr>
          <p:nvPr>
            <p:ph idx="1"/>
          </p:nvPr>
        </p:nvSpPr>
        <p:spPr>
          <a:xfrm>
            <a:off x="685800" y="1830388"/>
            <a:ext cx="7770813" cy="4113213"/>
          </a:xfrm>
        </p:spPr>
        <p:txBody>
          <a:bodyPr/>
          <a:lstStyle/>
          <a:p>
            <a:pPr>
              <a:buFont typeface="Arial" panose="020B0604020202020204" pitchFamily="34" charset="0"/>
              <a:buChar char="•"/>
            </a:pPr>
            <a:r>
              <a:rPr lang="en-GB" dirty="0"/>
              <a:t>The improved sensitivity has up until now been taken into account by, relative to the PCR, having a required SNR that is [3]</a:t>
            </a:r>
          </a:p>
          <a:p>
            <a:pPr marL="800100" lvl="1" indent="-342900">
              <a:buFont typeface="Arial" panose="020B0604020202020204" pitchFamily="34" charset="0"/>
              <a:buChar char="•"/>
            </a:pPr>
            <a:r>
              <a:rPr lang="en-US" dirty="0"/>
              <a:t>12 dB lower in 2.4 GHz frequency band</a:t>
            </a:r>
          </a:p>
          <a:p>
            <a:pPr marL="800100" lvl="1" indent="-342900">
              <a:buFont typeface="Arial" panose="020B0604020202020204" pitchFamily="34" charset="0"/>
              <a:buChar char="•"/>
            </a:pPr>
            <a:r>
              <a:rPr lang="en-US" dirty="0"/>
              <a:t>15 dB lower in 5 GHz frequency band</a:t>
            </a:r>
            <a:endParaRPr lang="en-GB" dirty="0"/>
          </a:p>
          <a:p>
            <a:pPr lvl="1">
              <a:buFont typeface="Arial" panose="020B0604020202020204" pitchFamily="34" charset="0"/>
              <a:buChar char="•"/>
            </a:pPr>
            <a:endParaRPr lang="en-GB" dirty="0"/>
          </a:p>
          <a:p>
            <a:pPr>
              <a:buFont typeface="Arial" panose="020B0604020202020204" pitchFamily="34" charset="0"/>
              <a:buChar char="•"/>
            </a:pPr>
            <a:r>
              <a:rPr lang="en-GB" dirty="0"/>
              <a:t>The PHY group feels that we should not require the same </a:t>
            </a:r>
            <a:r>
              <a:rPr lang="en-GB" u="sng" dirty="0"/>
              <a:t>range</a:t>
            </a:r>
            <a:r>
              <a:rPr lang="en-GB" dirty="0"/>
              <a:t>, but should instead require the same </a:t>
            </a:r>
            <a:r>
              <a:rPr lang="en-GB" u="sng" dirty="0"/>
              <a:t>sensitivity</a:t>
            </a:r>
          </a:p>
          <a:p>
            <a:pPr lvl="1">
              <a:buFont typeface="Arial" panose="020B0604020202020204" pitchFamily="34" charset="0"/>
              <a:buChar char="•"/>
            </a:pPr>
            <a:r>
              <a:rPr lang="en-GB" dirty="0"/>
              <a:t>This would effectively test the demodulator and that the NF is not too high, but will not take a potential lower TX power into account</a:t>
            </a:r>
          </a:p>
          <a:p>
            <a:pPr>
              <a:buFont typeface="Arial" panose="020B0604020202020204" pitchFamily="34" charset="0"/>
              <a:buChar char="•"/>
            </a:pPr>
            <a:endParaRPr lang="en-GB" dirty="0"/>
          </a:p>
          <a:p>
            <a:pPr>
              <a:buFont typeface="Arial" panose="020B0604020202020204" pitchFamily="34" charset="0"/>
              <a:buChar char="•"/>
            </a:pPr>
            <a:endParaRPr lang="en-GB" dirty="0"/>
          </a:p>
          <a:p>
            <a:pPr marL="0" indent="0"/>
            <a:r>
              <a:rPr lang="en-GB" dirty="0"/>
              <a:t> </a:t>
            </a:r>
          </a:p>
        </p:txBody>
      </p:sp>
      <p:sp>
        <p:nvSpPr>
          <p:cNvPr id="4" name="Slide Number Placeholder 3">
            <a:extLst>
              <a:ext uri="{FF2B5EF4-FFF2-40B4-BE49-F238E27FC236}">
                <a16:creationId xmlns:a16="http://schemas.microsoft.com/office/drawing/2014/main" id="{3283ED80-7EAE-4C0D-AE2A-26D0AA187E7F}"/>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A3CD344-3F75-411D-92F1-2F5C866D107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744C40E-EF55-42A3-9F9B-5985153812F2}"/>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790711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E1DDEF-E0A2-4991-AEEF-1D2DA398C3C5}"/>
              </a:ext>
            </a:extLst>
          </p:cNvPr>
          <p:cNvSpPr>
            <a:spLocks noGrp="1"/>
          </p:cNvSpPr>
          <p:nvPr>
            <p:ph type="title"/>
          </p:nvPr>
        </p:nvSpPr>
        <p:spPr/>
        <p:txBody>
          <a:bodyPr/>
          <a:lstStyle/>
          <a:p>
            <a:r>
              <a:rPr lang="en-US" dirty="0"/>
              <a:t>Receiver:  Sensitivity</a:t>
            </a:r>
          </a:p>
        </p:txBody>
      </p:sp>
      <p:sp>
        <p:nvSpPr>
          <p:cNvPr id="3" name="Content Placeholder 2">
            <a:extLst>
              <a:ext uri="{FF2B5EF4-FFF2-40B4-BE49-F238E27FC236}">
                <a16:creationId xmlns:a16="http://schemas.microsoft.com/office/drawing/2014/main" id="{436CD72D-2269-4D07-B325-222F340FC6A4}"/>
              </a:ext>
            </a:extLst>
          </p:cNvPr>
          <p:cNvSpPr>
            <a:spLocks noGrp="1"/>
          </p:cNvSpPr>
          <p:nvPr>
            <p:ph idx="1"/>
          </p:nvPr>
        </p:nvSpPr>
        <p:spPr>
          <a:xfrm>
            <a:off x="685800" y="1830388"/>
            <a:ext cx="7770813" cy="4113213"/>
          </a:xfrm>
        </p:spPr>
        <p:txBody>
          <a:bodyPr/>
          <a:lstStyle/>
          <a:p>
            <a:pPr marL="457200" lvl="1" indent="0"/>
            <a:endParaRPr lang="en-GB" dirty="0"/>
          </a:p>
          <a:p>
            <a:pPr>
              <a:buFont typeface="Arial" panose="020B0604020202020204" pitchFamily="34" charset="0"/>
              <a:buChar char="•"/>
            </a:pPr>
            <a:r>
              <a:rPr lang="en-GB" dirty="0"/>
              <a:t>The good thing with specifying sensitivity is that</a:t>
            </a:r>
          </a:p>
          <a:p>
            <a:pPr lvl="1">
              <a:buFont typeface="Arial" panose="020B0604020202020204" pitchFamily="34" charset="0"/>
              <a:buChar char="•"/>
            </a:pPr>
            <a:r>
              <a:rPr lang="en-GB" dirty="0"/>
              <a:t>It makes the specification “simpler”</a:t>
            </a:r>
          </a:p>
          <a:p>
            <a:pPr lvl="1">
              <a:buFont typeface="Arial" panose="020B0604020202020204" pitchFamily="34" charset="0"/>
              <a:buChar char="•"/>
            </a:pPr>
            <a:r>
              <a:rPr lang="en-GB" dirty="0"/>
              <a:t>It is a relaxation, and therefore allows for that the WUR can be made more power efficient</a:t>
            </a:r>
          </a:p>
          <a:p>
            <a:pPr>
              <a:buFont typeface="Arial" panose="020B0604020202020204" pitchFamily="34" charset="0"/>
              <a:buChar char="•"/>
            </a:pPr>
            <a:r>
              <a:rPr lang="en-GB" dirty="0"/>
              <a:t>The bad thing, at least according to me, is that it does not fulfil the spirit of the PAR  </a:t>
            </a:r>
          </a:p>
          <a:p>
            <a:pPr marL="0" indent="0"/>
            <a:r>
              <a:rPr lang="en-GB" dirty="0"/>
              <a:t> </a:t>
            </a:r>
          </a:p>
        </p:txBody>
      </p:sp>
      <p:sp>
        <p:nvSpPr>
          <p:cNvPr id="4" name="Slide Number Placeholder 3">
            <a:extLst>
              <a:ext uri="{FF2B5EF4-FFF2-40B4-BE49-F238E27FC236}">
                <a16:creationId xmlns:a16="http://schemas.microsoft.com/office/drawing/2014/main" id="{3283ED80-7EAE-4C0D-AE2A-26D0AA187E7F}"/>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A3CD344-3F75-411D-92F1-2F5C866D1079}"/>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744C40E-EF55-42A3-9F9B-5985153812F2}"/>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233948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98AC-4463-45DA-BECA-BFAEF7929692}"/>
              </a:ext>
            </a:extLst>
          </p:cNvPr>
          <p:cNvSpPr>
            <a:spLocks noGrp="1"/>
          </p:cNvSpPr>
          <p:nvPr>
            <p:ph type="title"/>
          </p:nvPr>
        </p:nvSpPr>
        <p:spPr/>
        <p:txBody>
          <a:bodyPr/>
          <a:lstStyle/>
          <a:p>
            <a:r>
              <a:rPr lang="en-US" dirty="0"/>
              <a:t>Receiver: Adjacent channel rejection</a:t>
            </a:r>
          </a:p>
        </p:txBody>
      </p:sp>
      <p:sp>
        <p:nvSpPr>
          <p:cNvPr id="3" name="Content Placeholder 2">
            <a:extLst>
              <a:ext uri="{FF2B5EF4-FFF2-40B4-BE49-F238E27FC236}">
                <a16:creationId xmlns:a16="http://schemas.microsoft.com/office/drawing/2014/main" id="{060E8CA8-40EA-4EDC-9D1A-68010FB43073}"/>
              </a:ext>
            </a:extLst>
          </p:cNvPr>
          <p:cNvSpPr>
            <a:spLocks noGrp="1"/>
          </p:cNvSpPr>
          <p:nvPr>
            <p:ph idx="1"/>
          </p:nvPr>
        </p:nvSpPr>
        <p:spPr/>
        <p:txBody>
          <a:bodyPr/>
          <a:lstStyle/>
          <a:p>
            <a:pPr>
              <a:buFont typeface="Arial" panose="020B0604020202020204" pitchFamily="34" charset="0"/>
              <a:buChar char="•"/>
            </a:pPr>
            <a:r>
              <a:rPr lang="en-US" dirty="0"/>
              <a:t>Also for ACR, different TX power may have an impact since the experienced SIR will differ as much as the TX powers </a:t>
            </a:r>
          </a:p>
          <a:p>
            <a:pPr marL="0" indent="0"/>
            <a:endParaRPr lang="en-US" dirty="0"/>
          </a:p>
        </p:txBody>
      </p:sp>
      <p:sp>
        <p:nvSpPr>
          <p:cNvPr id="4" name="Slide Number Placeholder 3">
            <a:extLst>
              <a:ext uri="{FF2B5EF4-FFF2-40B4-BE49-F238E27FC236}">
                <a16:creationId xmlns:a16="http://schemas.microsoft.com/office/drawing/2014/main" id="{D36F341A-DC2F-4A00-B262-507302326E7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AC7BC28E-89F2-4B20-9038-359A40FDB34C}"/>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2C32D436-1DC8-43CC-A598-DE0B6E68E545}"/>
              </a:ext>
            </a:extLst>
          </p:cNvPr>
          <p:cNvSpPr>
            <a:spLocks noGrp="1"/>
          </p:cNvSpPr>
          <p:nvPr>
            <p:ph type="dt" idx="15"/>
          </p:nvPr>
        </p:nvSpPr>
        <p:spPr/>
        <p:txBody>
          <a:bodyPr/>
          <a:lstStyle/>
          <a:p>
            <a:r>
              <a:rPr lang="en-US"/>
              <a:t>March 2018</a:t>
            </a:r>
            <a:endParaRPr lang="en-GB" dirty="0"/>
          </a:p>
        </p:txBody>
      </p:sp>
      <p:sp>
        <p:nvSpPr>
          <p:cNvPr id="7" name="Freeform 8">
            <a:extLst>
              <a:ext uri="{FF2B5EF4-FFF2-40B4-BE49-F238E27FC236}">
                <a16:creationId xmlns:a16="http://schemas.microsoft.com/office/drawing/2014/main" id="{4826109E-9068-4E89-9228-8FDE42FE860A}"/>
              </a:ext>
            </a:extLst>
          </p:cNvPr>
          <p:cNvSpPr>
            <a:spLocks noChangeAspect="1" noEditPoints="1"/>
          </p:cNvSpPr>
          <p:nvPr/>
        </p:nvSpPr>
        <p:spPr bwMode="auto">
          <a:xfrm>
            <a:off x="1455812" y="5265895"/>
            <a:ext cx="707148" cy="581268"/>
          </a:xfrm>
          <a:custGeom>
            <a:avLst/>
            <a:gdLst>
              <a:gd name="T0" fmla="*/ 2147483647 w 451"/>
              <a:gd name="T1" fmla="*/ 2147483647 h 407"/>
              <a:gd name="T2" fmla="*/ 2147483647 w 451"/>
              <a:gd name="T3" fmla="*/ 2147483647 h 407"/>
              <a:gd name="T4" fmla="*/ 2147483647 w 451"/>
              <a:gd name="T5" fmla="*/ 2147483647 h 407"/>
              <a:gd name="T6" fmla="*/ 2147483647 w 451"/>
              <a:gd name="T7" fmla="*/ 2147483647 h 407"/>
              <a:gd name="T8" fmla="*/ 2147483647 w 451"/>
              <a:gd name="T9" fmla="*/ 2147483647 h 407"/>
              <a:gd name="T10" fmla="*/ 2147483647 w 451"/>
              <a:gd name="T11" fmla="*/ 2147483647 h 407"/>
              <a:gd name="T12" fmla="*/ 2147483647 w 451"/>
              <a:gd name="T13" fmla="*/ 2147483647 h 407"/>
              <a:gd name="T14" fmla="*/ 2147483647 w 451"/>
              <a:gd name="T15" fmla="*/ 2147483647 h 407"/>
              <a:gd name="T16" fmla="*/ 2147483647 w 451"/>
              <a:gd name="T17" fmla="*/ 2147483647 h 407"/>
              <a:gd name="T18" fmla="*/ 2147483647 w 451"/>
              <a:gd name="T19" fmla="*/ 2147483647 h 407"/>
              <a:gd name="T20" fmla="*/ 2147483647 w 451"/>
              <a:gd name="T21" fmla="*/ 2147483647 h 407"/>
              <a:gd name="T22" fmla="*/ 2147483647 w 451"/>
              <a:gd name="T23" fmla="*/ 2147483647 h 407"/>
              <a:gd name="T24" fmla="*/ 2147483647 w 451"/>
              <a:gd name="T25" fmla="*/ 2147483647 h 407"/>
              <a:gd name="T26" fmla="*/ 2147483647 w 451"/>
              <a:gd name="T27" fmla="*/ 2147483647 h 407"/>
              <a:gd name="T28" fmla="*/ 2147483647 w 451"/>
              <a:gd name="T29" fmla="*/ 2147483647 h 407"/>
              <a:gd name="T30" fmla="*/ 2147483647 w 451"/>
              <a:gd name="T31" fmla="*/ 2147483647 h 407"/>
              <a:gd name="T32" fmla="*/ 2147483647 w 451"/>
              <a:gd name="T33" fmla="*/ 2147483647 h 407"/>
              <a:gd name="T34" fmla="*/ 2147483647 w 451"/>
              <a:gd name="T35" fmla="*/ 2147483647 h 407"/>
              <a:gd name="T36" fmla="*/ 2147483647 w 451"/>
              <a:gd name="T37" fmla="*/ 2147483647 h 407"/>
              <a:gd name="T38" fmla="*/ 2147483647 w 451"/>
              <a:gd name="T39" fmla="*/ 2147483647 h 407"/>
              <a:gd name="T40" fmla="*/ 2147483647 w 451"/>
              <a:gd name="T41" fmla="*/ 2147483647 h 407"/>
              <a:gd name="T42" fmla="*/ 2147483647 w 451"/>
              <a:gd name="T43" fmla="*/ 2147483647 h 407"/>
              <a:gd name="T44" fmla="*/ 2147483647 w 451"/>
              <a:gd name="T45" fmla="*/ 2147483647 h 407"/>
              <a:gd name="T46" fmla="*/ 2147483647 w 451"/>
              <a:gd name="T47" fmla="*/ 2147483647 h 407"/>
              <a:gd name="T48" fmla="*/ 2147483647 w 451"/>
              <a:gd name="T49" fmla="*/ 2147483647 h 407"/>
              <a:gd name="T50" fmla="*/ 2147483647 w 451"/>
              <a:gd name="T51" fmla="*/ 2147483647 h 407"/>
              <a:gd name="T52" fmla="*/ 2147483647 w 451"/>
              <a:gd name="T53" fmla="*/ 2147483647 h 407"/>
              <a:gd name="T54" fmla="*/ 2147483647 w 451"/>
              <a:gd name="T55" fmla="*/ 2147483647 h 407"/>
              <a:gd name="T56" fmla="*/ 2147483647 w 451"/>
              <a:gd name="T57" fmla="*/ 2147483647 h 407"/>
              <a:gd name="T58" fmla="*/ 2147483647 w 451"/>
              <a:gd name="T59" fmla="*/ 2147483647 h 407"/>
              <a:gd name="T60" fmla="*/ 2147483647 w 451"/>
              <a:gd name="T61" fmla="*/ 2147483647 h 407"/>
              <a:gd name="T62" fmla="*/ 2147483647 w 451"/>
              <a:gd name="T63" fmla="*/ 2147483647 h 407"/>
              <a:gd name="T64" fmla="*/ 2147483647 w 451"/>
              <a:gd name="T65" fmla="*/ 2147483647 h 407"/>
              <a:gd name="T66" fmla="*/ 2147483647 w 451"/>
              <a:gd name="T67" fmla="*/ 2147483647 h 407"/>
              <a:gd name="T68" fmla="*/ 2147483647 w 451"/>
              <a:gd name="T69" fmla="*/ 2147483647 h 407"/>
              <a:gd name="T70" fmla="*/ 2147483647 w 451"/>
              <a:gd name="T71" fmla="*/ 2147483647 h 407"/>
              <a:gd name="T72" fmla="*/ 2147483647 w 451"/>
              <a:gd name="T73" fmla="*/ 2147483647 h 407"/>
              <a:gd name="T74" fmla="*/ 2147483647 w 451"/>
              <a:gd name="T75" fmla="*/ 2147483647 h 407"/>
              <a:gd name="T76" fmla="*/ 2147483647 w 451"/>
              <a:gd name="T77" fmla="*/ 2147483647 h 407"/>
              <a:gd name="T78" fmla="*/ 2147483647 w 451"/>
              <a:gd name="T79" fmla="*/ 2147483647 h 407"/>
              <a:gd name="T80" fmla="*/ 2147483647 w 451"/>
              <a:gd name="T81" fmla="*/ 2147483647 h 407"/>
              <a:gd name="T82" fmla="*/ 2147483647 w 451"/>
              <a:gd name="T83" fmla="*/ 2147483647 h 407"/>
              <a:gd name="T84" fmla="*/ 2147483647 w 451"/>
              <a:gd name="T85" fmla="*/ 2147483647 h 407"/>
              <a:gd name="T86" fmla="*/ 2147483647 w 451"/>
              <a:gd name="T87" fmla="*/ 2147483647 h 407"/>
              <a:gd name="T88" fmla="*/ 2147483647 w 451"/>
              <a:gd name="T89" fmla="*/ 2147483647 h 407"/>
              <a:gd name="T90" fmla="*/ 2147483647 w 451"/>
              <a:gd name="T91" fmla="*/ 2147483647 h 407"/>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w 451"/>
              <a:gd name="T139" fmla="*/ 0 h 407"/>
              <a:gd name="T140" fmla="*/ 451 w 451"/>
              <a:gd name="T141" fmla="*/ 407 h 407"/>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T138" t="T139" r="T140" b="T141"/>
            <a:pathLst>
              <a:path w="451" h="407">
                <a:moveTo>
                  <a:pt x="227" y="14"/>
                </a:moveTo>
                <a:cubicBezTo>
                  <a:pt x="251" y="38"/>
                  <a:pt x="263" y="69"/>
                  <a:pt x="263" y="99"/>
                </a:cubicBezTo>
                <a:cubicBezTo>
                  <a:pt x="263" y="130"/>
                  <a:pt x="251" y="161"/>
                  <a:pt x="227" y="185"/>
                </a:cubicBezTo>
                <a:cubicBezTo>
                  <a:pt x="224" y="188"/>
                  <a:pt x="224" y="193"/>
                  <a:pt x="227" y="196"/>
                </a:cubicBezTo>
                <a:cubicBezTo>
                  <a:pt x="229" y="198"/>
                  <a:pt x="231" y="198"/>
                  <a:pt x="233" y="198"/>
                </a:cubicBezTo>
                <a:cubicBezTo>
                  <a:pt x="235" y="198"/>
                  <a:pt x="237" y="198"/>
                  <a:pt x="239" y="196"/>
                </a:cubicBezTo>
                <a:cubicBezTo>
                  <a:pt x="265" y="169"/>
                  <a:pt x="279" y="134"/>
                  <a:pt x="279" y="99"/>
                </a:cubicBezTo>
                <a:cubicBezTo>
                  <a:pt x="279" y="65"/>
                  <a:pt x="265" y="30"/>
                  <a:pt x="239" y="3"/>
                </a:cubicBezTo>
                <a:cubicBezTo>
                  <a:pt x="236" y="0"/>
                  <a:pt x="230" y="0"/>
                  <a:pt x="227" y="3"/>
                </a:cubicBezTo>
                <a:cubicBezTo>
                  <a:pt x="224" y="6"/>
                  <a:pt x="224" y="11"/>
                  <a:pt x="227" y="14"/>
                </a:cubicBezTo>
                <a:close/>
                <a:moveTo>
                  <a:pt x="224" y="99"/>
                </a:moveTo>
                <a:cubicBezTo>
                  <a:pt x="224" y="120"/>
                  <a:pt x="216" y="141"/>
                  <a:pt x="200" y="157"/>
                </a:cubicBezTo>
                <a:cubicBezTo>
                  <a:pt x="197" y="161"/>
                  <a:pt x="197" y="166"/>
                  <a:pt x="200" y="169"/>
                </a:cubicBezTo>
                <a:cubicBezTo>
                  <a:pt x="202" y="170"/>
                  <a:pt x="204" y="171"/>
                  <a:pt x="206" y="171"/>
                </a:cubicBezTo>
                <a:cubicBezTo>
                  <a:pt x="208" y="171"/>
                  <a:pt x="210" y="170"/>
                  <a:pt x="211" y="169"/>
                </a:cubicBezTo>
                <a:cubicBezTo>
                  <a:pt x="231" y="150"/>
                  <a:pt x="240" y="125"/>
                  <a:pt x="240" y="99"/>
                </a:cubicBezTo>
                <a:cubicBezTo>
                  <a:pt x="240" y="74"/>
                  <a:pt x="231" y="49"/>
                  <a:pt x="211" y="30"/>
                </a:cubicBezTo>
                <a:cubicBezTo>
                  <a:pt x="208" y="27"/>
                  <a:pt x="203" y="27"/>
                  <a:pt x="200" y="30"/>
                </a:cubicBezTo>
                <a:cubicBezTo>
                  <a:pt x="197" y="33"/>
                  <a:pt x="197" y="38"/>
                  <a:pt x="200" y="41"/>
                </a:cubicBezTo>
                <a:cubicBezTo>
                  <a:pt x="216" y="57"/>
                  <a:pt x="224" y="78"/>
                  <a:pt x="224" y="99"/>
                </a:cubicBezTo>
                <a:close/>
                <a:moveTo>
                  <a:pt x="173" y="142"/>
                </a:moveTo>
                <a:cubicBezTo>
                  <a:pt x="174" y="143"/>
                  <a:pt x="176" y="144"/>
                  <a:pt x="179" y="144"/>
                </a:cubicBezTo>
                <a:cubicBezTo>
                  <a:pt x="181" y="144"/>
                  <a:pt x="183" y="143"/>
                  <a:pt x="184" y="142"/>
                </a:cubicBezTo>
                <a:cubicBezTo>
                  <a:pt x="196" y="130"/>
                  <a:pt x="202" y="115"/>
                  <a:pt x="202" y="99"/>
                </a:cubicBezTo>
                <a:cubicBezTo>
                  <a:pt x="202" y="84"/>
                  <a:pt x="196" y="69"/>
                  <a:pt x="184" y="57"/>
                </a:cubicBezTo>
                <a:cubicBezTo>
                  <a:pt x="181" y="54"/>
                  <a:pt x="176" y="54"/>
                  <a:pt x="173" y="57"/>
                </a:cubicBezTo>
                <a:cubicBezTo>
                  <a:pt x="170" y="60"/>
                  <a:pt x="170" y="66"/>
                  <a:pt x="173" y="69"/>
                </a:cubicBezTo>
                <a:cubicBezTo>
                  <a:pt x="181" y="77"/>
                  <a:pt x="186" y="88"/>
                  <a:pt x="186" y="99"/>
                </a:cubicBezTo>
                <a:cubicBezTo>
                  <a:pt x="186" y="111"/>
                  <a:pt x="181" y="122"/>
                  <a:pt x="173" y="130"/>
                </a:cubicBezTo>
                <a:cubicBezTo>
                  <a:pt x="170" y="133"/>
                  <a:pt x="170" y="138"/>
                  <a:pt x="173" y="142"/>
                </a:cubicBezTo>
                <a:close/>
                <a:moveTo>
                  <a:pt x="16" y="99"/>
                </a:moveTo>
                <a:cubicBezTo>
                  <a:pt x="16" y="69"/>
                  <a:pt x="28" y="38"/>
                  <a:pt x="52" y="14"/>
                </a:cubicBezTo>
                <a:cubicBezTo>
                  <a:pt x="55" y="11"/>
                  <a:pt x="55" y="6"/>
                  <a:pt x="52" y="3"/>
                </a:cubicBezTo>
                <a:cubicBezTo>
                  <a:pt x="49" y="0"/>
                  <a:pt x="44" y="0"/>
                  <a:pt x="40" y="3"/>
                </a:cubicBezTo>
                <a:cubicBezTo>
                  <a:pt x="14" y="30"/>
                  <a:pt x="0" y="65"/>
                  <a:pt x="0" y="99"/>
                </a:cubicBezTo>
                <a:cubicBezTo>
                  <a:pt x="0" y="134"/>
                  <a:pt x="14" y="169"/>
                  <a:pt x="40" y="196"/>
                </a:cubicBezTo>
                <a:cubicBezTo>
                  <a:pt x="42" y="198"/>
                  <a:pt x="44" y="198"/>
                  <a:pt x="46" y="198"/>
                </a:cubicBezTo>
                <a:cubicBezTo>
                  <a:pt x="48" y="198"/>
                  <a:pt x="50" y="198"/>
                  <a:pt x="52" y="196"/>
                </a:cubicBezTo>
                <a:cubicBezTo>
                  <a:pt x="55" y="193"/>
                  <a:pt x="55" y="188"/>
                  <a:pt x="52" y="185"/>
                </a:cubicBezTo>
                <a:cubicBezTo>
                  <a:pt x="28" y="161"/>
                  <a:pt x="16" y="130"/>
                  <a:pt x="16" y="99"/>
                </a:cubicBezTo>
                <a:close/>
                <a:moveTo>
                  <a:pt x="55" y="99"/>
                </a:moveTo>
                <a:cubicBezTo>
                  <a:pt x="55" y="78"/>
                  <a:pt x="63" y="57"/>
                  <a:pt x="79" y="41"/>
                </a:cubicBezTo>
                <a:cubicBezTo>
                  <a:pt x="82" y="38"/>
                  <a:pt x="82" y="33"/>
                  <a:pt x="79" y="30"/>
                </a:cubicBezTo>
                <a:cubicBezTo>
                  <a:pt x="76" y="27"/>
                  <a:pt x="71" y="27"/>
                  <a:pt x="68" y="30"/>
                </a:cubicBezTo>
                <a:cubicBezTo>
                  <a:pt x="49" y="49"/>
                  <a:pt x="39" y="74"/>
                  <a:pt x="39" y="99"/>
                </a:cubicBezTo>
                <a:cubicBezTo>
                  <a:pt x="39" y="124"/>
                  <a:pt x="49" y="150"/>
                  <a:pt x="68" y="169"/>
                </a:cubicBezTo>
                <a:cubicBezTo>
                  <a:pt x="69" y="170"/>
                  <a:pt x="71" y="171"/>
                  <a:pt x="73" y="171"/>
                </a:cubicBezTo>
                <a:cubicBezTo>
                  <a:pt x="75" y="171"/>
                  <a:pt x="77" y="170"/>
                  <a:pt x="79" y="169"/>
                </a:cubicBezTo>
                <a:cubicBezTo>
                  <a:pt x="82" y="166"/>
                  <a:pt x="82" y="161"/>
                  <a:pt x="79" y="157"/>
                </a:cubicBezTo>
                <a:cubicBezTo>
                  <a:pt x="63" y="141"/>
                  <a:pt x="55" y="120"/>
                  <a:pt x="55" y="99"/>
                </a:cubicBezTo>
                <a:close/>
                <a:moveTo>
                  <a:pt x="106" y="57"/>
                </a:moveTo>
                <a:cubicBezTo>
                  <a:pt x="103" y="54"/>
                  <a:pt x="98" y="54"/>
                  <a:pt x="95" y="57"/>
                </a:cubicBezTo>
                <a:cubicBezTo>
                  <a:pt x="83" y="69"/>
                  <a:pt x="77" y="84"/>
                  <a:pt x="77" y="99"/>
                </a:cubicBezTo>
                <a:cubicBezTo>
                  <a:pt x="77" y="115"/>
                  <a:pt x="83" y="130"/>
                  <a:pt x="95" y="142"/>
                </a:cubicBezTo>
                <a:cubicBezTo>
                  <a:pt x="96" y="143"/>
                  <a:pt x="98" y="144"/>
                  <a:pt x="101" y="144"/>
                </a:cubicBezTo>
                <a:cubicBezTo>
                  <a:pt x="103" y="144"/>
                  <a:pt x="105" y="143"/>
                  <a:pt x="106" y="142"/>
                </a:cubicBezTo>
                <a:cubicBezTo>
                  <a:pt x="109" y="138"/>
                  <a:pt x="109" y="133"/>
                  <a:pt x="106" y="130"/>
                </a:cubicBezTo>
                <a:cubicBezTo>
                  <a:pt x="98" y="122"/>
                  <a:pt x="93" y="111"/>
                  <a:pt x="93" y="99"/>
                </a:cubicBezTo>
                <a:cubicBezTo>
                  <a:pt x="93" y="88"/>
                  <a:pt x="98" y="77"/>
                  <a:pt x="106" y="69"/>
                </a:cubicBezTo>
                <a:cubicBezTo>
                  <a:pt x="109" y="66"/>
                  <a:pt x="109" y="60"/>
                  <a:pt x="106" y="57"/>
                </a:cubicBezTo>
                <a:close/>
                <a:moveTo>
                  <a:pt x="164" y="332"/>
                </a:moveTo>
                <a:cubicBezTo>
                  <a:pt x="164" y="375"/>
                  <a:pt x="164" y="375"/>
                  <a:pt x="164" y="375"/>
                </a:cubicBezTo>
                <a:cubicBezTo>
                  <a:pt x="164" y="379"/>
                  <a:pt x="168" y="383"/>
                  <a:pt x="172" y="383"/>
                </a:cubicBezTo>
                <a:cubicBezTo>
                  <a:pt x="177" y="383"/>
                  <a:pt x="180" y="379"/>
                  <a:pt x="180" y="375"/>
                </a:cubicBezTo>
                <a:cubicBezTo>
                  <a:pt x="180" y="332"/>
                  <a:pt x="180" y="332"/>
                  <a:pt x="180" y="332"/>
                </a:cubicBezTo>
                <a:cubicBezTo>
                  <a:pt x="180" y="327"/>
                  <a:pt x="177" y="324"/>
                  <a:pt x="172" y="324"/>
                </a:cubicBezTo>
                <a:cubicBezTo>
                  <a:pt x="168" y="324"/>
                  <a:pt x="164" y="327"/>
                  <a:pt x="164" y="332"/>
                </a:cubicBezTo>
                <a:close/>
                <a:moveTo>
                  <a:pt x="190" y="332"/>
                </a:moveTo>
                <a:cubicBezTo>
                  <a:pt x="190" y="375"/>
                  <a:pt x="190" y="375"/>
                  <a:pt x="190" y="375"/>
                </a:cubicBezTo>
                <a:cubicBezTo>
                  <a:pt x="190" y="379"/>
                  <a:pt x="194" y="383"/>
                  <a:pt x="198" y="383"/>
                </a:cubicBezTo>
                <a:cubicBezTo>
                  <a:pt x="203" y="383"/>
                  <a:pt x="206" y="379"/>
                  <a:pt x="206" y="375"/>
                </a:cubicBezTo>
                <a:cubicBezTo>
                  <a:pt x="206" y="332"/>
                  <a:pt x="206" y="332"/>
                  <a:pt x="206" y="332"/>
                </a:cubicBezTo>
                <a:cubicBezTo>
                  <a:pt x="206" y="327"/>
                  <a:pt x="203" y="324"/>
                  <a:pt x="198" y="324"/>
                </a:cubicBezTo>
                <a:cubicBezTo>
                  <a:pt x="194" y="324"/>
                  <a:pt x="190" y="327"/>
                  <a:pt x="190" y="332"/>
                </a:cubicBezTo>
                <a:close/>
                <a:moveTo>
                  <a:pt x="216" y="332"/>
                </a:moveTo>
                <a:cubicBezTo>
                  <a:pt x="216" y="375"/>
                  <a:pt x="216" y="375"/>
                  <a:pt x="216" y="375"/>
                </a:cubicBezTo>
                <a:cubicBezTo>
                  <a:pt x="216" y="379"/>
                  <a:pt x="220" y="383"/>
                  <a:pt x="224" y="383"/>
                </a:cubicBezTo>
                <a:cubicBezTo>
                  <a:pt x="229" y="383"/>
                  <a:pt x="232" y="379"/>
                  <a:pt x="232" y="375"/>
                </a:cubicBezTo>
                <a:cubicBezTo>
                  <a:pt x="232" y="332"/>
                  <a:pt x="232" y="332"/>
                  <a:pt x="232" y="332"/>
                </a:cubicBezTo>
                <a:cubicBezTo>
                  <a:pt x="232" y="327"/>
                  <a:pt x="229" y="324"/>
                  <a:pt x="224" y="324"/>
                </a:cubicBezTo>
                <a:cubicBezTo>
                  <a:pt x="220" y="324"/>
                  <a:pt x="216" y="327"/>
                  <a:pt x="216" y="332"/>
                </a:cubicBezTo>
                <a:close/>
                <a:moveTo>
                  <a:pt x="242" y="332"/>
                </a:moveTo>
                <a:cubicBezTo>
                  <a:pt x="242" y="375"/>
                  <a:pt x="242" y="375"/>
                  <a:pt x="242" y="375"/>
                </a:cubicBezTo>
                <a:cubicBezTo>
                  <a:pt x="242" y="379"/>
                  <a:pt x="246" y="383"/>
                  <a:pt x="250" y="383"/>
                </a:cubicBezTo>
                <a:cubicBezTo>
                  <a:pt x="255" y="383"/>
                  <a:pt x="258" y="379"/>
                  <a:pt x="258" y="375"/>
                </a:cubicBezTo>
                <a:cubicBezTo>
                  <a:pt x="258" y="332"/>
                  <a:pt x="258" y="332"/>
                  <a:pt x="258" y="332"/>
                </a:cubicBezTo>
                <a:cubicBezTo>
                  <a:pt x="258" y="327"/>
                  <a:pt x="255" y="324"/>
                  <a:pt x="250" y="324"/>
                </a:cubicBezTo>
                <a:cubicBezTo>
                  <a:pt x="246" y="324"/>
                  <a:pt x="242" y="327"/>
                  <a:pt x="242" y="332"/>
                </a:cubicBezTo>
                <a:close/>
                <a:moveTo>
                  <a:pt x="276" y="324"/>
                </a:moveTo>
                <a:cubicBezTo>
                  <a:pt x="272" y="324"/>
                  <a:pt x="268" y="328"/>
                  <a:pt x="268" y="332"/>
                </a:cubicBezTo>
                <a:cubicBezTo>
                  <a:pt x="268" y="374"/>
                  <a:pt x="268" y="374"/>
                  <a:pt x="268" y="374"/>
                </a:cubicBezTo>
                <a:cubicBezTo>
                  <a:pt x="268" y="378"/>
                  <a:pt x="272" y="382"/>
                  <a:pt x="276" y="382"/>
                </a:cubicBezTo>
                <a:cubicBezTo>
                  <a:pt x="306" y="382"/>
                  <a:pt x="306" y="382"/>
                  <a:pt x="306" y="382"/>
                </a:cubicBezTo>
                <a:cubicBezTo>
                  <a:pt x="311" y="382"/>
                  <a:pt x="314" y="378"/>
                  <a:pt x="314" y="374"/>
                </a:cubicBezTo>
                <a:cubicBezTo>
                  <a:pt x="314" y="332"/>
                  <a:pt x="314" y="332"/>
                  <a:pt x="314" y="332"/>
                </a:cubicBezTo>
                <a:cubicBezTo>
                  <a:pt x="314" y="328"/>
                  <a:pt x="311" y="324"/>
                  <a:pt x="306" y="324"/>
                </a:cubicBezTo>
                <a:lnTo>
                  <a:pt x="276" y="324"/>
                </a:lnTo>
                <a:close/>
                <a:moveTo>
                  <a:pt x="331" y="324"/>
                </a:moveTo>
                <a:cubicBezTo>
                  <a:pt x="327" y="324"/>
                  <a:pt x="323" y="328"/>
                  <a:pt x="323" y="332"/>
                </a:cubicBezTo>
                <a:cubicBezTo>
                  <a:pt x="323" y="374"/>
                  <a:pt x="323" y="374"/>
                  <a:pt x="323" y="374"/>
                </a:cubicBezTo>
                <a:cubicBezTo>
                  <a:pt x="323" y="378"/>
                  <a:pt x="327" y="382"/>
                  <a:pt x="331" y="382"/>
                </a:cubicBezTo>
                <a:cubicBezTo>
                  <a:pt x="361" y="382"/>
                  <a:pt x="361" y="382"/>
                  <a:pt x="361" y="382"/>
                </a:cubicBezTo>
                <a:cubicBezTo>
                  <a:pt x="366" y="382"/>
                  <a:pt x="369" y="378"/>
                  <a:pt x="369" y="374"/>
                </a:cubicBezTo>
                <a:cubicBezTo>
                  <a:pt x="369" y="332"/>
                  <a:pt x="369" y="332"/>
                  <a:pt x="369" y="332"/>
                </a:cubicBezTo>
                <a:cubicBezTo>
                  <a:pt x="369" y="328"/>
                  <a:pt x="366" y="324"/>
                  <a:pt x="361" y="324"/>
                </a:cubicBezTo>
                <a:lnTo>
                  <a:pt x="331" y="324"/>
                </a:lnTo>
                <a:close/>
                <a:moveTo>
                  <a:pt x="386" y="324"/>
                </a:moveTo>
                <a:cubicBezTo>
                  <a:pt x="382" y="324"/>
                  <a:pt x="378" y="328"/>
                  <a:pt x="378" y="332"/>
                </a:cubicBezTo>
                <a:cubicBezTo>
                  <a:pt x="378" y="374"/>
                  <a:pt x="378" y="374"/>
                  <a:pt x="378" y="374"/>
                </a:cubicBezTo>
                <a:cubicBezTo>
                  <a:pt x="378" y="378"/>
                  <a:pt x="382" y="382"/>
                  <a:pt x="386" y="382"/>
                </a:cubicBezTo>
                <a:cubicBezTo>
                  <a:pt x="416" y="382"/>
                  <a:pt x="416" y="382"/>
                  <a:pt x="416" y="382"/>
                </a:cubicBezTo>
                <a:cubicBezTo>
                  <a:pt x="421" y="382"/>
                  <a:pt x="424" y="378"/>
                  <a:pt x="424" y="374"/>
                </a:cubicBezTo>
                <a:cubicBezTo>
                  <a:pt x="424" y="332"/>
                  <a:pt x="424" y="332"/>
                  <a:pt x="424" y="332"/>
                </a:cubicBezTo>
                <a:cubicBezTo>
                  <a:pt x="424" y="328"/>
                  <a:pt x="421" y="324"/>
                  <a:pt x="416" y="324"/>
                </a:cubicBezTo>
                <a:lnTo>
                  <a:pt x="386" y="324"/>
                </a:lnTo>
                <a:close/>
                <a:moveTo>
                  <a:pt x="443" y="349"/>
                </a:moveTo>
                <a:cubicBezTo>
                  <a:pt x="448" y="349"/>
                  <a:pt x="451" y="345"/>
                  <a:pt x="451" y="341"/>
                </a:cubicBezTo>
                <a:cubicBezTo>
                  <a:pt x="451" y="315"/>
                  <a:pt x="451" y="315"/>
                  <a:pt x="451" y="315"/>
                </a:cubicBezTo>
                <a:cubicBezTo>
                  <a:pt x="451" y="306"/>
                  <a:pt x="445" y="300"/>
                  <a:pt x="436" y="300"/>
                </a:cubicBezTo>
                <a:cubicBezTo>
                  <a:pt x="146" y="300"/>
                  <a:pt x="146" y="300"/>
                  <a:pt x="146" y="300"/>
                </a:cubicBezTo>
                <a:cubicBezTo>
                  <a:pt x="146" y="101"/>
                  <a:pt x="146" y="101"/>
                  <a:pt x="146" y="101"/>
                </a:cubicBezTo>
                <a:cubicBezTo>
                  <a:pt x="146" y="97"/>
                  <a:pt x="142" y="93"/>
                  <a:pt x="138" y="93"/>
                </a:cubicBezTo>
                <a:cubicBezTo>
                  <a:pt x="133" y="93"/>
                  <a:pt x="130" y="97"/>
                  <a:pt x="130" y="101"/>
                </a:cubicBezTo>
                <a:cubicBezTo>
                  <a:pt x="130" y="370"/>
                  <a:pt x="130" y="370"/>
                  <a:pt x="130" y="370"/>
                </a:cubicBezTo>
                <a:cubicBezTo>
                  <a:pt x="130" y="370"/>
                  <a:pt x="130" y="370"/>
                  <a:pt x="130" y="370"/>
                </a:cubicBezTo>
                <a:cubicBezTo>
                  <a:pt x="130" y="392"/>
                  <a:pt x="130" y="392"/>
                  <a:pt x="130" y="392"/>
                </a:cubicBezTo>
                <a:cubicBezTo>
                  <a:pt x="130" y="400"/>
                  <a:pt x="136" y="407"/>
                  <a:pt x="145" y="407"/>
                </a:cubicBezTo>
                <a:cubicBezTo>
                  <a:pt x="436" y="407"/>
                  <a:pt x="436" y="407"/>
                  <a:pt x="436" y="407"/>
                </a:cubicBezTo>
                <a:cubicBezTo>
                  <a:pt x="445" y="407"/>
                  <a:pt x="451" y="400"/>
                  <a:pt x="451" y="392"/>
                </a:cubicBezTo>
                <a:cubicBezTo>
                  <a:pt x="451" y="369"/>
                  <a:pt x="451" y="369"/>
                  <a:pt x="451" y="369"/>
                </a:cubicBezTo>
                <a:cubicBezTo>
                  <a:pt x="451" y="364"/>
                  <a:pt x="448" y="361"/>
                  <a:pt x="443" y="361"/>
                </a:cubicBezTo>
                <a:cubicBezTo>
                  <a:pt x="439" y="361"/>
                  <a:pt x="435" y="364"/>
                  <a:pt x="435" y="369"/>
                </a:cubicBezTo>
                <a:cubicBezTo>
                  <a:pt x="435" y="391"/>
                  <a:pt x="435" y="391"/>
                  <a:pt x="435" y="391"/>
                </a:cubicBezTo>
                <a:cubicBezTo>
                  <a:pt x="146" y="391"/>
                  <a:pt x="146" y="391"/>
                  <a:pt x="146" y="391"/>
                </a:cubicBezTo>
                <a:cubicBezTo>
                  <a:pt x="146" y="370"/>
                  <a:pt x="146" y="370"/>
                  <a:pt x="146" y="370"/>
                </a:cubicBezTo>
                <a:cubicBezTo>
                  <a:pt x="146" y="370"/>
                  <a:pt x="146" y="370"/>
                  <a:pt x="146" y="370"/>
                </a:cubicBezTo>
                <a:cubicBezTo>
                  <a:pt x="146" y="316"/>
                  <a:pt x="146" y="316"/>
                  <a:pt x="146" y="316"/>
                </a:cubicBezTo>
                <a:cubicBezTo>
                  <a:pt x="435" y="316"/>
                  <a:pt x="435" y="316"/>
                  <a:pt x="435" y="316"/>
                </a:cubicBezTo>
                <a:cubicBezTo>
                  <a:pt x="435" y="341"/>
                  <a:pt x="435" y="341"/>
                  <a:pt x="435" y="341"/>
                </a:cubicBezTo>
                <a:cubicBezTo>
                  <a:pt x="435" y="345"/>
                  <a:pt x="439" y="349"/>
                  <a:pt x="443" y="349"/>
                </a:cubicBezTo>
                <a:close/>
              </a:path>
            </a:pathLst>
          </a:custGeom>
          <a:solidFill>
            <a:srgbClr val="E32119"/>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 name="Freeform 28">
            <a:extLst>
              <a:ext uri="{FF2B5EF4-FFF2-40B4-BE49-F238E27FC236}">
                <a16:creationId xmlns:a16="http://schemas.microsoft.com/office/drawing/2014/main" id="{E752C178-368E-4814-94DC-85EF550AC893}"/>
              </a:ext>
            </a:extLst>
          </p:cNvPr>
          <p:cNvSpPr>
            <a:spLocks noChangeAspect="1" noEditPoints="1"/>
          </p:cNvSpPr>
          <p:nvPr/>
        </p:nvSpPr>
        <p:spPr bwMode="auto">
          <a:xfrm>
            <a:off x="7525883" y="4416568"/>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CC"/>
          </a:solidFill>
          <a:ln w="9525">
            <a:solidFill>
              <a:schemeClr val="tx2"/>
            </a:solidFill>
            <a:prstDash val="dash"/>
            <a:round/>
            <a:headEnd/>
            <a:tailEnd/>
          </a:ln>
        </p:spPr>
        <p:txBody>
          <a:bodyPr vert="horz" wrap="square" lIns="91440" tIns="45720" rIns="91440" bIns="45720" numCol="1" anchor="t" anchorCtr="0" compatLnSpc="1">
            <a:prstTxWarp prst="textNoShape">
              <a:avLst/>
            </a:prstTxWarp>
          </a:bodyPr>
          <a:lstStyle/>
          <a:p>
            <a:endParaRPr lang="en-US">
              <a:solidFill>
                <a:schemeClr val="accent1"/>
              </a:solidFill>
            </a:endParaRPr>
          </a:p>
        </p:txBody>
      </p:sp>
      <p:sp>
        <p:nvSpPr>
          <p:cNvPr id="9" name="Freeform 28">
            <a:extLst>
              <a:ext uri="{FF2B5EF4-FFF2-40B4-BE49-F238E27FC236}">
                <a16:creationId xmlns:a16="http://schemas.microsoft.com/office/drawing/2014/main" id="{AC92002D-D9CC-4252-A013-5BCE61CE1E52}"/>
              </a:ext>
            </a:extLst>
          </p:cNvPr>
          <p:cNvSpPr>
            <a:spLocks noChangeAspect="1" noEditPoints="1"/>
          </p:cNvSpPr>
          <p:nvPr/>
        </p:nvSpPr>
        <p:spPr bwMode="auto">
          <a:xfrm>
            <a:off x="5256416" y="4244323"/>
            <a:ext cx="196469" cy="360534"/>
          </a:xfrm>
          <a:custGeom>
            <a:avLst/>
            <a:gdLst>
              <a:gd name="T0" fmla="*/ 885536 w 275"/>
              <a:gd name="T1" fmla="*/ 239962 h 503"/>
              <a:gd name="T2" fmla="*/ 859270 w 275"/>
              <a:gd name="T3" fmla="*/ 228714 h 503"/>
              <a:gd name="T4" fmla="*/ 172605 w 275"/>
              <a:gd name="T5" fmla="*/ 228714 h 503"/>
              <a:gd name="T6" fmla="*/ 142586 w 275"/>
              <a:gd name="T7" fmla="*/ 239962 h 503"/>
              <a:gd name="T8" fmla="*/ 112568 w 275"/>
              <a:gd name="T9" fmla="*/ 1499761 h 503"/>
              <a:gd name="T10" fmla="*/ 183861 w 275"/>
              <a:gd name="T11" fmla="*/ 1574750 h 503"/>
              <a:gd name="T12" fmla="*/ 844261 w 275"/>
              <a:gd name="T13" fmla="*/ 1574750 h 503"/>
              <a:gd name="T14" fmla="*/ 915555 w 275"/>
              <a:gd name="T15" fmla="*/ 1499761 h 503"/>
              <a:gd name="T16" fmla="*/ 855518 w 275"/>
              <a:gd name="T17" fmla="*/ 1499761 h 503"/>
              <a:gd name="T18" fmla="*/ 844261 w 275"/>
              <a:gd name="T19" fmla="*/ 1514759 h 503"/>
              <a:gd name="T20" fmla="*/ 514061 w 275"/>
              <a:gd name="T21" fmla="*/ 1518508 h 503"/>
              <a:gd name="T22" fmla="*/ 176357 w 275"/>
              <a:gd name="T23" fmla="*/ 1511010 h 503"/>
              <a:gd name="T24" fmla="*/ 172605 w 275"/>
              <a:gd name="T25" fmla="*/ 292453 h 503"/>
              <a:gd name="T26" fmla="*/ 180109 w 275"/>
              <a:gd name="T27" fmla="*/ 288704 h 503"/>
              <a:gd name="T28" fmla="*/ 739198 w 275"/>
              <a:gd name="T29" fmla="*/ 281205 h 503"/>
              <a:gd name="T30" fmla="*/ 855518 w 275"/>
              <a:gd name="T31" fmla="*/ 292453 h 503"/>
              <a:gd name="T32" fmla="*/ 855518 w 275"/>
              <a:gd name="T33" fmla="*/ 1499761 h 503"/>
              <a:gd name="T34" fmla="*/ 386484 w 275"/>
              <a:gd name="T35" fmla="*/ 1743473 h 503"/>
              <a:gd name="T36" fmla="*/ 615373 w 275"/>
              <a:gd name="T37" fmla="*/ 1773468 h 503"/>
              <a:gd name="T38" fmla="*/ 615373 w 275"/>
              <a:gd name="T39" fmla="*/ 1713477 h 503"/>
              <a:gd name="T40" fmla="*/ 881784 w 275"/>
              <a:gd name="T41" fmla="*/ 1679733 h 503"/>
              <a:gd name="T42" fmla="*/ 682914 w 275"/>
              <a:gd name="T43" fmla="*/ 1743473 h 503"/>
              <a:gd name="T44" fmla="*/ 716684 w 275"/>
              <a:gd name="T45" fmla="*/ 1765969 h 503"/>
              <a:gd name="T46" fmla="*/ 915555 w 275"/>
              <a:gd name="T47" fmla="*/ 1702229 h 503"/>
              <a:gd name="T48" fmla="*/ 146339 w 275"/>
              <a:gd name="T49" fmla="*/ 1679733 h 503"/>
              <a:gd name="T50" fmla="*/ 138834 w 275"/>
              <a:gd name="T51" fmla="*/ 1735974 h 503"/>
              <a:gd name="T52" fmla="*/ 315191 w 275"/>
              <a:gd name="T53" fmla="*/ 1765969 h 503"/>
              <a:gd name="T54" fmla="*/ 322695 w 275"/>
              <a:gd name="T55" fmla="*/ 1705979 h 503"/>
              <a:gd name="T56" fmla="*/ 998105 w 275"/>
              <a:gd name="T57" fmla="*/ 371191 h 503"/>
              <a:gd name="T58" fmla="*/ 968086 w 275"/>
              <a:gd name="T59" fmla="*/ 1788466 h 503"/>
              <a:gd name="T60" fmla="*/ 945573 w 275"/>
              <a:gd name="T61" fmla="*/ 1814711 h 503"/>
              <a:gd name="T62" fmla="*/ 941820 w 275"/>
              <a:gd name="T63" fmla="*/ 1818461 h 503"/>
              <a:gd name="T64" fmla="*/ 86302 w 275"/>
              <a:gd name="T65" fmla="*/ 1818461 h 503"/>
              <a:gd name="T66" fmla="*/ 60036 w 275"/>
              <a:gd name="T67" fmla="*/ 1788466 h 503"/>
              <a:gd name="T68" fmla="*/ 67541 w 275"/>
              <a:gd name="T69" fmla="*/ 86236 h 503"/>
              <a:gd name="T70" fmla="*/ 75045 w 275"/>
              <a:gd name="T71" fmla="*/ 82487 h 503"/>
              <a:gd name="T72" fmla="*/ 330200 w 275"/>
              <a:gd name="T73" fmla="*/ 67489 h 503"/>
              <a:gd name="T74" fmla="*/ 697923 w 275"/>
              <a:gd name="T75" fmla="*/ 67489 h 503"/>
              <a:gd name="T76" fmla="*/ 964334 w 275"/>
              <a:gd name="T77" fmla="*/ 86236 h 503"/>
              <a:gd name="T78" fmla="*/ 968086 w 275"/>
              <a:gd name="T79" fmla="*/ 258709 h 503"/>
              <a:gd name="T80" fmla="*/ 1028123 w 275"/>
              <a:gd name="T81" fmla="*/ 258709 h 503"/>
              <a:gd name="T82" fmla="*/ 1028123 w 275"/>
              <a:gd name="T83" fmla="*/ 93735 h 503"/>
              <a:gd name="T84" fmla="*/ 964334 w 275"/>
              <a:gd name="T85" fmla="*/ 22496 h 503"/>
              <a:gd name="T86" fmla="*/ 514061 w 275"/>
              <a:gd name="T87" fmla="*/ 0 h 503"/>
              <a:gd name="T88" fmla="*/ 63789 w 275"/>
              <a:gd name="T89" fmla="*/ 22496 h 503"/>
              <a:gd name="T90" fmla="*/ 0 w 275"/>
              <a:gd name="T91" fmla="*/ 93735 h 503"/>
              <a:gd name="T92" fmla="*/ 45027 w 275"/>
              <a:gd name="T93" fmla="*/ 1867203 h 503"/>
              <a:gd name="T94" fmla="*/ 514061 w 275"/>
              <a:gd name="T95" fmla="*/ 1885950 h 503"/>
              <a:gd name="T96" fmla="*/ 983095 w 275"/>
              <a:gd name="T97" fmla="*/ 1867203 h 503"/>
              <a:gd name="T98" fmla="*/ 1028123 w 275"/>
              <a:gd name="T99" fmla="*/ 401186 h 503"/>
              <a:gd name="T100" fmla="*/ 514061 w 275"/>
              <a:gd name="T101" fmla="*/ 59990 h 503"/>
              <a:gd name="T102" fmla="*/ 514061 w 275"/>
              <a:gd name="T103" fmla="*/ 101234 h 503"/>
              <a:gd name="T104" fmla="*/ 514061 w 275"/>
              <a:gd name="T105" fmla="*/ 59990 h 50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275"/>
              <a:gd name="T160" fmla="*/ 0 h 503"/>
              <a:gd name="T161" fmla="*/ 275 w 275"/>
              <a:gd name="T162" fmla="*/ 503 h 50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275" h="503">
                <a:moveTo>
                  <a:pt x="244" y="77"/>
                </a:moveTo>
                <a:cubicBezTo>
                  <a:pt x="244" y="70"/>
                  <a:pt x="240" y="66"/>
                  <a:pt x="236" y="64"/>
                </a:cubicBezTo>
                <a:cubicBezTo>
                  <a:pt x="233" y="62"/>
                  <a:pt x="230" y="61"/>
                  <a:pt x="230" y="61"/>
                </a:cubicBezTo>
                <a:cubicBezTo>
                  <a:pt x="229" y="61"/>
                  <a:pt x="229" y="61"/>
                  <a:pt x="229" y="61"/>
                </a:cubicBezTo>
                <a:cubicBezTo>
                  <a:pt x="228" y="61"/>
                  <a:pt x="178" y="57"/>
                  <a:pt x="137" y="57"/>
                </a:cubicBezTo>
                <a:cubicBezTo>
                  <a:pt x="97" y="57"/>
                  <a:pt x="46" y="61"/>
                  <a:pt x="46" y="61"/>
                </a:cubicBezTo>
                <a:cubicBezTo>
                  <a:pt x="45" y="61"/>
                  <a:pt x="45" y="61"/>
                  <a:pt x="45" y="61"/>
                </a:cubicBezTo>
                <a:cubicBezTo>
                  <a:pt x="44" y="61"/>
                  <a:pt x="41" y="62"/>
                  <a:pt x="38" y="64"/>
                </a:cubicBezTo>
                <a:cubicBezTo>
                  <a:pt x="35" y="66"/>
                  <a:pt x="30" y="70"/>
                  <a:pt x="30" y="77"/>
                </a:cubicBezTo>
                <a:cubicBezTo>
                  <a:pt x="30" y="84"/>
                  <a:pt x="30" y="389"/>
                  <a:pt x="30" y="400"/>
                </a:cubicBezTo>
                <a:cubicBezTo>
                  <a:pt x="30" y="409"/>
                  <a:pt x="35" y="415"/>
                  <a:pt x="40" y="417"/>
                </a:cubicBezTo>
                <a:cubicBezTo>
                  <a:pt x="45" y="420"/>
                  <a:pt x="48" y="420"/>
                  <a:pt x="49" y="420"/>
                </a:cubicBezTo>
                <a:cubicBezTo>
                  <a:pt x="49" y="420"/>
                  <a:pt x="90" y="421"/>
                  <a:pt x="137" y="421"/>
                </a:cubicBezTo>
                <a:cubicBezTo>
                  <a:pt x="184" y="421"/>
                  <a:pt x="225" y="420"/>
                  <a:pt x="225" y="420"/>
                </a:cubicBezTo>
                <a:cubicBezTo>
                  <a:pt x="226" y="420"/>
                  <a:pt x="230" y="420"/>
                  <a:pt x="234" y="417"/>
                </a:cubicBezTo>
                <a:cubicBezTo>
                  <a:pt x="239" y="415"/>
                  <a:pt x="245" y="409"/>
                  <a:pt x="244" y="400"/>
                </a:cubicBezTo>
                <a:cubicBezTo>
                  <a:pt x="244" y="389"/>
                  <a:pt x="244" y="84"/>
                  <a:pt x="244" y="77"/>
                </a:cubicBezTo>
                <a:close/>
                <a:moveTo>
                  <a:pt x="228" y="400"/>
                </a:moveTo>
                <a:cubicBezTo>
                  <a:pt x="228" y="403"/>
                  <a:pt x="228" y="402"/>
                  <a:pt x="227" y="403"/>
                </a:cubicBezTo>
                <a:cubicBezTo>
                  <a:pt x="226" y="403"/>
                  <a:pt x="226" y="404"/>
                  <a:pt x="225" y="404"/>
                </a:cubicBezTo>
                <a:cubicBezTo>
                  <a:pt x="225" y="404"/>
                  <a:pt x="224" y="404"/>
                  <a:pt x="224" y="404"/>
                </a:cubicBezTo>
                <a:cubicBezTo>
                  <a:pt x="223" y="404"/>
                  <a:pt x="183" y="405"/>
                  <a:pt x="137" y="405"/>
                </a:cubicBezTo>
                <a:cubicBezTo>
                  <a:pt x="92" y="405"/>
                  <a:pt x="52" y="404"/>
                  <a:pt x="50" y="404"/>
                </a:cubicBezTo>
                <a:cubicBezTo>
                  <a:pt x="49" y="404"/>
                  <a:pt x="48" y="403"/>
                  <a:pt x="47" y="403"/>
                </a:cubicBezTo>
                <a:cubicBezTo>
                  <a:pt x="46" y="402"/>
                  <a:pt x="46" y="402"/>
                  <a:pt x="46" y="400"/>
                </a:cubicBezTo>
                <a:cubicBezTo>
                  <a:pt x="46" y="389"/>
                  <a:pt x="46" y="91"/>
                  <a:pt x="46" y="78"/>
                </a:cubicBezTo>
                <a:cubicBezTo>
                  <a:pt x="46" y="78"/>
                  <a:pt x="47" y="77"/>
                  <a:pt x="47" y="77"/>
                </a:cubicBezTo>
                <a:cubicBezTo>
                  <a:pt x="47" y="77"/>
                  <a:pt x="48" y="77"/>
                  <a:pt x="48" y="77"/>
                </a:cubicBezTo>
                <a:cubicBezTo>
                  <a:pt x="54" y="76"/>
                  <a:pt x="100" y="73"/>
                  <a:pt x="137" y="73"/>
                </a:cubicBezTo>
                <a:cubicBezTo>
                  <a:pt x="157" y="73"/>
                  <a:pt x="179" y="74"/>
                  <a:pt x="197" y="75"/>
                </a:cubicBezTo>
                <a:cubicBezTo>
                  <a:pt x="212" y="76"/>
                  <a:pt x="223" y="77"/>
                  <a:pt x="226" y="77"/>
                </a:cubicBezTo>
                <a:cubicBezTo>
                  <a:pt x="227" y="77"/>
                  <a:pt x="228" y="77"/>
                  <a:pt x="228" y="78"/>
                </a:cubicBezTo>
                <a:cubicBezTo>
                  <a:pt x="228" y="78"/>
                  <a:pt x="228" y="78"/>
                  <a:pt x="228" y="78"/>
                </a:cubicBezTo>
                <a:cubicBezTo>
                  <a:pt x="228" y="91"/>
                  <a:pt x="228" y="389"/>
                  <a:pt x="228" y="400"/>
                </a:cubicBezTo>
                <a:close/>
                <a:moveTo>
                  <a:pt x="111" y="457"/>
                </a:moveTo>
                <a:cubicBezTo>
                  <a:pt x="106" y="457"/>
                  <a:pt x="103" y="461"/>
                  <a:pt x="103" y="465"/>
                </a:cubicBezTo>
                <a:cubicBezTo>
                  <a:pt x="103" y="470"/>
                  <a:pt x="106" y="473"/>
                  <a:pt x="111" y="473"/>
                </a:cubicBezTo>
                <a:cubicBezTo>
                  <a:pt x="164" y="473"/>
                  <a:pt x="164" y="473"/>
                  <a:pt x="164" y="473"/>
                </a:cubicBezTo>
                <a:cubicBezTo>
                  <a:pt x="168" y="473"/>
                  <a:pt x="172" y="470"/>
                  <a:pt x="172" y="465"/>
                </a:cubicBezTo>
                <a:cubicBezTo>
                  <a:pt x="172" y="461"/>
                  <a:pt x="168" y="457"/>
                  <a:pt x="164" y="457"/>
                </a:cubicBezTo>
                <a:lnTo>
                  <a:pt x="111" y="457"/>
                </a:lnTo>
                <a:close/>
                <a:moveTo>
                  <a:pt x="235" y="448"/>
                </a:moveTo>
                <a:cubicBezTo>
                  <a:pt x="189" y="455"/>
                  <a:pt x="189" y="455"/>
                  <a:pt x="189" y="455"/>
                </a:cubicBezTo>
                <a:cubicBezTo>
                  <a:pt x="184" y="456"/>
                  <a:pt x="181" y="460"/>
                  <a:pt x="182" y="465"/>
                </a:cubicBezTo>
                <a:cubicBezTo>
                  <a:pt x="183" y="468"/>
                  <a:pt x="186" y="471"/>
                  <a:pt x="190" y="471"/>
                </a:cubicBezTo>
                <a:cubicBezTo>
                  <a:pt x="190" y="471"/>
                  <a:pt x="191" y="471"/>
                  <a:pt x="191" y="471"/>
                </a:cubicBezTo>
                <a:cubicBezTo>
                  <a:pt x="238" y="463"/>
                  <a:pt x="238" y="463"/>
                  <a:pt x="238" y="463"/>
                </a:cubicBezTo>
                <a:cubicBezTo>
                  <a:pt x="242" y="463"/>
                  <a:pt x="245" y="459"/>
                  <a:pt x="244" y="454"/>
                </a:cubicBezTo>
                <a:cubicBezTo>
                  <a:pt x="244" y="450"/>
                  <a:pt x="239" y="447"/>
                  <a:pt x="235" y="448"/>
                </a:cubicBezTo>
                <a:close/>
                <a:moveTo>
                  <a:pt x="39" y="448"/>
                </a:moveTo>
                <a:cubicBezTo>
                  <a:pt x="35" y="447"/>
                  <a:pt x="31" y="450"/>
                  <a:pt x="30" y="454"/>
                </a:cubicBezTo>
                <a:cubicBezTo>
                  <a:pt x="29" y="459"/>
                  <a:pt x="32" y="463"/>
                  <a:pt x="37" y="463"/>
                </a:cubicBezTo>
                <a:cubicBezTo>
                  <a:pt x="83" y="471"/>
                  <a:pt x="83" y="471"/>
                  <a:pt x="83" y="471"/>
                </a:cubicBezTo>
                <a:cubicBezTo>
                  <a:pt x="84" y="471"/>
                  <a:pt x="84" y="471"/>
                  <a:pt x="84" y="471"/>
                </a:cubicBezTo>
                <a:cubicBezTo>
                  <a:pt x="88" y="471"/>
                  <a:pt x="92" y="468"/>
                  <a:pt x="92" y="465"/>
                </a:cubicBezTo>
                <a:cubicBezTo>
                  <a:pt x="93" y="460"/>
                  <a:pt x="90" y="456"/>
                  <a:pt x="86" y="455"/>
                </a:cubicBezTo>
                <a:lnTo>
                  <a:pt x="39" y="448"/>
                </a:lnTo>
                <a:close/>
                <a:moveTo>
                  <a:pt x="266" y="99"/>
                </a:moveTo>
                <a:cubicBezTo>
                  <a:pt x="262" y="99"/>
                  <a:pt x="258" y="102"/>
                  <a:pt x="258" y="107"/>
                </a:cubicBezTo>
                <a:cubicBezTo>
                  <a:pt x="258" y="234"/>
                  <a:pt x="258" y="467"/>
                  <a:pt x="258" y="477"/>
                </a:cubicBezTo>
                <a:cubicBezTo>
                  <a:pt x="258" y="482"/>
                  <a:pt x="257" y="482"/>
                  <a:pt x="255" y="483"/>
                </a:cubicBezTo>
                <a:cubicBezTo>
                  <a:pt x="254" y="484"/>
                  <a:pt x="253" y="484"/>
                  <a:pt x="252" y="484"/>
                </a:cubicBezTo>
                <a:cubicBezTo>
                  <a:pt x="251" y="485"/>
                  <a:pt x="251" y="485"/>
                  <a:pt x="251" y="485"/>
                </a:cubicBezTo>
                <a:cubicBezTo>
                  <a:pt x="251" y="485"/>
                  <a:pt x="251" y="485"/>
                  <a:pt x="251" y="485"/>
                </a:cubicBezTo>
                <a:cubicBezTo>
                  <a:pt x="249" y="485"/>
                  <a:pt x="197" y="487"/>
                  <a:pt x="137" y="486"/>
                </a:cubicBezTo>
                <a:cubicBezTo>
                  <a:pt x="77" y="487"/>
                  <a:pt x="25" y="485"/>
                  <a:pt x="23" y="485"/>
                </a:cubicBezTo>
                <a:cubicBezTo>
                  <a:pt x="23" y="485"/>
                  <a:pt x="20" y="484"/>
                  <a:pt x="19" y="483"/>
                </a:cubicBezTo>
                <a:cubicBezTo>
                  <a:pt x="17" y="482"/>
                  <a:pt x="16" y="481"/>
                  <a:pt x="16" y="477"/>
                </a:cubicBezTo>
                <a:cubicBezTo>
                  <a:pt x="16" y="463"/>
                  <a:pt x="16" y="34"/>
                  <a:pt x="16" y="25"/>
                </a:cubicBezTo>
                <a:cubicBezTo>
                  <a:pt x="16" y="25"/>
                  <a:pt x="16" y="24"/>
                  <a:pt x="18" y="23"/>
                </a:cubicBezTo>
                <a:cubicBezTo>
                  <a:pt x="18" y="23"/>
                  <a:pt x="19" y="22"/>
                  <a:pt x="20" y="22"/>
                </a:cubicBezTo>
                <a:cubicBezTo>
                  <a:pt x="20" y="22"/>
                  <a:pt x="20" y="22"/>
                  <a:pt x="20" y="22"/>
                </a:cubicBezTo>
                <a:cubicBezTo>
                  <a:pt x="24" y="21"/>
                  <a:pt x="39" y="20"/>
                  <a:pt x="59" y="19"/>
                </a:cubicBezTo>
                <a:cubicBezTo>
                  <a:pt x="68" y="19"/>
                  <a:pt x="78" y="18"/>
                  <a:pt x="88" y="18"/>
                </a:cubicBezTo>
                <a:cubicBezTo>
                  <a:pt x="96" y="33"/>
                  <a:pt x="115" y="43"/>
                  <a:pt x="137" y="43"/>
                </a:cubicBezTo>
                <a:cubicBezTo>
                  <a:pt x="159" y="43"/>
                  <a:pt x="178" y="33"/>
                  <a:pt x="186" y="18"/>
                </a:cubicBezTo>
                <a:cubicBezTo>
                  <a:pt x="220" y="19"/>
                  <a:pt x="249" y="21"/>
                  <a:pt x="254" y="22"/>
                </a:cubicBezTo>
                <a:cubicBezTo>
                  <a:pt x="255" y="22"/>
                  <a:pt x="256" y="23"/>
                  <a:pt x="257" y="23"/>
                </a:cubicBezTo>
                <a:cubicBezTo>
                  <a:pt x="258" y="24"/>
                  <a:pt x="258" y="24"/>
                  <a:pt x="258" y="25"/>
                </a:cubicBezTo>
                <a:cubicBezTo>
                  <a:pt x="258" y="27"/>
                  <a:pt x="258" y="43"/>
                  <a:pt x="258" y="69"/>
                </a:cubicBezTo>
                <a:cubicBezTo>
                  <a:pt x="258" y="73"/>
                  <a:pt x="262" y="77"/>
                  <a:pt x="266" y="77"/>
                </a:cubicBezTo>
                <a:cubicBezTo>
                  <a:pt x="271" y="77"/>
                  <a:pt x="274" y="73"/>
                  <a:pt x="274" y="69"/>
                </a:cubicBezTo>
                <a:cubicBezTo>
                  <a:pt x="274" y="69"/>
                  <a:pt x="274" y="69"/>
                  <a:pt x="274" y="69"/>
                </a:cubicBezTo>
                <a:cubicBezTo>
                  <a:pt x="274" y="43"/>
                  <a:pt x="274" y="27"/>
                  <a:pt x="274" y="25"/>
                </a:cubicBezTo>
                <a:cubicBezTo>
                  <a:pt x="274" y="17"/>
                  <a:pt x="269" y="12"/>
                  <a:pt x="265" y="9"/>
                </a:cubicBezTo>
                <a:cubicBezTo>
                  <a:pt x="261" y="7"/>
                  <a:pt x="257" y="6"/>
                  <a:pt x="257" y="6"/>
                </a:cubicBezTo>
                <a:cubicBezTo>
                  <a:pt x="256" y="6"/>
                  <a:pt x="256" y="6"/>
                  <a:pt x="256" y="6"/>
                </a:cubicBezTo>
                <a:cubicBezTo>
                  <a:pt x="256" y="6"/>
                  <a:pt x="190" y="0"/>
                  <a:pt x="137" y="0"/>
                </a:cubicBezTo>
                <a:cubicBezTo>
                  <a:pt x="84" y="0"/>
                  <a:pt x="19" y="6"/>
                  <a:pt x="18" y="6"/>
                </a:cubicBezTo>
                <a:cubicBezTo>
                  <a:pt x="17" y="6"/>
                  <a:pt x="17" y="6"/>
                  <a:pt x="17" y="6"/>
                </a:cubicBezTo>
                <a:cubicBezTo>
                  <a:pt x="17" y="6"/>
                  <a:pt x="13" y="7"/>
                  <a:pt x="9" y="9"/>
                </a:cubicBezTo>
                <a:cubicBezTo>
                  <a:pt x="5" y="12"/>
                  <a:pt x="0" y="17"/>
                  <a:pt x="0" y="25"/>
                </a:cubicBezTo>
                <a:cubicBezTo>
                  <a:pt x="0" y="34"/>
                  <a:pt x="0" y="463"/>
                  <a:pt x="0" y="477"/>
                </a:cubicBezTo>
                <a:cubicBezTo>
                  <a:pt x="0" y="488"/>
                  <a:pt x="6" y="495"/>
                  <a:pt x="12" y="498"/>
                </a:cubicBezTo>
                <a:cubicBezTo>
                  <a:pt x="17" y="500"/>
                  <a:pt x="22" y="501"/>
                  <a:pt x="23" y="501"/>
                </a:cubicBezTo>
                <a:cubicBezTo>
                  <a:pt x="23" y="501"/>
                  <a:pt x="76" y="502"/>
                  <a:pt x="137" y="503"/>
                </a:cubicBezTo>
                <a:cubicBezTo>
                  <a:pt x="198" y="502"/>
                  <a:pt x="251" y="501"/>
                  <a:pt x="251" y="501"/>
                </a:cubicBezTo>
                <a:cubicBezTo>
                  <a:pt x="252" y="501"/>
                  <a:pt x="257" y="500"/>
                  <a:pt x="262" y="498"/>
                </a:cubicBezTo>
                <a:cubicBezTo>
                  <a:pt x="268" y="495"/>
                  <a:pt x="275" y="488"/>
                  <a:pt x="274" y="477"/>
                </a:cubicBezTo>
                <a:cubicBezTo>
                  <a:pt x="274" y="467"/>
                  <a:pt x="274" y="234"/>
                  <a:pt x="274" y="107"/>
                </a:cubicBezTo>
                <a:cubicBezTo>
                  <a:pt x="274" y="102"/>
                  <a:pt x="271" y="99"/>
                  <a:pt x="266" y="99"/>
                </a:cubicBezTo>
                <a:close/>
                <a:moveTo>
                  <a:pt x="137" y="16"/>
                </a:moveTo>
                <a:cubicBezTo>
                  <a:pt x="147" y="16"/>
                  <a:pt x="157" y="17"/>
                  <a:pt x="167" y="17"/>
                </a:cubicBezTo>
                <a:cubicBezTo>
                  <a:pt x="160" y="22"/>
                  <a:pt x="150" y="27"/>
                  <a:pt x="137" y="27"/>
                </a:cubicBezTo>
                <a:cubicBezTo>
                  <a:pt x="124" y="27"/>
                  <a:pt x="114" y="22"/>
                  <a:pt x="107" y="17"/>
                </a:cubicBezTo>
                <a:cubicBezTo>
                  <a:pt x="117" y="17"/>
                  <a:pt x="128" y="16"/>
                  <a:pt x="137" y="16"/>
                </a:cubicBezTo>
                <a:close/>
              </a:path>
            </a:pathLst>
          </a:custGeom>
          <a:solidFill>
            <a:srgbClr val="33CC33"/>
          </a:solidFill>
          <a:ln w="9525">
            <a:solidFill>
              <a:srgbClr val="FF0000"/>
            </a:solidFill>
            <a:round/>
            <a:headEnd/>
            <a:tailEnd/>
          </a:ln>
        </p:spPr>
        <p:txBody>
          <a:bodyPr vert="horz" wrap="square" lIns="91440" tIns="45720" rIns="91440" bIns="45720" numCol="1" anchor="t" anchorCtr="0" compatLnSpc="1">
            <a:prstTxWarp prst="textNoShape">
              <a:avLst/>
            </a:prstTxWarp>
          </a:bodyPr>
          <a:lstStyle/>
          <a:p>
            <a:endParaRPr lang="en-US"/>
          </a:p>
        </p:txBody>
      </p:sp>
      <p:cxnSp>
        <p:nvCxnSpPr>
          <p:cNvPr id="10" name="Straight Arrow Connector 9">
            <a:extLst>
              <a:ext uri="{FF2B5EF4-FFF2-40B4-BE49-F238E27FC236}">
                <a16:creationId xmlns:a16="http://schemas.microsoft.com/office/drawing/2014/main" id="{65C41437-27C4-4927-B3C2-F099B2A1FC6F}"/>
              </a:ext>
            </a:extLst>
          </p:cNvPr>
          <p:cNvCxnSpPr>
            <a:cxnSpLocks/>
          </p:cNvCxnSpPr>
          <p:nvPr/>
        </p:nvCxnSpPr>
        <p:spPr bwMode="auto">
          <a:xfrm flipH="1" flipV="1">
            <a:off x="5609458" y="4431228"/>
            <a:ext cx="1651419" cy="20010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1" name="TextBox 10">
            <a:extLst>
              <a:ext uri="{FF2B5EF4-FFF2-40B4-BE49-F238E27FC236}">
                <a16:creationId xmlns:a16="http://schemas.microsoft.com/office/drawing/2014/main" id="{AF5687E1-103A-4DBC-BE54-959FF8EB5717}"/>
              </a:ext>
            </a:extLst>
          </p:cNvPr>
          <p:cNvSpPr txBox="1"/>
          <p:nvPr/>
        </p:nvSpPr>
        <p:spPr>
          <a:xfrm>
            <a:off x="3260357" y="3648189"/>
            <a:ext cx="1996059" cy="830997"/>
          </a:xfrm>
          <a:prstGeom prst="rect">
            <a:avLst/>
          </a:prstGeom>
          <a:noFill/>
        </p:spPr>
        <p:txBody>
          <a:bodyPr wrap="none" rtlCol="0">
            <a:spAutoFit/>
          </a:bodyPr>
          <a:lstStyle/>
          <a:p>
            <a:r>
              <a:rPr lang="en-US" dirty="0">
                <a:solidFill>
                  <a:schemeClr val="tx1">
                    <a:lumMod val="50000"/>
                  </a:schemeClr>
                </a:solidFill>
              </a:rPr>
              <a:t>PCR: -70dBm</a:t>
            </a:r>
          </a:p>
          <a:p>
            <a:r>
              <a:rPr lang="en-US" dirty="0">
                <a:solidFill>
                  <a:schemeClr val="tx1">
                    <a:lumMod val="50000"/>
                  </a:schemeClr>
                </a:solidFill>
              </a:rPr>
              <a:t>WUR:-77dBm</a:t>
            </a:r>
          </a:p>
        </p:txBody>
      </p:sp>
      <p:sp>
        <p:nvSpPr>
          <p:cNvPr id="12" name="TextBox 11">
            <a:extLst>
              <a:ext uri="{FF2B5EF4-FFF2-40B4-BE49-F238E27FC236}">
                <a16:creationId xmlns:a16="http://schemas.microsoft.com/office/drawing/2014/main" id="{797B4341-77E0-4003-ACE2-BCE2C3762D66}"/>
              </a:ext>
            </a:extLst>
          </p:cNvPr>
          <p:cNvSpPr txBox="1"/>
          <p:nvPr/>
        </p:nvSpPr>
        <p:spPr>
          <a:xfrm>
            <a:off x="677744" y="4292871"/>
            <a:ext cx="1970411" cy="830997"/>
          </a:xfrm>
          <a:prstGeom prst="rect">
            <a:avLst/>
          </a:prstGeom>
          <a:noFill/>
        </p:spPr>
        <p:txBody>
          <a:bodyPr wrap="none" rtlCol="0">
            <a:spAutoFit/>
          </a:bodyPr>
          <a:lstStyle/>
          <a:p>
            <a:r>
              <a:rPr lang="en-US" dirty="0">
                <a:solidFill>
                  <a:schemeClr val="tx1">
                    <a:lumMod val="50000"/>
                  </a:schemeClr>
                </a:solidFill>
              </a:rPr>
              <a:t>PCR: 23dBm</a:t>
            </a:r>
          </a:p>
          <a:p>
            <a:r>
              <a:rPr lang="en-US" dirty="0">
                <a:solidFill>
                  <a:schemeClr val="tx1">
                    <a:lumMod val="50000"/>
                  </a:schemeClr>
                </a:solidFill>
              </a:rPr>
              <a:t>WUR: 16dBm</a:t>
            </a:r>
          </a:p>
        </p:txBody>
      </p:sp>
      <p:cxnSp>
        <p:nvCxnSpPr>
          <p:cNvPr id="13" name="Straight Arrow Connector 12">
            <a:extLst>
              <a:ext uri="{FF2B5EF4-FFF2-40B4-BE49-F238E27FC236}">
                <a16:creationId xmlns:a16="http://schemas.microsoft.com/office/drawing/2014/main" id="{1B7DD567-B610-4F7D-9121-C784C7C3589D}"/>
              </a:ext>
            </a:extLst>
          </p:cNvPr>
          <p:cNvCxnSpPr/>
          <p:nvPr/>
        </p:nvCxnSpPr>
        <p:spPr bwMode="auto">
          <a:xfrm flipV="1">
            <a:off x="2436341" y="4669686"/>
            <a:ext cx="2663502" cy="88684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4" name="TextBox 13">
            <a:extLst>
              <a:ext uri="{FF2B5EF4-FFF2-40B4-BE49-F238E27FC236}">
                <a16:creationId xmlns:a16="http://schemas.microsoft.com/office/drawing/2014/main" id="{F6D2F4D6-EAC3-4A50-A0BA-E8EBF7B808E7}"/>
              </a:ext>
            </a:extLst>
          </p:cNvPr>
          <p:cNvSpPr txBox="1"/>
          <p:nvPr/>
        </p:nvSpPr>
        <p:spPr>
          <a:xfrm>
            <a:off x="5701488" y="3930448"/>
            <a:ext cx="1534394" cy="461665"/>
          </a:xfrm>
          <a:prstGeom prst="rect">
            <a:avLst/>
          </a:prstGeom>
          <a:noFill/>
        </p:spPr>
        <p:txBody>
          <a:bodyPr wrap="none" rtlCol="0">
            <a:spAutoFit/>
          </a:bodyPr>
          <a:lstStyle/>
          <a:p>
            <a:r>
              <a:rPr lang="en-US" dirty="0">
                <a:solidFill>
                  <a:schemeClr val="tx1">
                    <a:lumMod val="50000"/>
                  </a:schemeClr>
                </a:solidFill>
              </a:rPr>
              <a:t>I: -55 dBm</a:t>
            </a:r>
          </a:p>
        </p:txBody>
      </p:sp>
      <p:sp>
        <p:nvSpPr>
          <p:cNvPr id="15" name="TextBox 14">
            <a:extLst>
              <a:ext uri="{FF2B5EF4-FFF2-40B4-BE49-F238E27FC236}">
                <a16:creationId xmlns:a16="http://schemas.microsoft.com/office/drawing/2014/main" id="{B872391C-7B6A-45FA-B8C6-668918A36C2C}"/>
              </a:ext>
            </a:extLst>
          </p:cNvPr>
          <p:cNvSpPr txBox="1"/>
          <p:nvPr/>
        </p:nvSpPr>
        <p:spPr>
          <a:xfrm>
            <a:off x="4873625" y="5085184"/>
            <a:ext cx="2504212" cy="830997"/>
          </a:xfrm>
          <a:prstGeom prst="rect">
            <a:avLst/>
          </a:prstGeom>
          <a:noFill/>
        </p:spPr>
        <p:txBody>
          <a:bodyPr wrap="none" rtlCol="0">
            <a:spAutoFit/>
          </a:bodyPr>
          <a:lstStyle/>
          <a:p>
            <a:r>
              <a:rPr lang="en-US" dirty="0">
                <a:solidFill>
                  <a:schemeClr val="tx1">
                    <a:lumMod val="50000"/>
                  </a:schemeClr>
                </a:solidFill>
              </a:rPr>
              <a:t>PCR: SIR= -15dB </a:t>
            </a:r>
          </a:p>
          <a:p>
            <a:r>
              <a:rPr lang="en-US" dirty="0">
                <a:solidFill>
                  <a:schemeClr val="tx1">
                    <a:lumMod val="50000"/>
                  </a:schemeClr>
                </a:solidFill>
              </a:rPr>
              <a:t>WUR:SIR=-22dB</a:t>
            </a:r>
          </a:p>
        </p:txBody>
      </p:sp>
    </p:spTree>
    <p:extLst>
      <p:ext uri="{BB962C8B-B14F-4D97-AF65-F5344CB8AC3E}">
        <p14:creationId xmlns:p14="http://schemas.microsoft.com/office/powerpoint/2010/main" val="416319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798AC-4463-45DA-BECA-BFAEF7929692}"/>
              </a:ext>
            </a:extLst>
          </p:cNvPr>
          <p:cNvSpPr>
            <a:spLocks noGrp="1"/>
          </p:cNvSpPr>
          <p:nvPr>
            <p:ph type="title"/>
          </p:nvPr>
        </p:nvSpPr>
        <p:spPr/>
        <p:txBody>
          <a:bodyPr/>
          <a:lstStyle/>
          <a:p>
            <a:r>
              <a:rPr lang="en-US" dirty="0"/>
              <a:t>Receiver: Adjacent channel rejection</a:t>
            </a:r>
          </a:p>
        </p:txBody>
      </p:sp>
      <p:sp>
        <p:nvSpPr>
          <p:cNvPr id="3" name="Content Placeholder 2">
            <a:extLst>
              <a:ext uri="{FF2B5EF4-FFF2-40B4-BE49-F238E27FC236}">
                <a16:creationId xmlns:a16="http://schemas.microsoft.com/office/drawing/2014/main" id="{060E8CA8-40EA-4EDC-9D1A-68010FB43073}"/>
              </a:ext>
            </a:extLst>
          </p:cNvPr>
          <p:cNvSpPr>
            <a:spLocks noGrp="1"/>
          </p:cNvSpPr>
          <p:nvPr>
            <p:ph idx="1"/>
          </p:nvPr>
        </p:nvSpPr>
        <p:spPr>
          <a:xfrm>
            <a:off x="746878" y="1863653"/>
            <a:ext cx="7770813" cy="1441277"/>
          </a:xfrm>
        </p:spPr>
        <p:txBody>
          <a:bodyPr/>
          <a:lstStyle/>
          <a:p>
            <a:pPr>
              <a:buFont typeface="Arial" panose="020B0604020202020204" pitchFamily="34" charset="0"/>
              <a:buChar char="•"/>
            </a:pPr>
            <a:r>
              <a:rPr lang="en-US" dirty="0"/>
              <a:t>Consider MCS0. PCR power is then set at -79dBm and interference level should be at least -63dBm with a working PCR (ACR should be at least 16dB)</a:t>
            </a:r>
          </a:p>
          <a:p>
            <a:pPr>
              <a:buFont typeface="Arial" panose="020B0604020202020204" pitchFamily="34" charset="0"/>
              <a:buChar char="•"/>
            </a:pPr>
            <a:r>
              <a:rPr lang="en-US" dirty="0"/>
              <a:t>If the received power is the same for the WUR, ACR = 16 dB would make sense also for WUR</a:t>
            </a:r>
          </a:p>
          <a:p>
            <a:pPr>
              <a:buFont typeface="Arial" panose="020B0604020202020204" pitchFamily="34" charset="0"/>
              <a:buChar char="•"/>
            </a:pPr>
            <a:r>
              <a:rPr lang="en-US" dirty="0"/>
              <a:t>If the required sensitivity is scaled with TX power, e.g. -89 dBm, ACR = 23dB makes sense for withstanding the same interference power</a:t>
            </a:r>
          </a:p>
          <a:p>
            <a:pPr>
              <a:buFont typeface="Arial" panose="020B0604020202020204" pitchFamily="34" charset="0"/>
              <a:buChar char="•"/>
            </a:pPr>
            <a:r>
              <a:rPr lang="en-US" dirty="0"/>
              <a:t>If the required sensitivity is -82, is seems we are back at -16dBm.</a:t>
            </a:r>
          </a:p>
          <a:p>
            <a:pPr>
              <a:buFont typeface="Arial" panose="020B0604020202020204" pitchFamily="34" charset="0"/>
              <a:buChar char="•"/>
            </a:pPr>
            <a:r>
              <a:rPr lang="en-US" dirty="0"/>
              <a:t>Effectively ACR is relaxed as much as sensitivity</a:t>
            </a:r>
          </a:p>
        </p:txBody>
      </p:sp>
      <p:sp>
        <p:nvSpPr>
          <p:cNvPr id="4" name="Slide Number Placeholder 3">
            <a:extLst>
              <a:ext uri="{FF2B5EF4-FFF2-40B4-BE49-F238E27FC236}">
                <a16:creationId xmlns:a16="http://schemas.microsoft.com/office/drawing/2014/main" id="{D36F341A-DC2F-4A00-B262-507302326E7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C7BC28E-89F2-4B20-9038-359A40FDB34C}"/>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2C32D436-1DC8-43CC-A598-DE0B6E68E54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417121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889007-5258-45FE-8D4A-21BBD04B525E}"/>
              </a:ext>
            </a:extLst>
          </p:cNvPr>
          <p:cNvSpPr>
            <a:spLocks noGrp="1"/>
          </p:cNvSpPr>
          <p:nvPr>
            <p:ph type="title"/>
          </p:nvPr>
        </p:nvSpPr>
        <p:spPr/>
        <p:txBody>
          <a:bodyPr/>
          <a:lstStyle/>
          <a:p>
            <a:r>
              <a:rPr lang="en-US" dirty="0"/>
              <a:t>Maximum input level</a:t>
            </a:r>
          </a:p>
        </p:txBody>
      </p:sp>
      <p:sp>
        <p:nvSpPr>
          <p:cNvPr id="3" name="Content Placeholder 2">
            <a:extLst>
              <a:ext uri="{FF2B5EF4-FFF2-40B4-BE49-F238E27FC236}">
                <a16:creationId xmlns:a16="http://schemas.microsoft.com/office/drawing/2014/main" id="{D55027E9-D43A-43B4-BFFC-DE0E6DEA87A5}"/>
              </a:ext>
            </a:extLst>
          </p:cNvPr>
          <p:cNvSpPr>
            <a:spLocks noGrp="1"/>
          </p:cNvSpPr>
          <p:nvPr>
            <p:ph idx="1"/>
          </p:nvPr>
        </p:nvSpPr>
        <p:spPr/>
        <p:txBody>
          <a:bodyPr/>
          <a:lstStyle/>
          <a:p>
            <a:pPr>
              <a:buFont typeface="Arial" panose="020B0604020202020204" pitchFamily="34" charset="0"/>
              <a:buChar char="•"/>
            </a:pPr>
            <a:r>
              <a:rPr lang="en-US" dirty="0"/>
              <a:t>The 802.11 specification requires -30dBm</a:t>
            </a:r>
          </a:p>
          <a:p>
            <a:pPr>
              <a:buFont typeface="Arial" panose="020B0604020202020204" pitchFamily="34" charset="0"/>
              <a:buChar char="•"/>
            </a:pPr>
            <a:r>
              <a:rPr lang="en-US" dirty="0"/>
              <a:t>OOK would typically be less sensitive to compression in the front-end</a:t>
            </a:r>
          </a:p>
          <a:p>
            <a:pPr>
              <a:buFont typeface="Arial" panose="020B0604020202020204" pitchFamily="34" charset="0"/>
              <a:buChar char="•"/>
            </a:pPr>
            <a:r>
              <a:rPr lang="en-US" dirty="0"/>
              <a:t>Unless there is a use case that require more stringent requirements, the suggestion is to also have -30 dBm for the WUR </a:t>
            </a:r>
          </a:p>
        </p:txBody>
      </p:sp>
      <p:sp>
        <p:nvSpPr>
          <p:cNvPr id="4" name="Slide Number Placeholder 3">
            <a:extLst>
              <a:ext uri="{FF2B5EF4-FFF2-40B4-BE49-F238E27FC236}">
                <a16:creationId xmlns:a16="http://schemas.microsoft.com/office/drawing/2014/main" id="{790B5455-4249-4F66-A08B-09F4708CD15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3EC334C-1B3A-4763-B92F-67D0F16B3786}"/>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0CF71F9E-7F48-4EBF-A3E6-8D6F5C41DEAA}"/>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15841669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r>
              <a:rPr lang="en-US" b="0" dirty="0"/>
              <a:t>[1] S. Azizi et al. “</a:t>
            </a:r>
            <a:r>
              <a:rPr lang="en-GB" b="0" dirty="0"/>
              <a:t>A PAR Proposal for Wake-up Radio”, 11-16/1045r9</a:t>
            </a:r>
            <a:endParaRPr lang="en-US" b="0" dirty="0"/>
          </a:p>
          <a:p>
            <a:r>
              <a:rPr lang="en-US" b="0" dirty="0"/>
              <a:t>[2] </a:t>
            </a:r>
            <a:r>
              <a:rPr lang="en-GB" b="0" dirty="0"/>
              <a:t>S. </a:t>
            </a:r>
            <a:r>
              <a:rPr lang="en-GB" b="0" dirty="0" err="1"/>
              <a:t>Shellhammer</a:t>
            </a:r>
            <a:r>
              <a:rPr lang="en-GB" b="0" dirty="0"/>
              <a:t> and B. Tian, “Regulations and noise figure -  Impact on SNR”, </a:t>
            </a:r>
            <a:r>
              <a:rPr lang="en-US" b="0" dirty="0"/>
              <a:t>11-17/0365r0</a:t>
            </a:r>
          </a:p>
          <a:p>
            <a:r>
              <a:rPr lang="en-US" b="0" dirty="0"/>
              <a:t>[3] S. </a:t>
            </a:r>
            <a:r>
              <a:rPr lang="en-US" b="0" dirty="0" err="1"/>
              <a:t>Shellhammer</a:t>
            </a:r>
            <a:r>
              <a:rPr lang="en-US" b="0" dirty="0"/>
              <a:t> and B. Tian, “WUR data rates”, 11-17/0990r2</a:t>
            </a:r>
          </a:p>
          <a:p>
            <a:endParaRPr lang="en-GB" b="0" kern="1200" dirty="0">
              <a:latin typeface="Times New Roman" pitchFamily="16" charset="0"/>
              <a:ea typeface="MS Gothic" charset="-128"/>
              <a:cs typeface="Arial Unicode MS"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When working on the PHY specification text, we realized we don’t have many agreements on TX and RX requirements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Within the small PHY group we seem to start to align our views!?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purpose of this presentation is to report about what has been discussed and get feedback from the TG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1</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believe the transmitter spectrum mask should be the same as today used for 20 MHz 802.11ac?</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20/1/9</a:t>
            </a:r>
          </a:p>
        </p:txBody>
      </p:sp>
    </p:spTree>
    <p:extLst>
      <p:ext uri="{BB962C8B-B14F-4D97-AF65-F5344CB8AC3E}">
        <p14:creationId xmlns:p14="http://schemas.microsoft.com/office/powerpoint/2010/main" val="7510813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17AC4-981B-43CA-B0BA-950EAE47E8B1}"/>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a16="http://schemas.microsoft.com/office/drawing/2014/main" id="{DCA2074C-7714-4DAB-B898-241F5843753C}"/>
              </a:ext>
            </a:extLst>
          </p:cNvPr>
          <p:cNvSpPr>
            <a:spLocks noGrp="1"/>
          </p:cNvSpPr>
          <p:nvPr>
            <p:ph idx="1"/>
          </p:nvPr>
        </p:nvSpPr>
        <p:spPr/>
        <p:txBody>
          <a:bodyPr/>
          <a:lstStyle/>
          <a:p>
            <a:pPr lvl="0"/>
            <a:r>
              <a:rPr lang="en-US" sz="2000" dirty="0">
                <a:cs typeface="Arial" panose="020B0604020202020204" pitchFamily="34" charset="0"/>
              </a:rPr>
              <a:t>Move to add the following into the 11ba SFD</a:t>
            </a:r>
          </a:p>
          <a:p>
            <a:pPr lvl="1"/>
            <a:r>
              <a:rPr lang="en-US" dirty="0">
                <a:solidFill>
                  <a:schemeClr val="tx1"/>
                </a:solidFill>
              </a:rPr>
              <a:t>The transmitter spectrum mask for the WUR transmitter should be the same as today used for 20 MHz 802.11ac.</a:t>
            </a:r>
            <a:endParaRPr lang="en-GB" dirty="0"/>
          </a:p>
          <a:p>
            <a:pPr lvl="1" indent="-342900">
              <a:buFont typeface="Arial" panose="020B0604020202020204" pitchFamily="34" charset="0"/>
              <a:buChar char="•"/>
            </a:pPr>
            <a:endParaRPr lang="en-GB" dirty="0"/>
          </a:p>
          <a:p>
            <a:pPr marL="457200" lvl="1" indent="0">
              <a:buNone/>
            </a:pPr>
            <a:endParaRPr lang="en-US" dirty="0">
              <a:cs typeface="Arial" panose="020B0604020202020204" pitchFamily="34" charset="0"/>
            </a:endParaRPr>
          </a:p>
          <a:p>
            <a:pPr marL="457200" lvl="1" indent="0">
              <a:buNone/>
            </a:pPr>
            <a:r>
              <a:rPr lang="en-US" b="1" dirty="0"/>
              <a:t>Move: Leif Wilhelmsson</a:t>
            </a:r>
          </a:p>
          <a:p>
            <a:pPr marL="457200" lvl="1" indent="0">
              <a:buNone/>
            </a:pPr>
            <a:r>
              <a:rPr lang="en-US" b="1" dirty="0"/>
              <a:t>Second:</a:t>
            </a:r>
            <a:endParaRPr lang="en-SG" b="1" dirty="0"/>
          </a:p>
          <a:p>
            <a:endParaRPr lang="en-US" dirty="0"/>
          </a:p>
        </p:txBody>
      </p:sp>
      <p:sp>
        <p:nvSpPr>
          <p:cNvPr id="4" name="Slide Number Placeholder 3">
            <a:extLst>
              <a:ext uri="{FF2B5EF4-FFF2-40B4-BE49-F238E27FC236}">
                <a16:creationId xmlns:a16="http://schemas.microsoft.com/office/drawing/2014/main" id="{ABD0DFA1-7DBD-4048-A221-253992D078F5}"/>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E5F9BAE3-9FD6-47AC-A320-C990D0A612BD}"/>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0BFB2EC-F3A5-452C-946A-66D0186A122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448615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2</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support the idea of specifying the transmitter accuracy by means of an eye-diagram? Exactly how is TBD, but a possibility would be to specify zero-crossings and max eye-opening as discussed in this presentation </a:t>
            </a:r>
          </a:p>
          <a:p>
            <a:pPr>
              <a:buFont typeface="Arial" panose="020B0604020202020204" pitchFamily="34" charset="0"/>
              <a:buChar char="•"/>
            </a:pPr>
            <a:endParaRPr lang="en-US" dirty="0">
              <a:solidFill>
                <a:schemeClr val="tx1"/>
              </a:solidFill>
            </a:endParaRPr>
          </a:p>
          <a:p>
            <a:pPr>
              <a:buFont typeface="Arial" panose="020B0604020202020204" pitchFamily="34" charset="0"/>
              <a:buChar char="•"/>
            </a:pPr>
            <a:r>
              <a:rPr lang="en-US" dirty="0">
                <a:solidFill>
                  <a:schemeClr val="tx1"/>
                </a:solidFill>
              </a:rPr>
              <a:t>Y/N/A:  1/11/26</a:t>
            </a:r>
          </a:p>
        </p:txBody>
      </p:sp>
    </p:spTree>
    <p:extLst>
      <p:ext uri="{BB962C8B-B14F-4D97-AF65-F5344CB8AC3E}">
        <p14:creationId xmlns:p14="http://schemas.microsoft.com/office/powerpoint/2010/main" val="3067109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3</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believe only one sensitivity requirement should be specified for the lower rate, even if this means different </a:t>
            </a:r>
            <a:r>
              <a:rPr lang="en-US" u="sng" dirty="0">
                <a:solidFill>
                  <a:schemeClr val="tx1"/>
                </a:solidFill>
              </a:rPr>
              <a:t>relative ranges</a:t>
            </a:r>
            <a:r>
              <a:rPr lang="en-US" dirty="0">
                <a:solidFill>
                  <a:schemeClr val="tx1"/>
                </a:solidFill>
              </a:rPr>
              <a:t> for the PCR and the WUR in different parts of the world?</a:t>
            </a:r>
          </a:p>
          <a:p>
            <a:pPr>
              <a:buFont typeface="Arial" panose="020B0604020202020204" pitchFamily="34" charset="0"/>
              <a:buChar char="•"/>
            </a:pPr>
            <a:endParaRPr lang="en-US" dirty="0">
              <a:solidFill>
                <a:schemeClr val="tx1"/>
              </a:solidFill>
            </a:endParaRPr>
          </a:p>
          <a:p>
            <a:pPr marL="0" indent="0"/>
            <a:r>
              <a:rPr lang="en-US" dirty="0">
                <a:solidFill>
                  <a:schemeClr val="tx1"/>
                </a:solidFill>
              </a:rPr>
              <a:t>Y/N/A: 13/0/19 </a:t>
            </a:r>
          </a:p>
        </p:txBody>
      </p:sp>
    </p:spTree>
    <p:extLst>
      <p:ext uri="{BB962C8B-B14F-4D97-AF65-F5344CB8AC3E}">
        <p14:creationId xmlns:p14="http://schemas.microsoft.com/office/powerpoint/2010/main" val="3425850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4</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If only one sensitivity requirement is specified for the lower rate, what is the number you prefer?</a:t>
            </a:r>
          </a:p>
          <a:p>
            <a:pPr marL="0" indent="0"/>
            <a:endParaRPr lang="en-US" dirty="0">
              <a:solidFill>
                <a:schemeClr val="tx1"/>
              </a:solidFill>
            </a:endParaRPr>
          </a:p>
          <a:p>
            <a:pPr marL="0" indent="0"/>
            <a:r>
              <a:rPr lang="en-US" dirty="0">
                <a:solidFill>
                  <a:schemeClr val="tx1"/>
                </a:solidFill>
              </a:rPr>
              <a:t>OP1:-82dBm/OP2:-86dBm/OP3:-89dBm/OP4:Something else/OP5:No opinion</a:t>
            </a:r>
          </a:p>
          <a:p>
            <a:pPr marL="0" indent="0"/>
            <a:endParaRPr lang="en-US" dirty="0">
              <a:solidFill>
                <a:schemeClr val="tx1"/>
              </a:solidFill>
            </a:endParaRPr>
          </a:p>
          <a:p>
            <a:pPr marL="0" indent="0"/>
            <a:r>
              <a:rPr lang="en-US" dirty="0">
                <a:solidFill>
                  <a:schemeClr val="tx1"/>
                </a:solidFill>
              </a:rPr>
              <a:t>OP1/OP2/OP3/OP4/OP5: 17/2/0/0/6</a:t>
            </a:r>
          </a:p>
        </p:txBody>
      </p:sp>
    </p:spTree>
    <p:extLst>
      <p:ext uri="{BB962C8B-B14F-4D97-AF65-F5344CB8AC3E}">
        <p14:creationId xmlns:p14="http://schemas.microsoft.com/office/powerpoint/2010/main" val="29241746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17AC4-981B-43CA-B0BA-950EAE47E8B1}"/>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a16="http://schemas.microsoft.com/office/drawing/2014/main" id="{DCA2074C-7714-4DAB-B898-241F5843753C}"/>
              </a:ext>
            </a:extLst>
          </p:cNvPr>
          <p:cNvSpPr>
            <a:spLocks noGrp="1"/>
          </p:cNvSpPr>
          <p:nvPr>
            <p:ph idx="1"/>
          </p:nvPr>
        </p:nvSpPr>
        <p:spPr/>
        <p:txBody>
          <a:bodyPr/>
          <a:lstStyle/>
          <a:p>
            <a:pPr lvl="0"/>
            <a:r>
              <a:rPr lang="en-US" sz="2000" dirty="0">
                <a:cs typeface="Arial" panose="020B0604020202020204" pitchFamily="34" charset="0"/>
              </a:rPr>
              <a:t>Move to add the following into the 11ba SFD</a:t>
            </a:r>
          </a:p>
          <a:p>
            <a:pPr lvl="1"/>
            <a:r>
              <a:rPr lang="en-US" dirty="0">
                <a:solidFill>
                  <a:schemeClr val="tx1"/>
                </a:solidFill>
              </a:rPr>
              <a:t>The sensitivity requirement for the lowest rate of the WUR is </a:t>
            </a:r>
          </a:p>
          <a:p>
            <a:pPr lvl="1"/>
            <a:r>
              <a:rPr lang="en-US" dirty="0">
                <a:solidFill>
                  <a:schemeClr val="tx1"/>
                </a:solidFill>
              </a:rPr>
              <a:t>-82dBm. </a:t>
            </a:r>
            <a:endParaRPr lang="en-GB" dirty="0"/>
          </a:p>
          <a:p>
            <a:pPr marL="457200" lvl="1" indent="0">
              <a:buNone/>
            </a:pPr>
            <a:endParaRPr lang="en-US" dirty="0">
              <a:cs typeface="Arial" panose="020B0604020202020204" pitchFamily="34" charset="0"/>
            </a:endParaRPr>
          </a:p>
          <a:p>
            <a:pPr marL="457200" lvl="1" indent="0">
              <a:buNone/>
            </a:pPr>
            <a:r>
              <a:rPr lang="en-US" b="1" dirty="0"/>
              <a:t>Move: Leif Wilhelmsson</a:t>
            </a:r>
          </a:p>
          <a:p>
            <a:pPr marL="457200" lvl="1" indent="0">
              <a:buNone/>
            </a:pPr>
            <a:r>
              <a:rPr lang="en-US" b="1" dirty="0"/>
              <a:t>Second:</a:t>
            </a:r>
            <a:endParaRPr lang="en-SG" b="1" dirty="0"/>
          </a:p>
          <a:p>
            <a:endParaRPr lang="en-US" dirty="0"/>
          </a:p>
        </p:txBody>
      </p:sp>
      <p:sp>
        <p:nvSpPr>
          <p:cNvPr id="4" name="Slide Number Placeholder 3">
            <a:extLst>
              <a:ext uri="{FF2B5EF4-FFF2-40B4-BE49-F238E27FC236}">
                <a16:creationId xmlns:a16="http://schemas.microsoft.com/office/drawing/2014/main" id="{ABD0DFA1-7DBD-4048-A221-253992D078F5}"/>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E5F9BAE3-9FD6-47AC-A320-C990D0A612BD}"/>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0BFB2EC-F3A5-452C-946A-66D0186A122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21855865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5</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Assume that ACR is specified independent of what maximum TX power can be used. ACR is measured in the same way as for the PCR and the interfering signal is also the same as for the PCR. What do you believe the ACR for lower data rate should be? </a:t>
            </a:r>
          </a:p>
          <a:p>
            <a:pPr marL="0" indent="0"/>
            <a:endParaRPr lang="en-US" dirty="0">
              <a:solidFill>
                <a:schemeClr val="tx1"/>
              </a:solidFill>
            </a:endParaRPr>
          </a:p>
          <a:p>
            <a:pPr marL="0" indent="0"/>
            <a:r>
              <a:rPr lang="en-US" dirty="0">
                <a:solidFill>
                  <a:schemeClr val="tx1"/>
                </a:solidFill>
              </a:rPr>
              <a:t>OP1:16dB/OP2:20dB/OP3:23dB/OP4:Something else/OP5:No opinion</a:t>
            </a:r>
          </a:p>
          <a:p>
            <a:pPr marL="0" indent="0"/>
            <a:endParaRPr lang="en-US" dirty="0">
              <a:solidFill>
                <a:schemeClr val="tx1"/>
              </a:solidFill>
            </a:endParaRPr>
          </a:p>
          <a:p>
            <a:pPr marL="0" indent="0"/>
            <a:r>
              <a:rPr lang="en-US" dirty="0">
                <a:solidFill>
                  <a:schemeClr val="tx1"/>
                </a:solidFill>
              </a:rPr>
              <a:t>OP1/OP2/OP3/OP4/OP5: 25/0/0/0/5</a:t>
            </a:r>
          </a:p>
        </p:txBody>
      </p:sp>
    </p:spTree>
    <p:extLst>
      <p:ext uri="{BB962C8B-B14F-4D97-AF65-F5344CB8AC3E}">
        <p14:creationId xmlns:p14="http://schemas.microsoft.com/office/powerpoint/2010/main" val="31919562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17AC4-981B-43CA-B0BA-950EAE47E8B1}"/>
              </a:ext>
            </a:extLst>
          </p:cNvPr>
          <p:cNvSpPr>
            <a:spLocks noGrp="1"/>
          </p:cNvSpPr>
          <p:nvPr>
            <p:ph type="title"/>
          </p:nvPr>
        </p:nvSpPr>
        <p:spPr/>
        <p:txBody>
          <a:bodyPr/>
          <a:lstStyle/>
          <a:p>
            <a:r>
              <a:rPr lang="en-US" dirty="0"/>
              <a:t>Motion 3 </a:t>
            </a:r>
          </a:p>
        </p:txBody>
      </p:sp>
      <p:sp>
        <p:nvSpPr>
          <p:cNvPr id="3" name="Content Placeholder 2">
            <a:extLst>
              <a:ext uri="{FF2B5EF4-FFF2-40B4-BE49-F238E27FC236}">
                <a16:creationId xmlns:a16="http://schemas.microsoft.com/office/drawing/2014/main" id="{DCA2074C-7714-4DAB-B898-241F5843753C}"/>
              </a:ext>
            </a:extLst>
          </p:cNvPr>
          <p:cNvSpPr>
            <a:spLocks noGrp="1"/>
          </p:cNvSpPr>
          <p:nvPr>
            <p:ph idx="1"/>
          </p:nvPr>
        </p:nvSpPr>
        <p:spPr/>
        <p:txBody>
          <a:bodyPr/>
          <a:lstStyle/>
          <a:p>
            <a:pPr lvl="0"/>
            <a:r>
              <a:rPr lang="en-US" sz="2000" dirty="0">
                <a:cs typeface="Arial" panose="020B0604020202020204" pitchFamily="34" charset="0"/>
              </a:rPr>
              <a:t>Move to add the following </a:t>
            </a:r>
            <a:r>
              <a:rPr lang="en-US" sz="2000">
                <a:cs typeface="Arial" panose="020B0604020202020204" pitchFamily="34" charset="0"/>
              </a:rPr>
              <a:t>into the 11ba </a:t>
            </a:r>
            <a:r>
              <a:rPr lang="en-US" sz="2000" dirty="0">
                <a:cs typeface="Arial" panose="020B0604020202020204" pitchFamily="34" charset="0"/>
              </a:rPr>
              <a:t>SFD</a:t>
            </a:r>
          </a:p>
          <a:p>
            <a:pPr lvl="1"/>
            <a:r>
              <a:rPr lang="en-US" dirty="0">
                <a:solidFill>
                  <a:schemeClr val="tx1"/>
                </a:solidFill>
              </a:rPr>
              <a:t>The adjacent channel rejection (ACR) is measured in the same way as for the PCR and the interfering signal is also the same as for the PCR. </a:t>
            </a:r>
          </a:p>
          <a:p>
            <a:pPr lvl="1"/>
            <a:r>
              <a:rPr lang="en-US" dirty="0">
                <a:solidFill>
                  <a:schemeClr val="tx1"/>
                </a:solidFill>
              </a:rPr>
              <a:t>The adjacent channel rejection (ACR) requirement for the lowest rate of the WUR is 16dB. </a:t>
            </a:r>
          </a:p>
          <a:p>
            <a:pPr lvl="1"/>
            <a:endParaRPr lang="en-US" b="1" dirty="0">
              <a:solidFill>
                <a:schemeClr val="tx1"/>
              </a:solidFill>
            </a:endParaRPr>
          </a:p>
          <a:p>
            <a:pPr lvl="1"/>
            <a:r>
              <a:rPr lang="en-US" b="1" dirty="0"/>
              <a:t>Move: Leif Wilhelmsson</a:t>
            </a:r>
          </a:p>
          <a:p>
            <a:pPr marL="457200" lvl="1" indent="0">
              <a:buNone/>
            </a:pPr>
            <a:r>
              <a:rPr lang="en-US" b="1" dirty="0"/>
              <a:t>Second:</a:t>
            </a:r>
            <a:endParaRPr lang="en-SG" b="1" dirty="0"/>
          </a:p>
          <a:p>
            <a:endParaRPr lang="en-US" dirty="0"/>
          </a:p>
        </p:txBody>
      </p:sp>
      <p:sp>
        <p:nvSpPr>
          <p:cNvPr id="4" name="Slide Number Placeholder 3">
            <a:extLst>
              <a:ext uri="{FF2B5EF4-FFF2-40B4-BE49-F238E27FC236}">
                <a16:creationId xmlns:a16="http://schemas.microsoft.com/office/drawing/2014/main" id="{ABD0DFA1-7DBD-4048-A221-253992D078F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5F9BAE3-9FD6-47AC-A320-C990D0A612BD}"/>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0BFB2EC-F3A5-452C-946A-66D0186A122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620199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a:t>Leif Wilhelmsson, Ericsson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Straw Poll 6</a:t>
            </a:r>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solidFill>
                  <a:schemeClr val="tx1"/>
                </a:solidFill>
              </a:rPr>
              <a:t>Do you support that the maximum input level is the same as for the PCR?</a:t>
            </a:r>
          </a:p>
          <a:p>
            <a:pPr marL="0" indent="0"/>
            <a:endParaRPr lang="en-US" dirty="0">
              <a:solidFill>
                <a:schemeClr val="tx1"/>
              </a:solidFill>
            </a:endParaRPr>
          </a:p>
          <a:p>
            <a:pPr marL="0" indent="0"/>
            <a:r>
              <a:rPr lang="en-US" dirty="0">
                <a:solidFill>
                  <a:schemeClr val="tx1"/>
                </a:solidFill>
              </a:rPr>
              <a:t>Y/N/A: 29/0/3</a:t>
            </a:r>
          </a:p>
        </p:txBody>
      </p:sp>
    </p:spTree>
    <p:extLst>
      <p:ext uri="{BB962C8B-B14F-4D97-AF65-F5344CB8AC3E}">
        <p14:creationId xmlns:p14="http://schemas.microsoft.com/office/powerpoint/2010/main" val="1436683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917AC4-981B-43CA-B0BA-950EAE47E8B1}"/>
              </a:ext>
            </a:extLst>
          </p:cNvPr>
          <p:cNvSpPr>
            <a:spLocks noGrp="1"/>
          </p:cNvSpPr>
          <p:nvPr>
            <p:ph type="title"/>
          </p:nvPr>
        </p:nvSpPr>
        <p:spPr/>
        <p:txBody>
          <a:bodyPr/>
          <a:lstStyle/>
          <a:p>
            <a:r>
              <a:rPr lang="en-US" dirty="0"/>
              <a:t>Motion 4 </a:t>
            </a:r>
          </a:p>
        </p:txBody>
      </p:sp>
      <p:sp>
        <p:nvSpPr>
          <p:cNvPr id="3" name="Content Placeholder 2">
            <a:extLst>
              <a:ext uri="{FF2B5EF4-FFF2-40B4-BE49-F238E27FC236}">
                <a16:creationId xmlns:a16="http://schemas.microsoft.com/office/drawing/2014/main" id="{DCA2074C-7714-4DAB-B898-241F5843753C}"/>
              </a:ext>
            </a:extLst>
          </p:cNvPr>
          <p:cNvSpPr>
            <a:spLocks noGrp="1"/>
          </p:cNvSpPr>
          <p:nvPr>
            <p:ph idx="1"/>
          </p:nvPr>
        </p:nvSpPr>
        <p:spPr/>
        <p:txBody>
          <a:bodyPr/>
          <a:lstStyle/>
          <a:p>
            <a:pPr lvl="0"/>
            <a:r>
              <a:rPr lang="en-US" sz="2000" dirty="0">
                <a:cs typeface="Arial" panose="020B0604020202020204" pitchFamily="34" charset="0"/>
              </a:rPr>
              <a:t>Move to add the following into the 11ba SFD</a:t>
            </a:r>
          </a:p>
          <a:p>
            <a:pPr lvl="1"/>
            <a:r>
              <a:rPr lang="en-US" dirty="0">
                <a:solidFill>
                  <a:schemeClr val="tx1"/>
                </a:solidFill>
              </a:rPr>
              <a:t>The requirement on the received signals maximum input level is the same as for the PCR.</a:t>
            </a:r>
            <a:endParaRPr lang="en-GB" dirty="0"/>
          </a:p>
          <a:p>
            <a:pPr marL="457200" lvl="1" indent="0">
              <a:buNone/>
            </a:pPr>
            <a:endParaRPr lang="en-US" dirty="0">
              <a:cs typeface="Arial" panose="020B0604020202020204" pitchFamily="34" charset="0"/>
            </a:endParaRPr>
          </a:p>
          <a:p>
            <a:pPr marL="457200" lvl="1" indent="0">
              <a:buNone/>
            </a:pPr>
            <a:r>
              <a:rPr lang="en-US" b="1" dirty="0"/>
              <a:t>Move: Leif Wilhelmsson</a:t>
            </a:r>
          </a:p>
          <a:p>
            <a:pPr marL="457200" lvl="1" indent="0">
              <a:buNone/>
            </a:pPr>
            <a:r>
              <a:rPr lang="en-US" b="1" dirty="0"/>
              <a:t>Second:</a:t>
            </a:r>
            <a:endParaRPr lang="en-SG" b="1" dirty="0"/>
          </a:p>
          <a:p>
            <a:endParaRPr lang="en-US" dirty="0"/>
          </a:p>
        </p:txBody>
      </p:sp>
      <p:sp>
        <p:nvSpPr>
          <p:cNvPr id="4" name="Slide Number Placeholder 3">
            <a:extLst>
              <a:ext uri="{FF2B5EF4-FFF2-40B4-BE49-F238E27FC236}">
                <a16:creationId xmlns:a16="http://schemas.microsoft.com/office/drawing/2014/main" id="{ABD0DFA1-7DBD-4048-A221-253992D078F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E5F9BAE3-9FD6-47AC-A320-C990D0A612BD}"/>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0BFB2EC-F3A5-452C-946A-66D0186A1225}"/>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3070040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BFDC8-43A7-4FF1-AA8D-7AB3BFFDE473}"/>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4B65904F-F774-4046-A44A-1AB882924170}"/>
              </a:ext>
            </a:extLst>
          </p:cNvPr>
          <p:cNvSpPr>
            <a:spLocks noGrp="1"/>
          </p:cNvSpPr>
          <p:nvPr>
            <p:ph idx="1"/>
          </p:nvPr>
        </p:nvSpPr>
        <p:spPr/>
        <p:txBody>
          <a:bodyPr/>
          <a:lstStyle/>
          <a:p>
            <a:pPr>
              <a:buFont typeface="Arial" panose="020B0604020202020204" pitchFamily="34" charset="0"/>
              <a:buChar char="•"/>
            </a:pPr>
            <a:r>
              <a:rPr lang="en-US" dirty="0"/>
              <a:t>Transmitter</a:t>
            </a:r>
          </a:p>
          <a:p>
            <a:pPr lvl="1">
              <a:buFont typeface="Arial" panose="020B0604020202020204" pitchFamily="34" charset="0"/>
              <a:buChar char="•"/>
            </a:pPr>
            <a:r>
              <a:rPr lang="en-US" dirty="0"/>
              <a:t>Spectrum mask</a:t>
            </a:r>
          </a:p>
          <a:p>
            <a:pPr lvl="1">
              <a:buFont typeface="Arial" panose="020B0604020202020204" pitchFamily="34" charset="0"/>
              <a:buChar char="•"/>
            </a:pPr>
            <a:r>
              <a:rPr lang="en-US" dirty="0"/>
              <a:t>Modulation accuracy</a:t>
            </a:r>
          </a:p>
          <a:p>
            <a:pPr lvl="1">
              <a:buFont typeface="Arial" panose="020B0604020202020204" pitchFamily="34" charset="0"/>
              <a:buChar char="•"/>
            </a:pPr>
            <a:endParaRPr lang="en-US" dirty="0"/>
          </a:p>
          <a:p>
            <a:pPr>
              <a:buFont typeface="Arial" panose="020B0604020202020204" pitchFamily="34" charset="0"/>
              <a:buChar char="•"/>
            </a:pPr>
            <a:r>
              <a:rPr lang="en-US" dirty="0"/>
              <a:t>Receiver</a:t>
            </a:r>
          </a:p>
          <a:p>
            <a:pPr lvl="1">
              <a:buFont typeface="Arial" panose="020B0604020202020204" pitchFamily="34" charset="0"/>
              <a:buChar char="•"/>
            </a:pPr>
            <a:r>
              <a:rPr lang="en-US" dirty="0"/>
              <a:t>Receiver sensitivity</a:t>
            </a:r>
          </a:p>
          <a:p>
            <a:pPr lvl="1">
              <a:buFont typeface="Arial" panose="020B0604020202020204" pitchFamily="34" charset="0"/>
              <a:buChar char="•"/>
            </a:pPr>
            <a:r>
              <a:rPr lang="en-US" dirty="0"/>
              <a:t>Adjacent channel rejection</a:t>
            </a:r>
          </a:p>
          <a:p>
            <a:pPr lvl="1">
              <a:buFont typeface="Arial" panose="020B0604020202020204" pitchFamily="34" charset="0"/>
              <a:buChar char="•"/>
            </a:pPr>
            <a:r>
              <a:rPr lang="en-US" dirty="0"/>
              <a:t>Maximum input level</a:t>
            </a:r>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F7E4A937-BCF6-4472-A62A-2885C5881618}"/>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AC93E6FF-79B3-408D-A32A-ECFC1F0ED5DE}"/>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B1C74F6F-CE6E-462D-9494-8E3ED9D300C7}"/>
              </a:ext>
            </a:extLst>
          </p:cNvPr>
          <p:cNvSpPr>
            <a:spLocks noGrp="1"/>
          </p:cNvSpPr>
          <p:nvPr>
            <p:ph type="dt" idx="15"/>
          </p:nvPr>
        </p:nvSpPr>
        <p:spPr/>
        <p:txBody>
          <a:bodyPr/>
          <a:lstStyle/>
          <a:p>
            <a:r>
              <a:rPr lang="en-US"/>
              <a:t>March 2018</a:t>
            </a:r>
            <a:endParaRPr lang="en-GB" dirty="0"/>
          </a:p>
        </p:txBody>
      </p:sp>
    </p:spTree>
    <p:extLst>
      <p:ext uri="{BB962C8B-B14F-4D97-AF65-F5344CB8AC3E}">
        <p14:creationId xmlns:p14="http://schemas.microsoft.com/office/powerpoint/2010/main" val="8883811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1F78-082D-4318-A35E-300EF774201F}"/>
              </a:ext>
            </a:extLst>
          </p:cNvPr>
          <p:cNvSpPr>
            <a:spLocks noGrp="1"/>
          </p:cNvSpPr>
          <p:nvPr>
            <p:ph type="title"/>
          </p:nvPr>
        </p:nvSpPr>
        <p:spPr/>
        <p:txBody>
          <a:bodyPr/>
          <a:lstStyle/>
          <a:p>
            <a:r>
              <a:rPr lang="en-US" dirty="0"/>
              <a:t>Transmitter: Spectrum mask</a:t>
            </a:r>
          </a:p>
        </p:txBody>
      </p:sp>
      <p:sp>
        <p:nvSpPr>
          <p:cNvPr id="3" name="Content Placeholder 2">
            <a:extLst>
              <a:ext uri="{FF2B5EF4-FFF2-40B4-BE49-F238E27FC236}">
                <a16:creationId xmlns:a16="http://schemas.microsoft.com/office/drawing/2014/main" id="{3DDCF50C-1393-47C0-95E5-2F341B4A854E}"/>
              </a:ext>
            </a:extLst>
          </p:cNvPr>
          <p:cNvSpPr>
            <a:spLocks noGrp="1"/>
          </p:cNvSpPr>
          <p:nvPr>
            <p:ph idx="1"/>
          </p:nvPr>
        </p:nvSpPr>
        <p:spPr>
          <a:xfrm>
            <a:off x="696912" y="4566698"/>
            <a:ext cx="7770813" cy="1513285"/>
          </a:xfrm>
        </p:spPr>
        <p:txBody>
          <a:bodyPr/>
          <a:lstStyle/>
          <a:p>
            <a:pPr>
              <a:buFont typeface="Arial" panose="020B0604020202020204" pitchFamily="34" charset="0"/>
              <a:buChar char="•"/>
            </a:pPr>
            <a:r>
              <a:rPr lang="en-US" sz="2000" dirty="0"/>
              <a:t>The first question is whether it suffice to fulfill the 20 MHz TX mask for the PCR – If the answer is yes, we are done… </a:t>
            </a:r>
          </a:p>
          <a:p>
            <a:pPr>
              <a:buFont typeface="Arial" panose="020B0604020202020204" pitchFamily="34" charset="0"/>
              <a:buChar char="•"/>
            </a:pPr>
            <a:r>
              <a:rPr lang="en-US" sz="2000" dirty="0"/>
              <a:t>The figures above are just for illustration (OBO = 3 dB, windowing applied (1 sample at 20 MHz))</a:t>
            </a:r>
          </a:p>
        </p:txBody>
      </p:sp>
      <p:sp>
        <p:nvSpPr>
          <p:cNvPr id="4" name="Slide Number Placeholder 3">
            <a:extLst>
              <a:ext uri="{FF2B5EF4-FFF2-40B4-BE49-F238E27FC236}">
                <a16:creationId xmlns:a16="http://schemas.microsoft.com/office/drawing/2014/main" id="{B434E9B5-B27C-4BDF-BB0B-B50F2857280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03F274AD-DD0B-4D13-A760-1926D95DB39B}"/>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9600FF9B-217E-4738-B65E-22D2FBE73B0B}"/>
              </a:ext>
            </a:extLst>
          </p:cNvPr>
          <p:cNvSpPr>
            <a:spLocks noGrp="1"/>
          </p:cNvSpPr>
          <p:nvPr>
            <p:ph type="dt" idx="15"/>
          </p:nvPr>
        </p:nvSpPr>
        <p:spPr/>
        <p:txBody>
          <a:bodyPr/>
          <a:lstStyle/>
          <a:p>
            <a:r>
              <a:rPr lang="en-US"/>
              <a:t>March 2018</a:t>
            </a:r>
            <a:endParaRPr lang="en-GB" dirty="0"/>
          </a:p>
        </p:txBody>
      </p:sp>
      <p:pic>
        <p:nvPicPr>
          <p:cNvPr id="9" name="Picture 8">
            <a:extLst>
              <a:ext uri="{FF2B5EF4-FFF2-40B4-BE49-F238E27FC236}">
                <a16:creationId xmlns:a16="http://schemas.microsoft.com/office/drawing/2014/main" id="{F1D407EE-D91C-4340-BD8D-2B4A9880610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7585" y="1534659"/>
            <a:ext cx="3797716" cy="2848287"/>
          </a:xfrm>
          <a:prstGeom prst="rect">
            <a:avLst/>
          </a:prstGeom>
        </p:spPr>
      </p:pic>
      <p:pic>
        <p:nvPicPr>
          <p:cNvPr id="10" name="Picture 9">
            <a:extLst>
              <a:ext uri="{FF2B5EF4-FFF2-40B4-BE49-F238E27FC236}">
                <a16:creationId xmlns:a16="http://schemas.microsoft.com/office/drawing/2014/main" id="{92581BB8-2DD1-4AAE-AA55-ED5716BB441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31117" y="1565211"/>
            <a:ext cx="3513223" cy="2634917"/>
          </a:xfrm>
          <a:prstGeom prst="rect">
            <a:avLst/>
          </a:prstGeom>
        </p:spPr>
      </p:pic>
    </p:spTree>
    <p:extLst>
      <p:ext uri="{BB962C8B-B14F-4D97-AF65-F5344CB8AC3E}">
        <p14:creationId xmlns:p14="http://schemas.microsoft.com/office/powerpoint/2010/main" val="2981398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C1F78-082D-4318-A35E-300EF774201F}"/>
              </a:ext>
            </a:extLst>
          </p:cNvPr>
          <p:cNvSpPr>
            <a:spLocks noGrp="1"/>
          </p:cNvSpPr>
          <p:nvPr>
            <p:ph type="title"/>
          </p:nvPr>
        </p:nvSpPr>
        <p:spPr/>
        <p:txBody>
          <a:bodyPr/>
          <a:lstStyle/>
          <a:p>
            <a:r>
              <a:rPr lang="en-US" dirty="0"/>
              <a:t>Transmitter: Spectrum mask</a:t>
            </a:r>
          </a:p>
        </p:txBody>
      </p:sp>
      <p:sp>
        <p:nvSpPr>
          <p:cNvPr id="3" name="Content Placeholder 2">
            <a:extLst>
              <a:ext uri="{FF2B5EF4-FFF2-40B4-BE49-F238E27FC236}">
                <a16:creationId xmlns:a16="http://schemas.microsoft.com/office/drawing/2014/main" id="{3DDCF50C-1393-47C0-95E5-2F341B4A854E}"/>
              </a:ext>
            </a:extLst>
          </p:cNvPr>
          <p:cNvSpPr>
            <a:spLocks noGrp="1"/>
          </p:cNvSpPr>
          <p:nvPr>
            <p:ph idx="1"/>
          </p:nvPr>
        </p:nvSpPr>
        <p:spPr>
          <a:xfrm>
            <a:off x="692661" y="3799520"/>
            <a:ext cx="7770813" cy="2521397"/>
          </a:xfrm>
        </p:spPr>
        <p:txBody>
          <a:bodyPr/>
          <a:lstStyle/>
          <a:p>
            <a:pPr>
              <a:buFont typeface="Arial" panose="020B0604020202020204" pitchFamily="34" charset="0"/>
              <a:buChar char="•"/>
            </a:pPr>
            <a:r>
              <a:rPr lang="en-US" sz="2000" dirty="0"/>
              <a:t>The spectrum becomes dependent on the selected waveforms selected for the ON part of the signal, above is one example </a:t>
            </a:r>
          </a:p>
          <a:p>
            <a:pPr>
              <a:buFont typeface="Arial" panose="020B0604020202020204" pitchFamily="34" charset="0"/>
              <a:buChar char="•"/>
            </a:pPr>
            <a:r>
              <a:rPr lang="en-US" sz="2000" dirty="0"/>
              <a:t>Should we have different spectrum masks for MCS0 and MCS1, or just one that should be fulfilled for both? MCS1 expected to generate wider spectrum</a:t>
            </a:r>
          </a:p>
          <a:p>
            <a:pPr>
              <a:buFont typeface="Arial" panose="020B0604020202020204" pitchFamily="34" charset="0"/>
              <a:buChar char="•"/>
            </a:pPr>
            <a:r>
              <a:rPr lang="en-US" sz="2000" dirty="0"/>
              <a:t>Details TBD once the waveforms are decided</a:t>
            </a:r>
          </a:p>
        </p:txBody>
      </p:sp>
      <p:sp>
        <p:nvSpPr>
          <p:cNvPr id="4" name="Slide Number Placeholder 3">
            <a:extLst>
              <a:ext uri="{FF2B5EF4-FFF2-40B4-BE49-F238E27FC236}">
                <a16:creationId xmlns:a16="http://schemas.microsoft.com/office/drawing/2014/main" id="{B434E9B5-B27C-4BDF-BB0B-B50F28572808}"/>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03F274AD-DD0B-4D13-A760-1926D95DB39B}"/>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9600FF9B-217E-4738-B65E-22D2FBE73B0B}"/>
              </a:ext>
            </a:extLst>
          </p:cNvPr>
          <p:cNvSpPr>
            <a:spLocks noGrp="1"/>
          </p:cNvSpPr>
          <p:nvPr>
            <p:ph type="dt" idx="15"/>
          </p:nvPr>
        </p:nvSpPr>
        <p:spPr/>
        <p:txBody>
          <a:bodyPr/>
          <a:lstStyle/>
          <a:p>
            <a:r>
              <a:rPr lang="en-US"/>
              <a:t>March 2018</a:t>
            </a:r>
            <a:endParaRPr lang="en-GB" dirty="0"/>
          </a:p>
        </p:txBody>
      </p:sp>
      <p:pic>
        <p:nvPicPr>
          <p:cNvPr id="13" name="Picture 12">
            <a:extLst>
              <a:ext uri="{FF2B5EF4-FFF2-40B4-BE49-F238E27FC236}">
                <a16:creationId xmlns:a16="http://schemas.microsoft.com/office/drawing/2014/main" id="{EBEA9504-0D11-457D-B4A7-893BEC46781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83768" y="1476106"/>
            <a:ext cx="3969497" cy="2168918"/>
          </a:xfrm>
          <a:prstGeom prst="rect">
            <a:avLst/>
          </a:prstGeom>
        </p:spPr>
      </p:pic>
    </p:spTree>
    <p:extLst>
      <p:ext uri="{BB962C8B-B14F-4D97-AF65-F5344CB8AC3E}">
        <p14:creationId xmlns:p14="http://schemas.microsoft.com/office/powerpoint/2010/main" val="29006652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62D3D-54CC-406B-9BEC-FFA277C02A27}"/>
              </a:ext>
            </a:extLst>
          </p:cNvPr>
          <p:cNvSpPr>
            <a:spLocks noGrp="1"/>
          </p:cNvSpPr>
          <p:nvPr>
            <p:ph type="title"/>
          </p:nvPr>
        </p:nvSpPr>
        <p:spPr/>
        <p:txBody>
          <a:bodyPr/>
          <a:lstStyle/>
          <a:p>
            <a:r>
              <a:rPr lang="en-US" dirty="0"/>
              <a:t>Transmitter: Modulation accuracy</a:t>
            </a:r>
          </a:p>
        </p:txBody>
      </p:sp>
      <p:sp>
        <p:nvSpPr>
          <p:cNvPr id="3" name="Content Placeholder 2">
            <a:extLst>
              <a:ext uri="{FF2B5EF4-FFF2-40B4-BE49-F238E27FC236}">
                <a16:creationId xmlns:a16="http://schemas.microsoft.com/office/drawing/2014/main" id="{B0899127-C7F6-45EF-A1F9-CDC50221AC28}"/>
              </a:ext>
            </a:extLst>
          </p:cNvPr>
          <p:cNvSpPr>
            <a:spLocks noGrp="1"/>
          </p:cNvSpPr>
          <p:nvPr>
            <p:ph idx="1"/>
          </p:nvPr>
        </p:nvSpPr>
        <p:spPr>
          <a:xfrm>
            <a:off x="685800" y="4365104"/>
            <a:ext cx="7770813" cy="1729309"/>
          </a:xfrm>
        </p:spPr>
        <p:txBody>
          <a:bodyPr/>
          <a:lstStyle/>
          <a:p>
            <a:pPr>
              <a:buFont typeface="Arial" panose="020B0604020202020204" pitchFamily="34" charset="0"/>
              <a:buChar char="•"/>
            </a:pPr>
            <a:r>
              <a:rPr lang="en-US" dirty="0"/>
              <a:t>This is where EVM is used in e.g. 802.11ac</a:t>
            </a:r>
          </a:p>
          <a:p>
            <a:pPr>
              <a:buFont typeface="Arial" panose="020B0604020202020204" pitchFamily="34" charset="0"/>
              <a:buChar char="•"/>
            </a:pPr>
            <a:r>
              <a:rPr lang="en-US" dirty="0"/>
              <a:t>Since the receiver is non-coherent, one may use a similar measure as is done to test an FSK transmitter, i.e., considering an ideal eye-diagram</a:t>
            </a:r>
          </a:p>
          <a:p>
            <a:pPr>
              <a:buFont typeface="Arial" panose="020B0604020202020204" pitchFamily="34" charset="0"/>
              <a:buChar char="•"/>
            </a:pPr>
            <a:r>
              <a:rPr lang="en-US" dirty="0"/>
              <a:t>The figure above is taken from the Bluetooth spec.</a:t>
            </a:r>
          </a:p>
        </p:txBody>
      </p:sp>
      <p:sp>
        <p:nvSpPr>
          <p:cNvPr id="4" name="Slide Number Placeholder 3">
            <a:extLst>
              <a:ext uri="{FF2B5EF4-FFF2-40B4-BE49-F238E27FC236}">
                <a16:creationId xmlns:a16="http://schemas.microsoft.com/office/drawing/2014/main" id="{41DFFD74-9F4D-4893-A352-1C921890E1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6898877-E0CF-4E99-887A-6BA09698F47D}"/>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A9B90D2E-B5D2-4B0D-9C87-D2C57BB3A671}"/>
              </a:ext>
            </a:extLst>
          </p:cNvPr>
          <p:cNvSpPr>
            <a:spLocks noGrp="1"/>
          </p:cNvSpPr>
          <p:nvPr>
            <p:ph type="dt" idx="15"/>
          </p:nvPr>
        </p:nvSpPr>
        <p:spPr/>
        <p:txBody>
          <a:bodyPr/>
          <a:lstStyle/>
          <a:p>
            <a:r>
              <a:rPr lang="en-US"/>
              <a:t>March 2018</a:t>
            </a:r>
            <a:endParaRPr lang="en-GB" dirty="0"/>
          </a:p>
        </p:txBody>
      </p:sp>
      <p:pic>
        <p:nvPicPr>
          <p:cNvPr id="8" name="Picture 7">
            <a:extLst>
              <a:ext uri="{FF2B5EF4-FFF2-40B4-BE49-F238E27FC236}">
                <a16:creationId xmlns:a16="http://schemas.microsoft.com/office/drawing/2014/main" id="{28F78B8B-3C70-489B-9EE0-E2A7A536CDE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71735" y="1748810"/>
            <a:ext cx="3941100" cy="2214581"/>
          </a:xfrm>
          <a:prstGeom prst="rect">
            <a:avLst/>
          </a:prstGeom>
        </p:spPr>
      </p:pic>
    </p:spTree>
    <p:extLst>
      <p:ext uri="{BB962C8B-B14F-4D97-AF65-F5344CB8AC3E}">
        <p14:creationId xmlns:p14="http://schemas.microsoft.com/office/powerpoint/2010/main" val="173179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58AC2-B362-4A02-9218-63F50B57D4B1}"/>
              </a:ext>
            </a:extLst>
          </p:cNvPr>
          <p:cNvSpPr>
            <a:spLocks noGrp="1"/>
          </p:cNvSpPr>
          <p:nvPr>
            <p:ph type="dt" idx="10"/>
          </p:nvPr>
        </p:nvSpPr>
        <p:spPr/>
        <p:txBody>
          <a:bodyPr/>
          <a:lstStyle/>
          <a:p>
            <a:r>
              <a:rPr lang="en-US"/>
              <a:t>March 2018</a:t>
            </a:r>
            <a:endParaRPr lang="en-GB"/>
          </a:p>
        </p:txBody>
      </p:sp>
      <p:sp>
        <p:nvSpPr>
          <p:cNvPr id="3" name="Footer Placeholder 2">
            <a:extLst>
              <a:ext uri="{FF2B5EF4-FFF2-40B4-BE49-F238E27FC236}">
                <a16:creationId xmlns:a16="http://schemas.microsoft.com/office/drawing/2014/main" id="{97A1BECC-756F-4766-9EB5-8EC2BBDD7282}"/>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BB011065-4C0A-426A-B394-1DFCE2CEE1AE}"/>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5" name="Title 2">
            <a:extLst>
              <a:ext uri="{FF2B5EF4-FFF2-40B4-BE49-F238E27FC236}">
                <a16:creationId xmlns:a16="http://schemas.microsoft.com/office/drawing/2014/main" id="{5D53A5D4-0FFB-4DEE-9315-1914A621925A}"/>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Methodology for TX evaluation - OFDM</a:t>
            </a:r>
          </a:p>
        </p:txBody>
      </p:sp>
      <p:pic>
        <p:nvPicPr>
          <p:cNvPr id="41" name="Picture 40" descr="C:\Users\ecswilh\WLAN\Filters etc\80211ac_TXspec_window_hugeFFT.png">
            <a:extLst>
              <a:ext uri="{FF2B5EF4-FFF2-40B4-BE49-F238E27FC236}">
                <a16:creationId xmlns:a16="http://schemas.microsoft.com/office/drawing/2014/main" id="{A3F43C89-05B2-4568-BDE4-3669FEA0B99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71631" y="1543238"/>
            <a:ext cx="1000369" cy="748939"/>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41" descr="C:\Users\ecswilh\WLAN\Filters etc\80211ac_IQdiagram_window_PA8dB.png">
            <a:extLst>
              <a:ext uri="{FF2B5EF4-FFF2-40B4-BE49-F238E27FC236}">
                <a16:creationId xmlns:a16="http://schemas.microsoft.com/office/drawing/2014/main" id="{F4526AC7-58A7-46FF-8A8B-1DE9347C0380}"/>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99214" y="1914283"/>
            <a:ext cx="1169130" cy="873200"/>
          </a:xfrm>
          <a:prstGeom prst="rect">
            <a:avLst/>
          </a:prstGeom>
          <a:noFill/>
          <a:extLst>
            <a:ext uri="{909E8E84-426E-40DD-AFC4-6F175D3DCCD1}">
              <a14:hiddenFill xmlns:a14="http://schemas.microsoft.com/office/drawing/2010/main">
                <a:solidFill>
                  <a:srgbClr val="FFFFFF"/>
                </a:solidFill>
              </a14:hiddenFill>
            </a:ext>
          </a:extLst>
        </p:spPr>
      </p:pic>
      <p:sp>
        <p:nvSpPr>
          <p:cNvPr id="43" name="Rectangle 42">
            <a:extLst>
              <a:ext uri="{FF2B5EF4-FFF2-40B4-BE49-F238E27FC236}">
                <a16:creationId xmlns:a16="http://schemas.microsoft.com/office/drawing/2014/main" id="{846A3B71-2E44-470B-9734-B75F981B63E5}"/>
              </a:ext>
            </a:extLst>
          </p:cNvPr>
          <p:cNvSpPr/>
          <p:nvPr/>
        </p:nvSpPr>
        <p:spPr bwMode="auto">
          <a:xfrm>
            <a:off x="5967899" y="282979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4" name="Rectangle 43">
            <a:extLst>
              <a:ext uri="{FF2B5EF4-FFF2-40B4-BE49-F238E27FC236}">
                <a16:creationId xmlns:a16="http://schemas.microsoft.com/office/drawing/2014/main" id="{B64B606D-1C91-4A6D-8CD8-269CEB426D22}"/>
              </a:ext>
            </a:extLst>
          </p:cNvPr>
          <p:cNvSpPr/>
          <p:nvPr/>
        </p:nvSpPr>
        <p:spPr bwMode="auto">
          <a:xfrm>
            <a:off x="1632255" y="2819774"/>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5" name="Rectangle 44">
            <a:extLst>
              <a:ext uri="{FF2B5EF4-FFF2-40B4-BE49-F238E27FC236}">
                <a16:creationId xmlns:a16="http://schemas.microsoft.com/office/drawing/2014/main" id="{B6CE06B4-AF80-4832-BF35-34B5B739CFB6}"/>
              </a:ext>
            </a:extLst>
          </p:cNvPr>
          <p:cNvSpPr/>
          <p:nvPr/>
        </p:nvSpPr>
        <p:spPr bwMode="auto">
          <a:xfrm>
            <a:off x="2615118" y="281977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6" name="Isosceles Triangle 45">
            <a:extLst>
              <a:ext uri="{FF2B5EF4-FFF2-40B4-BE49-F238E27FC236}">
                <a16:creationId xmlns:a16="http://schemas.microsoft.com/office/drawing/2014/main" id="{F5BE2D16-E5A9-469C-9616-EFE8326CE640}"/>
              </a:ext>
            </a:extLst>
          </p:cNvPr>
          <p:cNvSpPr/>
          <p:nvPr/>
        </p:nvSpPr>
        <p:spPr bwMode="auto">
          <a:xfrm rot="5400000">
            <a:off x="3561565" y="2800974"/>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47" name="TextBox 14">
            <a:extLst>
              <a:ext uri="{FF2B5EF4-FFF2-40B4-BE49-F238E27FC236}">
                <a16:creationId xmlns:a16="http://schemas.microsoft.com/office/drawing/2014/main" id="{ED47B2CF-32CD-4BCB-A259-4E637FFAB32B}"/>
              </a:ext>
            </a:extLst>
          </p:cNvPr>
          <p:cNvSpPr txBox="1"/>
          <p:nvPr/>
        </p:nvSpPr>
        <p:spPr>
          <a:xfrm>
            <a:off x="1632255" y="2804852"/>
            <a:ext cx="599844"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OFDM</a:t>
            </a:r>
          </a:p>
        </p:txBody>
      </p:sp>
      <p:sp>
        <p:nvSpPr>
          <p:cNvPr id="48" name="TextBox 15">
            <a:extLst>
              <a:ext uri="{FF2B5EF4-FFF2-40B4-BE49-F238E27FC236}">
                <a16:creationId xmlns:a16="http://schemas.microsoft.com/office/drawing/2014/main" id="{466D3674-14C4-4CE8-816E-508AB001F809}"/>
              </a:ext>
            </a:extLst>
          </p:cNvPr>
          <p:cNvSpPr txBox="1"/>
          <p:nvPr/>
        </p:nvSpPr>
        <p:spPr>
          <a:xfrm>
            <a:off x="2555776" y="2802679"/>
            <a:ext cx="704039"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Shaping</a:t>
            </a:r>
          </a:p>
        </p:txBody>
      </p:sp>
      <p:sp>
        <p:nvSpPr>
          <p:cNvPr id="49" name="TextBox 16">
            <a:extLst>
              <a:ext uri="{FF2B5EF4-FFF2-40B4-BE49-F238E27FC236}">
                <a16:creationId xmlns:a16="http://schemas.microsoft.com/office/drawing/2014/main" id="{0D46425F-8A3F-4EFE-A7D1-7DE8F702F270}"/>
              </a:ext>
            </a:extLst>
          </p:cNvPr>
          <p:cNvSpPr txBox="1"/>
          <p:nvPr/>
        </p:nvSpPr>
        <p:spPr>
          <a:xfrm>
            <a:off x="3529869" y="2841285"/>
            <a:ext cx="37382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PA</a:t>
            </a:r>
          </a:p>
        </p:txBody>
      </p:sp>
      <p:cxnSp>
        <p:nvCxnSpPr>
          <p:cNvPr id="50" name="Straight Arrow Connector 49">
            <a:extLst>
              <a:ext uri="{FF2B5EF4-FFF2-40B4-BE49-F238E27FC236}">
                <a16:creationId xmlns:a16="http://schemas.microsoft.com/office/drawing/2014/main" id="{7EEDEF21-7491-4DCE-87E5-35983585149D}"/>
              </a:ext>
            </a:extLst>
          </p:cNvPr>
          <p:cNvCxnSpPr/>
          <p:nvPr/>
        </p:nvCxnSpPr>
        <p:spPr bwMode="auto">
          <a:xfrm>
            <a:off x="2201545" y="2953175"/>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51" name="Straight Arrow Connector 50">
            <a:extLst>
              <a:ext uri="{FF2B5EF4-FFF2-40B4-BE49-F238E27FC236}">
                <a16:creationId xmlns:a16="http://schemas.microsoft.com/office/drawing/2014/main" id="{DFFD7641-E05F-4B14-97AC-36395A28019C}"/>
              </a:ext>
            </a:extLst>
          </p:cNvPr>
          <p:cNvCxnSpPr/>
          <p:nvPr/>
        </p:nvCxnSpPr>
        <p:spPr bwMode="auto">
          <a:xfrm>
            <a:off x="3146434" y="2942874"/>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52" name="Straight Arrow Connector 51">
            <a:extLst>
              <a:ext uri="{FF2B5EF4-FFF2-40B4-BE49-F238E27FC236}">
                <a16:creationId xmlns:a16="http://schemas.microsoft.com/office/drawing/2014/main" id="{F5214256-FE9E-4E3F-99C5-B07BFAA2E29B}"/>
              </a:ext>
            </a:extLst>
          </p:cNvPr>
          <p:cNvCxnSpPr/>
          <p:nvPr/>
        </p:nvCxnSpPr>
        <p:spPr bwMode="auto">
          <a:xfrm>
            <a:off x="3876030" y="2963476"/>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53" name="Rectangle 52">
            <a:extLst>
              <a:ext uri="{FF2B5EF4-FFF2-40B4-BE49-F238E27FC236}">
                <a16:creationId xmlns:a16="http://schemas.microsoft.com/office/drawing/2014/main" id="{B7660461-7A7D-4908-90A2-A3400D088D54}"/>
              </a:ext>
            </a:extLst>
          </p:cNvPr>
          <p:cNvSpPr/>
          <p:nvPr/>
        </p:nvSpPr>
        <p:spPr bwMode="auto">
          <a:xfrm>
            <a:off x="5014443" y="2834535"/>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54" name="TextBox 21">
            <a:extLst>
              <a:ext uri="{FF2B5EF4-FFF2-40B4-BE49-F238E27FC236}">
                <a16:creationId xmlns:a16="http://schemas.microsoft.com/office/drawing/2014/main" id="{9A613391-9F6D-45B2-8EDE-9F85BE597D64}"/>
              </a:ext>
            </a:extLst>
          </p:cNvPr>
          <p:cNvSpPr txBox="1"/>
          <p:nvPr/>
        </p:nvSpPr>
        <p:spPr>
          <a:xfrm>
            <a:off x="5071970" y="2848265"/>
            <a:ext cx="468398"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CSF</a:t>
            </a:r>
          </a:p>
        </p:txBody>
      </p:sp>
      <p:sp>
        <p:nvSpPr>
          <p:cNvPr id="55" name="TextBox 22">
            <a:extLst>
              <a:ext uri="{FF2B5EF4-FFF2-40B4-BE49-F238E27FC236}">
                <a16:creationId xmlns:a16="http://schemas.microsoft.com/office/drawing/2014/main" id="{AA4259A0-A175-46EC-996F-2E64E65CF006}"/>
              </a:ext>
            </a:extLst>
          </p:cNvPr>
          <p:cNvSpPr txBox="1"/>
          <p:nvPr/>
        </p:nvSpPr>
        <p:spPr>
          <a:xfrm>
            <a:off x="5929924" y="2813254"/>
            <a:ext cx="599844"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OFDM</a:t>
            </a:r>
          </a:p>
        </p:txBody>
      </p:sp>
      <p:cxnSp>
        <p:nvCxnSpPr>
          <p:cNvPr id="58" name="Straight Arrow Connector 57">
            <a:extLst>
              <a:ext uri="{FF2B5EF4-FFF2-40B4-BE49-F238E27FC236}">
                <a16:creationId xmlns:a16="http://schemas.microsoft.com/office/drawing/2014/main" id="{87DFBDFF-632B-4AB7-831A-15F146211BBB}"/>
              </a:ext>
            </a:extLst>
          </p:cNvPr>
          <p:cNvCxnSpPr/>
          <p:nvPr/>
        </p:nvCxnSpPr>
        <p:spPr bwMode="auto">
          <a:xfrm flipV="1">
            <a:off x="4025462" y="2594183"/>
            <a:ext cx="0" cy="36929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59" name="Rectangle 58">
            <a:extLst>
              <a:ext uri="{FF2B5EF4-FFF2-40B4-BE49-F238E27FC236}">
                <a16:creationId xmlns:a16="http://schemas.microsoft.com/office/drawing/2014/main" id="{83EF0600-2AD6-4AE1-80E4-9C6898D061C8}"/>
              </a:ext>
            </a:extLst>
          </p:cNvPr>
          <p:cNvSpPr/>
          <p:nvPr/>
        </p:nvSpPr>
        <p:spPr bwMode="auto">
          <a:xfrm>
            <a:off x="3340221" y="2327380"/>
            <a:ext cx="1427350"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60" name="TextBox 27">
            <a:extLst>
              <a:ext uri="{FF2B5EF4-FFF2-40B4-BE49-F238E27FC236}">
                <a16:creationId xmlns:a16="http://schemas.microsoft.com/office/drawing/2014/main" id="{3D2BF9D8-D23E-4744-ABE4-882F6DC0130C}"/>
              </a:ext>
            </a:extLst>
          </p:cNvPr>
          <p:cNvSpPr txBox="1"/>
          <p:nvPr/>
        </p:nvSpPr>
        <p:spPr>
          <a:xfrm>
            <a:off x="3386408" y="2337337"/>
            <a:ext cx="1381163" cy="261610"/>
          </a:xfrm>
          <a:prstGeom prst="rect">
            <a:avLst/>
          </a:prstGeom>
          <a:noFill/>
        </p:spPr>
        <p:txBody>
          <a:bodyPr wrap="squar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Spectrum analyzer</a:t>
            </a:r>
          </a:p>
        </p:txBody>
      </p:sp>
      <p:cxnSp>
        <p:nvCxnSpPr>
          <p:cNvPr id="61" name="Straight Arrow Connector 60">
            <a:extLst>
              <a:ext uri="{FF2B5EF4-FFF2-40B4-BE49-F238E27FC236}">
                <a16:creationId xmlns:a16="http://schemas.microsoft.com/office/drawing/2014/main" id="{D127A878-D973-4327-A458-BE44ADD8FF7F}"/>
              </a:ext>
            </a:extLst>
          </p:cNvPr>
          <p:cNvCxnSpPr>
            <a:endCxn id="53" idx="1"/>
          </p:cNvCxnSpPr>
          <p:nvPr/>
        </p:nvCxnSpPr>
        <p:spPr bwMode="auto">
          <a:xfrm>
            <a:off x="4426820" y="2963476"/>
            <a:ext cx="587623" cy="446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70" name="Rectangle 69">
            <a:extLst>
              <a:ext uri="{FF2B5EF4-FFF2-40B4-BE49-F238E27FC236}">
                <a16:creationId xmlns:a16="http://schemas.microsoft.com/office/drawing/2014/main" id="{58F708F7-0222-432C-8A49-635E357011AB}"/>
              </a:ext>
            </a:extLst>
          </p:cNvPr>
          <p:cNvSpPr/>
          <p:nvPr/>
        </p:nvSpPr>
        <p:spPr bwMode="auto">
          <a:xfrm>
            <a:off x="6909537" y="2827895"/>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78" name="TextBox 45">
            <a:extLst>
              <a:ext uri="{FF2B5EF4-FFF2-40B4-BE49-F238E27FC236}">
                <a16:creationId xmlns:a16="http://schemas.microsoft.com/office/drawing/2014/main" id="{F75C1889-6BA7-435D-A8DA-31BE5DBDBF26}"/>
              </a:ext>
            </a:extLst>
          </p:cNvPr>
          <p:cNvSpPr txBox="1"/>
          <p:nvPr/>
        </p:nvSpPr>
        <p:spPr>
          <a:xfrm>
            <a:off x="6944178" y="2819152"/>
            <a:ext cx="52290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SINR</a:t>
            </a:r>
          </a:p>
        </p:txBody>
      </p:sp>
      <p:cxnSp>
        <p:nvCxnSpPr>
          <p:cNvPr id="79" name="Straight Arrow Connector 78">
            <a:extLst>
              <a:ext uri="{FF2B5EF4-FFF2-40B4-BE49-F238E27FC236}">
                <a16:creationId xmlns:a16="http://schemas.microsoft.com/office/drawing/2014/main" id="{50B2D21F-A980-44E2-B131-FEFD2C0D788D}"/>
              </a:ext>
            </a:extLst>
          </p:cNvPr>
          <p:cNvCxnSpPr/>
          <p:nvPr/>
        </p:nvCxnSpPr>
        <p:spPr bwMode="auto">
          <a:xfrm>
            <a:off x="5545758" y="2963476"/>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80" name="Straight Arrow Connector 79">
            <a:extLst>
              <a:ext uri="{FF2B5EF4-FFF2-40B4-BE49-F238E27FC236}">
                <a16:creationId xmlns:a16="http://schemas.microsoft.com/office/drawing/2014/main" id="{C526A74A-3655-4129-96CF-AC18081328AA}"/>
              </a:ext>
            </a:extLst>
          </p:cNvPr>
          <p:cNvCxnSpPr/>
          <p:nvPr/>
        </p:nvCxnSpPr>
        <p:spPr bwMode="auto">
          <a:xfrm>
            <a:off x="6499214" y="2963476"/>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81" name="Picture 80">
            <a:extLst>
              <a:ext uri="{FF2B5EF4-FFF2-40B4-BE49-F238E27FC236}">
                <a16:creationId xmlns:a16="http://schemas.microsoft.com/office/drawing/2014/main" id="{79371E6D-3D42-4636-8101-B564CB98428A}"/>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80739" y="1542494"/>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82" name="Straight Arrow Connector 81">
            <a:extLst>
              <a:ext uri="{FF2B5EF4-FFF2-40B4-BE49-F238E27FC236}">
                <a16:creationId xmlns:a16="http://schemas.microsoft.com/office/drawing/2014/main" id="{4AC9EB14-4859-4686-8828-A628AB6EA307}"/>
              </a:ext>
            </a:extLst>
          </p:cNvPr>
          <p:cNvCxnSpPr>
            <a:stCxn id="81" idx="3"/>
            <a:endCxn id="46" idx="2"/>
          </p:cNvCxnSpPr>
          <p:nvPr/>
        </p:nvCxnSpPr>
        <p:spPr bwMode="auto">
          <a:xfrm>
            <a:off x="2383770" y="2083337"/>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84" name="Oval 83">
            <a:extLst>
              <a:ext uri="{FF2B5EF4-FFF2-40B4-BE49-F238E27FC236}">
                <a16:creationId xmlns:a16="http://schemas.microsoft.com/office/drawing/2014/main" id="{831340BF-2B2C-4715-818D-C6E6DCBBCC9F}"/>
              </a:ext>
            </a:extLst>
          </p:cNvPr>
          <p:cNvSpPr/>
          <p:nvPr/>
        </p:nvSpPr>
        <p:spPr bwMode="auto">
          <a:xfrm>
            <a:off x="4287452" y="2872159"/>
            <a:ext cx="188174" cy="193566"/>
          </a:xfrm>
          <a:prstGeom prst="ellips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85" name="TextBox 53">
            <a:extLst>
              <a:ext uri="{FF2B5EF4-FFF2-40B4-BE49-F238E27FC236}">
                <a16:creationId xmlns:a16="http://schemas.microsoft.com/office/drawing/2014/main" id="{58470AC6-B658-4861-B4DA-7B17B09C6854}"/>
              </a:ext>
            </a:extLst>
          </p:cNvPr>
          <p:cNvSpPr txBox="1"/>
          <p:nvPr/>
        </p:nvSpPr>
        <p:spPr>
          <a:xfrm>
            <a:off x="4248330" y="2848265"/>
            <a:ext cx="26642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sz="1100" dirty="0"/>
              <a:t>+</a:t>
            </a:r>
          </a:p>
        </p:txBody>
      </p:sp>
      <p:cxnSp>
        <p:nvCxnSpPr>
          <p:cNvPr id="87" name="Straight Arrow Connector 86">
            <a:extLst>
              <a:ext uri="{FF2B5EF4-FFF2-40B4-BE49-F238E27FC236}">
                <a16:creationId xmlns:a16="http://schemas.microsoft.com/office/drawing/2014/main" id="{13410869-B54A-4368-92E7-F980A89C9752}"/>
              </a:ext>
            </a:extLst>
          </p:cNvPr>
          <p:cNvCxnSpPr/>
          <p:nvPr/>
        </p:nvCxnSpPr>
        <p:spPr bwMode="auto">
          <a:xfrm flipV="1">
            <a:off x="4370734" y="3059879"/>
            <a:ext cx="0" cy="36929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88" name="TextBox 1">
            <a:extLst>
              <a:ext uri="{FF2B5EF4-FFF2-40B4-BE49-F238E27FC236}">
                <a16:creationId xmlns:a16="http://schemas.microsoft.com/office/drawing/2014/main" id="{16CE432B-5B23-478A-81E4-63658AB162A7}"/>
              </a:ext>
            </a:extLst>
          </p:cNvPr>
          <p:cNvSpPr txBox="1"/>
          <p:nvPr/>
        </p:nvSpPr>
        <p:spPr>
          <a:xfrm>
            <a:off x="4135866" y="3449436"/>
            <a:ext cx="522900" cy="261610"/>
          </a:xfrm>
          <a:prstGeom prst="rect">
            <a:avLst/>
          </a:prstGeom>
          <a:noFill/>
        </p:spPr>
        <p:txBody>
          <a:bodyPr wrap="none" rtlCol="0">
            <a:spAutoFit/>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sv-SE" sz="1100" dirty="0">
                <a:solidFill>
                  <a:schemeClr val="tx1"/>
                </a:solidFill>
              </a:rPr>
              <a:t>WGN</a:t>
            </a:r>
            <a:endParaRPr lang="en-US" sz="1100" dirty="0">
              <a:solidFill>
                <a:schemeClr val="tx1"/>
              </a:solidFill>
            </a:endParaRPr>
          </a:p>
        </p:txBody>
      </p:sp>
      <p:sp>
        <p:nvSpPr>
          <p:cNvPr id="90" name="Content Placeholder 1">
            <a:extLst>
              <a:ext uri="{FF2B5EF4-FFF2-40B4-BE49-F238E27FC236}">
                <a16:creationId xmlns:a16="http://schemas.microsoft.com/office/drawing/2014/main" id="{FFA61F22-B295-4965-880A-5F024532AF0E}"/>
              </a:ext>
            </a:extLst>
          </p:cNvPr>
          <p:cNvSpPr txBox="1">
            <a:spLocks/>
          </p:cNvSpPr>
          <p:nvPr/>
        </p:nvSpPr>
        <p:spPr>
          <a:xfrm>
            <a:off x="696912" y="3930420"/>
            <a:ext cx="7770813" cy="173583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a:t>
            </a:r>
            <a:r>
              <a:rPr lang="en-US" sz="1800" dirty="0">
                <a:solidFill>
                  <a:schemeClr val="tx1">
                    <a:lumMod val="50000"/>
                  </a:schemeClr>
                </a:solidFill>
              </a:rPr>
              <a:t>coherent demodulation, the modulation accuracy is typically specified  by means of transmitted Error Vector Magnitude (EVM). Note that the EVM is representative for how well a receiver will work </a:t>
            </a:r>
          </a:p>
          <a:p>
            <a:pPr>
              <a:buFont typeface="Arial" panose="020B0604020202020204" pitchFamily="34" charset="0"/>
              <a:buChar char="•"/>
            </a:pPr>
            <a:r>
              <a:rPr lang="en-US" sz="1800" dirty="0">
                <a:solidFill>
                  <a:schemeClr val="tx1">
                    <a:lumMod val="50000"/>
                  </a:schemeClr>
                </a:solidFill>
              </a:rPr>
              <a:t>The requirement on EVM is dependent on MCS. Essentially the EVM should be comparably small at the SNR where the MCS is expected to operate </a:t>
            </a:r>
          </a:p>
          <a:p>
            <a:pPr>
              <a:buFont typeface="Arial" panose="020B0604020202020204" pitchFamily="34" charset="0"/>
              <a:buChar char="•"/>
            </a:pPr>
            <a:r>
              <a:rPr lang="en-US" sz="1800" dirty="0">
                <a:solidFill>
                  <a:schemeClr val="tx1">
                    <a:lumMod val="50000"/>
                  </a:schemeClr>
                </a:solidFill>
              </a:rPr>
              <a:t> In addition to the requirement on EVM, the spectrum of the transmitted signal should also fulfill the TX spectrum mask</a:t>
            </a:r>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25667932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058AC2-B362-4A02-9218-63F50B57D4B1}"/>
              </a:ext>
            </a:extLst>
          </p:cNvPr>
          <p:cNvSpPr>
            <a:spLocks noGrp="1"/>
          </p:cNvSpPr>
          <p:nvPr>
            <p:ph type="dt" idx="10"/>
          </p:nvPr>
        </p:nvSpPr>
        <p:spPr/>
        <p:txBody>
          <a:bodyPr/>
          <a:lstStyle/>
          <a:p>
            <a:r>
              <a:rPr lang="en-US"/>
              <a:t>March 2018</a:t>
            </a:r>
            <a:endParaRPr lang="en-GB"/>
          </a:p>
        </p:txBody>
      </p:sp>
      <p:sp>
        <p:nvSpPr>
          <p:cNvPr id="3" name="Footer Placeholder 2">
            <a:extLst>
              <a:ext uri="{FF2B5EF4-FFF2-40B4-BE49-F238E27FC236}">
                <a16:creationId xmlns:a16="http://schemas.microsoft.com/office/drawing/2014/main" id="{97A1BECC-756F-4766-9EB5-8EC2BBDD7282}"/>
              </a:ext>
            </a:extLst>
          </p:cNvPr>
          <p:cNvSpPr>
            <a:spLocks noGrp="1"/>
          </p:cNvSpPr>
          <p:nvPr>
            <p:ph type="ftr" idx="11"/>
          </p:nvPr>
        </p:nvSpPr>
        <p:spPr/>
        <p:txBody>
          <a:bodyPr/>
          <a:lstStyle/>
          <a:p>
            <a:r>
              <a:rPr lang="en-GB"/>
              <a:t>Leif Wilhelmsson, Ericsson</a:t>
            </a:r>
          </a:p>
        </p:txBody>
      </p:sp>
      <p:sp>
        <p:nvSpPr>
          <p:cNvPr id="4" name="Slide Number Placeholder 3">
            <a:extLst>
              <a:ext uri="{FF2B5EF4-FFF2-40B4-BE49-F238E27FC236}">
                <a16:creationId xmlns:a16="http://schemas.microsoft.com/office/drawing/2014/main" id="{BB011065-4C0A-426A-B394-1DFCE2CEE1AE}"/>
              </a:ext>
            </a:extLst>
          </p:cNvPr>
          <p:cNvSpPr>
            <a:spLocks noGrp="1"/>
          </p:cNvSpPr>
          <p:nvPr>
            <p:ph type="sldNum" idx="12"/>
          </p:nvPr>
        </p:nvSpPr>
        <p:spPr/>
        <p:txBody>
          <a:bodyPr/>
          <a:lstStyle/>
          <a:p>
            <a:r>
              <a:rPr lang="en-GB"/>
              <a:t>Slide </a:t>
            </a:r>
            <a:fld id="{F5D8E26B-7BCF-4D25-9C89-0168A6618F18}" type="slidenum">
              <a:rPr lang="en-GB" smtClean="0"/>
              <a:pPr/>
              <a:t>8</a:t>
            </a:fld>
            <a:endParaRPr lang="en-GB"/>
          </a:p>
        </p:txBody>
      </p:sp>
      <p:sp>
        <p:nvSpPr>
          <p:cNvPr id="5" name="Title 2">
            <a:extLst>
              <a:ext uri="{FF2B5EF4-FFF2-40B4-BE49-F238E27FC236}">
                <a16:creationId xmlns:a16="http://schemas.microsoft.com/office/drawing/2014/main" id="{5D53A5D4-0FFB-4DEE-9315-1914A621925A}"/>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a:t>Methodology for TX evaluation - OOK</a:t>
            </a:r>
          </a:p>
        </p:txBody>
      </p:sp>
      <p:sp>
        <p:nvSpPr>
          <p:cNvPr id="6" name="Content Placeholder 1">
            <a:extLst>
              <a:ext uri="{FF2B5EF4-FFF2-40B4-BE49-F238E27FC236}">
                <a16:creationId xmlns:a16="http://schemas.microsoft.com/office/drawing/2014/main" id="{CD190834-75F9-4103-B90C-94A0BE48A100}"/>
              </a:ext>
            </a:extLst>
          </p:cNvPr>
          <p:cNvSpPr txBox="1">
            <a:spLocks/>
          </p:cNvSpPr>
          <p:nvPr/>
        </p:nvSpPr>
        <p:spPr>
          <a:xfrm>
            <a:off x="656889" y="4181493"/>
            <a:ext cx="7770813" cy="1735832"/>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For OOK, the receiver is expected to be based on an envelope detector. A possibility is to test the modulation using an “ideal” receiver according to the Simulation Methodology document</a:t>
            </a:r>
          </a:p>
          <a:p>
            <a:pPr>
              <a:buFont typeface="Arial" panose="020B0604020202020204" pitchFamily="34" charset="0"/>
              <a:buChar char="•"/>
            </a:pPr>
            <a:r>
              <a:rPr lang="en-US" sz="1800" kern="0" dirty="0"/>
              <a:t>White Gaussian noise is here added for the purpose to discuss reasonable requirements for the transmitter as the PA will not limit the accuracy as in case of EVM</a:t>
            </a:r>
          </a:p>
        </p:txBody>
      </p:sp>
      <p:sp>
        <p:nvSpPr>
          <p:cNvPr id="8" name="Rectangle 7">
            <a:extLst>
              <a:ext uri="{FF2B5EF4-FFF2-40B4-BE49-F238E27FC236}">
                <a16:creationId xmlns:a16="http://schemas.microsoft.com/office/drawing/2014/main" id="{601E5D93-3E40-4BD3-9683-3143F9E52734}"/>
              </a:ext>
            </a:extLst>
          </p:cNvPr>
          <p:cNvSpPr/>
          <p:nvPr/>
        </p:nvSpPr>
        <p:spPr bwMode="auto">
          <a:xfrm>
            <a:off x="5982860" y="3015665"/>
            <a:ext cx="677370" cy="283066"/>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9" name="Rectangle 8">
            <a:extLst>
              <a:ext uri="{FF2B5EF4-FFF2-40B4-BE49-F238E27FC236}">
                <a16:creationId xmlns:a16="http://schemas.microsoft.com/office/drawing/2014/main" id="{9A238AFC-00DC-4EA5-A6A7-4EE20BC9EFAB}"/>
              </a:ext>
            </a:extLst>
          </p:cNvPr>
          <p:cNvSpPr/>
          <p:nvPr/>
        </p:nvSpPr>
        <p:spPr bwMode="auto">
          <a:xfrm>
            <a:off x="1698348" y="3040537"/>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0" name="Rectangle 9">
            <a:extLst>
              <a:ext uri="{FF2B5EF4-FFF2-40B4-BE49-F238E27FC236}">
                <a16:creationId xmlns:a16="http://schemas.microsoft.com/office/drawing/2014/main" id="{04815E00-27AD-4C09-AB21-4D517CB89BD2}"/>
              </a:ext>
            </a:extLst>
          </p:cNvPr>
          <p:cNvSpPr/>
          <p:nvPr/>
        </p:nvSpPr>
        <p:spPr bwMode="auto">
          <a:xfrm>
            <a:off x="2644272" y="3040468"/>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1" name="Isosceles Triangle 10">
            <a:extLst>
              <a:ext uri="{FF2B5EF4-FFF2-40B4-BE49-F238E27FC236}">
                <a16:creationId xmlns:a16="http://schemas.microsoft.com/office/drawing/2014/main" id="{826470F0-83C4-4700-A845-673B15108AE6}"/>
              </a:ext>
            </a:extLst>
          </p:cNvPr>
          <p:cNvSpPr/>
          <p:nvPr/>
        </p:nvSpPr>
        <p:spPr bwMode="auto">
          <a:xfrm rot="5400000">
            <a:off x="3590719" y="3021669"/>
            <a:ext cx="324531" cy="304399"/>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2" name="TextBox 11">
            <a:extLst>
              <a:ext uri="{FF2B5EF4-FFF2-40B4-BE49-F238E27FC236}">
                <a16:creationId xmlns:a16="http://schemas.microsoft.com/office/drawing/2014/main" id="{0C9FE36B-DF8C-4292-8317-43351745C4A5}"/>
              </a:ext>
            </a:extLst>
          </p:cNvPr>
          <p:cNvSpPr txBox="1"/>
          <p:nvPr/>
        </p:nvSpPr>
        <p:spPr>
          <a:xfrm>
            <a:off x="1698348" y="3045730"/>
            <a:ext cx="599844" cy="261610"/>
          </a:xfrm>
          <a:prstGeom prst="rect">
            <a:avLst/>
          </a:prstGeom>
          <a:noFill/>
        </p:spPr>
        <p:txBody>
          <a:bodyPr wrap="none" rtlCol="0">
            <a:spAutoFit/>
          </a:bodyPr>
          <a:lstStyle/>
          <a:p>
            <a:r>
              <a:rPr lang="en-US" sz="1100" dirty="0"/>
              <a:t>OFDM</a:t>
            </a:r>
          </a:p>
        </p:txBody>
      </p:sp>
      <p:sp>
        <p:nvSpPr>
          <p:cNvPr id="13" name="TextBox 12">
            <a:extLst>
              <a:ext uri="{FF2B5EF4-FFF2-40B4-BE49-F238E27FC236}">
                <a16:creationId xmlns:a16="http://schemas.microsoft.com/office/drawing/2014/main" id="{97242D45-2708-4A3E-9EEC-FFBBF4235A07}"/>
              </a:ext>
            </a:extLst>
          </p:cNvPr>
          <p:cNvSpPr txBox="1"/>
          <p:nvPr/>
        </p:nvSpPr>
        <p:spPr>
          <a:xfrm>
            <a:off x="2607787" y="3037121"/>
            <a:ext cx="704039" cy="261610"/>
          </a:xfrm>
          <a:prstGeom prst="rect">
            <a:avLst/>
          </a:prstGeom>
          <a:noFill/>
        </p:spPr>
        <p:txBody>
          <a:bodyPr wrap="none" rtlCol="0">
            <a:spAutoFit/>
          </a:bodyPr>
          <a:lstStyle/>
          <a:p>
            <a:r>
              <a:rPr lang="en-US" sz="1100" dirty="0"/>
              <a:t>Shaping</a:t>
            </a:r>
          </a:p>
        </p:txBody>
      </p:sp>
      <p:sp>
        <p:nvSpPr>
          <p:cNvPr id="14" name="TextBox 13">
            <a:extLst>
              <a:ext uri="{FF2B5EF4-FFF2-40B4-BE49-F238E27FC236}">
                <a16:creationId xmlns:a16="http://schemas.microsoft.com/office/drawing/2014/main" id="{248813B4-FCD7-4D69-8EB9-AC6EFBA917A3}"/>
              </a:ext>
            </a:extLst>
          </p:cNvPr>
          <p:cNvSpPr txBox="1"/>
          <p:nvPr/>
        </p:nvSpPr>
        <p:spPr>
          <a:xfrm>
            <a:off x="3559023" y="3061980"/>
            <a:ext cx="373820" cy="261610"/>
          </a:xfrm>
          <a:prstGeom prst="rect">
            <a:avLst/>
          </a:prstGeom>
          <a:noFill/>
        </p:spPr>
        <p:txBody>
          <a:bodyPr wrap="none" rtlCol="0">
            <a:spAutoFit/>
          </a:bodyPr>
          <a:lstStyle/>
          <a:p>
            <a:r>
              <a:rPr lang="en-US" sz="1100" dirty="0"/>
              <a:t>PA</a:t>
            </a:r>
          </a:p>
        </p:txBody>
      </p:sp>
      <p:cxnSp>
        <p:nvCxnSpPr>
          <p:cNvPr id="15" name="Straight Arrow Connector 14">
            <a:extLst>
              <a:ext uri="{FF2B5EF4-FFF2-40B4-BE49-F238E27FC236}">
                <a16:creationId xmlns:a16="http://schemas.microsoft.com/office/drawing/2014/main" id="{EF58FDDF-DCC4-4085-A5E0-337498C74D86}"/>
              </a:ext>
            </a:extLst>
          </p:cNvPr>
          <p:cNvCxnSpPr/>
          <p:nvPr/>
        </p:nvCxnSpPr>
        <p:spPr bwMode="auto">
          <a:xfrm>
            <a:off x="2230699" y="317387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6" name="Straight Arrow Connector 15">
            <a:extLst>
              <a:ext uri="{FF2B5EF4-FFF2-40B4-BE49-F238E27FC236}">
                <a16:creationId xmlns:a16="http://schemas.microsoft.com/office/drawing/2014/main" id="{6E46EEA0-D8FE-4A4E-9699-DC5C4CF67887}"/>
              </a:ext>
            </a:extLst>
          </p:cNvPr>
          <p:cNvCxnSpPr/>
          <p:nvPr/>
        </p:nvCxnSpPr>
        <p:spPr bwMode="auto">
          <a:xfrm>
            <a:off x="3175588" y="3163569"/>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17" name="Straight Arrow Connector 16">
            <a:extLst>
              <a:ext uri="{FF2B5EF4-FFF2-40B4-BE49-F238E27FC236}">
                <a16:creationId xmlns:a16="http://schemas.microsoft.com/office/drawing/2014/main" id="{F42F7D7B-3966-400A-9268-4EE4134B1F18}"/>
              </a:ext>
            </a:extLst>
          </p:cNvPr>
          <p:cNvCxnSpPr/>
          <p:nvPr/>
        </p:nvCxnSpPr>
        <p:spPr bwMode="auto">
          <a:xfrm>
            <a:off x="3905184" y="3184171"/>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18" name="Rectangle 17">
            <a:extLst>
              <a:ext uri="{FF2B5EF4-FFF2-40B4-BE49-F238E27FC236}">
                <a16:creationId xmlns:a16="http://schemas.microsoft.com/office/drawing/2014/main" id="{98364504-861C-4F68-ABDD-105B31431E8F}"/>
              </a:ext>
            </a:extLst>
          </p:cNvPr>
          <p:cNvSpPr/>
          <p:nvPr/>
        </p:nvSpPr>
        <p:spPr bwMode="auto">
          <a:xfrm>
            <a:off x="5041989" y="3041863"/>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19" name="TextBox 18">
            <a:extLst>
              <a:ext uri="{FF2B5EF4-FFF2-40B4-BE49-F238E27FC236}">
                <a16:creationId xmlns:a16="http://schemas.microsoft.com/office/drawing/2014/main" id="{8B0E2934-7F36-4ADF-A3FF-1ED05618210E}"/>
              </a:ext>
            </a:extLst>
          </p:cNvPr>
          <p:cNvSpPr txBox="1"/>
          <p:nvPr/>
        </p:nvSpPr>
        <p:spPr>
          <a:xfrm>
            <a:off x="5099516" y="3055593"/>
            <a:ext cx="468398" cy="261610"/>
          </a:xfrm>
          <a:prstGeom prst="rect">
            <a:avLst/>
          </a:prstGeom>
          <a:noFill/>
        </p:spPr>
        <p:txBody>
          <a:bodyPr wrap="none" rtlCol="0">
            <a:spAutoFit/>
          </a:bodyPr>
          <a:lstStyle/>
          <a:p>
            <a:r>
              <a:rPr lang="en-US" sz="1100" dirty="0"/>
              <a:t>CSF</a:t>
            </a:r>
          </a:p>
        </p:txBody>
      </p:sp>
      <p:sp>
        <p:nvSpPr>
          <p:cNvPr id="20" name="TextBox 19">
            <a:extLst>
              <a:ext uri="{FF2B5EF4-FFF2-40B4-BE49-F238E27FC236}">
                <a16:creationId xmlns:a16="http://schemas.microsoft.com/office/drawing/2014/main" id="{1120618F-FADD-4DDB-A2AE-6CB28CA4C45D}"/>
              </a:ext>
            </a:extLst>
          </p:cNvPr>
          <p:cNvSpPr txBox="1"/>
          <p:nvPr/>
        </p:nvSpPr>
        <p:spPr>
          <a:xfrm>
            <a:off x="5957469" y="3020582"/>
            <a:ext cx="787817" cy="261610"/>
          </a:xfrm>
          <a:prstGeom prst="rect">
            <a:avLst/>
          </a:prstGeom>
          <a:noFill/>
        </p:spPr>
        <p:txBody>
          <a:bodyPr wrap="square" rtlCol="0">
            <a:spAutoFit/>
          </a:bodyPr>
          <a:lstStyle/>
          <a:p>
            <a:r>
              <a:rPr lang="en-US" sz="1100" dirty="0" err="1"/>
              <a:t>Env</a:t>
            </a:r>
            <a:r>
              <a:rPr lang="en-US" sz="1100" dirty="0"/>
              <a:t>. Det.</a:t>
            </a:r>
          </a:p>
        </p:txBody>
      </p:sp>
      <p:cxnSp>
        <p:nvCxnSpPr>
          <p:cNvPr id="21" name="Straight Arrow Connector 20">
            <a:extLst>
              <a:ext uri="{FF2B5EF4-FFF2-40B4-BE49-F238E27FC236}">
                <a16:creationId xmlns:a16="http://schemas.microsoft.com/office/drawing/2014/main" id="{14036058-C42B-4BA9-AA78-DDF2B9C945C1}"/>
              </a:ext>
            </a:extLst>
          </p:cNvPr>
          <p:cNvCxnSpPr>
            <a:cxnSpLocks/>
          </p:cNvCxnSpPr>
          <p:nvPr/>
        </p:nvCxnSpPr>
        <p:spPr bwMode="auto">
          <a:xfrm flipV="1">
            <a:off x="4054616" y="2603510"/>
            <a:ext cx="343664" cy="580662"/>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4" name="Straight Arrow Connector 23">
            <a:extLst>
              <a:ext uri="{FF2B5EF4-FFF2-40B4-BE49-F238E27FC236}">
                <a16:creationId xmlns:a16="http://schemas.microsoft.com/office/drawing/2014/main" id="{942EC4F3-3A43-414A-948F-08F6F59845D1}"/>
              </a:ext>
            </a:extLst>
          </p:cNvPr>
          <p:cNvCxnSpPr>
            <a:endCxn id="18" idx="1"/>
          </p:cNvCxnSpPr>
          <p:nvPr/>
        </p:nvCxnSpPr>
        <p:spPr bwMode="auto">
          <a:xfrm>
            <a:off x="4454366" y="3170804"/>
            <a:ext cx="587623" cy="446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5" name="Straight Arrow Connector 24">
            <a:extLst>
              <a:ext uri="{FF2B5EF4-FFF2-40B4-BE49-F238E27FC236}">
                <a16:creationId xmlns:a16="http://schemas.microsoft.com/office/drawing/2014/main" id="{9B957B0A-5D3E-40C8-BAA3-C675A9AD882D}"/>
              </a:ext>
            </a:extLst>
          </p:cNvPr>
          <p:cNvCxnSpPr/>
          <p:nvPr/>
        </p:nvCxnSpPr>
        <p:spPr bwMode="auto">
          <a:xfrm>
            <a:off x="5573304" y="3170804"/>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cxnSp>
        <p:nvCxnSpPr>
          <p:cNvPr id="26" name="Straight Arrow Connector 25">
            <a:extLst>
              <a:ext uri="{FF2B5EF4-FFF2-40B4-BE49-F238E27FC236}">
                <a16:creationId xmlns:a16="http://schemas.microsoft.com/office/drawing/2014/main" id="{53818205-B59D-40A8-9599-03E8F62F163A}"/>
              </a:ext>
            </a:extLst>
          </p:cNvPr>
          <p:cNvCxnSpPr/>
          <p:nvPr/>
        </p:nvCxnSpPr>
        <p:spPr bwMode="auto">
          <a:xfrm>
            <a:off x="6660230" y="3163569"/>
            <a:ext cx="409556" cy="0"/>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27" name="Picture 119">
            <a:extLst>
              <a:ext uri="{FF2B5EF4-FFF2-40B4-BE49-F238E27FC236}">
                <a16:creationId xmlns:a16="http://schemas.microsoft.com/office/drawing/2014/main" id="{2E5103D5-5F94-4610-BE85-F5D9634C874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09893" y="1763189"/>
            <a:ext cx="1503031" cy="10816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28" name="Straight Arrow Connector 27">
            <a:extLst>
              <a:ext uri="{FF2B5EF4-FFF2-40B4-BE49-F238E27FC236}">
                <a16:creationId xmlns:a16="http://schemas.microsoft.com/office/drawing/2014/main" id="{C41D1465-0DDF-4740-9E42-D69E8A5F55B8}"/>
              </a:ext>
            </a:extLst>
          </p:cNvPr>
          <p:cNvCxnSpPr>
            <a:stCxn id="27" idx="3"/>
            <a:endCxn id="11" idx="2"/>
          </p:cNvCxnSpPr>
          <p:nvPr/>
        </p:nvCxnSpPr>
        <p:spPr bwMode="auto">
          <a:xfrm>
            <a:off x="2412924" y="2304032"/>
            <a:ext cx="1187861" cy="70757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29" name="Oval 28">
            <a:extLst>
              <a:ext uri="{FF2B5EF4-FFF2-40B4-BE49-F238E27FC236}">
                <a16:creationId xmlns:a16="http://schemas.microsoft.com/office/drawing/2014/main" id="{C8FCA35D-2533-4623-9354-2A4FEE8F8766}"/>
              </a:ext>
            </a:extLst>
          </p:cNvPr>
          <p:cNvSpPr/>
          <p:nvPr/>
        </p:nvSpPr>
        <p:spPr bwMode="auto">
          <a:xfrm>
            <a:off x="4314998" y="3079487"/>
            <a:ext cx="188174" cy="193566"/>
          </a:xfrm>
          <a:prstGeom prst="ellips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0" name="TextBox 29">
            <a:extLst>
              <a:ext uri="{FF2B5EF4-FFF2-40B4-BE49-F238E27FC236}">
                <a16:creationId xmlns:a16="http://schemas.microsoft.com/office/drawing/2014/main" id="{5AFF6836-22D7-46E5-94D9-A2C8307B209E}"/>
              </a:ext>
            </a:extLst>
          </p:cNvPr>
          <p:cNvSpPr txBox="1"/>
          <p:nvPr/>
        </p:nvSpPr>
        <p:spPr>
          <a:xfrm>
            <a:off x="4275876" y="3055593"/>
            <a:ext cx="266420" cy="261610"/>
          </a:xfrm>
          <a:prstGeom prst="rect">
            <a:avLst/>
          </a:prstGeom>
          <a:noFill/>
        </p:spPr>
        <p:txBody>
          <a:bodyPr wrap="none" rtlCol="0">
            <a:spAutoFit/>
          </a:bodyPr>
          <a:lstStyle/>
          <a:p>
            <a:r>
              <a:rPr lang="en-US" sz="1100" dirty="0"/>
              <a:t>+</a:t>
            </a:r>
          </a:p>
        </p:txBody>
      </p:sp>
      <p:cxnSp>
        <p:nvCxnSpPr>
          <p:cNvPr id="31" name="Straight Arrow Connector 30">
            <a:extLst>
              <a:ext uri="{FF2B5EF4-FFF2-40B4-BE49-F238E27FC236}">
                <a16:creationId xmlns:a16="http://schemas.microsoft.com/office/drawing/2014/main" id="{01755946-585B-4581-98D3-A58240EE2EF8}"/>
              </a:ext>
            </a:extLst>
          </p:cNvPr>
          <p:cNvCxnSpPr/>
          <p:nvPr/>
        </p:nvCxnSpPr>
        <p:spPr bwMode="auto">
          <a:xfrm flipV="1">
            <a:off x="4398280" y="3267207"/>
            <a:ext cx="0" cy="369293"/>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sp>
        <p:nvSpPr>
          <p:cNvPr id="32" name="TextBox 31">
            <a:extLst>
              <a:ext uri="{FF2B5EF4-FFF2-40B4-BE49-F238E27FC236}">
                <a16:creationId xmlns:a16="http://schemas.microsoft.com/office/drawing/2014/main" id="{7A56E283-897C-423E-8018-281E3F4D84D4}"/>
              </a:ext>
            </a:extLst>
          </p:cNvPr>
          <p:cNvSpPr txBox="1"/>
          <p:nvPr/>
        </p:nvSpPr>
        <p:spPr>
          <a:xfrm>
            <a:off x="4136830" y="3606908"/>
            <a:ext cx="522900" cy="261610"/>
          </a:xfrm>
          <a:prstGeom prst="rect">
            <a:avLst/>
          </a:prstGeom>
          <a:noFill/>
        </p:spPr>
        <p:txBody>
          <a:bodyPr wrap="none" rtlCol="0">
            <a:spAutoFit/>
          </a:bodyPr>
          <a:lstStyle/>
          <a:p>
            <a:r>
              <a:rPr lang="sv-SE" sz="1100" dirty="0">
                <a:solidFill>
                  <a:schemeClr val="tx1"/>
                </a:solidFill>
              </a:rPr>
              <a:t>WGN</a:t>
            </a:r>
            <a:endParaRPr lang="en-US" sz="1100" dirty="0">
              <a:solidFill>
                <a:schemeClr val="tx1"/>
              </a:solidFill>
            </a:endParaRPr>
          </a:p>
        </p:txBody>
      </p:sp>
      <p:sp>
        <p:nvSpPr>
          <p:cNvPr id="33" name="Rectangle 32">
            <a:extLst>
              <a:ext uri="{FF2B5EF4-FFF2-40B4-BE49-F238E27FC236}">
                <a16:creationId xmlns:a16="http://schemas.microsoft.com/office/drawing/2014/main" id="{794C9EBC-756D-4645-8463-7875D04C5477}"/>
              </a:ext>
            </a:extLst>
          </p:cNvPr>
          <p:cNvSpPr/>
          <p:nvPr/>
        </p:nvSpPr>
        <p:spPr bwMode="auto">
          <a:xfrm>
            <a:off x="752424" y="3037872"/>
            <a:ext cx="531315" cy="266803"/>
          </a:xfrm>
          <a:prstGeom prst="rect">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1100" b="0" i="0" u="none" strike="noStrike" cap="none" normalizeH="0" baseline="0">
              <a:ln>
                <a:noFill/>
              </a:ln>
              <a:solidFill>
                <a:schemeClr val="tx1"/>
              </a:solidFill>
              <a:effectLst/>
              <a:latin typeface="Arial" charset="0"/>
            </a:endParaRPr>
          </a:p>
        </p:txBody>
      </p:sp>
      <p:sp>
        <p:nvSpPr>
          <p:cNvPr id="34" name="TextBox 33">
            <a:extLst>
              <a:ext uri="{FF2B5EF4-FFF2-40B4-BE49-F238E27FC236}">
                <a16:creationId xmlns:a16="http://schemas.microsoft.com/office/drawing/2014/main" id="{BD6EF1B0-E3F4-4366-BFFF-7D0A542D4A23}"/>
              </a:ext>
            </a:extLst>
          </p:cNvPr>
          <p:cNvSpPr txBox="1"/>
          <p:nvPr/>
        </p:nvSpPr>
        <p:spPr>
          <a:xfrm>
            <a:off x="752424" y="3043065"/>
            <a:ext cx="492443" cy="261610"/>
          </a:xfrm>
          <a:prstGeom prst="rect">
            <a:avLst/>
          </a:prstGeom>
          <a:noFill/>
        </p:spPr>
        <p:txBody>
          <a:bodyPr wrap="none" rtlCol="0">
            <a:spAutoFit/>
          </a:bodyPr>
          <a:lstStyle/>
          <a:p>
            <a:r>
              <a:rPr lang="en-US" sz="1100" dirty="0"/>
              <a:t>OOK</a:t>
            </a:r>
          </a:p>
        </p:txBody>
      </p:sp>
      <p:cxnSp>
        <p:nvCxnSpPr>
          <p:cNvPr id="35" name="Straight Arrow Connector 34">
            <a:extLst>
              <a:ext uri="{FF2B5EF4-FFF2-40B4-BE49-F238E27FC236}">
                <a16:creationId xmlns:a16="http://schemas.microsoft.com/office/drawing/2014/main" id="{706A140A-AC7A-403F-A8C2-D5AE3790DE5E}"/>
              </a:ext>
            </a:extLst>
          </p:cNvPr>
          <p:cNvCxnSpPr/>
          <p:nvPr/>
        </p:nvCxnSpPr>
        <p:spPr bwMode="auto">
          <a:xfrm>
            <a:off x="1292306" y="3179790"/>
            <a:ext cx="413574" cy="2201"/>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pic>
        <p:nvPicPr>
          <p:cNvPr id="37" name="Picture 36">
            <a:extLst>
              <a:ext uri="{FF2B5EF4-FFF2-40B4-BE49-F238E27FC236}">
                <a16:creationId xmlns:a16="http://schemas.microsoft.com/office/drawing/2014/main" id="{5B5A05DE-ABC4-4A6B-B3E5-531DEB7BEE5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69786" y="2578765"/>
            <a:ext cx="1371717" cy="1028788"/>
          </a:xfrm>
          <a:prstGeom prst="rect">
            <a:avLst/>
          </a:prstGeom>
        </p:spPr>
      </p:pic>
      <p:pic>
        <p:nvPicPr>
          <p:cNvPr id="39" name="Picture 38">
            <a:extLst>
              <a:ext uri="{FF2B5EF4-FFF2-40B4-BE49-F238E27FC236}">
                <a16:creationId xmlns:a16="http://schemas.microsoft.com/office/drawing/2014/main" id="{D68599B2-AFB5-42FE-907B-185A963DC63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2796" y="1732745"/>
            <a:ext cx="1161020" cy="870765"/>
          </a:xfrm>
          <a:prstGeom prst="rect">
            <a:avLst/>
          </a:prstGeom>
        </p:spPr>
      </p:pic>
    </p:spTree>
    <p:extLst>
      <p:ext uri="{BB962C8B-B14F-4D97-AF65-F5344CB8AC3E}">
        <p14:creationId xmlns:p14="http://schemas.microsoft.com/office/powerpoint/2010/main" val="17721857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70E9D2-550A-4CB4-915E-FC9C1DDE46C0}"/>
              </a:ext>
            </a:extLst>
          </p:cNvPr>
          <p:cNvSpPr>
            <a:spLocks noGrp="1"/>
          </p:cNvSpPr>
          <p:nvPr>
            <p:ph type="title"/>
          </p:nvPr>
        </p:nvSpPr>
        <p:spPr/>
        <p:txBody>
          <a:bodyPr/>
          <a:lstStyle/>
          <a:p>
            <a:r>
              <a:rPr lang="en-US" dirty="0"/>
              <a:t>Transmitter: Modulation Accuracy</a:t>
            </a:r>
          </a:p>
        </p:txBody>
      </p:sp>
      <p:sp>
        <p:nvSpPr>
          <p:cNvPr id="3" name="Content Placeholder 2">
            <a:extLst>
              <a:ext uri="{FF2B5EF4-FFF2-40B4-BE49-F238E27FC236}">
                <a16:creationId xmlns:a16="http://schemas.microsoft.com/office/drawing/2014/main" id="{36804A77-0DE1-458B-8E71-4E6E59BFBA4F}"/>
              </a:ext>
            </a:extLst>
          </p:cNvPr>
          <p:cNvSpPr>
            <a:spLocks noGrp="1"/>
          </p:cNvSpPr>
          <p:nvPr>
            <p:ph idx="1"/>
          </p:nvPr>
        </p:nvSpPr>
        <p:spPr>
          <a:xfrm>
            <a:off x="685800" y="4654586"/>
            <a:ext cx="7770813" cy="1439827"/>
          </a:xfrm>
        </p:spPr>
        <p:txBody>
          <a:bodyPr/>
          <a:lstStyle/>
          <a:p>
            <a:pPr>
              <a:buFont typeface="Arial" panose="020B0604020202020204" pitchFamily="34" charset="0"/>
              <a:buChar char="•"/>
            </a:pPr>
            <a:r>
              <a:rPr lang="en-US" dirty="0"/>
              <a:t>Possible requirements for modulation accuracy: </a:t>
            </a:r>
          </a:p>
          <a:p>
            <a:pPr lvl="1">
              <a:buFont typeface="Arial" panose="020B0604020202020204" pitchFamily="34" charset="0"/>
              <a:buChar char="•"/>
            </a:pPr>
            <a:r>
              <a:rPr lang="en-US" dirty="0"/>
              <a:t>Zero-crossing error (TBD us)</a:t>
            </a:r>
          </a:p>
          <a:p>
            <a:pPr lvl="1">
              <a:buFont typeface="Arial" panose="020B0604020202020204" pitchFamily="34" charset="0"/>
              <a:buChar char="•"/>
            </a:pPr>
            <a:r>
              <a:rPr lang="en-US" dirty="0"/>
              <a:t>Max eye-opening ( &gt; TBD % of ideal  eye-opening)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BBE7658-17A7-421D-8A9B-68B6F7AC28F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FE7AAA45-8545-46B4-A15D-84F4DD1EEF08}"/>
              </a:ext>
            </a:extLst>
          </p:cNvPr>
          <p:cNvSpPr>
            <a:spLocks noGrp="1"/>
          </p:cNvSpPr>
          <p:nvPr>
            <p:ph type="ftr" idx="14"/>
          </p:nvPr>
        </p:nvSpPr>
        <p:spPr/>
        <p:txBody>
          <a:bodyPr/>
          <a:lstStyle/>
          <a:p>
            <a:r>
              <a:rPr lang="en-GB"/>
              <a:t>Leif Wilhelmsson, Ericsson</a:t>
            </a:r>
            <a:endParaRPr lang="en-GB" dirty="0"/>
          </a:p>
        </p:txBody>
      </p:sp>
      <p:sp>
        <p:nvSpPr>
          <p:cNvPr id="6" name="Date Placeholder 5">
            <a:extLst>
              <a:ext uri="{FF2B5EF4-FFF2-40B4-BE49-F238E27FC236}">
                <a16:creationId xmlns:a16="http://schemas.microsoft.com/office/drawing/2014/main" id="{E9840B9A-4A0F-4A4F-904B-8C93EE8BCFC0}"/>
              </a:ext>
            </a:extLst>
          </p:cNvPr>
          <p:cNvSpPr>
            <a:spLocks noGrp="1"/>
          </p:cNvSpPr>
          <p:nvPr>
            <p:ph type="dt" idx="15"/>
          </p:nvPr>
        </p:nvSpPr>
        <p:spPr/>
        <p:txBody>
          <a:bodyPr/>
          <a:lstStyle/>
          <a:p>
            <a:r>
              <a:rPr lang="en-US"/>
              <a:t>March 2018</a:t>
            </a:r>
            <a:endParaRPr lang="en-GB" dirty="0"/>
          </a:p>
        </p:txBody>
      </p:sp>
      <p:pic>
        <p:nvPicPr>
          <p:cNvPr id="10" name="Picture 9">
            <a:extLst>
              <a:ext uri="{FF2B5EF4-FFF2-40B4-BE49-F238E27FC236}">
                <a16:creationId xmlns:a16="http://schemas.microsoft.com/office/drawing/2014/main" id="{CD160EDE-7411-4CDB-B222-E99EA08CDA5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22530" y="1611064"/>
            <a:ext cx="3644915" cy="2733687"/>
          </a:xfrm>
          <a:prstGeom prst="rect">
            <a:avLst/>
          </a:prstGeom>
        </p:spPr>
      </p:pic>
      <p:cxnSp>
        <p:nvCxnSpPr>
          <p:cNvPr id="8" name="Straight Arrow Connector 7">
            <a:extLst>
              <a:ext uri="{FF2B5EF4-FFF2-40B4-BE49-F238E27FC236}">
                <a16:creationId xmlns:a16="http://schemas.microsoft.com/office/drawing/2014/main" id="{C0E2432B-E47A-4762-8C36-4C122282F220}"/>
              </a:ext>
            </a:extLst>
          </p:cNvPr>
          <p:cNvCxnSpPr>
            <a:cxnSpLocks/>
          </p:cNvCxnSpPr>
          <p:nvPr/>
        </p:nvCxnSpPr>
        <p:spPr bwMode="auto">
          <a:xfrm>
            <a:off x="5004048" y="2060848"/>
            <a:ext cx="0" cy="1728192"/>
          </a:xfrm>
          <a:prstGeom prst="straightConnector1">
            <a:avLst/>
          </a:prstGeom>
          <a:solidFill>
            <a:srgbClr val="00B8FF"/>
          </a:solidFill>
          <a:ln w="38100" cap="flat" cmpd="sng" algn="ctr">
            <a:solidFill>
              <a:schemeClr val="tx1"/>
            </a:solidFill>
            <a:prstDash val="solid"/>
            <a:round/>
            <a:headEnd type="triangle" w="med" len="med"/>
            <a:tailEnd type="triangle"/>
          </a:ln>
          <a:effectLst/>
        </p:spPr>
      </p:cxnSp>
      <p:cxnSp>
        <p:nvCxnSpPr>
          <p:cNvPr id="12" name="Straight Arrow Connector 11">
            <a:extLst>
              <a:ext uri="{FF2B5EF4-FFF2-40B4-BE49-F238E27FC236}">
                <a16:creationId xmlns:a16="http://schemas.microsoft.com/office/drawing/2014/main" id="{3E1525DA-431B-48C5-A280-66A7C90DDAF9}"/>
              </a:ext>
            </a:extLst>
          </p:cNvPr>
          <p:cNvCxnSpPr/>
          <p:nvPr/>
        </p:nvCxnSpPr>
        <p:spPr bwMode="auto">
          <a:xfrm>
            <a:off x="3059832" y="2924944"/>
            <a:ext cx="432048"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3467CE88-C5F4-4A7F-812B-1E3EE5230502}"/>
              </a:ext>
            </a:extLst>
          </p:cNvPr>
          <p:cNvCxnSpPr>
            <a:cxnSpLocks/>
          </p:cNvCxnSpPr>
          <p:nvPr/>
        </p:nvCxnSpPr>
        <p:spPr bwMode="auto">
          <a:xfrm flipH="1">
            <a:off x="3635896" y="2924944"/>
            <a:ext cx="628700" cy="0"/>
          </a:xfrm>
          <a:prstGeom prst="straightConnector1">
            <a:avLst/>
          </a:prstGeom>
          <a:solidFill>
            <a:srgbClr val="00B8FF"/>
          </a:solidFill>
          <a:ln w="38100"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19483553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13542</TotalTime>
  <Words>1927</Words>
  <Application>Microsoft Office PowerPoint</Application>
  <PresentationFormat>On-screen Show (4:3)</PresentationFormat>
  <Paragraphs>296</Paragraphs>
  <Slides>29</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 Unicode MS</vt:lpstr>
      <vt:lpstr>MS Gothic</vt:lpstr>
      <vt:lpstr>Arial</vt:lpstr>
      <vt:lpstr>Cambria Math</vt:lpstr>
      <vt:lpstr>Times New Roman</vt:lpstr>
      <vt:lpstr>Office Theme</vt:lpstr>
      <vt:lpstr>Document</vt:lpstr>
      <vt:lpstr>Discussion of (how to specify) some TX and RX requirements for 802.11ba</vt:lpstr>
      <vt:lpstr>Abstract</vt:lpstr>
      <vt:lpstr>Outline</vt:lpstr>
      <vt:lpstr>Transmitter: Spectrum mask</vt:lpstr>
      <vt:lpstr>Transmitter: Spectrum mask</vt:lpstr>
      <vt:lpstr>Transmitter: Modulation accuracy</vt:lpstr>
      <vt:lpstr>PowerPoint Presentation</vt:lpstr>
      <vt:lpstr>PowerPoint Presentation</vt:lpstr>
      <vt:lpstr>Transmitter: Modulation Accuracy</vt:lpstr>
      <vt:lpstr>Simulation Results – Fixed sequence</vt:lpstr>
      <vt:lpstr>Simulation Results – Impact of PA OBO</vt:lpstr>
      <vt:lpstr>Simulation Results – Random data vs. fixed seq.</vt:lpstr>
      <vt:lpstr>Receiver:  Sensitivity</vt:lpstr>
      <vt:lpstr>Receiver:  Sensitivity</vt:lpstr>
      <vt:lpstr>Receiver:  Sensitivity</vt:lpstr>
      <vt:lpstr>Receiver: Adjacent channel rejection</vt:lpstr>
      <vt:lpstr>Receiver: Adjacent channel rejection</vt:lpstr>
      <vt:lpstr>Maximum input level</vt:lpstr>
      <vt:lpstr>References</vt:lpstr>
      <vt:lpstr>Straw Poll 1</vt:lpstr>
      <vt:lpstr>Motion 1</vt:lpstr>
      <vt:lpstr>Straw Poll 2</vt:lpstr>
      <vt:lpstr>Straw Poll 3</vt:lpstr>
      <vt:lpstr>Straw Poll 4</vt:lpstr>
      <vt:lpstr>Motion 2</vt:lpstr>
      <vt:lpstr>Straw Poll 5</vt:lpstr>
      <vt:lpstr>Motion 3 </vt:lpstr>
      <vt:lpstr>Straw Poll 6</vt:lpstr>
      <vt:lpstr>Motion 4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Leif Wilhelmsson</dc:creator>
  <cp:lastModifiedBy>Leif Wilhelmsson R</cp:lastModifiedBy>
  <cp:revision>103</cp:revision>
  <cp:lastPrinted>1601-01-01T00:00:00Z</cp:lastPrinted>
  <dcterms:created xsi:type="dcterms:W3CDTF">2017-12-15T14:15:07Z</dcterms:created>
  <dcterms:modified xsi:type="dcterms:W3CDTF">2018-03-08T14:04:25Z</dcterms:modified>
</cp:coreProperties>
</file>