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71" r:id="rId4"/>
    <p:sldId id="272" r:id="rId5"/>
    <p:sldId id="290" r:id="rId6"/>
    <p:sldId id="269" r:id="rId7"/>
    <p:sldId id="314" r:id="rId8"/>
    <p:sldId id="315" r:id="rId9"/>
    <p:sldId id="291" r:id="rId10"/>
    <p:sldId id="300" r:id="rId11"/>
    <p:sldId id="301" r:id="rId12"/>
    <p:sldId id="302" r:id="rId13"/>
    <p:sldId id="273" r:id="rId14"/>
    <p:sldId id="303" r:id="rId15"/>
    <p:sldId id="310" r:id="rId16"/>
    <p:sldId id="282" r:id="rId17"/>
    <p:sldId id="312" r:id="rId18"/>
    <p:sldId id="284" r:id="rId19"/>
    <p:sldId id="280" r:id="rId20"/>
    <p:sldId id="294" r:id="rId21"/>
    <p:sldId id="268" r:id="rId22"/>
    <p:sldId id="279" r:id="rId23"/>
    <p:sldId id="295" r:id="rId24"/>
    <p:sldId id="316" r:id="rId25"/>
    <p:sldId id="264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08" autoAdjust="0"/>
    <p:restoredTop sz="94660"/>
  </p:normalViewPr>
  <p:slideViewPr>
    <p:cSldViewPr>
      <p:cViewPr varScale="1">
        <p:scale>
          <a:sx n="72" d="100"/>
          <a:sy n="72" d="100"/>
        </p:scale>
        <p:origin x="588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notesViewPr>
    <p:cSldViewPr>
      <p:cViewPr varScale="1">
        <p:scale>
          <a:sx n="54" d="100"/>
          <a:sy n="54" d="100"/>
        </p:scale>
        <p:origin x="2034" y="31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802.11-y18/r0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802.11-y18/r0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51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55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77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10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48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51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38" y="2857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802.11-18/0145r1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of (how to specify) some TX and RX requirements for 802.11ba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0495" y="19427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18032"/>
              </p:ext>
            </p:extLst>
          </p:nvPr>
        </p:nvGraphicFramePr>
        <p:xfrm>
          <a:off x="660400" y="2870200"/>
          <a:ext cx="80264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Document" r:id="rId4" imgW="8252039" imgH="2534496" progId="Word.Document.8">
                  <p:embed/>
                </p:oleObj>
              </mc:Choice>
              <mc:Fallback>
                <p:oleObj name="Document" r:id="rId4" imgW="825203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870200"/>
                        <a:ext cx="80264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0495" y="252968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6E7B0-0431-4125-A157-E9699280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Simulation Results – Fixed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D2674-06B5-4DB7-9641-8A7C88772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358" y="4444732"/>
            <a:ext cx="7965098" cy="15138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specification should just ensure that TX imperfections only cause negligible receiver degradation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Say the receiver is operating at SNR = 0dB, then there is probably no need have an eye-diagram better than then one corresponding to 10 dB above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DD22F-8C6C-41E0-AA2A-5F78012B40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F84C1-82E3-4EAE-B83E-82472B5C3C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538BCB-2640-447A-A033-EA6C6F01F3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C73A5AF-7650-4D5F-9ECE-D67CC1F22A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65" y="1964846"/>
            <a:ext cx="2971272" cy="222845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B83B4D1-4BE3-45D7-BD4D-40E828B3E0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728" y="2002445"/>
            <a:ext cx="2971272" cy="222845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D9E49D5-02A8-4415-84B4-F07EBBABCC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456" y="1922758"/>
            <a:ext cx="3208453" cy="240633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5A687B7-E343-4F07-9781-78BDA597656B}"/>
              </a:ext>
            </a:extLst>
          </p:cNvPr>
          <p:cNvSpPr txBox="1"/>
          <p:nvPr/>
        </p:nvSpPr>
        <p:spPr>
          <a:xfrm>
            <a:off x="945858" y="1540780"/>
            <a:ext cx="2008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SNR = 100dB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11B2DC-1CFA-4B4E-8DA9-91496C49DC40}"/>
              </a:ext>
            </a:extLst>
          </p:cNvPr>
          <p:cNvSpPr txBox="1"/>
          <p:nvPr/>
        </p:nvSpPr>
        <p:spPr>
          <a:xfrm>
            <a:off x="3923927" y="1537524"/>
            <a:ext cx="1778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SNR = 10dB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284F5F9-113D-4320-9DF8-E05D443D2C1F}"/>
              </a:ext>
            </a:extLst>
          </p:cNvPr>
          <p:cNvSpPr txBox="1"/>
          <p:nvPr/>
        </p:nvSpPr>
        <p:spPr>
          <a:xfrm>
            <a:off x="6653922" y="1606053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SNR = 0dB</a:t>
            </a:r>
          </a:p>
        </p:txBody>
      </p:sp>
    </p:spTree>
    <p:extLst>
      <p:ext uri="{BB962C8B-B14F-4D97-AF65-F5344CB8AC3E}">
        <p14:creationId xmlns:p14="http://schemas.microsoft.com/office/powerpoint/2010/main" val="3751322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6E7B0-0431-4125-A157-E9699280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Simulation Results – Impact of PA OBO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D2674-06B5-4DB7-9641-8A7C88772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712" y="5189975"/>
            <a:ext cx="7852896" cy="15138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Opposite to e.g. QAM, the PA saturation is good!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reason is that the transmitted signal becomes closer to “ideal OOK”. At the cost of spectrum re-growth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DD22F-8C6C-41E0-AA2A-5F78012B40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F84C1-82E3-4EAE-B83E-82472B5C3C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538BCB-2640-447A-A033-EA6C6F01F3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A687B7-E343-4F07-9781-78BDA597656B}"/>
              </a:ext>
            </a:extLst>
          </p:cNvPr>
          <p:cNvSpPr txBox="1"/>
          <p:nvPr/>
        </p:nvSpPr>
        <p:spPr>
          <a:xfrm>
            <a:off x="730960" y="2371909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OBO = 10dB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6E2D82-477B-48F5-8F92-4E89D48CB6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035" y="1763654"/>
            <a:ext cx="2504832" cy="18786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32C6DD9-041A-4F97-B69D-8097F9BCD2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814" y="3397648"/>
            <a:ext cx="2577274" cy="16653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A03DED-6B50-42AF-92A1-0C0ED4F6FB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239" y="3379041"/>
            <a:ext cx="3009224" cy="167818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F9760A5-A374-4677-8883-83B1627045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763650"/>
            <a:ext cx="3009225" cy="1678184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4A144B8-1B4D-4037-A843-8550C36207B6}"/>
              </a:ext>
            </a:extLst>
          </p:cNvPr>
          <p:cNvSpPr txBox="1"/>
          <p:nvPr/>
        </p:nvSpPr>
        <p:spPr>
          <a:xfrm>
            <a:off x="706126" y="3844564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OBO = 0dB</a:t>
            </a:r>
          </a:p>
        </p:txBody>
      </p:sp>
    </p:spTree>
    <p:extLst>
      <p:ext uri="{BB962C8B-B14F-4D97-AF65-F5344CB8AC3E}">
        <p14:creationId xmlns:p14="http://schemas.microsoft.com/office/powerpoint/2010/main" val="462217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6E7B0-0431-4125-A157-E96992808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685800"/>
            <a:ext cx="8352928" cy="1065213"/>
          </a:xfrm>
        </p:spPr>
        <p:txBody>
          <a:bodyPr/>
          <a:lstStyle/>
          <a:p>
            <a:r>
              <a:rPr lang="en-US" sz="2800" dirty="0"/>
              <a:t>Simulation Results – Random data vs. fixed seq.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9D2674-06B5-4DB7-9641-8A7C887726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3899" y="4770620"/>
                <a:ext cx="7770813" cy="151388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 variations in case of a random data is due to that although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sv-SE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  <m:sup/>
                      <m:e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v-SE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sv-SE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  <m:sup>
                            <m:r>
                              <a:rPr lang="sv-SE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en-US" dirty="0"/>
                  <a:t> = constant for all ON symbols, the envelope detector uses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sv-SE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  <m:sup/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  <m:sup/>
                        </m:sSub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,</m:t>
                        </m:r>
                      </m:e>
                    </m:nary>
                    <m:r>
                      <a:rPr lang="sv-SE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which varies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9D2674-06B5-4DB7-9641-8A7C887726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899" y="4770620"/>
                <a:ext cx="7770813" cy="1513885"/>
              </a:xfrm>
              <a:blipFill>
                <a:blip r:embed="rId2"/>
                <a:stretch>
                  <a:fillRect l="-1099" t="-14516" b="-15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DD22F-8C6C-41E0-AA2A-5F78012B40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F84C1-82E3-4EAE-B83E-82472B5C3C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538BCB-2640-447A-A033-EA6C6F01F3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4A144B8-1B4D-4037-A843-8550C36207B6}"/>
              </a:ext>
            </a:extLst>
          </p:cNvPr>
          <p:cNvSpPr txBox="1"/>
          <p:nvPr/>
        </p:nvSpPr>
        <p:spPr>
          <a:xfrm>
            <a:off x="1734005" y="1683582"/>
            <a:ext cx="2089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Fixed sequence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1C7F57-D2AC-408A-BC92-A2CD2B1213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306" y="2137296"/>
            <a:ext cx="3153241" cy="236493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D8EA9F0-315C-428B-A46F-31641EB7B8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453" y="2222952"/>
            <a:ext cx="2801133" cy="21008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D04EFFF-82F7-4B65-8155-D7FBA570B294}"/>
              </a:ext>
            </a:extLst>
          </p:cNvPr>
          <p:cNvSpPr txBox="1"/>
          <p:nvPr/>
        </p:nvSpPr>
        <p:spPr>
          <a:xfrm>
            <a:off x="4914885" y="1675631"/>
            <a:ext cx="26805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Random QPSK data</a:t>
            </a:r>
          </a:p>
        </p:txBody>
      </p:sp>
    </p:spTree>
    <p:extLst>
      <p:ext uri="{BB962C8B-B14F-4D97-AF65-F5344CB8AC3E}">
        <p14:creationId xmlns:p14="http://schemas.microsoft.com/office/powerpoint/2010/main" val="1000893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1DDEF-E0A2-4991-AEEF-1D2DA398C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Receiver:  Sensitivity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CD72D-2269-4D07-B325-222F340FC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According to the PAR “</a:t>
            </a:r>
            <a:r>
              <a:rPr lang="en-GB" i="1" dirty="0"/>
              <a:t>The WUR is a companion radio to the primary connectivity radio and meets the same </a:t>
            </a:r>
            <a:r>
              <a:rPr lang="en-GB" i="1" u="sng" dirty="0"/>
              <a:t>range </a:t>
            </a:r>
            <a:r>
              <a:rPr lang="en-GB" i="1" dirty="0"/>
              <a:t>requirement as the primary connectivity radio</a:t>
            </a:r>
            <a:r>
              <a:rPr lang="en-GB" dirty="0"/>
              <a:t>“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Because of different regulatory rules in different regions of the world, the maximum allowed TX power may be different than that of the PCR [2]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To achieve the same range when the TX power is less for the WUR, a better sensitivity is required [2],[3]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83ED80-7EAE-4C0D-AE2A-26D0AA187E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CD344-3F75-411D-92F1-2F5C866D10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44C40E-EF55-42A3-9F9B-5985153812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91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1DDEF-E0A2-4991-AEEF-1D2DA398C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Receiver:  Sensitivity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CD72D-2269-4D07-B325-222F340FC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improved sensitivity has up until now been taken into account by, relative to the PCR, having a required SNR that is [3]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12 dB lower in 2.4 GHz frequency band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15 dB lower in 5 GHz frequency band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PHY group feels that we should not require the same </a:t>
            </a:r>
            <a:r>
              <a:rPr lang="en-GB" u="sng" dirty="0"/>
              <a:t>range</a:t>
            </a:r>
            <a:r>
              <a:rPr lang="en-GB" dirty="0"/>
              <a:t>, but should instead require the same </a:t>
            </a:r>
            <a:r>
              <a:rPr lang="en-GB" u="sng" dirty="0"/>
              <a:t>sensitivity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This would effectively test the demodulator and that the NF is not too high, but will not take a potential lower TX power into account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83ED80-7EAE-4C0D-AE2A-26D0AA187E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CD344-3F75-411D-92F1-2F5C866D10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44C40E-EF55-42A3-9F9B-5985153812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71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1DDEF-E0A2-4991-AEEF-1D2DA398C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Receiver:  Sensitivity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CD72D-2269-4D07-B325-222F340FC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113213"/>
          </a:xfrm>
        </p:spPr>
        <p:txBody>
          <a:bodyPr/>
          <a:lstStyle/>
          <a:p>
            <a:pPr marL="457200" lvl="1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good thing with specifying sensitivity is 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It makes the specification “simpler”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It is a relaxation, and therefore allows for that the WUR can be made more power efficient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bad thing, at least according to me, is that it does not fulfil the spirit of the PAR  </a:t>
            </a:r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83ED80-7EAE-4C0D-AE2A-26D0AA187E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CD344-3F75-411D-92F1-2F5C866D10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44C40E-EF55-42A3-9F9B-5985153812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948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798AC-4463-45DA-BECA-BFAEF7929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Receiver: Adjacent channel rejection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E8CA8-40EA-4EDC-9D1A-68010FB43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Also for ACR, different TX power may have an impact since the experienced SIR will differ as much as the TX powers 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F341A-DC2F-4A00-B262-507302326E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BC28E-89F2-4B20-9038-359A40FDB3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32D436-1DC8-43CC-A598-DE0B6E68E5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4826109E-9068-4E89-9228-8FDE42FE860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455812" y="5265895"/>
            <a:ext cx="707148" cy="581268"/>
          </a:xfrm>
          <a:custGeom>
            <a:avLst/>
            <a:gdLst>
              <a:gd name="T0" fmla="*/ 2147483647 w 451"/>
              <a:gd name="T1" fmla="*/ 2147483647 h 407"/>
              <a:gd name="T2" fmla="*/ 2147483647 w 451"/>
              <a:gd name="T3" fmla="*/ 2147483647 h 407"/>
              <a:gd name="T4" fmla="*/ 2147483647 w 451"/>
              <a:gd name="T5" fmla="*/ 2147483647 h 407"/>
              <a:gd name="T6" fmla="*/ 2147483647 w 451"/>
              <a:gd name="T7" fmla="*/ 2147483647 h 407"/>
              <a:gd name="T8" fmla="*/ 2147483647 w 451"/>
              <a:gd name="T9" fmla="*/ 2147483647 h 407"/>
              <a:gd name="T10" fmla="*/ 2147483647 w 451"/>
              <a:gd name="T11" fmla="*/ 2147483647 h 407"/>
              <a:gd name="T12" fmla="*/ 2147483647 w 451"/>
              <a:gd name="T13" fmla="*/ 2147483647 h 407"/>
              <a:gd name="T14" fmla="*/ 2147483647 w 451"/>
              <a:gd name="T15" fmla="*/ 2147483647 h 407"/>
              <a:gd name="T16" fmla="*/ 2147483647 w 451"/>
              <a:gd name="T17" fmla="*/ 2147483647 h 407"/>
              <a:gd name="T18" fmla="*/ 2147483647 w 451"/>
              <a:gd name="T19" fmla="*/ 2147483647 h 407"/>
              <a:gd name="T20" fmla="*/ 2147483647 w 451"/>
              <a:gd name="T21" fmla="*/ 2147483647 h 407"/>
              <a:gd name="T22" fmla="*/ 2147483647 w 451"/>
              <a:gd name="T23" fmla="*/ 2147483647 h 407"/>
              <a:gd name="T24" fmla="*/ 2147483647 w 451"/>
              <a:gd name="T25" fmla="*/ 2147483647 h 407"/>
              <a:gd name="T26" fmla="*/ 2147483647 w 451"/>
              <a:gd name="T27" fmla="*/ 2147483647 h 407"/>
              <a:gd name="T28" fmla="*/ 2147483647 w 451"/>
              <a:gd name="T29" fmla="*/ 2147483647 h 407"/>
              <a:gd name="T30" fmla="*/ 2147483647 w 451"/>
              <a:gd name="T31" fmla="*/ 2147483647 h 407"/>
              <a:gd name="T32" fmla="*/ 2147483647 w 451"/>
              <a:gd name="T33" fmla="*/ 2147483647 h 407"/>
              <a:gd name="T34" fmla="*/ 2147483647 w 451"/>
              <a:gd name="T35" fmla="*/ 2147483647 h 407"/>
              <a:gd name="T36" fmla="*/ 2147483647 w 451"/>
              <a:gd name="T37" fmla="*/ 2147483647 h 407"/>
              <a:gd name="T38" fmla="*/ 2147483647 w 451"/>
              <a:gd name="T39" fmla="*/ 2147483647 h 407"/>
              <a:gd name="T40" fmla="*/ 2147483647 w 451"/>
              <a:gd name="T41" fmla="*/ 2147483647 h 407"/>
              <a:gd name="T42" fmla="*/ 2147483647 w 451"/>
              <a:gd name="T43" fmla="*/ 2147483647 h 407"/>
              <a:gd name="T44" fmla="*/ 2147483647 w 451"/>
              <a:gd name="T45" fmla="*/ 2147483647 h 407"/>
              <a:gd name="T46" fmla="*/ 2147483647 w 451"/>
              <a:gd name="T47" fmla="*/ 2147483647 h 407"/>
              <a:gd name="T48" fmla="*/ 2147483647 w 451"/>
              <a:gd name="T49" fmla="*/ 2147483647 h 407"/>
              <a:gd name="T50" fmla="*/ 2147483647 w 451"/>
              <a:gd name="T51" fmla="*/ 2147483647 h 407"/>
              <a:gd name="T52" fmla="*/ 2147483647 w 451"/>
              <a:gd name="T53" fmla="*/ 2147483647 h 407"/>
              <a:gd name="T54" fmla="*/ 2147483647 w 451"/>
              <a:gd name="T55" fmla="*/ 2147483647 h 407"/>
              <a:gd name="T56" fmla="*/ 2147483647 w 451"/>
              <a:gd name="T57" fmla="*/ 2147483647 h 407"/>
              <a:gd name="T58" fmla="*/ 2147483647 w 451"/>
              <a:gd name="T59" fmla="*/ 2147483647 h 407"/>
              <a:gd name="T60" fmla="*/ 2147483647 w 451"/>
              <a:gd name="T61" fmla="*/ 2147483647 h 407"/>
              <a:gd name="T62" fmla="*/ 2147483647 w 451"/>
              <a:gd name="T63" fmla="*/ 2147483647 h 407"/>
              <a:gd name="T64" fmla="*/ 2147483647 w 451"/>
              <a:gd name="T65" fmla="*/ 2147483647 h 407"/>
              <a:gd name="T66" fmla="*/ 2147483647 w 451"/>
              <a:gd name="T67" fmla="*/ 2147483647 h 407"/>
              <a:gd name="T68" fmla="*/ 2147483647 w 451"/>
              <a:gd name="T69" fmla="*/ 2147483647 h 407"/>
              <a:gd name="T70" fmla="*/ 2147483647 w 451"/>
              <a:gd name="T71" fmla="*/ 2147483647 h 407"/>
              <a:gd name="T72" fmla="*/ 2147483647 w 451"/>
              <a:gd name="T73" fmla="*/ 2147483647 h 407"/>
              <a:gd name="T74" fmla="*/ 2147483647 w 451"/>
              <a:gd name="T75" fmla="*/ 2147483647 h 407"/>
              <a:gd name="T76" fmla="*/ 2147483647 w 451"/>
              <a:gd name="T77" fmla="*/ 2147483647 h 407"/>
              <a:gd name="T78" fmla="*/ 2147483647 w 451"/>
              <a:gd name="T79" fmla="*/ 2147483647 h 407"/>
              <a:gd name="T80" fmla="*/ 2147483647 w 451"/>
              <a:gd name="T81" fmla="*/ 2147483647 h 407"/>
              <a:gd name="T82" fmla="*/ 2147483647 w 451"/>
              <a:gd name="T83" fmla="*/ 2147483647 h 407"/>
              <a:gd name="T84" fmla="*/ 2147483647 w 451"/>
              <a:gd name="T85" fmla="*/ 2147483647 h 407"/>
              <a:gd name="T86" fmla="*/ 2147483647 w 451"/>
              <a:gd name="T87" fmla="*/ 2147483647 h 407"/>
              <a:gd name="T88" fmla="*/ 2147483647 w 451"/>
              <a:gd name="T89" fmla="*/ 2147483647 h 407"/>
              <a:gd name="T90" fmla="*/ 2147483647 w 451"/>
              <a:gd name="T91" fmla="*/ 2147483647 h 40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51"/>
              <a:gd name="T139" fmla="*/ 0 h 407"/>
              <a:gd name="T140" fmla="*/ 451 w 451"/>
              <a:gd name="T141" fmla="*/ 407 h 40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51" h="407">
                <a:moveTo>
                  <a:pt x="227" y="14"/>
                </a:moveTo>
                <a:cubicBezTo>
                  <a:pt x="251" y="38"/>
                  <a:pt x="263" y="69"/>
                  <a:pt x="263" y="99"/>
                </a:cubicBezTo>
                <a:cubicBezTo>
                  <a:pt x="263" y="130"/>
                  <a:pt x="251" y="161"/>
                  <a:pt x="227" y="185"/>
                </a:cubicBezTo>
                <a:cubicBezTo>
                  <a:pt x="224" y="188"/>
                  <a:pt x="224" y="193"/>
                  <a:pt x="227" y="196"/>
                </a:cubicBezTo>
                <a:cubicBezTo>
                  <a:pt x="229" y="198"/>
                  <a:pt x="231" y="198"/>
                  <a:pt x="233" y="198"/>
                </a:cubicBezTo>
                <a:cubicBezTo>
                  <a:pt x="235" y="198"/>
                  <a:pt x="237" y="198"/>
                  <a:pt x="239" y="196"/>
                </a:cubicBezTo>
                <a:cubicBezTo>
                  <a:pt x="265" y="169"/>
                  <a:pt x="279" y="134"/>
                  <a:pt x="279" y="99"/>
                </a:cubicBezTo>
                <a:cubicBezTo>
                  <a:pt x="279" y="65"/>
                  <a:pt x="265" y="30"/>
                  <a:pt x="239" y="3"/>
                </a:cubicBezTo>
                <a:cubicBezTo>
                  <a:pt x="236" y="0"/>
                  <a:pt x="230" y="0"/>
                  <a:pt x="227" y="3"/>
                </a:cubicBezTo>
                <a:cubicBezTo>
                  <a:pt x="224" y="6"/>
                  <a:pt x="224" y="11"/>
                  <a:pt x="227" y="14"/>
                </a:cubicBezTo>
                <a:close/>
                <a:moveTo>
                  <a:pt x="224" y="99"/>
                </a:moveTo>
                <a:cubicBezTo>
                  <a:pt x="224" y="120"/>
                  <a:pt x="216" y="141"/>
                  <a:pt x="200" y="157"/>
                </a:cubicBezTo>
                <a:cubicBezTo>
                  <a:pt x="197" y="161"/>
                  <a:pt x="197" y="166"/>
                  <a:pt x="200" y="169"/>
                </a:cubicBezTo>
                <a:cubicBezTo>
                  <a:pt x="202" y="170"/>
                  <a:pt x="204" y="171"/>
                  <a:pt x="206" y="171"/>
                </a:cubicBezTo>
                <a:cubicBezTo>
                  <a:pt x="208" y="171"/>
                  <a:pt x="210" y="170"/>
                  <a:pt x="211" y="169"/>
                </a:cubicBezTo>
                <a:cubicBezTo>
                  <a:pt x="231" y="150"/>
                  <a:pt x="240" y="125"/>
                  <a:pt x="240" y="99"/>
                </a:cubicBezTo>
                <a:cubicBezTo>
                  <a:pt x="240" y="74"/>
                  <a:pt x="231" y="49"/>
                  <a:pt x="211" y="30"/>
                </a:cubicBezTo>
                <a:cubicBezTo>
                  <a:pt x="208" y="27"/>
                  <a:pt x="203" y="27"/>
                  <a:pt x="200" y="30"/>
                </a:cubicBezTo>
                <a:cubicBezTo>
                  <a:pt x="197" y="33"/>
                  <a:pt x="197" y="38"/>
                  <a:pt x="200" y="41"/>
                </a:cubicBezTo>
                <a:cubicBezTo>
                  <a:pt x="216" y="57"/>
                  <a:pt x="224" y="78"/>
                  <a:pt x="224" y="99"/>
                </a:cubicBezTo>
                <a:close/>
                <a:moveTo>
                  <a:pt x="173" y="142"/>
                </a:moveTo>
                <a:cubicBezTo>
                  <a:pt x="174" y="143"/>
                  <a:pt x="176" y="144"/>
                  <a:pt x="179" y="144"/>
                </a:cubicBezTo>
                <a:cubicBezTo>
                  <a:pt x="181" y="144"/>
                  <a:pt x="183" y="143"/>
                  <a:pt x="184" y="142"/>
                </a:cubicBezTo>
                <a:cubicBezTo>
                  <a:pt x="196" y="130"/>
                  <a:pt x="202" y="115"/>
                  <a:pt x="202" y="99"/>
                </a:cubicBezTo>
                <a:cubicBezTo>
                  <a:pt x="202" y="84"/>
                  <a:pt x="196" y="69"/>
                  <a:pt x="184" y="57"/>
                </a:cubicBezTo>
                <a:cubicBezTo>
                  <a:pt x="181" y="54"/>
                  <a:pt x="176" y="54"/>
                  <a:pt x="173" y="57"/>
                </a:cubicBezTo>
                <a:cubicBezTo>
                  <a:pt x="170" y="60"/>
                  <a:pt x="170" y="66"/>
                  <a:pt x="173" y="69"/>
                </a:cubicBezTo>
                <a:cubicBezTo>
                  <a:pt x="181" y="77"/>
                  <a:pt x="186" y="88"/>
                  <a:pt x="186" y="99"/>
                </a:cubicBezTo>
                <a:cubicBezTo>
                  <a:pt x="186" y="111"/>
                  <a:pt x="181" y="122"/>
                  <a:pt x="173" y="130"/>
                </a:cubicBezTo>
                <a:cubicBezTo>
                  <a:pt x="170" y="133"/>
                  <a:pt x="170" y="138"/>
                  <a:pt x="173" y="142"/>
                </a:cubicBezTo>
                <a:close/>
                <a:moveTo>
                  <a:pt x="16" y="99"/>
                </a:moveTo>
                <a:cubicBezTo>
                  <a:pt x="16" y="69"/>
                  <a:pt x="28" y="38"/>
                  <a:pt x="52" y="14"/>
                </a:cubicBezTo>
                <a:cubicBezTo>
                  <a:pt x="55" y="11"/>
                  <a:pt x="55" y="6"/>
                  <a:pt x="52" y="3"/>
                </a:cubicBezTo>
                <a:cubicBezTo>
                  <a:pt x="49" y="0"/>
                  <a:pt x="44" y="0"/>
                  <a:pt x="40" y="3"/>
                </a:cubicBezTo>
                <a:cubicBezTo>
                  <a:pt x="14" y="30"/>
                  <a:pt x="0" y="65"/>
                  <a:pt x="0" y="99"/>
                </a:cubicBezTo>
                <a:cubicBezTo>
                  <a:pt x="0" y="134"/>
                  <a:pt x="14" y="169"/>
                  <a:pt x="40" y="196"/>
                </a:cubicBezTo>
                <a:cubicBezTo>
                  <a:pt x="42" y="198"/>
                  <a:pt x="44" y="198"/>
                  <a:pt x="46" y="198"/>
                </a:cubicBezTo>
                <a:cubicBezTo>
                  <a:pt x="48" y="198"/>
                  <a:pt x="50" y="198"/>
                  <a:pt x="52" y="196"/>
                </a:cubicBezTo>
                <a:cubicBezTo>
                  <a:pt x="55" y="193"/>
                  <a:pt x="55" y="188"/>
                  <a:pt x="52" y="185"/>
                </a:cubicBezTo>
                <a:cubicBezTo>
                  <a:pt x="28" y="161"/>
                  <a:pt x="16" y="130"/>
                  <a:pt x="16" y="99"/>
                </a:cubicBezTo>
                <a:close/>
                <a:moveTo>
                  <a:pt x="55" y="99"/>
                </a:moveTo>
                <a:cubicBezTo>
                  <a:pt x="55" y="78"/>
                  <a:pt x="63" y="57"/>
                  <a:pt x="79" y="41"/>
                </a:cubicBezTo>
                <a:cubicBezTo>
                  <a:pt x="82" y="38"/>
                  <a:pt x="82" y="33"/>
                  <a:pt x="79" y="30"/>
                </a:cubicBezTo>
                <a:cubicBezTo>
                  <a:pt x="76" y="27"/>
                  <a:pt x="71" y="27"/>
                  <a:pt x="68" y="30"/>
                </a:cubicBezTo>
                <a:cubicBezTo>
                  <a:pt x="49" y="49"/>
                  <a:pt x="39" y="74"/>
                  <a:pt x="39" y="99"/>
                </a:cubicBezTo>
                <a:cubicBezTo>
                  <a:pt x="39" y="124"/>
                  <a:pt x="49" y="150"/>
                  <a:pt x="68" y="169"/>
                </a:cubicBezTo>
                <a:cubicBezTo>
                  <a:pt x="69" y="170"/>
                  <a:pt x="71" y="171"/>
                  <a:pt x="73" y="171"/>
                </a:cubicBezTo>
                <a:cubicBezTo>
                  <a:pt x="75" y="171"/>
                  <a:pt x="77" y="170"/>
                  <a:pt x="79" y="169"/>
                </a:cubicBezTo>
                <a:cubicBezTo>
                  <a:pt x="82" y="166"/>
                  <a:pt x="82" y="161"/>
                  <a:pt x="79" y="157"/>
                </a:cubicBezTo>
                <a:cubicBezTo>
                  <a:pt x="63" y="141"/>
                  <a:pt x="55" y="120"/>
                  <a:pt x="55" y="99"/>
                </a:cubicBezTo>
                <a:close/>
                <a:moveTo>
                  <a:pt x="106" y="57"/>
                </a:moveTo>
                <a:cubicBezTo>
                  <a:pt x="103" y="54"/>
                  <a:pt x="98" y="54"/>
                  <a:pt x="95" y="57"/>
                </a:cubicBezTo>
                <a:cubicBezTo>
                  <a:pt x="83" y="69"/>
                  <a:pt x="77" y="84"/>
                  <a:pt x="77" y="99"/>
                </a:cubicBezTo>
                <a:cubicBezTo>
                  <a:pt x="77" y="115"/>
                  <a:pt x="83" y="130"/>
                  <a:pt x="95" y="142"/>
                </a:cubicBezTo>
                <a:cubicBezTo>
                  <a:pt x="96" y="143"/>
                  <a:pt x="98" y="144"/>
                  <a:pt x="101" y="144"/>
                </a:cubicBezTo>
                <a:cubicBezTo>
                  <a:pt x="103" y="144"/>
                  <a:pt x="105" y="143"/>
                  <a:pt x="106" y="142"/>
                </a:cubicBezTo>
                <a:cubicBezTo>
                  <a:pt x="109" y="138"/>
                  <a:pt x="109" y="133"/>
                  <a:pt x="106" y="130"/>
                </a:cubicBezTo>
                <a:cubicBezTo>
                  <a:pt x="98" y="122"/>
                  <a:pt x="93" y="111"/>
                  <a:pt x="93" y="99"/>
                </a:cubicBezTo>
                <a:cubicBezTo>
                  <a:pt x="93" y="88"/>
                  <a:pt x="98" y="77"/>
                  <a:pt x="106" y="69"/>
                </a:cubicBezTo>
                <a:cubicBezTo>
                  <a:pt x="109" y="66"/>
                  <a:pt x="109" y="60"/>
                  <a:pt x="106" y="57"/>
                </a:cubicBezTo>
                <a:close/>
                <a:moveTo>
                  <a:pt x="164" y="332"/>
                </a:moveTo>
                <a:cubicBezTo>
                  <a:pt x="164" y="375"/>
                  <a:pt x="164" y="375"/>
                  <a:pt x="164" y="375"/>
                </a:cubicBezTo>
                <a:cubicBezTo>
                  <a:pt x="164" y="379"/>
                  <a:pt x="168" y="383"/>
                  <a:pt x="172" y="383"/>
                </a:cubicBezTo>
                <a:cubicBezTo>
                  <a:pt x="177" y="383"/>
                  <a:pt x="180" y="379"/>
                  <a:pt x="180" y="375"/>
                </a:cubicBezTo>
                <a:cubicBezTo>
                  <a:pt x="180" y="332"/>
                  <a:pt x="180" y="332"/>
                  <a:pt x="180" y="332"/>
                </a:cubicBezTo>
                <a:cubicBezTo>
                  <a:pt x="180" y="327"/>
                  <a:pt x="177" y="324"/>
                  <a:pt x="172" y="324"/>
                </a:cubicBezTo>
                <a:cubicBezTo>
                  <a:pt x="168" y="324"/>
                  <a:pt x="164" y="327"/>
                  <a:pt x="164" y="332"/>
                </a:cubicBezTo>
                <a:close/>
                <a:moveTo>
                  <a:pt x="190" y="332"/>
                </a:moveTo>
                <a:cubicBezTo>
                  <a:pt x="190" y="375"/>
                  <a:pt x="190" y="375"/>
                  <a:pt x="190" y="375"/>
                </a:cubicBezTo>
                <a:cubicBezTo>
                  <a:pt x="190" y="379"/>
                  <a:pt x="194" y="383"/>
                  <a:pt x="198" y="383"/>
                </a:cubicBezTo>
                <a:cubicBezTo>
                  <a:pt x="203" y="383"/>
                  <a:pt x="206" y="379"/>
                  <a:pt x="206" y="375"/>
                </a:cubicBezTo>
                <a:cubicBezTo>
                  <a:pt x="206" y="332"/>
                  <a:pt x="206" y="332"/>
                  <a:pt x="206" y="332"/>
                </a:cubicBezTo>
                <a:cubicBezTo>
                  <a:pt x="206" y="327"/>
                  <a:pt x="203" y="324"/>
                  <a:pt x="198" y="324"/>
                </a:cubicBezTo>
                <a:cubicBezTo>
                  <a:pt x="194" y="324"/>
                  <a:pt x="190" y="327"/>
                  <a:pt x="190" y="332"/>
                </a:cubicBezTo>
                <a:close/>
                <a:moveTo>
                  <a:pt x="216" y="332"/>
                </a:moveTo>
                <a:cubicBezTo>
                  <a:pt x="216" y="375"/>
                  <a:pt x="216" y="375"/>
                  <a:pt x="216" y="375"/>
                </a:cubicBezTo>
                <a:cubicBezTo>
                  <a:pt x="216" y="379"/>
                  <a:pt x="220" y="383"/>
                  <a:pt x="224" y="383"/>
                </a:cubicBezTo>
                <a:cubicBezTo>
                  <a:pt x="229" y="383"/>
                  <a:pt x="232" y="379"/>
                  <a:pt x="232" y="375"/>
                </a:cubicBezTo>
                <a:cubicBezTo>
                  <a:pt x="232" y="332"/>
                  <a:pt x="232" y="332"/>
                  <a:pt x="232" y="332"/>
                </a:cubicBezTo>
                <a:cubicBezTo>
                  <a:pt x="232" y="327"/>
                  <a:pt x="229" y="324"/>
                  <a:pt x="224" y="324"/>
                </a:cubicBezTo>
                <a:cubicBezTo>
                  <a:pt x="220" y="324"/>
                  <a:pt x="216" y="327"/>
                  <a:pt x="216" y="332"/>
                </a:cubicBezTo>
                <a:close/>
                <a:moveTo>
                  <a:pt x="242" y="332"/>
                </a:moveTo>
                <a:cubicBezTo>
                  <a:pt x="242" y="375"/>
                  <a:pt x="242" y="375"/>
                  <a:pt x="242" y="375"/>
                </a:cubicBezTo>
                <a:cubicBezTo>
                  <a:pt x="242" y="379"/>
                  <a:pt x="246" y="383"/>
                  <a:pt x="250" y="383"/>
                </a:cubicBezTo>
                <a:cubicBezTo>
                  <a:pt x="255" y="383"/>
                  <a:pt x="258" y="379"/>
                  <a:pt x="258" y="375"/>
                </a:cubicBezTo>
                <a:cubicBezTo>
                  <a:pt x="258" y="332"/>
                  <a:pt x="258" y="332"/>
                  <a:pt x="258" y="332"/>
                </a:cubicBezTo>
                <a:cubicBezTo>
                  <a:pt x="258" y="327"/>
                  <a:pt x="255" y="324"/>
                  <a:pt x="250" y="324"/>
                </a:cubicBezTo>
                <a:cubicBezTo>
                  <a:pt x="246" y="324"/>
                  <a:pt x="242" y="327"/>
                  <a:pt x="242" y="332"/>
                </a:cubicBezTo>
                <a:close/>
                <a:moveTo>
                  <a:pt x="276" y="324"/>
                </a:moveTo>
                <a:cubicBezTo>
                  <a:pt x="272" y="324"/>
                  <a:pt x="268" y="328"/>
                  <a:pt x="268" y="332"/>
                </a:cubicBezTo>
                <a:cubicBezTo>
                  <a:pt x="268" y="374"/>
                  <a:pt x="268" y="374"/>
                  <a:pt x="268" y="374"/>
                </a:cubicBezTo>
                <a:cubicBezTo>
                  <a:pt x="268" y="378"/>
                  <a:pt x="272" y="382"/>
                  <a:pt x="276" y="382"/>
                </a:cubicBezTo>
                <a:cubicBezTo>
                  <a:pt x="306" y="382"/>
                  <a:pt x="306" y="382"/>
                  <a:pt x="306" y="382"/>
                </a:cubicBezTo>
                <a:cubicBezTo>
                  <a:pt x="311" y="382"/>
                  <a:pt x="314" y="378"/>
                  <a:pt x="314" y="374"/>
                </a:cubicBezTo>
                <a:cubicBezTo>
                  <a:pt x="314" y="332"/>
                  <a:pt x="314" y="332"/>
                  <a:pt x="314" y="332"/>
                </a:cubicBezTo>
                <a:cubicBezTo>
                  <a:pt x="314" y="328"/>
                  <a:pt x="311" y="324"/>
                  <a:pt x="306" y="324"/>
                </a:cubicBezTo>
                <a:lnTo>
                  <a:pt x="276" y="324"/>
                </a:lnTo>
                <a:close/>
                <a:moveTo>
                  <a:pt x="331" y="324"/>
                </a:moveTo>
                <a:cubicBezTo>
                  <a:pt x="327" y="324"/>
                  <a:pt x="323" y="328"/>
                  <a:pt x="323" y="332"/>
                </a:cubicBezTo>
                <a:cubicBezTo>
                  <a:pt x="323" y="374"/>
                  <a:pt x="323" y="374"/>
                  <a:pt x="323" y="374"/>
                </a:cubicBezTo>
                <a:cubicBezTo>
                  <a:pt x="323" y="378"/>
                  <a:pt x="327" y="382"/>
                  <a:pt x="331" y="382"/>
                </a:cubicBezTo>
                <a:cubicBezTo>
                  <a:pt x="361" y="382"/>
                  <a:pt x="361" y="382"/>
                  <a:pt x="361" y="382"/>
                </a:cubicBezTo>
                <a:cubicBezTo>
                  <a:pt x="366" y="382"/>
                  <a:pt x="369" y="378"/>
                  <a:pt x="369" y="374"/>
                </a:cubicBezTo>
                <a:cubicBezTo>
                  <a:pt x="369" y="332"/>
                  <a:pt x="369" y="332"/>
                  <a:pt x="369" y="332"/>
                </a:cubicBezTo>
                <a:cubicBezTo>
                  <a:pt x="369" y="328"/>
                  <a:pt x="366" y="324"/>
                  <a:pt x="361" y="324"/>
                </a:cubicBezTo>
                <a:lnTo>
                  <a:pt x="331" y="324"/>
                </a:lnTo>
                <a:close/>
                <a:moveTo>
                  <a:pt x="386" y="324"/>
                </a:moveTo>
                <a:cubicBezTo>
                  <a:pt x="382" y="324"/>
                  <a:pt x="378" y="328"/>
                  <a:pt x="378" y="332"/>
                </a:cubicBezTo>
                <a:cubicBezTo>
                  <a:pt x="378" y="374"/>
                  <a:pt x="378" y="374"/>
                  <a:pt x="378" y="374"/>
                </a:cubicBezTo>
                <a:cubicBezTo>
                  <a:pt x="378" y="378"/>
                  <a:pt x="382" y="382"/>
                  <a:pt x="386" y="382"/>
                </a:cubicBezTo>
                <a:cubicBezTo>
                  <a:pt x="416" y="382"/>
                  <a:pt x="416" y="382"/>
                  <a:pt x="416" y="382"/>
                </a:cubicBezTo>
                <a:cubicBezTo>
                  <a:pt x="421" y="382"/>
                  <a:pt x="424" y="378"/>
                  <a:pt x="424" y="374"/>
                </a:cubicBezTo>
                <a:cubicBezTo>
                  <a:pt x="424" y="332"/>
                  <a:pt x="424" y="332"/>
                  <a:pt x="424" y="332"/>
                </a:cubicBezTo>
                <a:cubicBezTo>
                  <a:pt x="424" y="328"/>
                  <a:pt x="421" y="324"/>
                  <a:pt x="416" y="324"/>
                </a:cubicBezTo>
                <a:lnTo>
                  <a:pt x="386" y="324"/>
                </a:lnTo>
                <a:close/>
                <a:moveTo>
                  <a:pt x="443" y="349"/>
                </a:moveTo>
                <a:cubicBezTo>
                  <a:pt x="448" y="349"/>
                  <a:pt x="451" y="345"/>
                  <a:pt x="451" y="341"/>
                </a:cubicBezTo>
                <a:cubicBezTo>
                  <a:pt x="451" y="315"/>
                  <a:pt x="451" y="315"/>
                  <a:pt x="451" y="315"/>
                </a:cubicBezTo>
                <a:cubicBezTo>
                  <a:pt x="451" y="306"/>
                  <a:pt x="445" y="300"/>
                  <a:pt x="436" y="300"/>
                </a:cubicBezTo>
                <a:cubicBezTo>
                  <a:pt x="146" y="300"/>
                  <a:pt x="146" y="300"/>
                  <a:pt x="146" y="300"/>
                </a:cubicBezTo>
                <a:cubicBezTo>
                  <a:pt x="146" y="101"/>
                  <a:pt x="146" y="101"/>
                  <a:pt x="146" y="101"/>
                </a:cubicBezTo>
                <a:cubicBezTo>
                  <a:pt x="146" y="97"/>
                  <a:pt x="142" y="93"/>
                  <a:pt x="138" y="93"/>
                </a:cubicBezTo>
                <a:cubicBezTo>
                  <a:pt x="133" y="93"/>
                  <a:pt x="130" y="97"/>
                  <a:pt x="130" y="101"/>
                </a:cubicBezTo>
                <a:cubicBezTo>
                  <a:pt x="130" y="370"/>
                  <a:pt x="130" y="370"/>
                  <a:pt x="130" y="370"/>
                </a:cubicBezTo>
                <a:cubicBezTo>
                  <a:pt x="130" y="370"/>
                  <a:pt x="130" y="370"/>
                  <a:pt x="130" y="370"/>
                </a:cubicBezTo>
                <a:cubicBezTo>
                  <a:pt x="130" y="392"/>
                  <a:pt x="130" y="392"/>
                  <a:pt x="130" y="392"/>
                </a:cubicBezTo>
                <a:cubicBezTo>
                  <a:pt x="130" y="400"/>
                  <a:pt x="136" y="407"/>
                  <a:pt x="145" y="407"/>
                </a:cubicBezTo>
                <a:cubicBezTo>
                  <a:pt x="436" y="407"/>
                  <a:pt x="436" y="407"/>
                  <a:pt x="436" y="407"/>
                </a:cubicBezTo>
                <a:cubicBezTo>
                  <a:pt x="445" y="407"/>
                  <a:pt x="451" y="400"/>
                  <a:pt x="451" y="392"/>
                </a:cubicBezTo>
                <a:cubicBezTo>
                  <a:pt x="451" y="369"/>
                  <a:pt x="451" y="369"/>
                  <a:pt x="451" y="369"/>
                </a:cubicBezTo>
                <a:cubicBezTo>
                  <a:pt x="451" y="364"/>
                  <a:pt x="448" y="361"/>
                  <a:pt x="443" y="361"/>
                </a:cubicBezTo>
                <a:cubicBezTo>
                  <a:pt x="439" y="361"/>
                  <a:pt x="435" y="364"/>
                  <a:pt x="435" y="369"/>
                </a:cubicBezTo>
                <a:cubicBezTo>
                  <a:pt x="435" y="391"/>
                  <a:pt x="435" y="391"/>
                  <a:pt x="435" y="391"/>
                </a:cubicBezTo>
                <a:cubicBezTo>
                  <a:pt x="146" y="391"/>
                  <a:pt x="146" y="391"/>
                  <a:pt x="146" y="391"/>
                </a:cubicBezTo>
                <a:cubicBezTo>
                  <a:pt x="146" y="370"/>
                  <a:pt x="146" y="370"/>
                  <a:pt x="146" y="370"/>
                </a:cubicBezTo>
                <a:cubicBezTo>
                  <a:pt x="146" y="370"/>
                  <a:pt x="146" y="370"/>
                  <a:pt x="146" y="370"/>
                </a:cubicBezTo>
                <a:cubicBezTo>
                  <a:pt x="146" y="316"/>
                  <a:pt x="146" y="316"/>
                  <a:pt x="146" y="316"/>
                </a:cubicBezTo>
                <a:cubicBezTo>
                  <a:pt x="435" y="316"/>
                  <a:pt x="435" y="316"/>
                  <a:pt x="435" y="316"/>
                </a:cubicBezTo>
                <a:cubicBezTo>
                  <a:pt x="435" y="341"/>
                  <a:pt x="435" y="341"/>
                  <a:pt x="435" y="341"/>
                </a:cubicBezTo>
                <a:cubicBezTo>
                  <a:pt x="435" y="345"/>
                  <a:pt x="439" y="349"/>
                  <a:pt x="443" y="349"/>
                </a:cubicBezTo>
                <a:close/>
              </a:path>
            </a:pathLst>
          </a:custGeom>
          <a:solidFill>
            <a:srgbClr val="E321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28">
            <a:extLst>
              <a:ext uri="{FF2B5EF4-FFF2-40B4-BE49-F238E27FC236}">
                <a16:creationId xmlns:a16="http://schemas.microsoft.com/office/drawing/2014/main" id="{E752C178-368E-4814-94DC-85EF550AC89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525883" y="4416568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9" name="Freeform 28">
            <a:extLst>
              <a:ext uri="{FF2B5EF4-FFF2-40B4-BE49-F238E27FC236}">
                <a16:creationId xmlns:a16="http://schemas.microsoft.com/office/drawing/2014/main" id="{AC92002D-D9CC-4252-A013-5BCE61CE1E5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56416" y="4244323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33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5C41437-27C4-4927-B3C2-F099B2A1FC6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609458" y="4431228"/>
            <a:ext cx="1651419" cy="2001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F5687E1-103A-4DBC-BE54-959FF8EB5717}"/>
              </a:ext>
            </a:extLst>
          </p:cNvPr>
          <p:cNvSpPr txBox="1"/>
          <p:nvPr/>
        </p:nvSpPr>
        <p:spPr>
          <a:xfrm>
            <a:off x="3260357" y="3648189"/>
            <a:ext cx="19960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PCR: -70dBm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WUR:-77dBm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7B4341-77E0-4003-ACE2-BCE2C3762D66}"/>
              </a:ext>
            </a:extLst>
          </p:cNvPr>
          <p:cNvSpPr txBox="1"/>
          <p:nvPr/>
        </p:nvSpPr>
        <p:spPr>
          <a:xfrm>
            <a:off x="677744" y="4292871"/>
            <a:ext cx="19704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PCR: 23dBm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WUR: 16dBm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B7DD567-B610-4F7D-9121-C784C7C3589D}"/>
              </a:ext>
            </a:extLst>
          </p:cNvPr>
          <p:cNvCxnSpPr/>
          <p:nvPr/>
        </p:nvCxnSpPr>
        <p:spPr bwMode="auto">
          <a:xfrm flipV="1">
            <a:off x="2436341" y="4669686"/>
            <a:ext cx="2663502" cy="8868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6D2F4D6-EAC3-4A50-A0BA-E8EBF7B808E7}"/>
              </a:ext>
            </a:extLst>
          </p:cNvPr>
          <p:cNvSpPr txBox="1"/>
          <p:nvPr/>
        </p:nvSpPr>
        <p:spPr>
          <a:xfrm>
            <a:off x="5701488" y="3930448"/>
            <a:ext cx="1534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I: -55 dBm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72391C-7B6A-45FA-B8C6-668918A36C2C}"/>
              </a:ext>
            </a:extLst>
          </p:cNvPr>
          <p:cNvSpPr txBox="1"/>
          <p:nvPr/>
        </p:nvSpPr>
        <p:spPr>
          <a:xfrm>
            <a:off x="4873625" y="5085184"/>
            <a:ext cx="25042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PCR: SIR= -15dB 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WUR:SIR=-22dB</a:t>
            </a:r>
          </a:p>
        </p:txBody>
      </p:sp>
    </p:spTree>
    <p:extLst>
      <p:ext uri="{BB962C8B-B14F-4D97-AF65-F5344CB8AC3E}">
        <p14:creationId xmlns:p14="http://schemas.microsoft.com/office/powerpoint/2010/main" val="416319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798AC-4463-45DA-BECA-BFAEF7929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Receiver: Adjacent channel rejection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E8CA8-40EA-4EDC-9D1A-68010FB4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878" y="1863653"/>
            <a:ext cx="7770813" cy="144127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 MCS0. PCR power is then set at -79dBm and interference level should be at least -63dBm with a working PCR (ACR should be at least 16dB)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received power is the same for the WUR, ACR = 16 dB would make sense also for WUR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required sensitivity is scaled with TX power, e.g. -89 dBm, ACR = 23dB makes sense for withstanding the same interference 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required sensitivity is -82, is seems we are back at -16dBm.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Effectively ACR is relaxed as much as sensitivity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F341A-DC2F-4A00-B262-507302326E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BC28E-89F2-4B20-9038-359A40FDB3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32D436-1DC8-43CC-A598-DE0B6E68E5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216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89007-5258-45FE-8D4A-21BBD04B5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input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027E9-D43A-43B4-BFFC-DE0E6DEA8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802.11 specification requires -30dBm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OOK would typically be less sensitive to compression in the front-end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Unless there is a use case that require more stringent requirements, the suggestion is to also have -30 dBm for the WUR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B5455-4249-4F66-A08B-09F4708CD1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C334C-1B3A-4763-B92F-67D0F16B37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F71F9E-7F48-4EBF-A3E6-8D6F5C41D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166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 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believe the transmitter spectrum mask should be the same as today used for 20 MHz 802.11ac (The alternative is one that is more matched to the 4 MHz wake-up signal)?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Y/N/A: </a:t>
            </a:r>
          </a:p>
        </p:txBody>
      </p:sp>
    </p:spTree>
    <p:extLst>
      <p:ext uri="{BB962C8B-B14F-4D97-AF65-F5344CB8AC3E}">
        <p14:creationId xmlns:p14="http://schemas.microsoft.com/office/powerpoint/2010/main" val="7510813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When working on the PHY specification text, we realized we don’t have many agreements on TX and RX requirements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Within the small PHY group we seem to start to align our views!?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purpose of this presentation is to report about what has been discussed and get feedback from the TG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 2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the idea of specifying the transmitter accuracy by means of an eye-diagram? Exactly how is TBD, but a possibility would be to specify zero-crossings and max eye-opening as discussed in this presentation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Y/N/A: </a:t>
            </a:r>
          </a:p>
        </p:txBody>
      </p:sp>
    </p:spTree>
    <p:extLst>
      <p:ext uri="{BB962C8B-B14F-4D97-AF65-F5344CB8AC3E}">
        <p14:creationId xmlns:p14="http://schemas.microsoft.com/office/powerpoint/2010/main" val="30671098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 3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believe only one sensitivity requirement should be specified, even if this means different </a:t>
            </a:r>
            <a:r>
              <a:rPr lang="en-US" u="sng" dirty="0">
                <a:solidFill>
                  <a:schemeClr val="tx1"/>
                </a:solidFill>
              </a:rPr>
              <a:t>relative </a:t>
            </a:r>
            <a:r>
              <a:rPr lang="en-US" dirty="0">
                <a:solidFill>
                  <a:schemeClr val="tx1"/>
                </a:solidFill>
              </a:rPr>
              <a:t>sensitivities for the PCR and the WUR in different parts of the world?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Y/N/A </a:t>
            </a:r>
          </a:p>
        </p:txBody>
      </p:sp>
    </p:spTree>
    <p:extLst>
      <p:ext uri="{BB962C8B-B14F-4D97-AF65-F5344CB8AC3E}">
        <p14:creationId xmlns:p14="http://schemas.microsoft.com/office/powerpoint/2010/main" val="3425850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 4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only one sensitivity requirement is specified, what is the number you prefer?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-82dBm/-86dBm/-89dBm/Something else/No opinion</a:t>
            </a:r>
          </a:p>
        </p:txBody>
      </p:sp>
    </p:spTree>
    <p:extLst>
      <p:ext uri="{BB962C8B-B14F-4D97-AF65-F5344CB8AC3E}">
        <p14:creationId xmlns:p14="http://schemas.microsoft.com/office/powerpoint/2010/main" val="29241746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 5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Assume that ACR is specified independent of what maximum TX power can be used. What do you believe the ACR for MCS0 should be? 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16dB/20dBm/23dBm/Something else/No opinion</a:t>
            </a:r>
          </a:p>
        </p:txBody>
      </p:sp>
    </p:spTree>
    <p:extLst>
      <p:ext uri="{BB962C8B-B14F-4D97-AF65-F5344CB8AC3E}">
        <p14:creationId xmlns:p14="http://schemas.microsoft.com/office/powerpoint/2010/main" val="3191956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 6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that the maximum input level is the same as for the PCR, i.e., -30dBm?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143668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b="0" dirty="0"/>
              <a:t>[1] S. Azizi et al. “</a:t>
            </a:r>
            <a:r>
              <a:rPr lang="en-GB" b="0" dirty="0"/>
              <a:t>A PAR Proposal for Wake-up Radio”, 11-16/1045r9</a:t>
            </a:r>
            <a:endParaRPr lang="en-US" b="0" dirty="0"/>
          </a:p>
          <a:p>
            <a:r>
              <a:rPr lang="en-US" b="0" dirty="0"/>
              <a:t>[2] </a:t>
            </a:r>
            <a:r>
              <a:rPr lang="en-GB" b="0" dirty="0"/>
              <a:t>S. </a:t>
            </a:r>
            <a:r>
              <a:rPr lang="en-GB" b="0" dirty="0" err="1"/>
              <a:t>Shellhammer</a:t>
            </a:r>
            <a:r>
              <a:rPr lang="en-GB" b="0" dirty="0"/>
              <a:t> and B. Tian, “Regulations and noise figure -  Impact on SNR”, </a:t>
            </a:r>
            <a:r>
              <a:rPr lang="en-US" b="0" dirty="0"/>
              <a:t>11-17/0365r0</a:t>
            </a:r>
          </a:p>
          <a:p>
            <a:r>
              <a:rPr lang="en-US" b="0" dirty="0"/>
              <a:t>[3] S. </a:t>
            </a:r>
            <a:r>
              <a:rPr lang="en-US" b="0" dirty="0" err="1"/>
              <a:t>Shellhammer</a:t>
            </a:r>
            <a:r>
              <a:rPr lang="en-US" b="0" dirty="0"/>
              <a:t> and B. Tian, “WUR data rates”, 11-17/0990r2</a:t>
            </a:r>
          </a:p>
          <a:p>
            <a:endParaRPr lang="en-GB" b="0" kern="1200" dirty="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BFDC8-43A7-4FF1-AA8D-7AB3BFFDE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5904F-F774-4046-A44A-1AB882924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Transmitter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Spectrum mask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Modulation accuracy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Receiver sensitivity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Adjacent channel rejection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Maximum input level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4A937-BCF6-4472-A62A-2885C58816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3E6FF-79B3-408D-A32A-ECFC1F0ED5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C74F6F-CE6E-462D-9494-8E3ED9D300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38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C1F78-082D-4318-A35E-300EF7742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Transmitter: Spectrum mask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CF50C-1393-47C0-95E5-2F341B4A8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4566698"/>
            <a:ext cx="7770813" cy="15132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first question is whether it suffice to fulfill the 20 MHz TX mask for the PCR – If the answer is yes, we are done…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figures above are just for illustration (OBO = 3 dB, windowing applied (1 sample at 20 MHz))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4E9B5-B27C-4BDF-BB0B-B50F285728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274AD-DD0B-4D13-A760-1926D95DB3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00FF9B-217E-4738-B65E-22D2FBE73B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1D407EE-D91C-4340-BD8D-2B4A988061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585" y="1534659"/>
            <a:ext cx="3797716" cy="28482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581BB8-2DD1-4AAE-AA55-ED5716BB44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17" y="1565211"/>
            <a:ext cx="3513223" cy="263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39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C1F78-082D-4318-A35E-300EF7742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Transmitter: Spectrum mask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CF50C-1393-47C0-95E5-2F341B4A8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661" y="3799520"/>
            <a:ext cx="7770813" cy="25213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spectrum becomes dependent on the selected waveforms selected for the ON part of the signal, above is one example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Should we have different spectrum masks for MCS0 and MCS1, or just one that should be fulfilled for both? MCS1 expected to generate wider spectrum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Details TBD once the waveforms are decided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4E9B5-B27C-4BDF-BB0B-B50F285728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274AD-DD0B-4D13-A760-1926D95DB3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00FF9B-217E-4738-B65E-22D2FBE73B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BEA9504-0D11-457D-B4A7-893BEC4678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476106"/>
            <a:ext cx="3969497" cy="216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6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62D3D-54CC-406B-9BEC-FFA277C0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Transmitter: Modulation accuracy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99127-C7F6-45EF-A1F9-CDC50221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365104"/>
            <a:ext cx="7770813" cy="17293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where EVM is used in e.g. 802.11ac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receiver is non-coherent, one may use a similar measure as is done to test an FSK transmitter, i.e., considering an ideal eye-diagram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figure above is taken from the Bluetooth spec.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DFFD74-9F4D-4893-A352-1C921890E1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98877-E0CF-4E99-887A-6BA09698F4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B90D2E-B5D2-4B0D-9C87-D2C57BB3A6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8F78B8B-3C70-489B-9EE0-E2A7A536CD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35" y="1748810"/>
            <a:ext cx="3941100" cy="221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96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058AC2-B362-4A02-9218-63F50B57D4B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A1BECC-756F-4766-9EB5-8EC2BBDD72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Leif Wilhelmsson, Ericsson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011065-4C0A-426A-B394-1DFCE2CEE1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5D53A5D4-0FFB-4DEE-9315-1914A621925A}"/>
              </a:ext>
            </a:extLst>
          </p:cNvPr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Methodology for TX evaluation - OFDM</a:t>
            </a:r>
          </a:p>
        </p:txBody>
      </p:sp>
      <p:pic>
        <p:nvPicPr>
          <p:cNvPr id="41" name="Picture 40" descr="C:\Users\ecswilh\WLAN\Filters etc\80211ac_TXspec_window_hugeFFT.png">
            <a:extLst>
              <a:ext uri="{FF2B5EF4-FFF2-40B4-BE49-F238E27FC236}">
                <a16:creationId xmlns:a16="http://schemas.microsoft.com/office/drawing/2014/main" id="{A3F43C89-05B2-4568-BDE4-3669FEA0B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631" y="1543238"/>
            <a:ext cx="1000369" cy="74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1" descr="C:\Users\ecswilh\WLAN\Filters etc\80211ac_IQdiagram_window_PA8dB.png">
            <a:extLst>
              <a:ext uri="{FF2B5EF4-FFF2-40B4-BE49-F238E27FC236}">
                <a16:creationId xmlns:a16="http://schemas.microsoft.com/office/drawing/2014/main" id="{F4526AC7-58A7-46FF-8A8B-1DE9347C0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214" y="1914283"/>
            <a:ext cx="1169130" cy="8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846A3B71-2E44-470B-9734-B75F981B63E5}"/>
              </a:ext>
            </a:extLst>
          </p:cNvPr>
          <p:cNvSpPr/>
          <p:nvPr/>
        </p:nvSpPr>
        <p:spPr bwMode="auto">
          <a:xfrm>
            <a:off x="5967899" y="2829793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64B606D-1C91-4A6D-8CD8-269CEB426D22}"/>
              </a:ext>
            </a:extLst>
          </p:cNvPr>
          <p:cNvSpPr/>
          <p:nvPr/>
        </p:nvSpPr>
        <p:spPr bwMode="auto">
          <a:xfrm>
            <a:off x="1632255" y="2819774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6CE06B4-AF80-4832-BF35-34B5B739CFB6}"/>
              </a:ext>
            </a:extLst>
          </p:cNvPr>
          <p:cNvSpPr/>
          <p:nvPr/>
        </p:nvSpPr>
        <p:spPr bwMode="auto">
          <a:xfrm>
            <a:off x="2615118" y="2819773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Isosceles Triangle 45">
            <a:extLst>
              <a:ext uri="{FF2B5EF4-FFF2-40B4-BE49-F238E27FC236}">
                <a16:creationId xmlns:a16="http://schemas.microsoft.com/office/drawing/2014/main" id="{F5BE2D16-E5A9-469C-9616-EFE8326CE640}"/>
              </a:ext>
            </a:extLst>
          </p:cNvPr>
          <p:cNvSpPr/>
          <p:nvPr/>
        </p:nvSpPr>
        <p:spPr bwMode="auto">
          <a:xfrm rot="5400000">
            <a:off x="3561565" y="2800974"/>
            <a:ext cx="324531" cy="304399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TextBox 14">
            <a:extLst>
              <a:ext uri="{FF2B5EF4-FFF2-40B4-BE49-F238E27FC236}">
                <a16:creationId xmlns:a16="http://schemas.microsoft.com/office/drawing/2014/main" id="{ED47B2CF-32CD-4BCB-A259-4E637FFAB32B}"/>
              </a:ext>
            </a:extLst>
          </p:cNvPr>
          <p:cNvSpPr txBox="1"/>
          <p:nvPr/>
        </p:nvSpPr>
        <p:spPr>
          <a:xfrm>
            <a:off x="1632255" y="2804852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100" dirty="0"/>
              <a:t>OFDM</a:t>
            </a:r>
          </a:p>
        </p:txBody>
      </p:sp>
      <p:sp>
        <p:nvSpPr>
          <p:cNvPr id="48" name="TextBox 15">
            <a:extLst>
              <a:ext uri="{FF2B5EF4-FFF2-40B4-BE49-F238E27FC236}">
                <a16:creationId xmlns:a16="http://schemas.microsoft.com/office/drawing/2014/main" id="{466D3674-14C4-4CE8-816E-508AB001F809}"/>
              </a:ext>
            </a:extLst>
          </p:cNvPr>
          <p:cNvSpPr txBox="1"/>
          <p:nvPr/>
        </p:nvSpPr>
        <p:spPr>
          <a:xfrm>
            <a:off x="2555776" y="2802679"/>
            <a:ext cx="7040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100" dirty="0"/>
              <a:t>Shaping</a:t>
            </a:r>
          </a:p>
        </p:txBody>
      </p:sp>
      <p:sp>
        <p:nvSpPr>
          <p:cNvPr id="49" name="TextBox 16">
            <a:extLst>
              <a:ext uri="{FF2B5EF4-FFF2-40B4-BE49-F238E27FC236}">
                <a16:creationId xmlns:a16="http://schemas.microsoft.com/office/drawing/2014/main" id="{0D46425F-8A3F-4EFE-A7D1-7DE8F702F270}"/>
              </a:ext>
            </a:extLst>
          </p:cNvPr>
          <p:cNvSpPr txBox="1"/>
          <p:nvPr/>
        </p:nvSpPr>
        <p:spPr>
          <a:xfrm>
            <a:off x="3529869" y="2841285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100" dirty="0"/>
              <a:t>PA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EEDEF21-7491-4DCE-87E5-35983585149D}"/>
              </a:ext>
            </a:extLst>
          </p:cNvPr>
          <p:cNvCxnSpPr/>
          <p:nvPr/>
        </p:nvCxnSpPr>
        <p:spPr bwMode="auto">
          <a:xfrm>
            <a:off x="2201545" y="2953175"/>
            <a:ext cx="413574" cy="2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FFD7641-E05F-4B14-97AC-36395A28019C}"/>
              </a:ext>
            </a:extLst>
          </p:cNvPr>
          <p:cNvCxnSpPr/>
          <p:nvPr/>
        </p:nvCxnSpPr>
        <p:spPr bwMode="auto">
          <a:xfrm>
            <a:off x="3146434" y="2942874"/>
            <a:ext cx="413574" cy="2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5214256-FE9E-4E3F-99C5-B07BFAA2E29B}"/>
              </a:ext>
            </a:extLst>
          </p:cNvPr>
          <p:cNvCxnSpPr/>
          <p:nvPr/>
        </p:nvCxnSpPr>
        <p:spPr bwMode="auto">
          <a:xfrm>
            <a:off x="3876030" y="2963476"/>
            <a:ext cx="4095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7660461-7A7D-4908-90A2-A3400D088D54}"/>
              </a:ext>
            </a:extLst>
          </p:cNvPr>
          <p:cNvSpPr/>
          <p:nvPr/>
        </p:nvSpPr>
        <p:spPr bwMode="auto">
          <a:xfrm>
            <a:off x="5014443" y="2834535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TextBox 21">
            <a:extLst>
              <a:ext uri="{FF2B5EF4-FFF2-40B4-BE49-F238E27FC236}">
                <a16:creationId xmlns:a16="http://schemas.microsoft.com/office/drawing/2014/main" id="{9A613391-9F6D-45B2-8EDE-9F85BE597D64}"/>
              </a:ext>
            </a:extLst>
          </p:cNvPr>
          <p:cNvSpPr txBox="1"/>
          <p:nvPr/>
        </p:nvSpPr>
        <p:spPr>
          <a:xfrm>
            <a:off x="5071970" y="2848265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100" dirty="0"/>
              <a:t>CSF</a:t>
            </a:r>
          </a:p>
        </p:txBody>
      </p:sp>
      <p:sp>
        <p:nvSpPr>
          <p:cNvPr id="55" name="TextBox 22">
            <a:extLst>
              <a:ext uri="{FF2B5EF4-FFF2-40B4-BE49-F238E27FC236}">
                <a16:creationId xmlns:a16="http://schemas.microsoft.com/office/drawing/2014/main" id="{AA4259A0-A175-46EC-996F-2E64E65CF006}"/>
              </a:ext>
            </a:extLst>
          </p:cNvPr>
          <p:cNvSpPr txBox="1"/>
          <p:nvPr/>
        </p:nvSpPr>
        <p:spPr>
          <a:xfrm>
            <a:off x="5929924" y="2813254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100" dirty="0"/>
              <a:t>OFDM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7DFBDFF-632B-4AB7-831A-15F146211BBB}"/>
              </a:ext>
            </a:extLst>
          </p:cNvPr>
          <p:cNvCxnSpPr/>
          <p:nvPr/>
        </p:nvCxnSpPr>
        <p:spPr bwMode="auto">
          <a:xfrm flipV="1">
            <a:off x="4025462" y="2594183"/>
            <a:ext cx="0" cy="369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83EF0600-2AD6-4AE1-80E4-9C6898D061C8}"/>
              </a:ext>
            </a:extLst>
          </p:cNvPr>
          <p:cNvSpPr/>
          <p:nvPr/>
        </p:nvSpPr>
        <p:spPr bwMode="auto">
          <a:xfrm>
            <a:off x="3340221" y="2327380"/>
            <a:ext cx="1427350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TextBox 27">
            <a:extLst>
              <a:ext uri="{FF2B5EF4-FFF2-40B4-BE49-F238E27FC236}">
                <a16:creationId xmlns:a16="http://schemas.microsoft.com/office/drawing/2014/main" id="{3D2BF9D8-D23E-4744-ABE4-882F6DC0130C}"/>
              </a:ext>
            </a:extLst>
          </p:cNvPr>
          <p:cNvSpPr txBox="1"/>
          <p:nvPr/>
        </p:nvSpPr>
        <p:spPr>
          <a:xfrm>
            <a:off x="3386408" y="2337337"/>
            <a:ext cx="1381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100" dirty="0"/>
              <a:t>Spectrum analyzer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127A878-D973-4327-A458-BE44ADD8FF7F}"/>
              </a:ext>
            </a:extLst>
          </p:cNvPr>
          <p:cNvCxnSpPr>
            <a:endCxn id="53" idx="1"/>
          </p:cNvCxnSpPr>
          <p:nvPr/>
        </p:nvCxnSpPr>
        <p:spPr bwMode="auto">
          <a:xfrm>
            <a:off x="4426820" y="2963476"/>
            <a:ext cx="587623" cy="4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58F708F7-0222-432C-8A49-635E357011AB}"/>
              </a:ext>
            </a:extLst>
          </p:cNvPr>
          <p:cNvSpPr/>
          <p:nvPr/>
        </p:nvSpPr>
        <p:spPr bwMode="auto">
          <a:xfrm>
            <a:off x="6909537" y="2827895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TextBox 45">
            <a:extLst>
              <a:ext uri="{FF2B5EF4-FFF2-40B4-BE49-F238E27FC236}">
                <a16:creationId xmlns:a16="http://schemas.microsoft.com/office/drawing/2014/main" id="{F75C1889-6BA7-435D-A8DA-31BE5DBDBF26}"/>
              </a:ext>
            </a:extLst>
          </p:cNvPr>
          <p:cNvSpPr txBox="1"/>
          <p:nvPr/>
        </p:nvSpPr>
        <p:spPr>
          <a:xfrm>
            <a:off x="6944178" y="2819152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100" dirty="0"/>
              <a:t>SINR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0B2D21F-A980-44E2-B131-FEFD2C0D788D}"/>
              </a:ext>
            </a:extLst>
          </p:cNvPr>
          <p:cNvCxnSpPr/>
          <p:nvPr/>
        </p:nvCxnSpPr>
        <p:spPr bwMode="auto">
          <a:xfrm>
            <a:off x="5545758" y="2963476"/>
            <a:ext cx="4095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C526A74A-3655-4129-96CF-AC18081328AA}"/>
              </a:ext>
            </a:extLst>
          </p:cNvPr>
          <p:cNvCxnSpPr/>
          <p:nvPr/>
        </p:nvCxnSpPr>
        <p:spPr bwMode="auto">
          <a:xfrm>
            <a:off x="6499214" y="2963476"/>
            <a:ext cx="4095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81" name="Picture 80">
            <a:extLst>
              <a:ext uri="{FF2B5EF4-FFF2-40B4-BE49-F238E27FC236}">
                <a16:creationId xmlns:a16="http://schemas.microsoft.com/office/drawing/2014/main" id="{79371E6D-3D42-4636-8101-B564CB984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739" y="1542494"/>
            <a:ext cx="1503031" cy="1081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AC9EB14-4859-4686-8828-A628AB6EA307}"/>
              </a:ext>
            </a:extLst>
          </p:cNvPr>
          <p:cNvCxnSpPr>
            <a:stCxn id="81" idx="3"/>
            <a:endCxn id="46" idx="2"/>
          </p:cNvCxnSpPr>
          <p:nvPr/>
        </p:nvCxnSpPr>
        <p:spPr bwMode="auto">
          <a:xfrm>
            <a:off x="2383770" y="2083337"/>
            <a:ext cx="1187861" cy="7075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4" name="Oval 83">
            <a:extLst>
              <a:ext uri="{FF2B5EF4-FFF2-40B4-BE49-F238E27FC236}">
                <a16:creationId xmlns:a16="http://schemas.microsoft.com/office/drawing/2014/main" id="{831340BF-2B2C-4715-818D-C6E6DCBBCC9F}"/>
              </a:ext>
            </a:extLst>
          </p:cNvPr>
          <p:cNvSpPr/>
          <p:nvPr/>
        </p:nvSpPr>
        <p:spPr bwMode="auto">
          <a:xfrm>
            <a:off x="4287452" y="2872159"/>
            <a:ext cx="188174" cy="19356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TextBox 53">
            <a:extLst>
              <a:ext uri="{FF2B5EF4-FFF2-40B4-BE49-F238E27FC236}">
                <a16:creationId xmlns:a16="http://schemas.microsoft.com/office/drawing/2014/main" id="{58470AC6-B658-4861-B4DA-7B17B09C6854}"/>
              </a:ext>
            </a:extLst>
          </p:cNvPr>
          <p:cNvSpPr txBox="1"/>
          <p:nvPr/>
        </p:nvSpPr>
        <p:spPr>
          <a:xfrm>
            <a:off x="4248330" y="2848265"/>
            <a:ext cx="2664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100" dirty="0"/>
              <a:t>+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3410869-B54A-4368-92E7-F980A89C9752}"/>
              </a:ext>
            </a:extLst>
          </p:cNvPr>
          <p:cNvCxnSpPr/>
          <p:nvPr/>
        </p:nvCxnSpPr>
        <p:spPr bwMode="auto">
          <a:xfrm flipV="1">
            <a:off x="4370734" y="3059879"/>
            <a:ext cx="0" cy="369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8" name="TextBox 1">
            <a:extLst>
              <a:ext uri="{FF2B5EF4-FFF2-40B4-BE49-F238E27FC236}">
                <a16:creationId xmlns:a16="http://schemas.microsoft.com/office/drawing/2014/main" id="{16CE432B-5B23-478A-81E4-63658AB162A7}"/>
              </a:ext>
            </a:extLst>
          </p:cNvPr>
          <p:cNvSpPr txBox="1"/>
          <p:nvPr/>
        </p:nvSpPr>
        <p:spPr>
          <a:xfrm>
            <a:off x="4135866" y="3449436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sv-SE" sz="1100" dirty="0">
                <a:solidFill>
                  <a:schemeClr val="tx1"/>
                </a:solidFill>
              </a:rPr>
              <a:t>WGN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0" name="Content Placeholder 1">
            <a:extLst>
              <a:ext uri="{FF2B5EF4-FFF2-40B4-BE49-F238E27FC236}">
                <a16:creationId xmlns:a16="http://schemas.microsoft.com/office/drawing/2014/main" id="{FFA61F22-B295-4965-880A-5F024532AF0E}"/>
              </a:ext>
            </a:extLst>
          </p:cNvPr>
          <p:cNvSpPr txBox="1">
            <a:spLocks/>
          </p:cNvSpPr>
          <p:nvPr/>
        </p:nvSpPr>
        <p:spPr>
          <a:xfrm>
            <a:off x="696912" y="3930420"/>
            <a:ext cx="7770813" cy="1735832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For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coherent demodulation, the modulation accuracy is typically specified  by means of transmitted Error Vector Magnitude (EVM). Note that the EVM is representative for how well a receiver will work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The requirement on EVM is dependent on MCS. Essentially the EVM should be comparably small at the SNR where the MCS is expected to operate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In addition to the requirement on EVM, the spectrum of the transmitted signal should also fulfill the TX spectrum mask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56679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058AC2-B362-4A02-9218-63F50B57D4B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A1BECC-756F-4766-9EB5-8EC2BBDD72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Leif Wilhelmsson, Ericsson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011065-4C0A-426A-B394-1DFCE2CEE1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5D53A5D4-0FFB-4DEE-9315-1914A621925A}"/>
              </a:ext>
            </a:extLst>
          </p:cNvPr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Methodology for TX evaluation - OOK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CD190834-75F9-4103-B90C-94A0BE48A100}"/>
              </a:ext>
            </a:extLst>
          </p:cNvPr>
          <p:cNvSpPr txBox="1">
            <a:spLocks/>
          </p:cNvSpPr>
          <p:nvPr/>
        </p:nvSpPr>
        <p:spPr>
          <a:xfrm>
            <a:off x="656889" y="4181493"/>
            <a:ext cx="7770813" cy="1735832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For OOK, the receiver is expected to be based on an envelope detector. A possibility is to test the modulation using an “ideal” receiver according to the Simulation Methodology document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White Gaussian noise is here added for the purpose to discuss reasonable requirements for the transmitter as the PA will not limit the accuracy as in case of EVM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1E5D93-3E40-4BD3-9683-3143F9E52734}"/>
              </a:ext>
            </a:extLst>
          </p:cNvPr>
          <p:cNvSpPr/>
          <p:nvPr/>
        </p:nvSpPr>
        <p:spPr bwMode="auto">
          <a:xfrm>
            <a:off x="5982860" y="3015665"/>
            <a:ext cx="677370" cy="2830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38AFC-00DC-4EA5-A6A7-4EE20BC9EFAB}"/>
              </a:ext>
            </a:extLst>
          </p:cNvPr>
          <p:cNvSpPr/>
          <p:nvPr/>
        </p:nvSpPr>
        <p:spPr bwMode="auto">
          <a:xfrm>
            <a:off x="1698348" y="3040537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815E00-27AD-4C09-AB21-4D517CB89BD2}"/>
              </a:ext>
            </a:extLst>
          </p:cNvPr>
          <p:cNvSpPr/>
          <p:nvPr/>
        </p:nvSpPr>
        <p:spPr bwMode="auto">
          <a:xfrm>
            <a:off x="2644272" y="3040468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826470F0-83C4-4700-A845-673B15108AE6}"/>
              </a:ext>
            </a:extLst>
          </p:cNvPr>
          <p:cNvSpPr/>
          <p:nvPr/>
        </p:nvSpPr>
        <p:spPr bwMode="auto">
          <a:xfrm rot="5400000">
            <a:off x="3590719" y="3021669"/>
            <a:ext cx="324531" cy="304399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9FE36B-DF8C-4292-8317-43351745C4A5}"/>
              </a:ext>
            </a:extLst>
          </p:cNvPr>
          <p:cNvSpPr txBox="1"/>
          <p:nvPr/>
        </p:nvSpPr>
        <p:spPr>
          <a:xfrm>
            <a:off x="1698348" y="3045730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OFDM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242D45-2708-4A3E-9EEC-FFBBF4235A07}"/>
              </a:ext>
            </a:extLst>
          </p:cNvPr>
          <p:cNvSpPr txBox="1"/>
          <p:nvPr/>
        </p:nvSpPr>
        <p:spPr>
          <a:xfrm>
            <a:off x="2607787" y="3037121"/>
            <a:ext cx="7040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Shaping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8813B4-FCD7-4D69-8EB9-AC6EFBA917A3}"/>
              </a:ext>
            </a:extLst>
          </p:cNvPr>
          <p:cNvSpPr txBox="1"/>
          <p:nvPr/>
        </p:nvSpPr>
        <p:spPr>
          <a:xfrm>
            <a:off x="3559023" y="3061980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PA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F58FDDF-DCC4-4085-A5E0-337498C74D86}"/>
              </a:ext>
            </a:extLst>
          </p:cNvPr>
          <p:cNvCxnSpPr/>
          <p:nvPr/>
        </p:nvCxnSpPr>
        <p:spPr bwMode="auto">
          <a:xfrm>
            <a:off x="2230699" y="3173870"/>
            <a:ext cx="413574" cy="2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E46EEA0-D8FE-4A4E-9699-DC5C4CF67887}"/>
              </a:ext>
            </a:extLst>
          </p:cNvPr>
          <p:cNvCxnSpPr/>
          <p:nvPr/>
        </p:nvCxnSpPr>
        <p:spPr bwMode="auto">
          <a:xfrm>
            <a:off x="3175588" y="3163569"/>
            <a:ext cx="413574" cy="2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42F7D7B-3966-400A-9268-4EE4134B1F18}"/>
              </a:ext>
            </a:extLst>
          </p:cNvPr>
          <p:cNvCxnSpPr/>
          <p:nvPr/>
        </p:nvCxnSpPr>
        <p:spPr bwMode="auto">
          <a:xfrm>
            <a:off x="3905184" y="3184171"/>
            <a:ext cx="4095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8364504-861C-4F68-ABDD-105B31431E8F}"/>
              </a:ext>
            </a:extLst>
          </p:cNvPr>
          <p:cNvSpPr/>
          <p:nvPr/>
        </p:nvSpPr>
        <p:spPr bwMode="auto">
          <a:xfrm>
            <a:off x="5041989" y="3041863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0E2934-7F36-4ADF-A3FF-1ED05618210E}"/>
              </a:ext>
            </a:extLst>
          </p:cNvPr>
          <p:cNvSpPr txBox="1"/>
          <p:nvPr/>
        </p:nvSpPr>
        <p:spPr>
          <a:xfrm>
            <a:off x="5099516" y="3055593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CSF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20618F-FADD-4DDB-A2AE-6CB28CA4C45D}"/>
              </a:ext>
            </a:extLst>
          </p:cNvPr>
          <p:cNvSpPr txBox="1"/>
          <p:nvPr/>
        </p:nvSpPr>
        <p:spPr>
          <a:xfrm>
            <a:off x="5957469" y="3020582"/>
            <a:ext cx="7878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Env</a:t>
            </a:r>
            <a:r>
              <a:rPr lang="en-US" sz="1100" dirty="0"/>
              <a:t>. Det.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4036058-C42B-4BA9-AA78-DDF2B9C945C1}"/>
              </a:ext>
            </a:extLst>
          </p:cNvPr>
          <p:cNvCxnSpPr>
            <a:cxnSpLocks/>
          </p:cNvCxnSpPr>
          <p:nvPr/>
        </p:nvCxnSpPr>
        <p:spPr bwMode="auto">
          <a:xfrm flipV="1">
            <a:off x="4054616" y="2603510"/>
            <a:ext cx="343664" cy="5806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42EC4F3-3A43-414A-948F-08F6F59845D1}"/>
              </a:ext>
            </a:extLst>
          </p:cNvPr>
          <p:cNvCxnSpPr>
            <a:endCxn id="18" idx="1"/>
          </p:cNvCxnSpPr>
          <p:nvPr/>
        </p:nvCxnSpPr>
        <p:spPr bwMode="auto">
          <a:xfrm>
            <a:off x="4454366" y="3170804"/>
            <a:ext cx="587623" cy="4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B957B0A-5D3E-40C8-BAA3-C675A9AD882D}"/>
              </a:ext>
            </a:extLst>
          </p:cNvPr>
          <p:cNvCxnSpPr/>
          <p:nvPr/>
        </p:nvCxnSpPr>
        <p:spPr bwMode="auto">
          <a:xfrm>
            <a:off x="5573304" y="3170804"/>
            <a:ext cx="4095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3818205-B59D-40A8-9599-03E8F62F163A}"/>
              </a:ext>
            </a:extLst>
          </p:cNvPr>
          <p:cNvCxnSpPr/>
          <p:nvPr/>
        </p:nvCxnSpPr>
        <p:spPr bwMode="auto">
          <a:xfrm>
            <a:off x="6660230" y="3163569"/>
            <a:ext cx="4095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7" name="Picture 119">
            <a:extLst>
              <a:ext uri="{FF2B5EF4-FFF2-40B4-BE49-F238E27FC236}">
                <a16:creationId xmlns:a16="http://schemas.microsoft.com/office/drawing/2014/main" id="{2E5103D5-5F94-4610-BE85-F5D9634C8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893" y="1763189"/>
            <a:ext cx="1503031" cy="1081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41D1465-0DDF-4740-9E42-D69E8A5F55B8}"/>
              </a:ext>
            </a:extLst>
          </p:cNvPr>
          <p:cNvCxnSpPr>
            <a:stCxn id="27" idx="3"/>
            <a:endCxn id="11" idx="2"/>
          </p:cNvCxnSpPr>
          <p:nvPr/>
        </p:nvCxnSpPr>
        <p:spPr bwMode="auto">
          <a:xfrm>
            <a:off x="2412924" y="2304032"/>
            <a:ext cx="1187861" cy="7075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C8FCA35D-2533-4623-9354-2A4FEE8F8766}"/>
              </a:ext>
            </a:extLst>
          </p:cNvPr>
          <p:cNvSpPr/>
          <p:nvPr/>
        </p:nvSpPr>
        <p:spPr bwMode="auto">
          <a:xfrm>
            <a:off x="4314998" y="3079487"/>
            <a:ext cx="188174" cy="19356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AFF6836-22D7-46E5-94D9-A2C8307B209E}"/>
              </a:ext>
            </a:extLst>
          </p:cNvPr>
          <p:cNvSpPr txBox="1"/>
          <p:nvPr/>
        </p:nvSpPr>
        <p:spPr>
          <a:xfrm>
            <a:off x="4275876" y="3055593"/>
            <a:ext cx="2664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+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1755946-585B-4581-98D3-A58240EE2EF8}"/>
              </a:ext>
            </a:extLst>
          </p:cNvPr>
          <p:cNvCxnSpPr/>
          <p:nvPr/>
        </p:nvCxnSpPr>
        <p:spPr bwMode="auto">
          <a:xfrm flipV="1">
            <a:off x="4398280" y="3267207"/>
            <a:ext cx="0" cy="369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A56E283-897C-423E-8018-281E3F4D84D4}"/>
              </a:ext>
            </a:extLst>
          </p:cNvPr>
          <p:cNvSpPr txBox="1"/>
          <p:nvPr/>
        </p:nvSpPr>
        <p:spPr>
          <a:xfrm>
            <a:off x="4136830" y="3606908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WGN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94C9EBC-756D-4645-8463-7875D04C5477}"/>
              </a:ext>
            </a:extLst>
          </p:cNvPr>
          <p:cNvSpPr/>
          <p:nvPr/>
        </p:nvSpPr>
        <p:spPr bwMode="auto">
          <a:xfrm>
            <a:off x="752424" y="3037872"/>
            <a:ext cx="531315" cy="2668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D6EF1B0-E3F4-4366-BFFF-7D0A542D4A23}"/>
              </a:ext>
            </a:extLst>
          </p:cNvPr>
          <p:cNvSpPr txBox="1"/>
          <p:nvPr/>
        </p:nvSpPr>
        <p:spPr>
          <a:xfrm>
            <a:off x="752424" y="3043065"/>
            <a:ext cx="4924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OOK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06A140A-AC7A-403F-A8C2-D5AE3790DE5E}"/>
              </a:ext>
            </a:extLst>
          </p:cNvPr>
          <p:cNvCxnSpPr/>
          <p:nvPr/>
        </p:nvCxnSpPr>
        <p:spPr bwMode="auto">
          <a:xfrm>
            <a:off x="1292306" y="3179790"/>
            <a:ext cx="413574" cy="2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5B5A05DE-ABC4-4A6B-B3E5-531DEB7BEE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786" y="2578765"/>
            <a:ext cx="1371717" cy="102878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68599B2-AFB5-42FE-907B-185A963DC6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796" y="1732745"/>
            <a:ext cx="1161020" cy="870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85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0E9D2-550A-4CB4-915E-FC9C1DDE4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Transmitter: Modulation Accuracy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4A77-0DE1-458B-8E71-4E6E59BFB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654586"/>
            <a:ext cx="7770813" cy="14398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Possible requirements for modulation accuracy: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Zero-crossing error (TBD 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 eye-opening ( &gt; TBD % of ideal  eye-opening)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E7658-17A7-421D-8A9B-68B6F7AC28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AAA45-8545-46B4-A15D-84F4DD1EEF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840B9A-4A0F-4A4F-904B-8C93EE8BCF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D160EDE-7411-4CDB-B222-E99EA08CDA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530" y="1611064"/>
            <a:ext cx="3644915" cy="2733687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0E2432B-E47A-4762-8C36-4C122282F220}"/>
              </a:ext>
            </a:extLst>
          </p:cNvPr>
          <p:cNvCxnSpPr>
            <a:cxnSpLocks/>
          </p:cNvCxnSpPr>
          <p:nvPr/>
        </p:nvCxnSpPr>
        <p:spPr bwMode="auto">
          <a:xfrm>
            <a:off x="5004048" y="2060848"/>
            <a:ext cx="0" cy="172819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E1525DA-431B-48C5-A280-66A7C90DDAF9}"/>
              </a:ext>
            </a:extLst>
          </p:cNvPr>
          <p:cNvCxnSpPr/>
          <p:nvPr/>
        </p:nvCxnSpPr>
        <p:spPr bwMode="auto">
          <a:xfrm>
            <a:off x="3059832" y="2924944"/>
            <a:ext cx="432048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467CE88-C5F4-4A7F-812B-1E3EE5230502}"/>
              </a:ext>
            </a:extLst>
          </p:cNvPr>
          <p:cNvCxnSpPr>
            <a:cxnSpLocks/>
          </p:cNvCxnSpPr>
          <p:nvPr/>
        </p:nvCxnSpPr>
        <p:spPr bwMode="auto">
          <a:xfrm flipH="1">
            <a:off x="3635896" y="2924944"/>
            <a:ext cx="6287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94835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11019</TotalTime>
  <Words>1675</Words>
  <Application>Microsoft Office PowerPoint</Application>
  <PresentationFormat>On-screen Show (4:3)</PresentationFormat>
  <Paragraphs>253</Paragraphs>
  <Slides>25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Discussion of (how to specify) some TX and RX requirements for 802.11ba</vt:lpstr>
      <vt:lpstr>Abstract</vt:lpstr>
      <vt:lpstr>Outline</vt:lpstr>
      <vt:lpstr>Transmitter: Spectrum mask</vt:lpstr>
      <vt:lpstr>Transmitter: Spectrum mask</vt:lpstr>
      <vt:lpstr>Transmitter: Modulation accuracy</vt:lpstr>
      <vt:lpstr>PowerPoint Presentation</vt:lpstr>
      <vt:lpstr>PowerPoint Presentation</vt:lpstr>
      <vt:lpstr>Transmitter: Modulation Accuracy</vt:lpstr>
      <vt:lpstr>Simulation Results – Fixed sequence</vt:lpstr>
      <vt:lpstr>Simulation Results – Impact of PA OBO</vt:lpstr>
      <vt:lpstr>Simulation Results – Random data vs. fixed seq.</vt:lpstr>
      <vt:lpstr>Receiver:  Sensitivity</vt:lpstr>
      <vt:lpstr>Receiver:  Sensitivity</vt:lpstr>
      <vt:lpstr>Receiver:  Sensitivity</vt:lpstr>
      <vt:lpstr>Receiver: Adjacent channel rejection</vt:lpstr>
      <vt:lpstr>Receiver: Adjacent channel rejection</vt:lpstr>
      <vt:lpstr>Maximum input level</vt:lpstr>
      <vt:lpstr>Straw Poll 1</vt:lpstr>
      <vt:lpstr>Straw Poll 2</vt:lpstr>
      <vt:lpstr>Straw Poll 3</vt:lpstr>
      <vt:lpstr>Straw Poll 4</vt:lpstr>
      <vt:lpstr>Straw Poll 5</vt:lpstr>
      <vt:lpstr>Straw Poll 6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Leif Wilhelmsson</dc:creator>
  <cp:lastModifiedBy>Leif Wilhelmsson R</cp:lastModifiedBy>
  <cp:revision>89</cp:revision>
  <cp:lastPrinted>1601-01-01T00:00:00Z</cp:lastPrinted>
  <dcterms:created xsi:type="dcterms:W3CDTF">2017-12-15T14:15:07Z</dcterms:created>
  <dcterms:modified xsi:type="dcterms:W3CDTF">2018-03-05T12:57:07Z</dcterms:modified>
</cp:coreProperties>
</file>