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63" r:id="rId15"/>
    <p:sldId id="264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18" autoAdjust="0"/>
    <p:restoredTop sz="94660"/>
  </p:normalViewPr>
  <p:slideViewPr>
    <p:cSldViewPr>
      <p:cViewPr varScale="1">
        <p:scale>
          <a:sx n="90" d="100"/>
          <a:sy n="90" d="100"/>
        </p:scale>
        <p:origin x="1518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8" d="100"/>
          <a:sy n="98" d="100"/>
        </p:scale>
        <p:origin x="3570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802.11-18/0140r0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2018,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Assaf Kasher,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802.11-18/0140r0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2018,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Assaf Kasher,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802.11-18/0140r0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2018,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Assaf Kasher,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802.11-18/0140r0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2018,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Assaf Kasher,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705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802.11-18/0140r0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2018,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Assaf Kasher,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802.11-18/0140r0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2018,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Assaf Kasher,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802.11-18/0140r0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60GHz Direction Measurement SFD text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2018-01-10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2375597"/>
              </p:ext>
            </p:extLst>
          </p:nvPr>
        </p:nvGraphicFramePr>
        <p:xfrm>
          <a:off x="517525" y="2278063"/>
          <a:ext cx="8115300" cy="249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78063"/>
                        <a:ext cx="8115300" cy="2492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Direction Measurement Parameters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844824"/>
            <a:ext cx="7772400" cy="4114800"/>
          </a:xfrm>
        </p:spPr>
        <p:txBody>
          <a:bodyPr/>
          <a:lstStyle/>
          <a:p>
            <a:r>
              <a:rPr lang="en-US" dirty="0"/>
              <a:t>The AOA Density is determined by the AP (responder),</a:t>
            </a:r>
          </a:p>
          <a:p>
            <a:pPr lvl="1"/>
            <a:r>
              <a:rPr lang="en-US" dirty="0"/>
              <a:t>This parameter in the responder (AP) overrides the same parameter in initiator</a:t>
            </a:r>
          </a:p>
          <a:p>
            <a:pPr lvl="1"/>
            <a:r>
              <a:rPr lang="en-US" dirty="0"/>
              <a:t>It can take the values:</a:t>
            </a:r>
          </a:p>
          <a:p>
            <a:pPr lvl="2"/>
            <a:r>
              <a:rPr lang="en-US" dirty="0"/>
              <a:t>Only first exchange in burst</a:t>
            </a:r>
          </a:p>
          <a:p>
            <a:pPr lvl="2"/>
            <a:r>
              <a:rPr lang="en-US" dirty="0"/>
              <a:t>Every 1, 2, 4, 8 measurement in burst.</a:t>
            </a:r>
          </a:p>
          <a:p>
            <a:pPr lvl="1"/>
            <a:r>
              <a:rPr lang="en-US" dirty="0"/>
              <a:t>This parameter is needed because of the additional length needed for angle measurement </a:t>
            </a:r>
          </a:p>
          <a:p>
            <a:pPr lvl="2"/>
            <a:r>
              <a:rPr lang="en-US" dirty="0"/>
              <a:t>Under default parameter, every 6 AWV measurements require 3.5usec, while transferring 100bytes require 4usec.</a:t>
            </a:r>
          </a:p>
          <a:p>
            <a:pPr lvl="2"/>
            <a:r>
              <a:rPr lang="en-US" dirty="0"/>
              <a:t>Calculation of AOA may be expensive (compared to FTM).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F73252-2643-40D6-B18A-B52A8E9578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A6152C-CF49-4545-BB8D-D561D55AF7D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1611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AOA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AOA (in earth coordinates), Degrees</a:t>
            </a:r>
          </a:p>
          <a:p>
            <a:pPr lvl="1"/>
            <a:r>
              <a:rPr lang="en-US" dirty="0"/>
              <a:t>Includes azimuth and elevation</a:t>
            </a:r>
          </a:p>
          <a:p>
            <a:pPr lvl="1"/>
            <a:r>
              <a:rPr lang="en-US" dirty="0"/>
              <a:t>Other formats possible</a:t>
            </a:r>
          </a:p>
          <a:p>
            <a:r>
              <a:rPr lang="en-US" dirty="0"/>
              <a:t>AOA accuracy (estimate)</a:t>
            </a:r>
          </a:p>
          <a:p>
            <a:r>
              <a:rPr lang="en-US" dirty="0"/>
              <a:t>AOD response</a:t>
            </a:r>
          </a:p>
          <a:p>
            <a:pPr lvl="1"/>
            <a:r>
              <a:rPr lang="en-US" dirty="0"/>
              <a:t>Best sector</a:t>
            </a:r>
          </a:p>
          <a:p>
            <a:pPr lvl="1"/>
            <a:r>
              <a:rPr lang="en-US" dirty="0"/>
              <a:t>Channel measurement feedback</a:t>
            </a:r>
          </a:p>
          <a:p>
            <a:r>
              <a:rPr lang="en-US" dirty="0"/>
              <a:t>An element added to the FTM response</a:t>
            </a:r>
          </a:p>
          <a:p>
            <a:r>
              <a:rPr lang="en-US" dirty="0"/>
              <a:t>Channel Measurement feedback as a different element.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D416ED-A23B-41BE-9747-3131DB2F6B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FFE831-5A77-45F6-8E4F-E18FA8A927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1058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AOA results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996952"/>
            <a:ext cx="7772400" cy="3099048"/>
          </a:xfrm>
        </p:spPr>
        <p:txBody>
          <a:bodyPr/>
          <a:lstStyle/>
          <a:p>
            <a:r>
              <a:rPr lang="en-US" dirty="0"/>
              <a:t>The AOA results are in </a:t>
            </a:r>
            <a:r>
              <a:rPr lang="en-US" dirty="0" err="1"/>
              <a:t>deg</a:t>
            </a:r>
            <a:r>
              <a:rPr lang="en-US" dirty="0"/>
              <a:t>/4 accuracy (0-360°)</a:t>
            </a:r>
          </a:p>
          <a:p>
            <a:r>
              <a:rPr lang="en-US" dirty="0"/>
              <a:t>Accuracy results are in </a:t>
            </a:r>
            <a:r>
              <a:rPr lang="en-US" dirty="0" err="1"/>
              <a:t>deg</a:t>
            </a:r>
            <a:r>
              <a:rPr lang="en-US" dirty="0"/>
              <a:t>/4 accuracy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9AEA16-6B9E-455E-98A8-B426B858C55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2A2EA7-83A9-440C-8671-7FA3C79CE1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D376263-A04A-4CA2-903A-3C6898047C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357" y="1678866"/>
            <a:ext cx="8146981" cy="903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3669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to the SFD:</a:t>
            </a:r>
          </a:p>
          <a:p>
            <a:pPr lvl="1"/>
            <a:r>
              <a:rPr lang="en-US" dirty="0"/>
              <a:t>The capabilities element as defined in slide 6</a:t>
            </a:r>
          </a:p>
          <a:p>
            <a:pPr lvl="1"/>
            <a:r>
              <a:rPr lang="en-US" dirty="0"/>
              <a:t>The measurement parameters as defined in slide 9</a:t>
            </a:r>
          </a:p>
          <a:p>
            <a:pPr lvl="1"/>
            <a:r>
              <a:rPr lang="en-US" dirty="0"/>
              <a:t>The AOA results element as defined in slide 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49E901-A6E8-4B09-AD9B-04A9C18CA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F24EBA-BE5F-4730-AAF1-D10D8EEA19F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78734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[place presentation abstract text here]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presentation proposes the changes required to the SFD to enable angle of arrival and angle of departure measurement for location in 60GHz.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0AA8FE-C2F7-4194-91FE-BE1F1DAE5F3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52AB59-A2D9-4341-BC08-1F4D811D008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2418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2400" cy="438944"/>
          </a:xfrm>
        </p:spPr>
        <p:txBody>
          <a:bodyPr/>
          <a:lstStyle/>
          <a:p>
            <a:r>
              <a:rPr lang="en-US" dirty="0"/>
              <a:t>What are the changes need in the draft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489862" cy="4539208"/>
          </a:xfrm>
        </p:spPr>
        <p:txBody>
          <a:bodyPr/>
          <a:lstStyle/>
          <a:p>
            <a:r>
              <a:rPr lang="en-US" sz="2000" dirty="0"/>
              <a:t>To enable 60GHz AOA and AOD measurement we need the following changes:</a:t>
            </a:r>
          </a:p>
          <a:p>
            <a:pPr lvl="1"/>
            <a:r>
              <a:rPr lang="en-US" sz="1600" dirty="0"/>
              <a:t>Capability exchange</a:t>
            </a:r>
          </a:p>
          <a:p>
            <a:pPr lvl="2"/>
            <a:r>
              <a:rPr lang="en-US" sz="1400" dirty="0"/>
              <a:t>AOA, AOD capabilities as transmitter and receiver.</a:t>
            </a:r>
          </a:p>
          <a:p>
            <a:pPr lvl="2"/>
            <a:r>
              <a:rPr lang="en-US" sz="1400" dirty="0"/>
              <a:t>Measuring FTM at the end of the packet (both transmitter and receiver)</a:t>
            </a:r>
          </a:p>
          <a:p>
            <a:pPr lvl="2"/>
            <a:r>
              <a:rPr lang="en-US" sz="1400" dirty="0"/>
              <a:t>AOD feedback types</a:t>
            </a:r>
          </a:p>
          <a:p>
            <a:pPr lvl="1"/>
            <a:r>
              <a:rPr lang="en-US" sz="1600" dirty="0"/>
              <a:t>Parameters exchange</a:t>
            </a:r>
          </a:p>
          <a:p>
            <a:pPr lvl="2"/>
            <a:r>
              <a:rPr lang="en-US" sz="1400" dirty="0"/>
              <a:t>Length of training fields</a:t>
            </a:r>
          </a:p>
          <a:p>
            <a:pPr lvl="3"/>
            <a:r>
              <a:rPr lang="en-US" sz="1200" dirty="0"/>
              <a:t>For FTM</a:t>
            </a:r>
          </a:p>
          <a:p>
            <a:pPr lvl="3"/>
            <a:r>
              <a:rPr lang="en-US" sz="1200" dirty="0"/>
              <a:t>For AOA</a:t>
            </a:r>
          </a:p>
          <a:p>
            <a:pPr lvl="3"/>
            <a:r>
              <a:rPr lang="en-US" sz="1200" dirty="0"/>
              <a:t>For  AOD</a:t>
            </a:r>
          </a:p>
          <a:p>
            <a:pPr lvl="2"/>
            <a:r>
              <a:rPr lang="en-US" sz="1400" dirty="0"/>
              <a:t>AOA or AOD in each direction</a:t>
            </a:r>
          </a:p>
          <a:p>
            <a:pPr lvl="2"/>
            <a:r>
              <a:rPr lang="en-US" sz="1400" dirty="0"/>
              <a:t>Density of direction measurement in a burst</a:t>
            </a:r>
          </a:p>
          <a:p>
            <a:pPr lvl="1"/>
            <a:r>
              <a:rPr lang="en-US" sz="1600" dirty="0"/>
              <a:t>Packet format modification</a:t>
            </a:r>
          </a:p>
          <a:p>
            <a:pPr lvl="2"/>
            <a:r>
              <a:rPr lang="en-US" sz="1400" dirty="0"/>
              <a:t>Addition Of training field to FTM frames (Standard 11ad/11ay feature)</a:t>
            </a:r>
          </a:p>
          <a:p>
            <a:pPr lvl="1"/>
            <a:r>
              <a:rPr lang="en-US" sz="1600" dirty="0"/>
              <a:t>Feedback</a:t>
            </a:r>
          </a:p>
          <a:p>
            <a:pPr lvl="2"/>
            <a:r>
              <a:rPr lang="en-US" sz="1400" dirty="0"/>
              <a:t>AOA and Accuracy results</a:t>
            </a:r>
          </a:p>
          <a:p>
            <a:pPr lvl="2"/>
            <a:r>
              <a:rPr lang="en-US" sz="1400" dirty="0"/>
              <a:t>Feedback need for AOD calculations (similar to feedback used today for BRP packets)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D7C450-A28E-4D06-B348-0A28486D6B7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70C502-4F47-4F83-939D-2EAFA5AFB8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6277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Capability Exchange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need capability exchange for the following:</a:t>
            </a:r>
          </a:p>
          <a:p>
            <a:pPr lvl="1"/>
            <a:r>
              <a:rPr lang="en-US" dirty="0"/>
              <a:t>AOA measurement – as transmitter and receiver</a:t>
            </a:r>
          </a:p>
          <a:p>
            <a:pPr lvl="1"/>
            <a:r>
              <a:rPr lang="en-US" dirty="0"/>
              <a:t>AOD measurement – as transmitter and receiver</a:t>
            </a:r>
          </a:p>
          <a:p>
            <a:pPr lvl="1"/>
            <a:r>
              <a:rPr lang="en-US" dirty="0"/>
              <a:t>AOD feedback capabilities</a:t>
            </a:r>
          </a:p>
          <a:p>
            <a:pPr lvl="2"/>
            <a:r>
              <a:rPr lang="en-US" dirty="0"/>
              <a:t>Best TRN subfield</a:t>
            </a:r>
          </a:p>
          <a:p>
            <a:pPr lvl="2"/>
            <a:r>
              <a:rPr lang="en-US" dirty="0"/>
              <a:t>Channel measurement feedback</a:t>
            </a:r>
          </a:p>
          <a:p>
            <a:r>
              <a:rPr lang="en-US" dirty="0"/>
              <a:t>We propose to add these set of capabilities as an extended capability to the EDMG extended capabilities element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E4CDA2-89DF-430A-848F-7AA8444D416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147068-A8FC-4C31-9F30-692E5534B5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7259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3731" y="620688"/>
            <a:ext cx="7772400" cy="730248"/>
          </a:xfrm>
        </p:spPr>
        <p:txBody>
          <a:bodyPr/>
          <a:lstStyle/>
          <a:p>
            <a:r>
              <a:rPr lang="en-US" dirty="0"/>
              <a:t>Capabilities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092612"/>
            <a:ext cx="7772400" cy="4144700"/>
          </a:xfrm>
        </p:spPr>
        <p:txBody>
          <a:bodyPr/>
          <a:lstStyle/>
          <a:p>
            <a:r>
              <a:rPr lang="en-US" sz="2000" dirty="0"/>
              <a:t>This can be a separate capability element or a sub-element of an existing capabilities set.</a:t>
            </a:r>
          </a:p>
          <a:p>
            <a:pPr lvl="1"/>
            <a:r>
              <a:rPr lang="en-US" sz="1600" dirty="0"/>
              <a:t>AOA TX capability indicates support for AOA TX – ability to add RX TRN field</a:t>
            </a:r>
          </a:p>
          <a:p>
            <a:pPr lvl="1"/>
            <a:r>
              <a:rPr lang="en-US" sz="1600" dirty="0"/>
              <a:t>AOA RX capability indicates support for AOA RX – ability to measure RX TRN field and estimate AOA</a:t>
            </a:r>
          </a:p>
          <a:p>
            <a:pPr lvl="1"/>
            <a:r>
              <a:rPr lang="en-US" sz="1600" dirty="0"/>
              <a:t>AOD TX capability indicates support for AOA TX – ability to transmit TX TRN field for AOA estimation</a:t>
            </a:r>
          </a:p>
          <a:p>
            <a:pPr lvl="1"/>
            <a:r>
              <a:rPr lang="en-US" sz="1600" dirty="0"/>
              <a:t>AOD RX capability indicates support for AOA RX – ability to measure TX TRN field for AOD estimation</a:t>
            </a:r>
          </a:p>
          <a:p>
            <a:pPr lvl="1"/>
            <a:r>
              <a:rPr lang="en-US" sz="1600" dirty="0"/>
              <a:t>AOD Channel Measurement Feedback – ability to measure and send channel feedback information as in DMG channel measurement feedback element.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580B31D-C182-4315-A2EB-493D68894F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95346"/>
            <a:ext cx="9144000" cy="778216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393623-D065-49AB-8257-01AEC47A5E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1F333CF-EA83-439A-BC21-5F2C0A7FEAF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7555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4246240" cy="870992"/>
          </a:xfrm>
        </p:spPr>
        <p:txBody>
          <a:bodyPr/>
          <a:lstStyle/>
          <a:p>
            <a:r>
              <a:rPr lang="en-US" dirty="0"/>
              <a:t>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4030216" cy="4114800"/>
          </a:xfrm>
        </p:spPr>
        <p:txBody>
          <a:bodyPr/>
          <a:lstStyle/>
          <a:p>
            <a:r>
              <a:rPr lang="en-US" dirty="0"/>
              <a:t>Parameters are exchanged in the initial FTM request</a:t>
            </a:r>
          </a:p>
          <a:p>
            <a:r>
              <a:rPr lang="en-US" dirty="0"/>
              <a:t>Remain constant until changed.</a:t>
            </a:r>
          </a:p>
          <a:p>
            <a:r>
              <a:rPr lang="en-US" dirty="0"/>
              <a:t>AOD may be sent not in the immediately following FTM measurement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064" y="680578"/>
            <a:ext cx="2989369" cy="5661248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37B979C-4334-4342-A994-DA5A9C1557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9E91E43-9A92-4AA0-9B87-9CBF751E83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1228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581234"/>
            <a:ext cx="7772400" cy="726976"/>
          </a:xfrm>
        </p:spPr>
        <p:txBody>
          <a:bodyPr/>
          <a:lstStyle/>
          <a:p>
            <a:r>
              <a:rPr lang="en-US" dirty="0"/>
              <a:t>Parameters Exchange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286" y="1394958"/>
            <a:ext cx="7772400" cy="4467200"/>
          </a:xfrm>
        </p:spPr>
        <p:txBody>
          <a:bodyPr/>
          <a:lstStyle/>
          <a:p>
            <a:r>
              <a:rPr lang="en-US" dirty="0"/>
              <a:t>Initiator Request may ask for</a:t>
            </a:r>
          </a:p>
          <a:p>
            <a:pPr lvl="1"/>
            <a:r>
              <a:rPr lang="en-US" dirty="0"/>
              <a:t>AOA on FTM</a:t>
            </a:r>
          </a:p>
          <a:p>
            <a:pPr lvl="1"/>
            <a:r>
              <a:rPr lang="en-US" dirty="0"/>
              <a:t>AOD on FTM</a:t>
            </a:r>
          </a:p>
          <a:p>
            <a:pPr lvl="1"/>
            <a:r>
              <a:rPr lang="en-US" dirty="0"/>
              <a:t>AOA on ACK</a:t>
            </a:r>
          </a:p>
          <a:p>
            <a:pPr lvl="1"/>
            <a:r>
              <a:rPr lang="en-US" dirty="0"/>
              <a:t>AOD on ACK</a:t>
            </a:r>
          </a:p>
          <a:p>
            <a:r>
              <a:rPr lang="en-US" dirty="0"/>
              <a:t>Parameters:</a:t>
            </a:r>
          </a:p>
          <a:p>
            <a:pPr lvl="1"/>
            <a:r>
              <a:rPr lang="en-US" dirty="0"/>
              <a:t>Number of TRN subfields</a:t>
            </a:r>
          </a:p>
          <a:p>
            <a:pPr lvl="1"/>
            <a:r>
              <a:rPr lang="en-US" dirty="0"/>
              <a:t>AOA measurement density</a:t>
            </a:r>
          </a:p>
          <a:p>
            <a:r>
              <a:rPr lang="en-US" dirty="0"/>
              <a:t>Assumption: </a:t>
            </a:r>
          </a:p>
          <a:p>
            <a:pPr lvl="1"/>
            <a:r>
              <a:rPr lang="en-US" dirty="0"/>
              <a:t>The request of the initiator must be obeyed by the responder if it has published these capability</a:t>
            </a:r>
          </a:p>
          <a:p>
            <a:pPr lvl="1"/>
            <a:r>
              <a:rPr lang="en-US" dirty="0"/>
              <a:t>The responder requests for TRN subfields and for AOA measurement density (assuming it is the AP)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D6615-CDC0-4C36-B8D2-B04D188330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FF7EE5-7401-4E1E-BBF4-88EDE8F068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169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134672" cy="510952"/>
          </a:xfrm>
        </p:spPr>
        <p:txBody>
          <a:bodyPr/>
          <a:lstStyle/>
          <a:p>
            <a:r>
              <a:rPr lang="en-US" dirty="0"/>
              <a:t>Direction Measurement Parameters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410886"/>
            <a:ext cx="8784976" cy="2852026"/>
          </a:xfrm>
        </p:spPr>
        <p:txBody>
          <a:bodyPr/>
          <a:lstStyle/>
          <a:p>
            <a:r>
              <a:rPr lang="en-US" dirty="0"/>
              <a:t>To be added to </a:t>
            </a:r>
            <a:r>
              <a:rPr lang="en-US" dirty="0" err="1"/>
              <a:t>iFTM</a:t>
            </a:r>
            <a:r>
              <a:rPr lang="en-US" dirty="0"/>
              <a:t> request and </a:t>
            </a:r>
            <a:r>
              <a:rPr lang="en-US" dirty="0" err="1"/>
              <a:t>iFTM</a:t>
            </a:r>
            <a:r>
              <a:rPr lang="en-US" dirty="0"/>
              <a:t> measurement frames</a:t>
            </a:r>
          </a:p>
          <a:p>
            <a:r>
              <a:rPr lang="en-US" dirty="0"/>
              <a:t>Fields:</a:t>
            </a:r>
          </a:p>
          <a:p>
            <a:pPr lvl="1"/>
            <a:r>
              <a:rPr lang="en-US" sz="1800" dirty="0"/>
              <a:t>UL AOA request, DL AOA request, UL AOD request, DL AOD request:  request for Angel of Arrival, Angle of Departure in uplink (ACK) and downlink (FTM).</a:t>
            </a:r>
          </a:p>
          <a:p>
            <a:pPr lvl="1"/>
            <a:r>
              <a:rPr lang="en-US" sz="1800" dirty="0"/>
              <a:t>L-RX, TRN-M, TRN-P are the number of TRN-Units (DMG) and TRN-Units construction (EDMG).  These parameters are requests from the other device for AOA training.</a:t>
            </a:r>
          </a:p>
          <a:p>
            <a:pPr lvl="1"/>
            <a:r>
              <a:rPr lang="en-US" sz="1800" dirty="0"/>
              <a:t>Direction measurement Density:  in next slide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26210D-58EC-481C-B4B2-5196EFBFBC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740" y="1124744"/>
            <a:ext cx="7958983" cy="2119230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DCF3F5-576A-4283-B440-AE676683E25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B1938F1-5EE7-4BC9-A06D-84853F3896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895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04AB5B8A-2A31-4A0D-9DFC-300ABAE7B32F}" vid="{873BC61D-B025-4E7C-8F54-4E5C0B00EB1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3182</TotalTime>
  <Words>873</Words>
  <Application>Microsoft Office PowerPoint</Application>
  <PresentationFormat>On-screen Show (4:3)</PresentationFormat>
  <Paragraphs>155</Paragraphs>
  <Slides>15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 Unicode MS</vt:lpstr>
      <vt:lpstr>MS Gothic</vt:lpstr>
      <vt:lpstr>Times New Roman</vt:lpstr>
      <vt:lpstr>Office Theme</vt:lpstr>
      <vt:lpstr>Document</vt:lpstr>
      <vt:lpstr>60GHz Direction Measurement SFD text</vt:lpstr>
      <vt:lpstr>Abstract</vt:lpstr>
      <vt:lpstr>Introduction</vt:lpstr>
      <vt:lpstr>What are the changes need in the draft</vt:lpstr>
      <vt:lpstr>Capability Exchange</vt:lpstr>
      <vt:lpstr>Capabilities Element</vt:lpstr>
      <vt:lpstr>Protocol</vt:lpstr>
      <vt:lpstr>Parameters Exchange</vt:lpstr>
      <vt:lpstr>Direction Measurement Parameters Element</vt:lpstr>
      <vt:lpstr>Direction Measurement Parameters element</vt:lpstr>
      <vt:lpstr>AOA results</vt:lpstr>
      <vt:lpstr>AOA results element</vt:lpstr>
      <vt:lpstr>Strawpoll</vt:lpstr>
      <vt:lpstr>PowerPoint Presentation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60GHz Direction Measurement SFD text</dc:title>
  <dc:creator>Assaf Kasher</dc:creator>
  <cp:lastModifiedBy>Assaf Kasher</cp:lastModifiedBy>
  <cp:revision>8</cp:revision>
  <cp:lastPrinted>1601-01-01T00:00:00Z</cp:lastPrinted>
  <dcterms:created xsi:type="dcterms:W3CDTF">2018-01-11T11:47:16Z</dcterms:created>
  <dcterms:modified xsi:type="dcterms:W3CDTF">2018-01-17T00:32:00Z</dcterms:modified>
</cp:coreProperties>
</file>