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70" r:id="rId3"/>
    <p:sldId id="293" r:id="rId4"/>
    <p:sldId id="298" r:id="rId5"/>
    <p:sldId id="300" r:id="rId6"/>
    <p:sldId id="294" r:id="rId7"/>
    <p:sldId id="287" r:id="rId8"/>
    <p:sldId id="288" r:id="rId9"/>
    <p:sldId id="299" r:id="rId10"/>
    <p:sldId id="297" r:id="rId11"/>
    <p:sldId id="292" r:id="rId12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4" userDrawn="1">
          <p15:clr>
            <a:srgbClr val="A4A3A4"/>
          </p15:clr>
        </p15:guide>
        <p15:guide id="2" pos="285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99CCFF"/>
    <a:srgbClr val="006600"/>
    <a:srgbClr val="008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7" autoAdjust="0"/>
    <p:restoredTop sz="98993" autoAdjust="0"/>
  </p:normalViewPr>
  <p:slideViewPr>
    <p:cSldViewPr>
      <p:cViewPr>
        <p:scale>
          <a:sx n="90" d="100"/>
          <a:sy n="90" d="100"/>
        </p:scale>
        <p:origin x="-2160" y="-58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846" y="-84"/>
      </p:cViewPr>
      <p:guideLst>
        <p:guide orient="horz" pos="2164"/>
        <p:guide pos="285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5867" y="175082"/>
            <a:ext cx="193617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802.11-17/xxx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9775" y="175082"/>
            <a:ext cx="117974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83481" y="8997951"/>
            <a:ext cx="1686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06354" y="8997951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8182" y="387350"/>
            <a:ext cx="5505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8182" y="899795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8181" y="8986838"/>
            <a:ext cx="565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9066" y="95707"/>
            <a:ext cx="218598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802.11-11/1588r0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8357" y="95707"/>
            <a:ext cx="117974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December 2015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55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6426"/>
            <a:ext cx="5046663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79094" y="9001126"/>
            <a:ext cx="25559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9171" y="9001126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8449" y="9001126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8450" y="8999538"/>
            <a:ext cx="5444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3577" y="296863"/>
            <a:ext cx="55946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/>
              <a:t>doc.: IEEE 802.11-11/1588r0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/>
              <a:t>December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dirty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1763" y="9001126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55194" y="6475413"/>
            <a:ext cx="23887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55194" y="6475413"/>
            <a:ext cx="23887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55194" y="6475413"/>
            <a:ext cx="23887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55194" y="6475413"/>
            <a:ext cx="238873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802.11-18/0128r0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dirty="0" smtClean="0"/>
              <a:t>January 2018</a:t>
            </a:r>
            <a:endParaRPr lang="en-US" sz="1800" dirty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7309" y="6475413"/>
            <a:ext cx="1686616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sz="2800" dirty="0" smtClean="0"/>
              <a:t>WUR Discovery Frame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55983" y="17526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2018-01-10</a:t>
            </a:r>
            <a:endParaRPr lang="en-US" altLang="en-US" sz="2000" b="0" dirty="0"/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640592" y="2362200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1123335"/>
              </p:ext>
            </p:extLst>
          </p:nvPr>
        </p:nvGraphicFramePr>
        <p:xfrm>
          <a:off x="520700" y="2824163"/>
          <a:ext cx="8166100" cy="282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0" name="Document" r:id="rId4" imgW="8687783" imgH="3005556" progId="Word.Document.8">
                  <p:embed/>
                </p:oleObj>
              </mc:Choice>
              <mc:Fallback>
                <p:oleObj name="Document" r:id="rId4" imgW="8687783" imgH="300555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824163"/>
                        <a:ext cx="8166100" cy="2824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57497" y="1640876"/>
            <a:ext cx="7772400" cy="3693124"/>
          </a:xfrm>
        </p:spPr>
        <p:txBody>
          <a:bodyPr/>
          <a:lstStyle/>
          <a:p>
            <a:r>
              <a:rPr lang="en-US" dirty="0" smtClean="0"/>
              <a:t>Do you agree that </a:t>
            </a:r>
            <a:r>
              <a:rPr lang="en-US" dirty="0"/>
              <a:t>the Address field of WUR Discovery frame </a:t>
            </a:r>
            <a:r>
              <a:rPr lang="en-US" dirty="0" smtClean="0"/>
              <a:t>carries the AP’s </a:t>
            </a:r>
            <a:r>
              <a:rPr lang="en-US" dirty="0"/>
              <a:t>Transmit </a:t>
            </a:r>
            <a:r>
              <a:rPr lang="en-US" dirty="0" smtClean="0"/>
              <a:t>ID?</a:t>
            </a:r>
            <a:endParaRPr lang="en-SG" dirty="0"/>
          </a:p>
          <a:p>
            <a:endParaRPr lang="en-US" dirty="0" smtClean="0"/>
          </a:p>
          <a:p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January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54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81000" y="1640876"/>
            <a:ext cx="8534399" cy="3693124"/>
          </a:xfrm>
        </p:spPr>
        <p:txBody>
          <a:bodyPr/>
          <a:lstStyle/>
          <a:p>
            <a:pPr marL="0" lvl="0" indent="0">
              <a:buNone/>
            </a:pPr>
            <a:r>
              <a:rPr kumimoji="1" lang="en-GB" sz="1800" b="0" dirty="0">
                <a:solidFill>
                  <a:srgbClr val="000000"/>
                </a:solidFill>
              </a:rPr>
              <a:t>[1</a:t>
            </a:r>
            <a:r>
              <a:rPr kumimoji="1" lang="en-GB" sz="1800" b="0" dirty="0" smtClean="0">
                <a:solidFill>
                  <a:srgbClr val="000000"/>
                </a:solidFill>
              </a:rPr>
              <a:t>] </a:t>
            </a:r>
            <a:r>
              <a:rPr kumimoji="1" lang="en-SG" sz="1800" b="0" dirty="0">
                <a:solidFill>
                  <a:srgbClr val="000000"/>
                </a:solidFill>
              </a:rPr>
              <a:t>IEEE </a:t>
            </a:r>
            <a:r>
              <a:rPr kumimoji="1" lang="en-US" sz="1800" b="0" dirty="0" smtClean="0">
                <a:solidFill>
                  <a:srgbClr val="000000"/>
                </a:solidFill>
              </a:rPr>
              <a:t>802.11-1</a:t>
            </a:r>
            <a:r>
              <a:rPr kumimoji="1" lang="en-SG" sz="1800" b="0" dirty="0" smtClean="0">
                <a:solidFill>
                  <a:srgbClr val="000000"/>
                </a:solidFill>
              </a:rPr>
              <a:t>7/1608r6 </a:t>
            </a:r>
            <a:r>
              <a:rPr kumimoji="1" lang="en-SG" sz="1800" b="0" dirty="0">
                <a:solidFill>
                  <a:srgbClr val="000000"/>
                </a:solidFill>
              </a:rPr>
              <a:t>- Update on WUR discovery frame for smart scanning</a:t>
            </a:r>
            <a:endParaRPr kumimoji="1" lang="en-SG" sz="1800" b="0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kumimoji="1" lang="en-US" sz="1800" b="0" dirty="0" smtClean="0">
                <a:solidFill>
                  <a:srgbClr val="000000"/>
                </a:solidFill>
              </a:rPr>
              <a:t>[2</a:t>
            </a:r>
            <a:r>
              <a:rPr kumimoji="1" lang="en-US" sz="1800" b="0" dirty="0">
                <a:solidFill>
                  <a:srgbClr val="000000"/>
                </a:solidFill>
              </a:rPr>
              <a:t>] IEEE </a:t>
            </a:r>
            <a:r>
              <a:rPr kumimoji="1" lang="en-US" sz="1800" b="0" dirty="0" smtClean="0">
                <a:solidFill>
                  <a:srgbClr val="000000"/>
                </a:solidFill>
              </a:rPr>
              <a:t>802.11-17/0575r08 - 802.11ba  specification framework</a:t>
            </a:r>
          </a:p>
          <a:p>
            <a:pPr marL="0" lvl="0" indent="0">
              <a:buNone/>
            </a:pPr>
            <a:r>
              <a:rPr kumimoji="1" lang="en-US" sz="1800" b="0" dirty="0" smtClean="0">
                <a:solidFill>
                  <a:srgbClr val="000000"/>
                </a:solidFill>
              </a:rPr>
              <a:t>[3] IEEE 802.11-17/ 1644r1 - </a:t>
            </a:r>
            <a:r>
              <a:rPr kumimoji="1" lang="en-SG" sz="1800" b="0" dirty="0">
                <a:solidFill>
                  <a:srgbClr val="000000"/>
                </a:solidFill>
              </a:rPr>
              <a:t>Further consideration on smart scanning usage model</a:t>
            </a:r>
            <a:endParaRPr kumimoji="1" lang="en-US" sz="1800" b="0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kumimoji="1" lang="en-US" sz="1800" b="0" dirty="0" smtClean="0">
                <a:solidFill>
                  <a:srgbClr val="000000"/>
                </a:solidFill>
              </a:rPr>
              <a:t>[4] IEEE 802.11-17/1681r0 - </a:t>
            </a:r>
            <a:r>
              <a:rPr kumimoji="1" lang="en-SG" sz="1800" b="0" dirty="0">
                <a:solidFill>
                  <a:srgbClr val="000000"/>
                </a:solidFill>
              </a:rPr>
              <a:t>BSS scanning through low power </a:t>
            </a:r>
            <a:r>
              <a:rPr kumimoji="1" lang="en-SG" sz="1800" b="0" dirty="0" smtClean="0">
                <a:solidFill>
                  <a:srgbClr val="000000"/>
                </a:solidFill>
              </a:rPr>
              <a:t>radio</a:t>
            </a:r>
          </a:p>
          <a:p>
            <a:pPr marL="0" indent="0">
              <a:buNone/>
            </a:pPr>
            <a:r>
              <a:rPr kumimoji="1" lang="en-US" sz="1800" b="0" dirty="0" smtClean="0">
                <a:solidFill>
                  <a:srgbClr val="000000"/>
                </a:solidFill>
              </a:rPr>
              <a:t>[5] </a:t>
            </a:r>
            <a:r>
              <a:rPr kumimoji="1" lang="en-US" sz="1800" b="0" dirty="0">
                <a:solidFill>
                  <a:srgbClr val="000000"/>
                </a:solidFill>
              </a:rPr>
              <a:t>IEEE 802.11-17/1619r1 - Consideration on WUR frame for fast </a:t>
            </a:r>
            <a:r>
              <a:rPr kumimoji="1" lang="en-US" sz="1800" b="0" dirty="0" smtClean="0">
                <a:solidFill>
                  <a:srgbClr val="000000"/>
                </a:solidFill>
              </a:rPr>
              <a:t>scanning</a:t>
            </a:r>
          </a:p>
          <a:p>
            <a:pPr marL="0" indent="0">
              <a:buNone/>
            </a:pPr>
            <a:r>
              <a:rPr kumimoji="1" lang="en-US" sz="1800" b="0" dirty="0" smtClean="0">
                <a:solidFill>
                  <a:srgbClr val="000000"/>
                </a:solidFill>
              </a:rPr>
              <a:t>[6] </a:t>
            </a:r>
            <a:r>
              <a:rPr kumimoji="1" lang="en-US" sz="1800" b="0" dirty="0">
                <a:solidFill>
                  <a:srgbClr val="000000"/>
                </a:solidFill>
              </a:rPr>
              <a:t>IEEE </a:t>
            </a:r>
            <a:r>
              <a:rPr kumimoji="1" lang="en-US" sz="1800" b="0" dirty="0" smtClean="0">
                <a:solidFill>
                  <a:srgbClr val="000000"/>
                </a:solidFill>
              </a:rPr>
              <a:t>802.11-17/1641r0 - </a:t>
            </a:r>
            <a:r>
              <a:rPr kumimoji="1" lang="nn-NO" sz="1800" b="0" dirty="0">
                <a:solidFill>
                  <a:srgbClr val="000000"/>
                </a:solidFill>
              </a:rPr>
              <a:t>WUR frame format for smart scanning</a:t>
            </a:r>
            <a:endParaRPr kumimoji="1" lang="en-US" sz="1800" b="0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January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039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371600"/>
            <a:ext cx="8582025" cy="2514600"/>
          </a:xfrm>
        </p:spPr>
        <p:txBody>
          <a:bodyPr/>
          <a:lstStyle/>
          <a:p>
            <a:r>
              <a:rPr lang="en-US" altLang="ko-KR" dirty="0" smtClean="0"/>
              <a:t>Many contributions have discussed the content of the WUR Discovery frame as summarized in [1].</a:t>
            </a:r>
          </a:p>
          <a:p>
            <a:r>
              <a:rPr lang="en-US" altLang="ko-KR" dirty="0" smtClean="0"/>
              <a:t>We attempt to provide a flexible structure for the WUR Discovery frame that accommodates various deployment scenarios.</a:t>
            </a:r>
            <a:endParaRPr lang="en-US" altLang="ko-K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7772400" cy="457200"/>
          </a:xfrm>
        </p:spPr>
        <p:txBody>
          <a:bodyPr/>
          <a:lstStyle/>
          <a:p>
            <a:r>
              <a:rPr lang="en-US" dirty="0" smtClean="0"/>
              <a:t>Abstract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54FC9212-A276-4579-8D5E-ABD8504D37D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0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85800"/>
            <a:ext cx="8382000" cy="533400"/>
          </a:xfrm>
        </p:spPr>
        <p:txBody>
          <a:bodyPr/>
          <a:lstStyle/>
          <a:p>
            <a:r>
              <a:rPr lang="en-US" dirty="0" smtClean="0"/>
              <a:t>WUR Discovery frame content (1/3)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January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Content Placeholder 1"/>
          <p:cNvSpPr>
            <a:spLocks noGrp="1"/>
          </p:cNvSpPr>
          <p:nvPr>
            <p:ph idx="1"/>
          </p:nvPr>
        </p:nvSpPr>
        <p:spPr>
          <a:xfrm>
            <a:off x="304800" y="1219200"/>
            <a:ext cx="8582025" cy="46482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Candidate Contents of WUR Discovery frame: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z="2000" dirty="0" smtClean="0"/>
              <a:t>Transmitter ID [1] / APID [4]</a:t>
            </a:r>
          </a:p>
          <a:p>
            <a:pPr lvl="1"/>
            <a:r>
              <a:rPr lang="en-US" altLang="ko-KR" sz="1800" dirty="0" smtClean="0"/>
              <a:t>Identifier of the AP transmitting the WUR Discovery frame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z="2000" dirty="0" smtClean="0"/>
              <a:t>PCR Channel Information [1], [4], [5], [6]</a:t>
            </a:r>
          </a:p>
          <a:p>
            <a:pPr lvl="1"/>
            <a:r>
              <a:rPr lang="en-US" altLang="ko-KR" sz="1800" dirty="0" smtClean="0"/>
              <a:t>Identifies the Primary 20 MHz channel used by the AP for PCR.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z="2000" dirty="0" smtClean="0"/>
              <a:t>(Short/Compressed) </a:t>
            </a:r>
            <a:r>
              <a:rPr lang="en-US" altLang="ko-KR" sz="2000" dirty="0"/>
              <a:t>SSID </a:t>
            </a:r>
            <a:r>
              <a:rPr lang="en-US" altLang="ko-KR" sz="2000" dirty="0" smtClean="0"/>
              <a:t>[</a:t>
            </a:r>
            <a:r>
              <a:rPr lang="en-US" altLang="ko-KR" sz="2000" dirty="0"/>
              <a:t>4]</a:t>
            </a:r>
            <a:r>
              <a:rPr lang="en-US" altLang="ko-KR" sz="2000" dirty="0" smtClean="0"/>
              <a:t>, </a:t>
            </a:r>
            <a:r>
              <a:rPr lang="en-US" altLang="ko-KR" sz="2000" dirty="0"/>
              <a:t>[5</a:t>
            </a:r>
            <a:r>
              <a:rPr lang="en-US" altLang="ko-KR" sz="2000" dirty="0" smtClean="0"/>
              <a:t>], </a:t>
            </a:r>
            <a:r>
              <a:rPr lang="en-US" altLang="ko-KR" sz="2000" dirty="0"/>
              <a:t>[6]</a:t>
            </a:r>
          </a:p>
          <a:p>
            <a:pPr lvl="1"/>
            <a:r>
              <a:rPr lang="en-US" altLang="ko-KR" sz="1800" dirty="0"/>
              <a:t>Identifies the </a:t>
            </a:r>
            <a:r>
              <a:rPr lang="en-US" altLang="ko-KR" sz="1800" dirty="0" smtClean="0"/>
              <a:t>SSID represented </a:t>
            </a:r>
            <a:r>
              <a:rPr lang="en-US" altLang="ko-KR" sz="1800" dirty="0"/>
              <a:t>by the </a:t>
            </a:r>
            <a:r>
              <a:rPr lang="en-US" altLang="ko-KR" sz="1800" dirty="0" smtClean="0"/>
              <a:t>AP.</a:t>
            </a:r>
            <a:endParaRPr lang="en-US" altLang="ko-KR" sz="1800" dirty="0"/>
          </a:p>
          <a:p>
            <a:pPr marL="457200" indent="-457200">
              <a:buFont typeface="+mj-lt"/>
              <a:buAutoNum type="arabicPeriod"/>
            </a:pPr>
            <a:r>
              <a:rPr lang="en-US" altLang="ko-KR" sz="2000" dirty="0" smtClean="0"/>
              <a:t>(Partial) BSSID [</a:t>
            </a:r>
            <a:r>
              <a:rPr lang="en-US" altLang="ko-KR" sz="2000" dirty="0"/>
              <a:t>6]</a:t>
            </a:r>
          </a:p>
          <a:p>
            <a:pPr lvl="1"/>
            <a:r>
              <a:rPr lang="en-US" altLang="ko-KR" sz="1800" dirty="0"/>
              <a:t>Identifies the </a:t>
            </a:r>
            <a:r>
              <a:rPr lang="en-US" altLang="ko-KR" sz="1800" dirty="0" smtClean="0"/>
              <a:t>AP’s BSS.</a:t>
            </a:r>
            <a:endParaRPr lang="en-US" altLang="ko-KR" sz="1800" dirty="0"/>
          </a:p>
          <a:p>
            <a:pPr marL="457200" indent="-457200">
              <a:buFont typeface="+mj-lt"/>
              <a:buAutoNum type="arabicPeriod"/>
            </a:pPr>
            <a:r>
              <a:rPr lang="en-US" altLang="ko-KR" sz="2000" dirty="0"/>
              <a:t>(Partial) </a:t>
            </a:r>
            <a:r>
              <a:rPr lang="en-US" altLang="ko-KR" sz="2000" dirty="0" smtClean="0"/>
              <a:t>HESSID [</a:t>
            </a:r>
            <a:r>
              <a:rPr lang="en-US" altLang="ko-KR" sz="2000" dirty="0"/>
              <a:t>4]</a:t>
            </a:r>
          </a:p>
          <a:p>
            <a:pPr lvl="1"/>
            <a:r>
              <a:rPr lang="en-US" altLang="ko-KR" sz="1800" dirty="0"/>
              <a:t>Identifies the </a:t>
            </a:r>
            <a:r>
              <a:rPr lang="en-US" altLang="ko-KR" sz="1800" dirty="0" smtClean="0"/>
              <a:t>Homogenous ESS that the AP belongs to.</a:t>
            </a:r>
            <a:endParaRPr lang="en-US" altLang="ko-KR" sz="1800" dirty="0"/>
          </a:p>
          <a:p>
            <a:pPr marL="457200" indent="-457200">
              <a:buFont typeface="+mj-lt"/>
              <a:buAutoNum type="arabicPeriod"/>
            </a:pPr>
            <a:r>
              <a:rPr lang="en-US" altLang="ko-KR" sz="2000" dirty="0" smtClean="0"/>
              <a:t>BSS Capability/BSS Load information [6]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AP’s Capability/Current BSS Load.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z="2000" dirty="0" smtClean="0"/>
              <a:t>Others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TBD.</a:t>
            </a:r>
            <a:endParaRPr lang="en-US" altLang="ko-KR" sz="1800" dirty="0"/>
          </a:p>
          <a:p>
            <a:pPr marL="457200" lvl="1" indent="0">
              <a:buNone/>
            </a:pP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282491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85800"/>
            <a:ext cx="8382000" cy="533400"/>
          </a:xfrm>
        </p:spPr>
        <p:txBody>
          <a:bodyPr/>
          <a:lstStyle/>
          <a:p>
            <a:r>
              <a:rPr lang="en-US" dirty="0" smtClean="0"/>
              <a:t>WUR Discovery frame content (2/3)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January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Content Placeholder 1"/>
          <p:cNvSpPr>
            <a:spLocks noGrp="1"/>
          </p:cNvSpPr>
          <p:nvPr>
            <p:ph idx="1"/>
          </p:nvPr>
        </p:nvSpPr>
        <p:spPr>
          <a:xfrm>
            <a:off x="76200" y="1752600"/>
            <a:ext cx="8991600" cy="4800600"/>
          </a:xfrm>
        </p:spPr>
        <p:txBody>
          <a:bodyPr/>
          <a:lstStyle/>
          <a:p>
            <a:r>
              <a:rPr lang="en-US" altLang="ko-KR" sz="2800" dirty="0" smtClean="0"/>
              <a:t>Transmitter ID/APID and (Partial) BSSID helps to identify the AP and we think at least one should always be present in the WUR Discovery frame.</a:t>
            </a:r>
          </a:p>
          <a:p>
            <a:pPr lvl="1"/>
            <a:r>
              <a:rPr lang="en-US" altLang="ko-KR" sz="2400" dirty="0" smtClean="0"/>
              <a:t>If the Transmitter ID is based on the AP’s (Partial BSSID), a separate (Partial) BSSID field is not necessary.</a:t>
            </a:r>
          </a:p>
          <a:p>
            <a:pPr lvl="2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22589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85800"/>
            <a:ext cx="8382000" cy="533400"/>
          </a:xfrm>
        </p:spPr>
        <p:txBody>
          <a:bodyPr/>
          <a:lstStyle/>
          <a:p>
            <a:r>
              <a:rPr lang="en-US" dirty="0" smtClean="0"/>
              <a:t>WUR Discovery frame content (3/3)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January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Content Placeholder 1"/>
          <p:cNvSpPr>
            <a:spLocks noGrp="1"/>
          </p:cNvSpPr>
          <p:nvPr>
            <p:ph idx="1"/>
          </p:nvPr>
        </p:nvSpPr>
        <p:spPr>
          <a:xfrm>
            <a:off x="76200" y="1219200"/>
            <a:ext cx="8991600" cy="5257800"/>
          </a:xfrm>
        </p:spPr>
        <p:txBody>
          <a:bodyPr/>
          <a:lstStyle/>
          <a:p>
            <a:r>
              <a:rPr lang="en-US" altLang="ko-KR" dirty="0" smtClean="0"/>
              <a:t>The rest [2, 3, 5, 6] help in selecting candidate AP for roaming/association and their respective usefulness to STAs may depend on the deployment scenarios:</a:t>
            </a:r>
          </a:p>
          <a:p>
            <a:pPr lvl="1"/>
            <a:r>
              <a:rPr lang="en-US" altLang="ko-KR" sz="1800" dirty="0" smtClean="0"/>
              <a:t>In controlled deployments such as an enterprise network, a STA may already have access to comprehensive information about neighboring APs/networks (e.g. through 802.11ai Reduced Neighbor Report [3] or through Neighbor Report [4]): </a:t>
            </a:r>
          </a:p>
          <a:p>
            <a:pPr lvl="2"/>
            <a:r>
              <a:rPr lang="en-US" altLang="ko-KR" sz="1400" dirty="0" smtClean="0"/>
              <a:t>BSSID, PCR Channel Information, HESSID, SSID</a:t>
            </a:r>
          </a:p>
          <a:p>
            <a:pPr marL="857250" lvl="2" indent="0">
              <a:buNone/>
            </a:pPr>
            <a:r>
              <a:rPr lang="en-US" altLang="ko-KR" sz="1600" dirty="0" smtClean="0"/>
              <a:t>- In such deployments, WUR Discovery frame may carry minimal information.</a:t>
            </a:r>
          </a:p>
          <a:p>
            <a:pPr lvl="1"/>
            <a:r>
              <a:rPr lang="en-US" altLang="ko-KR" sz="1800" dirty="0" smtClean="0"/>
              <a:t>However in other deployments such </a:t>
            </a:r>
            <a:r>
              <a:rPr lang="en-US" altLang="ko-KR" sz="1800" dirty="0"/>
              <a:t>as </a:t>
            </a:r>
            <a:r>
              <a:rPr lang="en-US" altLang="ko-KR" sz="1800" dirty="0" smtClean="0"/>
              <a:t>hotspots in a mall, </a:t>
            </a:r>
            <a:r>
              <a:rPr lang="en-US" altLang="ko-KR" sz="1800" dirty="0"/>
              <a:t>a STA </a:t>
            </a:r>
            <a:r>
              <a:rPr lang="en-US" altLang="ko-KR" sz="1800" dirty="0" smtClean="0"/>
              <a:t>may not have </a:t>
            </a:r>
            <a:r>
              <a:rPr lang="en-US" altLang="ko-KR" sz="1800" dirty="0"/>
              <a:t>access to information about neighboring </a:t>
            </a:r>
            <a:r>
              <a:rPr lang="en-US" altLang="ko-KR" sz="1800" dirty="0" smtClean="0"/>
              <a:t>APs/networks.</a:t>
            </a:r>
          </a:p>
          <a:p>
            <a:pPr lvl="2">
              <a:buFontTx/>
              <a:buChar char="-"/>
            </a:pPr>
            <a:r>
              <a:rPr lang="en-US" altLang="ko-KR" sz="1600" dirty="0" smtClean="0"/>
              <a:t>In such deployments, WUR Discovery frame may have to carry more information.</a:t>
            </a:r>
          </a:p>
          <a:p>
            <a:pPr lvl="1"/>
            <a:r>
              <a:rPr lang="en-US" altLang="ko-KR" sz="1800" dirty="0">
                <a:solidFill>
                  <a:srgbClr val="000000"/>
                </a:solidFill>
              </a:rPr>
              <a:t>In deployments that are purely for ultra-low power scan, AP’s transmitter ID may be enough</a:t>
            </a:r>
            <a:r>
              <a:rPr lang="en-US" altLang="ko-KR" sz="1800" dirty="0" smtClean="0">
                <a:solidFill>
                  <a:srgbClr val="000000"/>
                </a:solidFill>
              </a:rPr>
              <a:t>.</a:t>
            </a:r>
            <a:endParaRPr lang="en-US" altLang="ko-KR" sz="1600" dirty="0" smtClean="0"/>
          </a:p>
          <a:p>
            <a:pPr marL="0" indent="0">
              <a:buNone/>
            </a:pPr>
            <a:r>
              <a:rPr lang="en-US" altLang="ko-KR" dirty="0" smtClean="0">
                <a:solidFill>
                  <a:srgbClr val="000000"/>
                </a:solidFill>
              </a:rPr>
              <a:t>Summary: the content of the WUR Discovery frame depends on the deployment scenarios; we think that AP should have flexibility to decide the content.</a:t>
            </a:r>
            <a:endParaRPr lang="en-US" altLang="ko-KR" sz="1600" dirty="0" smtClean="0"/>
          </a:p>
        </p:txBody>
      </p:sp>
    </p:spTree>
    <p:extLst>
      <p:ext uri="{BB962C8B-B14F-4D97-AF65-F5344CB8AC3E}">
        <p14:creationId xmlns:p14="http://schemas.microsoft.com/office/powerpoint/2010/main" val="416335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990600"/>
          </a:xfrm>
        </p:spPr>
        <p:txBody>
          <a:bodyPr/>
          <a:lstStyle/>
          <a:p>
            <a:r>
              <a:rPr lang="en-US" dirty="0" smtClean="0"/>
              <a:t>AP decides the content of the WUR Discovery frame based on deployment scenario.</a:t>
            </a:r>
            <a:endParaRPr lang="en-US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January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195" y="2286000"/>
            <a:ext cx="6524625" cy="170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267200"/>
            <a:ext cx="4467225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Arrow Connector 6"/>
          <p:cNvCxnSpPr/>
          <p:nvPr/>
        </p:nvCxnSpPr>
        <p:spPr bwMode="auto">
          <a:xfrm flipH="1">
            <a:off x="2895600" y="3657600"/>
            <a:ext cx="22860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angular Callout 10"/>
          <p:cNvSpPr/>
          <p:nvPr/>
        </p:nvSpPr>
        <p:spPr>
          <a:xfrm>
            <a:off x="6172200" y="4267200"/>
            <a:ext cx="1828800" cy="576064"/>
          </a:xfrm>
          <a:prstGeom prst="wedgeRectCallout">
            <a:avLst>
              <a:gd name="adj1" fmla="val -88798"/>
              <a:gd name="adj2" fmla="val 24604"/>
            </a:avLst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Bitmap Indicates the presence of sub-fields in the Frame Body field</a:t>
            </a:r>
          </a:p>
        </p:txBody>
      </p:sp>
      <p:sp>
        <p:nvSpPr>
          <p:cNvPr id="12" name="Rectangular Callout 11"/>
          <p:cNvSpPr/>
          <p:nvPr/>
        </p:nvSpPr>
        <p:spPr>
          <a:xfrm>
            <a:off x="228600" y="2438400"/>
            <a:ext cx="1828800" cy="576064"/>
          </a:xfrm>
          <a:prstGeom prst="wedgeRectCallout">
            <a:avLst>
              <a:gd name="adj1" fmla="val 79226"/>
              <a:gd name="adj2" fmla="val 116890"/>
            </a:avLst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Carries the AP’s Transmit ID</a:t>
            </a:r>
          </a:p>
        </p:txBody>
      </p:sp>
      <p:sp>
        <p:nvSpPr>
          <p:cNvPr id="13" name="Content Placeholder 8"/>
          <p:cNvSpPr txBox="1">
            <a:spLocks/>
          </p:cNvSpPr>
          <p:nvPr/>
        </p:nvSpPr>
        <p:spPr bwMode="auto">
          <a:xfrm>
            <a:off x="271130" y="5241852"/>
            <a:ext cx="8610600" cy="1235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AP’s Transmit ID is always included in the Address field.</a:t>
            </a:r>
            <a:endParaRPr lang="en-US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Content of the Frame Body field is flexible and presence of sub-fields is indicated by a bitmap in the TD Control field.</a:t>
            </a:r>
          </a:p>
        </p:txBody>
      </p:sp>
      <p:sp>
        <p:nvSpPr>
          <p:cNvPr id="14" name="Rectangular Callout 13"/>
          <p:cNvSpPr/>
          <p:nvPr/>
        </p:nvSpPr>
        <p:spPr>
          <a:xfrm>
            <a:off x="6858000" y="2463209"/>
            <a:ext cx="2133600" cy="576064"/>
          </a:xfrm>
          <a:prstGeom prst="wedgeRectCallout">
            <a:avLst>
              <a:gd name="adj1" fmla="val -91124"/>
              <a:gd name="adj2" fmla="val 98433"/>
            </a:avLst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Example content of Frame Body 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field when all bits in the bitmap are set to 1.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</p:spTree>
    <p:extLst>
      <p:ext uri="{BB962C8B-B14F-4D97-AF65-F5344CB8AC3E}">
        <p14:creationId xmlns:p14="http://schemas.microsoft.com/office/powerpoint/2010/main" val="218494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800" b="0" dirty="0" smtClean="0"/>
              <a:t>In this presentation we proposed:</a:t>
            </a:r>
            <a:endParaRPr lang="en-SG" sz="2800" b="0" dirty="0" smtClean="0"/>
          </a:p>
          <a:p>
            <a:pPr marL="514350" indent="-514350">
              <a:buFont typeface="+mj-lt"/>
              <a:buAutoNum type="arabicPeriod"/>
            </a:pPr>
            <a:r>
              <a:rPr lang="en-SG" sz="2800" b="0" dirty="0" smtClean="0"/>
              <a:t>A </a:t>
            </a:r>
            <a:r>
              <a:rPr lang="en-SG" sz="2800" b="0" dirty="0"/>
              <a:t>flexible structure for the WUR Discovery frame that </a:t>
            </a:r>
            <a:r>
              <a:rPr lang="en-SG" sz="2800" b="0" dirty="0" smtClean="0"/>
              <a:t>accommodates </a:t>
            </a:r>
            <a:r>
              <a:rPr lang="en-SG" sz="2800" b="0" dirty="0"/>
              <a:t>various deployment scenarios</a:t>
            </a:r>
            <a:r>
              <a:rPr lang="en-SG" sz="2800" b="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0" dirty="0" smtClean="0"/>
              <a:t>AP decides the sub-fields to be included in the Frame body field of WUR Discovery frames.</a:t>
            </a:r>
          </a:p>
          <a:p>
            <a:pPr marL="514350" indent="-514350">
              <a:buFont typeface="+mj-lt"/>
              <a:buAutoNum type="arabicPeriod"/>
            </a:pPr>
            <a:r>
              <a:rPr lang="en-SG" sz="2800" b="0" dirty="0" smtClean="0"/>
              <a:t>The </a:t>
            </a:r>
            <a:r>
              <a:rPr lang="en-SG" sz="2800" b="0" dirty="0"/>
              <a:t>Address field of WUR Discovery </a:t>
            </a:r>
            <a:r>
              <a:rPr lang="en-SG" sz="2800" b="0" dirty="0" smtClean="0"/>
              <a:t>frames carry </a:t>
            </a:r>
            <a:r>
              <a:rPr lang="en-SG" sz="2800" b="0" dirty="0"/>
              <a:t>the AP’s Transmit </a:t>
            </a:r>
            <a:r>
              <a:rPr lang="en-SG" sz="2800" b="0" dirty="0" smtClean="0"/>
              <a:t>ID.</a:t>
            </a:r>
            <a:endParaRPr lang="en-SG" sz="2800" b="0" dirty="0"/>
          </a:p>
          <a:p>
            <a:pPr marL="514350" indent="-514350">
              <a:buFont typeface="+mj-lt"/>
              <a:buAutoNum type="arabicPeriod"/>
            </a:pPr>
            <a:endParaRPr lang="en-US" sz="28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January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23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57497" y="1640876"/>
            <a:ext cx="7772400" cy="3693124"/>
          </a:xfrm>
        </p:spPr>
        <p:txBody>
          <a:bodyPr/>
          <a:lstStyle/>
          <a:p>
            <a:r>
              <a:rPr lang="en-US" dirty="0" smtClean="0"/>
              <a:t>Do you agree that </a:t>
            </a:r>
            <a:r>
              <a:rPr lang="en-US" dirty="0"/>
              <a:t>the content of the Frame Body </a:t>
            </a:r>
            <a:r>
              <a:rPr lang="en-US" dirty="0" smtClean="0"/>
              <a:t>field of WUR Discovery frame should be </a:t>
            </a:r>
            <a:r>
              <a:rPr lang="en-US" dirty="0"/>
              <a:t>flexible and </a:t>
            </a:r>
            <a:r>
              <a:rPr lang="en-SG" dirty="0" smtClean="0"/>
              <a:t>AP </a:t>
            </a:r>
            <a:r>
              <a:rPr lang="en-SG" dirty="0"/>
              <a:t>decides the sub-fields to be included in the Frame body field of WUR Discovery frames?</a:t>
            </a:r>
          </a:p>
          <a:p>
            <a:endParaRPr lang="en-US" dirty="0" smtClean="0"/>
          </a:p>
          <a:p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January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99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57497" y="1640876"/>
            <a:ext cx="7772400" cy="3693124"/>
          </a:xfrm>
        </p:spPr>
        <p:txBody>
          <a:bodyPr/>
          <a:lstStyle/>
          <a:p>
            <a:r>
              <a:rPr lang="en-US" dirty="0" smtClean="0"/>
              <a:t>Do you agree that a </a:t>
            </a:r>
            <a:r>
              <a:rPr lang="en-US" dirty="0"/>
              <a:t>bitmap in the TD Control field </a:t>
            </a:r>
            <a:r>
              <a:rPr lang="en-US" dirty="0" smtClean="0"/>
              <a:t>of </a:t>
            </a:r>
            <a:r>
              <a:rPr lang="en-US" dirty="0"/>
              <a:t>WUR Discovery frame </a:t>
            </a:r>
            <a:r>
              <a:rPr lang="en-US" dirty="0" smtClean="0"/>
              <a:t>indicates </a:t>
            </a:r>
            <a:r>
              <a:rPr lang="en-US" dirty="0"/>
              <a:t>the presence of sub-fields of the Frame Body field</a:t>
            </a:r>
            <a:r>
              <a:rPr lang="en-US" dirty="0" smtClean="0"/>
              <a:t>?</a:t>
            </a:r>
            <a:endParaRPr lang="en-SG" dirty="0"/>
          </a:p>
          <a:p>
            <a:endParaRPr lang="en-US" dirty="0" smtClean="0"/>
          </a:p>
          <a:p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January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70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IEEE-2015</Template>
  <TotalTime>3031</TotalTime>
  <Words>811</Words>
  <Application>Microsoft Office PowerPoint</Application>
  <PresentationFormat>On-screen Show (4:3)</PresentationFormat>
  <Paragraphs>102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WUR Discovery Frame</vt:lpstr>
      <vt:lpstr>Abstract</vt:lpstr>
      <vt:lpstr>WUR Discovery frame content (1/3)</vt:lpstr>
      <vt:lpstr>WUR Discovery frame content (2/3)</vt:lpstr>
      <vt:lpstr>WUR Discovery frame content (3/3)</vt:lpstr>
      <vt:lpstr>Proposal</vt:lpstr>
      <vt:lpstr>Summary</vt:lpstr>
      <vt:lpstr>Straw Poll 1</vt:lpstr>
      <vt:lpstr>Straw Poll 2</vt:lpstr>
      <vt:lpstr>Straw Poll 3</vt:lpstr>
      <vt:lpstr>References</vt:lpstr>
    </vt:vector>
  </TitlesOfParts>
  <Company>Panasonic Corp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Rojan Chitrakar</dc:creator>
  <cp:lastModifiedBy>Rojan Chitrakar</cp:lastModifiedBy>
  <cp:revision>628</cp:revision>
  <cp:lastPrinted>2017-01-13T18:02:20Z</cp:lastPrinted>
  <dcterms:created xsi:type="dcterms:W3CDTF">2017-01-10T21:37:21Z</dcterms:created>
  <dcterms:modified xsi:type="dcterms:W3CDTF">2018-01-11T02:09:05Z</dcterms:modified>
</cp:coreProperties>
</file>