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89" r:id="rId2"/>
    <p:sldId id="390" r:id="rId3"/>
    <p:sldId id="391" r:id="rId4"/>
    <p:sldId id="392" r:id="rId5"/>
    <p:sldId id="379" r:id="rId6"/>
    <p:sldId id="283" r:id="rId7"/>
    <p:sldId id="380" r:id="rId8"/>
    <p:sldId id="393" r:id="rId9"/>
    <p:sldId id="388" r:id="rId10"/>
    <p:sldId id="385" r:id="rId11"/>
    <p:sldId id="401" r:id="rId12"/>
    <p:sldId id="399" r:id="rId13"/>
    <p:sldId id="400" r:id="rId14"/>
    <p:sldId id="398" r:id="rId15"/>
    <p:sldId id="402" r:id="rId16"/>
    <p:sldId id="403" r:id="rId17"/>
    <p:sldId id="395" r:id="rId18"/>
    <p:sldId id="397" r:id="rId19"/>
    <p:sldId id="387" r:id="rId20"/>
    <p:sldId id="404" r:id="rId21"/>
    <p:sldId id="405" r:id="rId22"/>
    <p:sldId id="386" r:id="rId23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B8FF"/>
    <a:srgbClr val="C67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42" autoAdjust="0"/>
    <p:restoredTop sz="95915" autoAdjust="0"/>
  </p:normalViewPr>
  <p:slideViewPr>
    <p:cSldViewPr>
      <p:cViewPr varScale="1">
        <p:scale>
          <a:sx n="85" d="100"/>
          <a:sy n="85" d="100"/>
        </p:scale>
        <p:origin x="54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52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ja-JP" dirty="0" smtClean="0"/>
              <a:t>March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Minseok Kim, Niigata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dirty="0" smtClean="0"/>
              <a:t>March 2017</a:t>
            </a: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Minseok Kim, Niigata University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802.11-yy/xxxxr0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March 2017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Minseok Kim, Niigata University</a:t>
            </a:r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4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January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dirty="0" smtClean="0"/>
              <a:t>January 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March 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March 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Minseok Kim, Niigata University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March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Minseok Kim, Niigata University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March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Minseok Kim, Niigata University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802.11-17/0127r0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lang="mr-IN" altLang="ja-JP" sz="1600" b="1" i="0" smtClean="0">
          <a:solidFill>
            <a:srgbClr val="000000"/>
          </a:solidFill>
          <a:effectLst/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__1.doc"/><Relationship Id="rId6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60GHz Propagation Analysis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Micro </a:t>
            </a:r>
            <a:r>
              <a:rPr lang="en-US" altLang="ja-JP" dirty="0"/>
              <a:t>Hotspot </a:t>
            </a:r>
            <a:r>
              <a:rPr lang="en-US" altLang="ja-JP" dirty="0" smtClean="0"/>
              <a:t>Services</a:t>
            </a:r>
            <a:r>
              <a:rPr lang="ja-JP" altLang="en-US" dirty="0" smtClean="0"/>
              <a:t> </a:t>
            </a:r>
            <a:r>
              <a:rPr lang="en-US" altLang="ja-JP" dirty="0" smtClean="0"/>
              <a:t>in </a:t>
            </a:r>
            <a:r>
              <a:rPr lang="en-US" altLang="ja-JP" dirty="0"/>
              <a:t>Stadium 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/>
              <a:t>Authors:</a:t>
            </a:r>
          </a:p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E40C9FC-4879-4F20-9ECA-A574A90476B7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GB" smtClean="0"/>
              <a:t>January 2018</a:t>
            </a:r>
            <a:endParaRPr lang="en-GB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35305" y="1813173"/>
            <a:ext cx="77724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lang="mr-IN" altLang="ja-JP" sz="1600" b="1" i="0" smtClean="0">
                <a:solidFill>
                  <a:srgbClr val="000000"/>
                </a:solidFill>
                <a:effectLst/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kern="0" dirty="0" smtClean="0"/>
              <a:t>Date</a:t>
            </a:r>
            <a:r>
              <a:rPr lang="en-GB" sz="2000" kern="0" smtClean="0"/>
              <a:t>:</a:t>
            </a:r>
            <a:r>
              <a:rPr lang="en-GB" sz="2000" b="0" kern="0" smtClean="0"/>
              <a:t> 2018-01-17</a:t>
            </a:r>
            <a:endParaRPr lang="en-GB" sz="2000" b="0" kern="0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343075"/>
              </p:ext>
            </p:extLst>
          </p:nvPr>
        </p:nvGraphicFramePr>
        <p:xfrm>
          <a:off x="686563" y="2603500"/>
          <a:ext cx="7795716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Document" r:id="rId5" imgW="8262412" imgH="3511330" progId="Word.Document.8">
                  <p:embed/>
                </p:oleObj>
              </mc:Choice>
              <mc:Fallback>
                <p:oleObj name="Document" r:id="rId5" imgW="8262412" imgH="35113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63" y="2603500"/>
                        <a:ext cx="7795716" cy="3721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922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Distribution of propagation distance and received power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6" y="1628800"/>
            <a:ext cx="4824536" cy="48478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85" y="1611507"/>
            <a:ext cx="4818551" cy="484182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 flipH="1">
            <a:off x="1259632" y="6087149"/>
            <a:ext cx="348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/>
                </a:solidFill>
              </a:rPr>
              <a:t>Distance to the Seats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5655628" y="6087149"/>
            <a:ext cx="348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/>
                </a:solidFill>
              </a:rPr>
              <a:t>Received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Power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492896"/>
            <a:ext cx="7791450" cy="1223963"/>
          </a:xfrm>
          <a:prstGeom prst="rect">
            <a:avLst/>
          </a:prstGeom>
        </p:spPr>
        <p:txBody>
          <a:bodyPr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003E1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5pPr>
            <a:lvl6pPr marL="4572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6pPr>
            <a:lvl7pPr marL="9144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7pPr>
            <a:lvl8pPr marL="1371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8pPr>
            <a:lvl9pPr marL="18288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9pPr>
          </a:lstStyle>
          <a:p>
            <a:r>
              <a:rPr kumimoji="0" lang="en-US" altLang="ja-JP" kern="0" dirty="0" smtClean="0">
                <a:solidFill>
                  <a:schemeClr val="tx1"/>
                </a:solidFill>
                <a:ea typeface="ＭＳ Ｐゴシック" charset="-128"/>
              </a:rPr>
              <a:t>Path Loss Analysis</a:t>
            </a:r>
            <a:endParaRPr kumimoji="0" lang="en-US" altLang="ja-JP" kern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5D8E26B-7BCF-4D25-9C89-0168A6618F1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loss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calculation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All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data</a:t>
            </a:r>
            <a:r>
              <a:rPr lang="ja-JP" altLang="en-US" dirty="0"/>
              <a:t> </a:t>
            </a:r>
            <a:r>
              <a:rPr lang="en-US" altLang="ja-JP" dirty="0" smtClean="0"/>
              <a:t>shows the</a:t>
            </a:r>
            <a:r>
              <a:rPr lang="ja-JP" altLang="en-US" dirty="0" smtClean="0"/>
              <a:t> </a:t>
            </a:r>
            <a:r>
              <a:rPr lang="en-US" altLang="ja-JP" dirty="0"/>
              <a:t>strong</a:t>
            </a:r>
            <a:r>
              <a:rPr lang="ja-JP" altLang="en-US" dirty="0"/>
              <a:t> </a:t>
            </a:r>
            <a:r>
              <a:rPr lang="en-US" altLang="ja-JP" dirty="0"/>
              <a:t>received</a:t>
            </a:r>
            <a:r>
              <a:rPr lang="ja-JP" altLang="en-US" dirty="0"/>
              <a:t> </a:t>
            </a:r>
            <a:r>
              <a:rPr lang="en-US" altLang="ja-JP" dirty="0"/>
              <a:t>power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direct</a:t>
            </a:r>
            <a:r>
              <a:rPr lang="ja-JP" altLang="en-US" dirty="0"/>
              <a:t> </a:t>
            </a:r>
            <a:r>
              <a:rPr lang="en-US" altLang="ja-JP" dirty="0"/>
              <a:t>path.</a:t>
            </a:r>
            <a:endParaRPr lang="ja-JP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 smtClean="0"/>
              <a:t>Peak values </a:t>
            </a:r>
            <a:r>
              <a:rPr lang="en-US" altLang="ja-JP" dirty="0"/>
              <a:t>of </a:t>
            </a:r>
            <a:r>
              <a:rPr lang="en-US" altLang="ja-JP" dirty="0" smtClean="0"/>
              <a:t>received </a:t>
            </a:r>
            <a:r>
              <a:rPr lang="en-US" altLang="ja-JP" dirty="0"/>
              <a:t>power </a:t>
            </a:r>
            <a:r>
              <a:rPr lang="en-US" altLang="ja-JP" dirty="0" smtClean="0"/>
              <a:t>are </a:t>
            </a:r>
            <a:r>
              <a:rPr lang="en-US" altLang="ja-JP" dirty="0"/>
              <a:t>compensated by the </a:t>
            </a:r>
            <a:r>
              <a:rPr lang="en-US" altLang="ja-JP" dirty="0" smtClean="0"/>
              <a:t>directivity of antenna and </a:t>
            </a:r>
            <a:r>
              <a:rPr lang="en-US" altLang="ja-JP" dirty="0"/>
              <a:t>attenuation for calibration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Measured results are plotted according to the </a:t>
            </a:r>
            <a:r>
              <a:rPr lang="en-US" altLang="ja-JP" dirty="0" smtClean="0"/>
              <a:t>position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the seats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 smtClean="0"/>
              <a:t>Theoretical propagation losses are also calculated to compare to the measured results.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7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Measured antenna directivity and gain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69" y="1571395"/>
            <a:ext cx="4890559" cy="49141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53" y="1645431"/>
            <a:ext cx="4806761" cy="482998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30894" y="6075303"/>
            <a:ext cx="2493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tx1"/>
                </a:solidFill>
              </a:rPr>
              <a:t>Tx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 Antenna Gain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1363" y="6036967"/>
            <a:ext cx="2493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R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x Antenna Gain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20318"/>
            <a:ext cx="4419579" cy="44409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Path loss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calculation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9" y="5637675"/>
            <a:ext cx="8640960" cy="5837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000" dirty="0"/>
              <a:t>Measured results show slightly higher </a:t>
            </a:r>
            <a:r>
              <a:rPr lang="en-US" altLang="ja-JP" sz="2000" dirty="0" smtClean="0"/>
              <a:t>path loss </a:t>
            </a:r>
            <a:r>
              <a:rPr lang="en-US" altLang="ja-JP" sz="2000" dirty="0"/>
              <a:t>than theoretical </a:t>
            </a:r>
            <a:r>
              <a:rPr lang="en-US" altLang="ja-JP" sz="2000" dirty="0" smtClean="0"/>
              <a:t>values.</a:t>
            </a:r>
          </a:p>
          <a:p>
            <a:pPr marL="0" indent="0"/>
            <a:r>
              <a:rPr lang="en-US" altLang="ja-JP" sz="2000" dirty="0" smtClean="0"/>
              <a:t>  -&gt; We can assume the free space propagation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226" y="1484784"/>
            <a:ext cx="3799230" cy="415775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flipH="1">
            <a:off x="1184756" y="5261138"/>
            <a:ext cx="3618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/>
                </a:solidFill>
              </a:rPr>
              <a:t>Path loss at the seats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0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492896"/>
            <a:ext cx="7791450" cy="1223963"/>
          </a:xfrm>
          <a:prstGeom prst="rect">
            <a:avLst/>
          </a:prstGeom>
        </p:spPr>
        <p:txBody>
          <a:bodyPr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003E1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5pPr>
            <a:lvl6pPr marL="4572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6pPr>
            <a:lvl7pPr marL="9144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7pPr>
            <a:lvl8pPr marL="1371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8pPr>
            <a:lvl9pPr marL="18288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9pPr>
          </a:lstStyle>
          <a:p>
            <a:r>
              <a:rPr kumimoji="0" lang="en-US" altLang="ja-JP" kern="0" dirty="0" smtClean="0">
                <a:solidFill>
                  <a:schemeClr val="tx1"/>
                </a:solidFill>
                <a:ea typeface="ＭＳ Ｐゴシック" charset="-128"/>
              </a:rPr>
              <a:t>Multipath Analysis</a:t>
            </a:r>
            <a:endParaRPr kumimoji="0" lang="en-US" altLang="ja-JP" kern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5D8E26B-7BCF-4D25-9C89-0168A6618F1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Influence of spectators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5D8E26B-7BCF-4D25-9C89-0168A6618F18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Minseok Kim, Niigata University</a:t>
            </a:r>
            <a:endParaRPr lang="en-GB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March 2017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" y="1986542"/>
            <a:ext cx="4441130" cy="29607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615" y="1986542"/>
            <a:ext cx="4441128" cy="296075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5735" y="4967010"/>
            <a:ext cx="4232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Measurement without Spectators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4048" y="4974267"/>
            <a:ext cx="3839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Measurement with Spectators</a:t>
            </a:r>
          </a:p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(Standing or Sitting)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0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9552" y="1412776"/>
            <a:ext cx="17165163" cy="5328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Multipath measured by received power beneath transmitter (Seat #A12-18-7)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sp>
        <p:nvSpPr>
          <p:cNvPr id="9" name="四角形吹き出し 8"/>
          <p:cNvSpPr/>
          <p:nvPr/>
        </p:nvSpPr>
        <p:spPr>
          <a:xfrm>
            <a:off x="1115616" y="2579212"/>
            <a:ext cx="1584176" cy="360040"/>
          </a:xfrm>
          <a:prstGeom prst="wedgeRectCallout">
            <a:avLst>
              <a:gd name="adj1" fmla="val 99458"/>
              <a:gd name="adj2" fmla="val 886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Direct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Path</a:t>
            </a:r>
            <a:endParaRPr kumimoji="1" lang="ja-JP" altLang="en-US" dirty="0"/>
          </a:p>
        </p:txBody>
      </p:sp>
      <p:sp>
        <p:nvSpPr>
          <p:cNvPr id="10" name="四角形吹き出し 9"/>
          <p:cNvSpPr/>
          <p:nvPr/>
        </p:nvSpPr>
        <p:spPr>
          <a:xfrm>
            <a:off x="3643770" y="1889176"/>
            <a:ext cx="2224374" cy="705669"/>
          </a:xfrm>
          <a:prstGeom prst="wedgeRectCallout">
            <a:avLst>
              <a:gd name="adj1" fmla="val -51065"/>
              <a:gd name="adj2" fmla="val 956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Reflection from Receiver Box</a:t>
            </a:r>
            <a:endParaRPr kumimoji="1" lang="ja-JP" altLang="en-US" dirty="0"/>
          </a:p>
        </p:txBody>
      </p:sp>
      <p:sp>
        <p:nvSpPr>
          <p:cNvPr id="11" name="四角形吹き出し 10"/>
          <p:cNvSpPr/>
          <p:nvPr/>
        </p:nvSpPr>
        <p:spPr>
          <a:xfrm>
            <a:off x="4283968" y="2924944"/>
            <a:ext cx="2154038" cy="648072"/>
          </a:xfrm>
          <a:prstGeom prst="wedgeRectCallout">
            <a:avLst>
              <a:gd name="adj1" fmla="val -69374"/>
              <a:gd name="adj2" fmla="val 414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Reflection from the Cart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024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1727537"/>
            <a:ext cx="7949142" cy="47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Multipath </a:t>
            </a:r>
            <a:r>
              <a:rPr lang="en-US" altLang="ja-JP" dirty="0" smtClean="0"/>
              <a:t>measured by received power at the edge of the block (</a:t>
            </a:r>
            <a:r>
              <a:rPr lang="en-US" altLang="ja-JP" dirty="0"/>
              <a:t>Seat </a:t>
            </a:r>
            <a:r>
              <a:rPr lang="en-US" altLang="ja-JP"/>
              <a:t>#</a:t>
            </a:r>
            <a:r>
              <a:rPr lang="en-US" altLang="ja-JP" smtClean="0"/>
              <a:t>A12-18-1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sp>
        <p:nvSpPr>
          <p:cNvPr id="8" name="四角形吹き出し 7"/>
          <p:cNvSpPr/>
          <p:nvPr/>
        </p:nvSpPr>
        <p:spPr>
          <a:xfrm>
            <a:off x="50147" y="2708920"/>
            <a:ext cx="1584176" cy="360040"/>
          </a:xfrm>
          <a:prstGeom prst="wedgeRectCallout">
            <a:avLst>
              <a:gd name="adj1" fmla="val 82966"/>
              <a:gd name="adj2" fmla="val 119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Direct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Path</a:t>
            </a:r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2267744" y="2363291"/>
            <a:ext cx="2224374" cy="705669"/>
          </a:xfrm>
          <a:prstGeom prst="wedgeRectCallout">
            <a:avLst>
              <a:gd name="adj1" fmla="val -47776"/>
              <a:gd name="adj2" fmla="val 1526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Reflection from Receiver Box</a:t>
            </a:r>
            <a:endParaRPr kumimoji="1" lang="ja-JP" altLang="en-US" dirty="0"/>
          </a:p>
        </p:txBody>
      </p:sp>
      <p:sp>
        <p:nvSpPr>
          <p:cNvPr id="10" name="四角形吹き出し 9"/>
          <p:cNvSpPr/>
          <p:nvPr/>
        </p:nvSpPr>
        <p:spPr>
          <a:xfrm>
            <a:off x="5508104" y="3645024"/>
            <a:ext cx="2154038" cy="648072"/>
          </a:xfrm>
          <a:prstGeom prst="wedgeRectCallout">
            <a:avLst>
              <a:gd name="adj1" fmla="val -75626"/>
              <a:gd name="adj2" fmla="val 687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Reflection from Spectators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423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6912" y="1628800"/>
            <a:ext cx="538725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MMW propagation characteristics in the stadium were investigated.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MMW propagation measurement system with </a:t>
            </a:r>
            <a:r>
              <a:rPr lang="en-US" altLang="ja-JP" dirty="0" err="1"/>
              <a:t>RoF</a:t>
            </a:r>
            <a:r>
              <a:rPr lang="en-US" altLang="ja-JP" dirty="0"/>
              <a:t> was developed.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 smtClean="0"/>
              <a:t>Field test results predict: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The propagation condition in the stadium between ceiling and seats is complete LOS.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Surrounding spectators won’t </a:t>
            </a:r>
            <a:r>
              <a:rPr lang="en-US" altLang="ja-JP" dirty="0" smtClean="0"/>
              <a:t>affect </a:t>
            </a:r>
            <a:r>
              <a:rPr lang="en-US" altLang="ja-JP" dirty="0"/>
              <a:t>the propagation between the ceiling and seats</a:t>
            </a:r>
            <a:r>
              <a:rPr lang="en-US" altLang="ja-JP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 smtClean="0"/>
              <a:t>The micro hotspot in the stadium is established without any influence of the surrounding spectators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570881"/>
            <a:ext cx="2921448" cy="45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/>
              <a:t>Abstract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dirty="0" smtClean="0"/>
              <a:t>This </a:t>
            </a:r>
            <a:r>
              <a:rPr lang="en-US" altLang="ja-JP" dirty="0"/>
              <a:t>contribution proposes a channel model for </a:t>
            </a:r>
            <a:r>
              <a:rPr lang="en-US" altLang="ja-JP" dirty="0" smtClean="0"/>
              <a:t>Micro Hotspot </a:t>
            </a:r>
            <a:r>
              <a:rPr lang="en-US" altLang="ja-JP" dirty="0"/>
              <a:t>Access scenario</a:t>
            </a:r>
            <a:r>
              <a:rPr lang="ja-JP" altLang="en-US" dirty="0"/>
              <a:t> </a:t>
            </a:r>
            <a:r>
              <a:rPr lang="en-US" altLang="ja-JP" dirty="0"/>
              <a:t>in the stadium considering the reflected paths from surrounding spectators</a:t>
            </a:r>
            <a:endParaRPr lang="en-GB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1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Strawpoll</a:t>
            </a:r>
            <a:r>
              <a:rPr kumimoji="1" lang="en-US" altLang="ja-JP" dirty="0" smtClean="0"/>
              <a:t> 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Do you think that a micro hotspot service would be prospective market of </a:t>
            </a:r>
            <a:r>
              <a:rPr lang="en-US" altLang="ja-JP" dirty="0" err="1" smtClean="0"/>
              <a:t>TGay</a:t>
            </a:r>
            <a:r>
              <a:rPr lang="en-US" altLang="ja-JP" dirty="0" smtClean="0"/>
              <a:t>? 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Yes	32</a:t>
            </a:r>
            <a:endParaRPr lang="en-US" altLang="ja-JP" dirty="0" smtClean="0"/>
          </a:p>
          <a:p>
            <a:r>
              <a:rPr kumimoji="1" lang="en-US" altLang="ja-JP" dirty="0" smtClean="0"/>
              <a:t>No		0	</a:t>
            </a:r>
            <a:endParaRPr kumimoji="1" lang="en-US" altLang="ja-JP" dirty="0" smtClean="0"/>
          </a:p>
          <a:p>
            <a:r>
              <a:rPr lang="en-US" altLang="ja-JP" dirty="0" smtClean="0"/>
              <a:t>Abstain	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261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Strawpoll</a:t>
            </a:r>
            <a:r>
              <a:rPr kumimoji="1" lang="en-US" altLang="ja-JP" dirty="0" smtClean="0"/>
              <a:t> 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Do you support to incorporate an article of this stadium propagation measurement to </a:t>
            </a:r>
            <a:r>
              <a:rPr kumimoji="1" lang="en-US" altLang="ja-JP" dirty="0" err="1" smtClean="0"/>
              <a:t>TGay</a:t>
            </a:r>
            <a:r>
              <a:rPr kumimoji="1" lang="en-US" altLang="ja-JP" dirty="0" smtClean="0"/>
              <a:t> channel model document?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Yes	21</a:t>
            </a:r>
            <a:endParaRPr kumimoji="1" lang="en-US" altLang="ja-JP" dirty="0" smtClean="0"/>
          </a:p>
          <a:p>
            <a:r>
              <a:rPr lang="en-US" altLang="ja-JP" dirty="0" smtClean="0"/>
              <a:t>No</a:t>
            </a:r>
            <a:r>
              <a:rPr lang="en-US" altLang="ja-JP" smtClean="0"/>
              <a:t>		0</a:t>
            </a:r>
            <a:r>
              <a:rPr lang="en-US" altLang="ja-JP" dirty="0" smtClean="0"/>
              <a:t>	</a:t>
            </a:r>
            <a:endParaRPr lang="en-US" altLang="ja-JP" dirty="0" smtClean="0"/>
          </a:p>
          <a:p>
            <a:r>
              <a:rPr kumimoji="1" lang="en-US" altLang="ja-JP" dirty="0" smtClean="0"/>
              <a:t>Abstain 15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88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/>
              <a:t>References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dirty="0" smtClean="0"/>
              <a:t>[1] </a:t>
            </a:r>
            <a:r>
              <a:rPr lang="en-US" altLang="ja-JP" b="0" dirty="0"/>
              <a:t>Y. </a:t>
            </a:r>
            <a:r>
              <a:rPr lang="en-US" altLang="ja-JP" b="0" dirty="0" err="1"/>
              <a:t>Ohashi</a:t>
            </a:r>
            <a:r>
              <a:rPr lang="en-US" altLang="ja-JP" b="0" dirty="0"/>
              <a:t>, et al, “Basic Analysis of Multipath Characteristics for </a:t>
            </a:r>
            <a:r>
              <a:rPr lang="en-US" altLang="ja-JP" b="0" dirty="0" err="1"/>
              <a:t>Millimeterwave</a:t>
            </a:r>
            <a:r>
              <a:rPr lang="en-US" altLang="ja-JP" b="0" dirty="0"/>
              <a:t> Wireless Communication in </a:t>
            </a:r>
            <a:r>
              <a:rPr lang="en-US" altLang="ja-JP" b="0" dirty="0" err="1"/>
              <a:t>Dence</a:t>
            </a:r>
            <a:r>
              <a:rPr lang="en-US" altLang="ja-JP" b="0" dirty="0"/>
              <a:t> User Environment”, IEICE Tech. Report, Electronics Simulations Technology(EST), Vol.115, No.434, EST2015-114, pp.147-152 (In Japanese)</a:t>
            </a:r>
          </a:p>
          <a:p>
            <a:r>
              <a:rPr lang="en-US" altLang="ja-JP" b="0" dirty="0"/>
              <a:t>[2] Naruto </a:t>
            </a:r>
            <a:r>
              <a:rPr lang="en-US" altLang="ja-JP" b="0" dirty="0" err="1"/>
              <a:t>Yonemoto</a:t>
            </a:r>
            <a:r>
              <a:rPr lang="en-US" altLang="ja-JP" b="0" dirty="0"/>
              <a:t>, et al</a:t>
            </a:r>
            <a:r>
              <a:rPr lang="en-US" altLang="ja-JP" b="0" dirty="0" smtClean="0"/>
              <a:t>.,</a:t>
            </a:r>
            <a:r>
              <a:rPr lang="en-US" altLang="ja-JP" b="0" dirty="0"/>
              <a:t> </a:t>
            </a:r>
            <a:r>
              <a:rPr lang="en-US" altLang="ja-JP" b="0" dirty="0" smtClean="0"/>
              <a:t>“MMW </a:t>
            </a:r>
            <a:r>
              <a:rPr lang="en-US" altLang="ja-JP" b="0" dirty="0"/>
              <a:t>Remote Antenna System of Vector Network Analyzer for Propagation Measurement in Stadium”, Proceedings on 2017 IEEE Conference on Antenna Measurements &amp; Applications, TB3.3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48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1" y="1981200"/>
            <a:ext cx="4318248" cy="4113213"/>
          </a:xfrm>
        </p:spPr>
        <p:txBody>
          <a:bodyPr/>
          <a:lstStyle/>
          <a:p>
            <a:pPr marL="400050">
              <a:buFont typeface="Arial" panose="020B0604020202020204" pitchFamily="34" charset="0"/>
              <a:buChar char="•"/>
            </a:pPr>
            <a:r>
              <a:rPr lang="en-US" altLang="ja-JP" dirty="0" smtClean="0"/>
              <a:t>Improvement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communication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performance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under</a:t>
            </a:r>
            <a:r>
              <a:rPr lang="ja-JP" altLang="en-US" dirty="0" smtClean="0"/>
              <a:t> </a:t>
            </a:r>
            <a:r>
              <a:rPr lang="en-US" altLang="ja-JP" dirty="0" smtClean="0"/>
              <a:t>dense</a:t>
            </a:r>
            <a:r>
              <a:rPr lang="ja-JP" altLang="en-US" dirty="0" smtClean="0"/>
              <a:t> </a:t>
            </a:r>
            <a:r>
              <a:rPr lang="en-US" altLang="ja-JP" dirty="0" smtClean="0"/>
              <a:t>user</a:t>
            </a:r>
            <a:r>
              <a:rPr lang="ja-JP" altLang="en-US" dirty="0" smtClean="0"/>
              <a:t> </a:t>
            </a:r>
            <a:r>
              <a:rPr lang="en-US" altLang="ja-JP" dirty="0" smtClean="0"/>
              <a:t>environment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such</a:t>
            </a:r>
            <a:r>
              <a:rPr lang="ja-JP" altLang="en-US" dirty="0" smtClean="0"/>
              <a:t> </a:t>
            </a:r>
            <a:r>
              <a:rPr lang="en-US" altLang="ja-JP" dirty="0" smtClean="0"/>
              <a:t>as</a:t>
            </a:r>
            <a:r>
              <a:rPr lang="ja-JP" altLang="en-US" dirty="0" smtClean="0"/>
              <a:t> </a:t>
            </a:r>
            <a:r>
              <a:rPr lang="en-US" altLang="ja-JP" dirty="0" smtClean="0"/>
              <a:t>stadium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altLang="ja-JP" dirty="0" smtClean="0"/>
              <a:t>This </a:t>
            </a:r>
            <a:r>
              <a:rPr lang="en-US" altLang="ja-JP" dirty="0"/>
              <a:t>contribution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ja-JP" dirty="0"/>
              <a:t>Provide information propagation characteristics for Hotspot access in stadium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altLang="ja-JP" dirty="0"/>
              <a:t>Multipath analysis caused by surrounding spectators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89" y="4005064"/>
            <a:ext cx="3609945" cy="24703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628800"/>
            <a:ext cx="3570230" cy="21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5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MMW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hotspot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scenario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stadium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23532" y="5589240"/>
            <a:ext cx="4392488" cy="9863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High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gain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antennas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create</a:t>
            </a:r>
            <a:r>
              <a:rPr lang="ja-JP" altLang="en-US" dirty="0"/>
              <a:t> </a:t>
            </a:r>
            <a:r>
              <a:rPr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very </a:t>
            </a:r>
            <a:r>
              <a:rPr kumimoji="1" lang="en-US" altLang="ja-JP" dirty="0" smtClean="0"/>
              <a:t>small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hotspot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MMW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7" name="図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94" y="1751051"/>
            <a:ext cx="3467479" cy="4608512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4157900" y="1702692"/>
            <a:ext cx="4898456" cy="3600400"/>
            <a:chOff x="4067944" y="2348880"/>
            <a:chExt cx="4898456" cy="3600400"/>
          </a:xfrm>
        </p:grpSpPr>
        <p:pic>
          <p:nvPicPr>
            <p:cNvPr id="9" name="図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944" y="2348880"/>
              <a:ext cx="4898456" cy="3600400"/>
            </a:xfrm>
            <a:prstGeom prst="rect">
              <a:avLst/>
            </a:prstGeom>
          </p:spPr>
        </p:pic>
        <p:grpSp>
          <p:nvGrpSpPr>
            <p:cNvPr id="10" name="グループ化 9"/>
            <p:cNvGrpSpPr/>
            <p:nvPr/>
          </p:nvGrpSpPr>
          <p:grpSpPr>
            <a:xfrm>
              <a:off x="4572000" y="2933834"/>
              <a:ext cx="3168352" cy="2248758"/>
              <a:chOff x="4572000" y="2933834"/>
              <a:chExt cx="3168352" cy="2248758"/>
            </a:xfrm>
          </p:grpSpPr>
          <p:cxnSp>
            <p:nvCxnSpPr>
              <p:cNvPr id="37" name="直線コネクタ 36"/>
              <p:cNvCxnSpPr/>
              <p:nvPr/>
            </p:nvCxnSpPr>
            <p:spPr>
              <a:xfrm>
                <a:off x="4572000" y="393328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4572000" y="418314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4572000" y="443300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4572000" y="468286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4572000" y="493273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4572000" y="518259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4572000" y="343355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572000" y="368342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4572000" y="293383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4572000" y="318369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/>
            <p:cNvGrpSpPr/>
            <p:nvPr/>
          </p:nvGrpSpPr>
          <p:grpSpPr>
            <a:xfrm rot="5400000">
              <a:off x="3915667" y="3452120"/>
              <a:ext cx="2739382" cy="1214884"/>
              <a:chOff x="4572000" y="2933834"/>
              <a:chExt cx="3168352" cy="2248758"/>
            </a:xfrm>
          </p:grpSpPr>
          <p:cxnSp>
            <p:nvCxnSpPr>
              <p:cNvPr id="27" name="直線コネクタ 26"/>
              <p:cNvCxnSpPr/>
              <p:nvPr/>
            </p:nvCxnSpPr>
            <p:spPr>
              <a:xfrm>
                <a:off x="4572000" y="393328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>
                <a:off x="4572000" y="418314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4572000" y="443300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4572000" y="468286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4572000" y="493273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4572000" y="518259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>
                <a:off x="4572000" y="343355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4572000" y="368342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4572000" y="293383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>
                <a:off x="4572000" y="318369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/>
            <p:cNvGrpSpPr/>
            <p:nvPr/>
          </p:nvGrpSpPr>
          <p:grpSpPr>
            <a:xfrm rot="5400000">
              <a:off x="5262610" y="3452121"/>
              <a:ext cx="2739383" cy="1214884"/>
              <a:chOff x="4572000" y="2933834"/>
              <a:chExt cx="3168352" cy="2248758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4572000" y="393328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4572000" y="418314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>
                <a:off x="4572000" y="443300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4572000" y="468286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572000" y="493273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4572000" y="518259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4572000" y="343355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4572000" y="368342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4572000" y="2933834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4572000" y="3183696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グループ化 12"/>
            <p:cNvGrpSpPr/>
            <p:nvPr/>
          </p:nvGrpSpPr>
          <p:grpSpPr>
            <a:xfrm rot="5400000">
              <a:off x="6125930" y="3924577"/>
              <a:ext cx="2739381" cy="269975"/>
              <a:chOff x="4572000" y="4682868"/>
              <a:chExt cx="3168352" cy="499724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>
                <a:off x="4572000" y="4682868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4572000" y="4932730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>
                <a:off x="4572000" y="5182592"/>
                <a:ext cx="31683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1822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Multipath probability caused by spectators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67544" y="1930798"/>
            <a:ext cx="4246240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If a spot includes plural seats within the service area,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multipath reflection may be caused by the spectators.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-&gt;To identify the strength of reflection also measured and analyzed.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11" name="図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12" y="1902080"/>
            <a:ext cx="4462909" cy="292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559374" y="5063334"/>
            <a:ext cx="4542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ja-JP" sz="1000" dirty="0">
                <a:solidFill>
                  <a:schemeClr val="tx1"/>
                </a:solidFill>
              </a:rPr>
              <a:t>Y. </a:t>
            </a:r>
            <a:r>
              <a:rPr lang="en-US" altLang="ja-JP" sz="1000" dirty="0" err="1">
                <a:solidFill>
                  <a:schemeClr val="tx1"/>
                </a:solidFill>
              </a:rPr>
              <a:t>Ohashi</a:t>
            </a:r>
            <a:r>
              <a:rPr lang="en-US" altLang="ja-JP" sz="1000" dirty="0">
                <a:solidFill>
                  <a:schemeClr val="tx1"/>
                </a:solidFill>
              </a:rPr>
              <a:t>, et al, “Basic Analysis of Multipath Characteristics for </a:t>
            </a:r>
            <a:r>
              <a:rPr lang="en-US" altLang="ja-JP" sz="1000" dirty="0" err="1">
                <a:solidFill>
                  <a:schemeClr val="tx1"/>
                </a:solidFill>
              </a:rPr>
              <a:t>Millimeterwave</a:t>
            </a:r>
            <a:r>
              <a:rPr lang="en-US" altLang="ja-JP" sz="1000" dirty="0">
                <a:solidFill>
                  <a:schemeClr val="tx1"/>
                </a:solidFill>
              </a:rPr>
              <a:t> Wireless Communication in </a:t>
            </a:r>
            <a:r>
              <a:rPr lang="en-US" altLang="ja-JP" sz="1000" dirty="0" err="1">
                <a:solidFill>
                  <a:schemeClr val="tx1"/>
                </a:solidFill>
              </a:rPr>
              <a:t>Dence</a:t>
            </a:r>
            <a:r>
              <a:rPr lang="en-US" altLang="ja-JP" sz="1000" dirty="0">
                <a:solidFill>
                  <a:schemeClr val="tx1"/>
                </a:solidFill>
              </a:rPr>
              <a:t> User Environment”, IEICE Tech. Report, Electronics Simulations Technology(EST), Vol.115, No.434, EST2015-114, pp.147-152 (In Japanese)</a:t>
            </a:r>
            <a:endParaRPr lang="ja-JP" altLang="ja-JP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9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492896"/>
            <a:ext cx="7791450" cy="1223963"/>
          </a:xfrm>
          <a:prstGeom prst="rect">
            <a:avLst/>
          </a:prstGeom>
        </p:spPr>
        <p:txBody>
          <a:bodyPr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003E1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8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5pPr>
            <a:lvl6pPr marL="4572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6pPr>
            <a:lvl7pPr marL="9144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7pPr>
            <a:lvl8pPr marL="1371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8pPr>
            <a:lvl9pPr marL="18288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Garamond" pitchFamily="16" charset="0"/>
              <a:defRPr sz="4000" b="1">
                <a:solidFill>
                  <a:srgbClr val="333399"/>
                </a:solidFill>
                <a:latin typeface="Garamond" pitchFamily="16" charset="0"/>
                <a:ea typeface="ＭＳ Ｐゴシック" pitchFamily="48" charset="-128"/>
              </a:defRPr>
            </a:lvl9pPr>
          </a:lstStyle>
          <a:p>
            <a:r>
              <a:rPr kumimoji="0" lang="en-US" altLang="ja-JP" kern="0" dirty="0" smtClean="0">
                <a:solidFill>
                  <a:schemeClr val="tx1"/>
                </a:solidFill>
                <a:ea typeface="ＭＳ Ｐゴシック" charset="-128"/>
              </a:rPr>
              <a:t>Propagation Measurement</a:t>
            </a:r>
            <a:endParaRPr kumimoji="0" lang="en-US" altLang="ja-JP" kern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dirty="0" smtClean="0"/>
              <a:t>January 2018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5D8E26B-7BCF-4D25-9C89-0168A6618F1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MMW Propagation Measurement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4070175" y="2046559"/>
            <a:ext cx="4585144" cy="439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lang="mr-IN" altLang="ja-JP" sz="1600" b="1" i="0" smtClean="0">
                <a:solidFill>
                  <a:srgbClr val="000000"/>
                </a:solidFill>
                <a:effectLst/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kern="0" dirty="0" smtClean="0"/>
              <a:t>Frequency: 57.01-65.99GHz</a:t>
            </a:r>
          </a:p>
          <a:p>
            <a:r>
              <a:rPr lang="en-US" altLang="ja-JP" kern="0" dirty="0" smtClean="0"/>
              <a:t>Power: 10</a:t>
            </a:r>
            <a:r>
              <a:rPr lang="ja-JP" altLang="en-US" kern="0" dirty="0" smtClean="0"/>
              <a:t> </a:t>
            </a:r>
            <a:r>
              <a:rPr lang="en-US" altLang="ja-JP" kern="0" dirty="0" err="1" smtClean="0"/>
              <a:t>dBm</a:t>
            </a:r>
            <a:endParaRPr lang="en-US" altLang="ja-JP" kern="0" dirty="0" smtClean="0"/>
          </a:p>
          <a:p>
            <a:r>
              <a:rPr lang="en-US" altLang="ja-JP" kern="0" dirty="0" err="1" smtClean="0"/>
              <a:t>Tx</a:t>
            </a:r>
            <a:r>
              <a:rPr lang="en-US" altLang="ja-JP" kern="0" dirty="0" smtClean="0"/>
              <a:t>/Rx antennas are extended by </a:t>
            </a:r>
            <a:r>
              <a:rPr lang="en-US" altLang="ja-JP" kern="0" dirty="0" err="1" smtClean="0"/>
              <a:t>RoF</a:t>
            </a:r>
            <a:endParaRPr lang="en-US" altLang="ja-JP" kern="0" dirty="0" smtClean="0"/>
          </a:p>
          <a:p>
            <a:r>
              <a:rPr lang="en-US" altLang="ja-JP" kern="0" dirty="0" smtClean="0"/>
              <a:t>Dynamic Range: &gt;100dB@100Hz IF BW</a:t>
            </a:r>
          </a:p>
          <a:p>
            <a:r>
              <a:rPr lang="en-US" altLang="ja-JP" kern="0" dirty="0" smtClean="0"/>
              <a:t>Range Resolution: 3.3</a:t>
            </a:r>
            <a:r>
              <a:rPr lang="ja-JP" altLang="en-US" kern="0" dirty="0" smtClean="0"/>
              <a:t> </a:t>
            </a:r>
            <a:r>
              <a:rPr lang="en-US" altLang="ja-JP" kern="0" dirty="0" smtClean="0"/>
              <a:t>cm</a:t>
            </a:r>
          </a:p>
          <a:p>
            <a:r>
              <a:rPr lang="en-US" altLang="ja-JP" kern="0" dirty="0" smtClean="0"/>
              <a:t>One path two port Measurement: S11 &amp; S21</a:t>
            </a:r>
          </a:p>
          <a:p>
            <a:pPr marL="0" indent="0"/>
            <a:endParaRPr lang="en-US" altLang="ja-JP" kern="0" dirty="0" smtClean="0"/>
          </a:p>
          <a:p>
            <a:endParaRPr lang="ja-JP" altLang="en-US" kern="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5" y="1852865"/>
            <a:ext cx="3384376" cy="24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6" y="4581128"/>
            <a:ext cx="3663980" cy="185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77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 Installation in Suita Stadium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80112" y="5085184"/>
            <a:ext cx="3452565" cy="1297261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58" y="1628800"/>
            <a:ext cx="7710074" cy="48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Distance Calculation for propagation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41726" y="1905660"/>
            <a:ext cx="4306737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S21 measurements provide frequency response between </a:t>
            </a:r>
            <a:r>
              <a:rPr lang="en-US" altLang="ja-JP" dirty="0" err="1"/>
              <a:t>Tx</a:t>
            </a:r>
            <a:r>
              <a:rPr lang="en-US" altLang="ja-JP" dirty="0"/>
              <a:t> and Rx antennas.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S21 responses are transformed from frequency to time domain response.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The distance of propagation path is calculated by multiplying the speed of light to time response.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 smtClean="0"/>
              <a:t>January 2018</a:t>
            </a:r>
            <a:endParaRPr lang="en-GB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3" y="1484784"/>
            <a:ext cx="4002695" cy="24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3" y="4014484"/>
            <a:ext cx="4002695" cy="24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下矢印 9"/>
          <p:cNvSpPr/>
          <p:nvPr/>
        </p:nvSpPr>
        <p:spPr>
          <a:xfrm>
            <a:off x="1115616" y="3800339"/>
            <a:ext cx="2520280" cy="649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IFFT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17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2" id="{6FABB877-A259-45D2-AB71-C6D3D0E05D32}" vid="{9880CEAF-CBAB-4CC1-924E-A981DACDFC4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8198</TotalTime>
  <Words>717</Words>
  <Application>Microsoft Macintosh PowerPoint</Application>
  <PresentationFormat>画面に合わせる (4:3)</PresentationFormat>
  <Paragraphs>131</Paragraphs>
  <Slides>22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Arial Unicode MS</vt:lpstr>
      <vt:lpstr>Garamond</vt:lpstr>
      <vt:lpstr>MS Gothic</vt:lpstr>
      <vt:lpstr>ＭＳ Ｐゴシック</vt:lpstr>
      <vt:lpstr>Times New Roman</vt:lpstr>
      <vt:lpstr>Wingdings</vt:lpstr>
      <vt:lpstr>Arial</vt:lpstr>
      <vt:lpstr>Office テーマ</vt:lpstr>
      <vt:lpstr>Document</vt:lpstr>
      <vt:lpstr>60GHz Propagation Analysis For Micro Hotspot Services in Stadium </vt:lpstr>
      <vt:lpstr>Abstract</vt:lpstr>
      <vt:lpstr>Introduction</vt:lpstr>
      <vt:lpstr>MMW hotspot scenario in stadium</vt:lpstr>
      <vt:lpstr>Multipath probability caused by spectators</vt:lpstr>
      <vt:lpstr>PowerPoint プレゼンテーション</vt:lpstr>
      <vt:lpstr>MMW Propagation Measurement System</vt:lpstr>
      <vt:lpstr>System Installation in Suita Stadium</vt:lpstr>
      <vt:lpstr>Distance Calculation for propagation</vt:lpstr>
      <vt:lpstr>Distribution of propagation distance and received power</vt:lpstr>
      <vt:lpstr>PowerPoint プレゼンテーション</vt:lpstr>
      <vt:lpstr>Path loss calculation</vt:lpstr>
      <vt:lpstr>Measured antenna directivity and gain</vt:lpstr>
      <vt:lpstr>Path loss calculation results</vt:lpstr>
      <vt:lpstr>PowerPoint プレゼンテーション</vt:lpstr>
      <vt:lpstr>Influence of spectators</vt:lpstr>
      <vt:lpstr>Multipath measured by received power beneath transmitter (Seat #A12-18-7)</vt:lpstr>
      <vt:lpstr>Multipath measured by received power at the edge of the block (Seat #A12-18-1)</vt:lpstr>
      <vt:lpstr>Summary</vt:lpstr>
      <vt:lpstr>Strawpoll 1</vt:lpstr>
      <vt:lpstr>Strawpoll 2</vt:lpstr>
      <vt:lpstr>References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Channel Model for Outdoor Open Area Access Scenarios</dc:title>
  <dc:creator>Kim Minseok</dc:creator>
  <cp:lastModifiedBy>mano@koden-ti.com</cp:lastModifiedBy>
  <cp:revision>228</cp:revision>
  <cp:lastPrinted>1601-01-01T00:00:00Z</cp:lastPrinted>
  <dcterms:created xsi:type="dcterms:W3CDTF">2016-03-08T06:29:22Z</dcterms:created>
  <dcterms:modified xsi:type="dcterms:W3CDTF">2018-01-19T03:31:14Z</dcterms:modified>
</cp:coreProperties>
</file>