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1" r:id="rId3"/>
    <p:sldId id="332" r:id="rId4"/>
    <p:sldId id="316" r:id="rId5"/>
    <p:sldId id="326" r:id="rId6"/>
    <p:sldId id="333" r:id="rId7"/>
    <p:sldId id="327" r:id="rId8"/>
    <p:sldId id="328" r:id="rId9"/>
    <p:sldId id="318" r:id="rId10"/>
    <p:sldId id="319" r:id="rId11"/>
    <p:sldId id="320" r:id="rId12"/>
    <p:sldId id="329" r:id="rId13"/>
    <p:sldId id="330" r:id="rId14"/>
    <p:sldId id="317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99" d="100"/>
          <a:sy n="99" d="100"/>
        </p:scale>
        <p:origin x="2538" y="9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802.11-18/0123r0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Options for Sync Field Bit Sequence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2018-01-12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938084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" name="Document" r:id="rId4" imgW="8486910" imgH="2514302" progId="Word.Document.8">
                  <p:embed/>
                </p:oleObj>
              </mc:Choice>
              <mc:Fallback>
                <p:oleObj name="Document" r:id="rId4" imgW="8486910" imgH="25143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A3C37-352E-4D6B-BE1A-79564446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Simulation – High Rate (Model 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60FBC-3D0C-4339-9A3D-8F1A51E2F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E51B5-0AF4-4722-B8E2-7EE28AAB9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F16C96-8824-42F1-98ED-F7C2FE2A4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8EADAF-0E9B-4FD8-B567-100688D6C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25" y="1573732"/>
            <a:ext cx="9476258" cy="491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4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79E-267D-4882-9F74-7FDE02B7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85800"/>
            <a:ext cx="8288868" cy="792478"/>
          </a:xfrm>
        </p:spPr>
        <p:txBody>
          <a:bodyPr/>
          <a:lstStyle/>
          <a:p>
            <a:r>
              <a:rPr lang="en-US" sz="3600" dirty="0"/>
              <a:t>Simulation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AA4DB-C9D5-41D1-A491-704C2F729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1A1D6-2E13-42EB-9840-7D2679812D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F7531F-020F-4395-AFE7-195D3A7A12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603450-C513-4008-94F3-A0F8E9A9F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773968"/>
              </p:ext>
            </p:extLst>
          </p:nvPr>
        </p:nvGraphicFramePr>
        <p:xfrm>
          <a:off x="457200" y="1600200"/>
          <a:ext cx="90677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849777228"/>
                    </a:ext>
                  </a:extLst>
                </a:gridCol>
                <a:gridCol w="1751108">
                  <a:extLst>
                    <a:ext uri="{9D8B030D-6E8A-4147-A177-3AD203B41FA5}">
                      <a16:colId xmlns:a16="http://schemas.microsoft.com/office/drawing/2014/main" val="2339844240"/>
                    </a:ext>
                  </a:extLst>
                </a:gridCol>
                <a:gridCol w="1844719">
                  <a:extLst>
                    <a:ext uri="{9D8B030D-6E8A-4147-A177-3AD203B41FA5}">
                      <a16:colId xmlns:a16="http://schemas.microsoft.com/office/drawing/2014/main" val="4024989955"/>
                    </a:ext>
                  </a:extLst>
                </a:gridCol>
                <a:gridCol w="1931603">
                  <a:extLst>
                    <a:ext uri="{9D8B030D-6E8A-4147-A177-3AD203B41FA5}">
                      <a16:colId xmlns:a16="http://schemas.microsoft.com/office/drawing/2014/main" val="554027952"/>
                    </a:ext>
                  </a:extLst>
                </a:gridCol>
                <a:gridCol w="2092569">
                  <a:extLst>
                    <a:ext uri="{9D8B030D-6E8A-4147-A177-3AD203B41FA5}">
                      <a16:colId xmlns:a16="http://schemas.microsoft.com/office/drawing/2014/main" val="1808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(10% PER) SNR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Rate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(10% PER) SNR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Rate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(10% PER) SNR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Rate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(10% PER) SNR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Rate</a:t>
                      </a:r>
                    </a:p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450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97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14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125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55276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93AB76-2ABA-44D4-A92D-62BC9EAF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24400"/>
            <a:ext cx="8610600" cy="2133600"/>
          </a:xfrm>
        </p:spPr>
        <p:txBody>
          <a:bodyPr/>
          <a:lstStyle/>
          <a:p>
            <a:r>
              <a:rPr lang="en-US" dirty="0"/>
              <a:t>In AWGN and Low Rate with Channel Model D the results are all very similar</a:t>
            </a:r>
          </a:p>
          <a:p>
            <a:r>
              <a:rPr lang="en-US" dirty="0"/>
              <a:t>In High Rate with Channel Model D</a:t>
            </a:r>
          </a:p>
          <a:p>
            <a:pPr lvl="1"/>
            <a:r>
              <a:rPr lang="en-US" dirty="0"/>
              <a:t>S1, S2, and S3 are results are similar</a:t>
            </a:r>
          </a:p>
          <a:p>
            <a:pPr lvl="1"/>
            <a:r>
              <a:rPr lang="en-US" dirty="0"/>
              <a:t>S4 results are slightly worse</a:t>
            </a:r>
          </a:p>
        </p:txBody>
      </p:sp>
    </p:spTree>
    <p:extLst>
      <p:ext uri="{BB962C8B-B14F-4D97-AF65-F5344CB8AC3E}">
        <p14:creationId xmlns:p14="http://schemas.microsoft.com/office/powerpoint/2010/main" val="390309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1D78-4D06-4A07-A7B5-82AE66485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C238-926B-44E3-96C7-B3BFB0DD9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7879080" cy="4387427"/>
          </a:xfrm>
        </p:spPr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Sync Maximum Off Time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S1 has a maximum off time of 10 µs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S2 has a maximum off time of 6 µs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S3 and S4 have maximum off times of 8 µs</a:t>
            </a:r>
          </a:p>
          <a:p>
            <a:r>
              <a:rPr lang="en-US" dirty="0">
                <a:cs typeface="Calibri" panose="020F0502020204030204" pitchFamily="34" charset="0"/>
              </a:rPr>
              <a:t>Simulation Results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Results are almost identical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In Channel Model D at Low Rate (an important case) S2 and S3 have the best results</a:t>
            </a:r>
          </a:p>
          <a:p>
            <a:r>
              <a:rPr lang="en-US" dirty="0">
                <a:cs typeface="Calibri" panose="020F0502020204030204" pitchFamily="34" charset="0"/>
              </a:rPr>
              <a:t>Recommendation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Choose either S2 or S3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A7420-55BD-4FAB-A5CE-931DAC89FD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445A1-EDC1-443D-A0F9-54B747E1F8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A20282-187D-4BD0-8AD8-2F9732A446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1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94438-6C00-47E7-90FF-125AD03B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22E27-D8F1-44FB-9315-6E11C6207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13282"/>
            <a:ext cx="906780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using the following 32-bit S sequence in Sync field?</a:t>
            </a:r>
          </a:p>
          <a:p>
            <a:pPr marL="0" indent="0">
              <a:buNone/>
            </a:pPr>
            <a:r>
              <a:rPr lang="en-US" u="sng" dirty="0"/>
              <a:t>Option 1</a:t>
            </a:r>
          </a:p>
          <a:p>
            <a:r>
              <a:rPr lang="en-US" sz="2000" b="0" dirty="0">
                <a:solidFill>
                  <a:schemeClr val="tx1"/>
                </a:solidFill>
                <a:cs typeface="Calibri" panose="020F0502020204030204" pitchFamily="34" charset="0"/>
              </a:rPr>
              <a:t>S2 = [0, 1, 1, 1, 0, 1, 0, 1, 0, 0, 1, 0, 1, 0, 0, 1, 0, 1, 1, 0, 0, 1, 1, 0, 1, 1, 0, 0, 0, 1, 1, 0]</a:t>
            </a:r>
            <a:endParaRPr lang="en-US" sz="20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u="sng" dirty="0"/>
              <a:t>Option 2</a:t>
            </a:r>
          </a:p>
          <a:p>
            <a:r>
              <a:rPr lang="en-US" sz="2000" b="0" dirty="0">
                <a:cs typeface="Calibri" panose="020F0502020204030204" pitchFamily="34" charset="0"/>
              </a:rPr>
              <a:t>S3 = [1, 0, 1, 0, 0, 0, 1, 1, 0, 1, 1, 0, 1, 1, 1, 1, 0, 0, 0, 0, 1, 0, 0, 1, 1, 1, 0, 0, 0, 1, 0, 1]</a:t>
            </a:r>
          </a:p>
          <a:p>
            <a:pPr marL="0" indent="0">
              <a:buNone/>
            </a:pPr>
            <a:endParaRPr lang="en-US" u="sng" dirty="0"/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Voting</a:t>
            </a:r>
          </a:p>
          <a:p>
            <a:r>
              <a:rPr lang="en-US" dirty="0"/>
              <a:t>You can Vote Yes, No, or Abstain on each Option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40CBB-3FB6-4806-971D-25081511AE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AA9C1-78D4-4CBD-B243-C7B5EFBB2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3E897A-EBBA-40D2-B671-B66AB9A698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64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505E-B19F-4272-A571-33699EC7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D0DA-EB57-45C4-8FEA-451B8324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“Sync Field Bit Duration,” 802.11-18/0122r0, January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Justin Jia Jia and Ming Gan, “A Simple WUR Preamble Design,” IEEE 802.11-17/1636r0, November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Rui Cao, Sudhir Srinivasa, Hongyuan Zhang, “WUR Dual SYNC Design and Performance,” IEEE 802.11-17/1618r0, November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06457-ABDD-4898-9285-2E029617A9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D88FC-7057-4926-92F2-56158F5BF2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058FB7-286A-4B82-9545-0BE1C5CC5E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43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1EB6-8FDA-42E8-B5AC-12E6744A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1CFBD-CD01-4CCC-82F9-3505F6F15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In another presentation [1] we showed that a 2 µs Sync Bit Duration is superior to a 4 µs duration</a:t>
            </a:r>
          </a:p>
          <a:p>
            <a:r>
              <a:rPr lang="en-US" dirty="0">
                <a:cs typeface="Calibri" panose="020F0502020204030204" pitchFamily="34" charset="0"/>
              </a:rPr>
              <a:t>Here we investigate the optimum 32-bit sequence, using this 2 µs Sync Bit Duration</a:t>
            </a:r>
          </a:p>
          <a:p>
            <a:r>
              <a:rPr lang="en-US" dirty="0">
                <a:cs typeface="Calibri" panose="020F0502020204030204" pitchFamily="34" charset="0"/>
              </a:rPr>
              <a:t>We consider several factors in this evaluation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Good Correlation Properties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Good PER Simulation Properties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Avoid excessively long “Maximum Off Duration”</a:t>
            </a:r>
          </a:p>
          <a:p>
            <a:pPr lvl="1"/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03F4C-FC98-4C2E-9EDC-A25ADAF9B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A9D9-9937-46C2-9EDA-C3577E3317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9CBA0C-ECAE-48C9-835B-37C69C648F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18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F030C-940F-4FE8-8C29-F35941B39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523"/>
            <a:ext cx="8991600" cy="975360"/>
          </a:xfrm>
        </p:spPr>
        <p:txBody>
          <a:bodyPr/>
          <a:lstStyle/>
          <a:p>
            <a:r>
              <a:rPr lang="en-US" sz="3200" dirty="0"/>
              <a:t>Optimization with Maximum “Off Time” Constraint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821A9-97E2-4E2B-9303-F7FD82E50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13282"/>
            <a:ext cx="9296400" cy="4387427"/>
          </a:xfrm>
        </p:spPr>
        <p:txBody>
          <a:bodyPr/>
          <a:lstStyle/>
          <a:p>
            <a:r>
              <a:rPr lang="en-US" dirty="0"/>
              <a:t>The optimized 32-bit sequence found in [1] has a sequence of five “ones” leading to an maximum off time of 10 </a:t>
            </a:r>
            <a:r>
              <a:rPr lang="en-US" dirty="0">
                <a:cs typeface="Calibri" panose="020F0502020204030204" pitchFamily="34" charset="0"/>
              </a:rPr>
              <a:t>µs</a:t>
            </a:r>
          </a:p>
          <a:p>
            <a:r>
              <a:rPr lang="en-US" dirty="0">
                <a:cs typeface="Calibri" panose="020F0502020204030204" pitchFamily="34" charset="0"/>
              </a:rPr>
              <a:t>Let us find a sequence that has at most three zeros or ones, such that the maximum off time is 6 µs</a:t>
            </a:r>
          </a:p>
          <a:p>
            <a:r>
              <a:rPr lang="en-US" dirty="0">
                <a:cs typeface="Calibri" panose="020F0502020204030204" pitchFamily="34" charset="0"/>
              </a:rPr>
              <a:t>For reference here is the Maximum Off Time in the Data Field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High Data Rate maximum off Time Data Field = 4 µs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Low Data Rate maximum off Time Data Field = 8 µs</a:t>
            </a:r>
            <a:endParaRPr lang="en-US" dirty="0"/>
          </a:p>
          <a:p>
            <a:r>
              <a:rPr lang="en-US" dirty="0"/>
              <a:t>The following 32-bit sequence is proposed</a:t>
            </a:r>
          </a:p>
          <a:p>
            <a:r>
              <a:rPr lang="en-US" sz="2000" b="0" i="0" dirty="0">
                <a:solidFill>
                  <a:schemeClr val="tx1"/>
                </a:solidFill>
                <a:cs typeface="Calibri" panose="020F0502020204030204" pitchFamily="34" charset="0"/>
              </a:rPr>
              <a:t>S=[0, 1, 1, 1, 0, 1, 0, 1, 0, 0, 1, 0, 1, 0, 0, 1, 0, 1, 1, 0, 0, 1, 1, 0, 1, 1, 0, 0, 0, 1, 1, 0]</a:t>
            </a:r>
            <a:endParaRPr lang="en-US" sz="2000" b="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99FC2-C2DF-4260-896B-8707E88FF8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E3F78-C6A3-4D44-9698-AEDCFCB654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C2C1BE-7022-48B9-B1AA-F1ED89C8D2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70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8CDD4-4DE4-46AC-9B66-9ED36222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32-bit </a:t>
            </a:r>
            <a:r>
              <a:rPr lang="en-US" i="1" dirty="0"/>
              <a:t>S </a:t>
            </a:r>
            <a:r>
              <a:rPr lang="en-US" dirty="0"/>
              <a:t>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AB4E3-856B-4F9A-ADF3-E89DF729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13282"/>
            <a:ext cx="9220200" cy="4387427"/>
          </a:xfrm>
        </p:spPr>
        <p:txBody>
          <a:bodyPr/>
          <a:lstStyle/>
          <a:p>
            <a:r>
              <a:rPr lang="en-US" sz="2200" dirty="0">
                <a:cs typeface="Calibri" panose="020F0502020204030204" pitchFamily="34" charset="0"/>
              </a:rPr>
              <a:t>Optimized 31-bit MLS with prepended zero [1]</a:t>
            </a:r>
          </a:p>
          <a:p>
            <a:r>
              <a:rPr lang="en-US" sz="2000" b="0" i="0" dirty="0">
                <a:cs typeface="Calibri" panose="020F0502020204030204" pitchFamily="34" charset="0"/>
              </a:rPr>
              <a:t>S1 = [0, 1, 1, 1, 0, 1, 0, 1, 0, 0, 0, 0, 1, 0, 0, 1, 0, 1, 1, 0, 0, 1, 1, 1, 1, 1, 0, 0, 0, 1, 1, 0]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200" dirty="0">
                <a:cs typeface="Calibri" panose="020F0502020204030204" pitchFamily="34" charset="0"/>
              </a:rPr>
              <a:t>Our Proposal </a:t>
            </a:r>
          </a:p>
          <a:p>
            <a:r>
              <a:rPr lang="en-US" sz="2000" b="0" dirty="0">
                <a:solidFill>
                  <a:schemeClr val="tx1"/>
                </a:solidFill>
                <a:cs typeface="Calibri" panose="020F0502020204030204" pitchFamily="34" charset="0"/>
              </a:rPr>
              <a:t>S2 = [0, 1, 1, 1, 0, 1, 0, 1, 0, 0, 1, 0, 1, 0, 0, 1, 0, 1, 1, 0, 0, 1, 1, 0, 1, 1, 0, 0, 0, 1, 1, 0]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200" dirty="0">
                <a:cs typeface="Calibri" panose="020F0502020204030204" pitchFamily="34" charset="0"/>
              </a:rPr>
              <a:t>Sequence proposed by Justin </a:t>
            </a:r>
            <a:r>
              <a:rPr lang="en-US" sz="2200" dirty="0"/>
              <a:t>Jia </a:t>
            </a:r>
            <a:r>
              <a:rPr lang="en-US" sz="2200" dirty="0" err="1"/>
              <a:t>Jia</a:t>
            </a:r>
            <a:r>
              <a:rPr lang="en-US" sz="2200" dirty="0"/>
              <a:t> and Ming Gang </a:t>
            </a:r>
            <a:r>
              <a:rPr lang="en-US" sz="2200" dirty="0">
                <a:cs typeface="Calibri" panose="020F0502020204030204" pitchFamily="34" charset="0"/>
              </a:rPr>
              <a:t> [2]</a:t>
            </a:r>
          </a:p>
          <a:p>
            <a:r>
              <a:rPr lang="en-US" sz="2000" b="0" dirty="0">
                <a:cs typeface="Calibri" panose="020F0502020204030204" pitchFamily="34" charset="0"/>
              </a:rPr>
              <a:t>S3 = [1, 0, 1, 0, 0, 0, 1, 1, 0, 1, 1, 0, 1, 1, 1, 1, 0, 0, 0, 0, 1, 0, 0, 1, 1, 1, 0, 0, 0, 1, 0, 1]</a:t>
            </a:r>
          </a:p>
          <a:p>
            <a:r>
              <a:rPr lang="en-US" sz="2200" dirty="0">
                <a:cs typeface="Calibri" panose="020F0502020204030204" pitchFamily="34" charset="0"/>
              </a:rPr>
              <a:t>Sequence proposed by </a:t>
            </a:r>
            <a:r>
              <a:rPr lang="en-US" sz="2200" dirty="0"/>
              <a:t>Rui Cao, Sudhir </a:t>
            </a:r>
            <a:r>
              <a:rPr lang="en-US" sz="2200" dirty="0" err="1"/>
              <a:t>Srinivasa</a:t>
            </a:r>
            <a:r>
              <a:rPr lang="en-US" sz="2200" dirty="0"/>
              <a:t>, Hongyuan Zhang </a:t>
            </a:r>
            <a:r>
              <a:rPr lang="en-US" sz="2200" dirty="0">
                <a:cs typeface="Calibri" panose="020F0502020204030204" pitchFamily="34" charset="0"/>
              </a:rPr>
              <a:t>[3]</a:t>
            </a:r>
          </a:p>
          <a:p>
            <a:r>
              <a:rPr lang="en-US" sz="2000" b="0" dirty="0">
                <a:cs typeface="Calibri" panose="020F0502020204030204" pitchFamily="34" charset="0"/>
              </a:rPr>
              <a:t>S4</a:t>
            </a:r>
            <a:r>
              <a:rPr lang="pl-PL" sz="2000" b="0" dirty="0">
                <a:cs typeface="Calibri" panose="020F0502020204030204" pitchFamily="34" charset="0"/>
              </a:rPr>
              <a:t> = [0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1</a:t>
            </a:r>
            <a:r>
              <a:rPr lang="en-US" sz="2000" b="0" dirty="0">
                <a:cs typeface="Calibri" panose="020F0502020204030204" pitchFamily="34" charset="0"/>
              </a:rPr>
              <a:t>,</a:t>
            </a:r>
            <a:r>
              <a:rPr lang="pl-PL" sz="2000" b="0" dirty="0">
                <a:cs typeface="Calibri" panose="020F0502020204030204" pitchFamily="34" charset="0"/>
              </a:rPr>
              <a:t> 0]</a:t>
            </a:r>
          </a:p>
          <a:p>
            <a:endParaRPr lang="en-US" sz="2200" dirty="0">
              <a:cs typeface="Calibri" panose="020F0502020204030204" pitchFamily="34" charset="0"/>
            </a:endParaRPr>
          </a:p>
          <a:p>
            <a:endParaRPr lang="en-US" sz="2200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65605-EEB2-429B-8194-467F85AC34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8444D-709D-49CD-9E43-FA781DBDA1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B8A349-F3EB-40FC-837F-BFA7711832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31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79E-267D-4882-9F74-7FDE02B7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838200"/>
            <a:ext cx="8288868" cy="792478"/>
          </a:xfrm>
        </p:spPr>
        <p:txBody>
          <a:bodyPr/>
          <a:lstStyle/>
          <a:p>
            <a:r>
              <a:rPr lang="en-US" sz="3600" dirty="0"/>
              <a:t>Maximum Off Time in Sync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AA4DB-C9D5-41D1-A491-704C2F729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1A1D6-2E13-42EB-9840-7D2679812D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F7531F-020F-4395-AFE7-195D3A7A12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603450-C513-4008-94F3-A0F8E9A9F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650463"/>
              </p:ext>
            </p:extLst>
          </p:nvPr>
        </p:nvGraphicFramePr>
        <p:xfrm>
          <a:off x="1853353" y="2287693"/>
          <a:ext cx="6046893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849777228"/>
                    </a:ext>
                  </a:extLst>
                </a:gridCol>
                <a:gridCol w="3303693">
                  <a:extLst>
                    <a:ext uri="{9D8B030D-6E8A-4147-A177-3AD203B41FA5}">
                      <a16:colId xmlns:a16="http://schemas.microsoft.com/office/drawing/2014/main" val="554027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 Off Time </a:t>
                      </a:r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(µs)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450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97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14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125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552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44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3923D-BFB2-4A8D-8E10-05E97B1D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Correlation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3FAAF-902A-496B-B90A-C1B034F4BF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F012-A55E-4D55-A9E0-E521997E2F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7CC126-0792-4C2F-806B-11FFDAD1B6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AA4657-05F3-40C9-9451-4504806901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88674"/>
              </p:ext>
            </p:extLst>
          </p:nvPr>
        </p:nvGraphicFramePr>
        <p:xfrm>
          <a:off x="502920" y="2286000"/>
          <a:ext cx="8869680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680">
                  <a:extLst>
                    <a:ext uri="{9D8B030D-6E8A-4147-A177-3AD203B41FA5}">
                      <a16:colId xmlns:a16="http://schemas.microsoft.com/office/drawing/2014/main" val="19834909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98723367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521292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90351056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18155874"/>
                    </a:ext>
                  </a:extLst>
                </a:gridCol>
              </a:tblGrid>
              <a:tr h="40608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ACMetric(Short)</a:t>
                      </a:r>
                    </a:p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CCMetric(Short, Long)</a:t>
                      </a: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ACMetric(Long)</a:t>
                      </a: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CCMetric(Long, Short)</a:t>
                      </a:r>
                    </a:p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81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16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9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061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34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70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A3C37-352E-4D6B-BE1A-79564446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Simulation – Low Rate (AWGN)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60FBC-3D0C-4339-9A3D-8F1A51E2F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E51B5-0AF4-4722-B8E2-7EE28AAB9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F16C96-8824-42F1-98ED-F7C2FE2A4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71D435-4666-46CF-847D-6D4DB8943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19" y="1619166"/>
            <a:ext cx="9577070" cy="496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0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A3C37-352E-4D6B-BE1A-79564446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Simulation – High Rate (AWGN)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60FBC-3D0C-4339-9A3D-8F1A51E2F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E51B5-0AF4-4722-B8E2-7EE28AAB9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F16C96-8824-42F1-98ED-F7C2FE2A4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F916EF-CF22-4007-9D70-03C13F89A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17" y="1617045"/>
            <a:ext cx="9454474" cy="489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A3C37-352E-4D6B-BE1A-795644466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Simulation – Low Rate (Model 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60FBC-3D0C-4339-9A3D-8F1A51E2F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E51B5-0AF4-4722-B8E2-7EE28AAB92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F16C96-8824-42F1-98ED-F7C2FE2A4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B884D7-8FC2-40E4-80D1-57A5824D8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17" y="1623462"/>
            <a:ext cx="9454474" cy="491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1283</TotalTime>
  <Words>1179</Words>
  <Application>Microsoft Office PowerPoint</Application>
  <PresentationFormat>Custom</PresentationFormat>
  <Paragraphs>177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Options for Sync Field Bit Sequence</vt:lpstr>
      <vt:lpstr>Abstract</vt:lpstr>
      <vt:lpstr>Optimization with Maximum “Off Time” Constraint</vt:lpstr>
      <vt:lpstr>Options for 32-bit S Sequence</vt:lpstr>
      <vt:lpstr>Maximum Off Time in Sync Field</vt:lpstr>
      <vt:lpstr>Correlation Metrics</vt:lpstr>
      <vt:lpstr>Simulation – Low Rate (AWGN)</vt:lpstr>
      <vt:lpstr>Simulation – High Rate (AWGN)</vt:lpstr>
      <vt:lpstr>Simulation – Low Rate (Model D)</vt:lpstr>
      <vt:lpstr>Simulation – High Rate (Model D)</vt:lpstr>
      <vt:lpstr>Simulation Summary</vt:lpstr>
      <vt:lpstr>Conclusions</vt:lpstr>
      <vt:lpstr>Straw Poll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304</cp:revision>
  <cp:lastPrinted>2017-11-22T00:49:17Z</cp:lastPrinted>
  <dcterms:created xsi:type="dcterms:W3CDTF">2014-10-30T17:06:39Z</dcterms:created>
  <dcterms:modified xsi:type="dcterms:W3CDTF">2018-01-12T18:14:49Z</dcterms:modified>
</cp:coreProperties>
</file>