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6" r:id="rId3"/>
    <p:sldId id="259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304" r:id="rId15"/>
    <p:sldId id="305" r:id="rId16"/>
    <p:sldId id="306" r:id="rId17"/>
    <p:sldId id="302" r:id="rId18"/>
    <p:sldId id="307" r:id="rId19"/>
    <p:sldId id="309" r:id="rId20"/>
    <p:sldId id="303" r:id="rId21"/>
    <p:sldId id="314" r:id="rId22"/>
    <p:sldId id="284" r:id="rId23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99" d="100"/>
          <a:sy n="99" d="100"/>
        </p:scale>
        <p:origin x="2538" y="96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2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802.11-18/0122r0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Sync Field Bit Duration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2018-01-12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348792"/>
              </p:ext>
            </p:extLst>
          </p:nvPr>
        </p:nvGraphicFramePr>
        <p:xfrm>
          <a:off x="549275" y="2428875"/>
          <a:ext cx="8675688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0" name="Document" r:id="rId4" imgW="8486910" imgH="2522246" progId="Word.Document.8">
                  <p:embed/>
                </p:oleObj>
              </mc:Choice>
              <mc:Fallback>
                <p:oleObj name="Document" r:id="rId4" imgW="8486910" imgH="252224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B0B9F-E9B6-430A-90E7-F452D9041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Summary – Correlation Metrics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5CFB1AFB-0407-4967-ACD2-DE3CA26C5818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43854846"/>
                  </p:ext>
                </p:extLst>
              </p:nvPr>
            </p:nvGraphicFramePr>
            <p:xfrm>
              <a:off x="188676" y="2133600"/>
              <a:ext cx="9291582" cy="2870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76382">
                      <a:extLst>
                        <a:ext uri="{9D8B030D-6E8A-4147-A177-3AD203B41FA5}">
                          <a16:colId xmlns:a16="http://schemas.microsoft.com/office/drawing/2014/main" val="198349094"/>
                        </a:ext>
                      </a:extLst>
                    </a:gridCol>
                    <a:gridCol w="1600200">
                      <a:extLst>
                        <a:ext uri="{9D8B030D-6E8A-4147-A177-3AD203B41FA5}">
                          <a16:colId xmlns:a16="http://schemas.microsoft.com/office/drawing/2014/main" val="3987233674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5212929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903510561"/>
                        </a:ext>
                      </a:extLst>
                    </a:gridCol>
                    <a:gridCol w="2133600">
                      <a:extLst>
                        <a:ext uri="{9D8B030D-6E8A-4147-A177-3AD203B41FA5}">
                          <a16:colId xmlns:a16="http://schemas.microsoft.com/office/drawing/2014/main" val="3318155874"/>
                        </a:ext>
                      </a:extLst>
                    </a:gridCol>
                  </a:tblGrid>
                  <a:tr h="406083"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 Design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ACMetric(Short)</a:t>
                          </a:r>
                        </a:p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CCMetric(Short, Long)</a:t>
                          </a:r>
                        </a:p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ACMetric(Long)</a:t>
                          </a:r>
                        </a:p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CCMetric(Long, Short)</a:t>
                          </a:r>
                        </a:p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88103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 µs bit &amp;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𝑆</m:t>
                              </m:r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 = </m:t>
                              </m:r>
                              <m:sSub>
                                <m:sSubPr>
                                  <m:ctrlPr>
                                    <a:rPr lang="en-US" sz="1800" b="0" i="1" dirty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dirty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i="1" dirty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13165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 µs bit &amp;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𝑆</m:t>
                              </m:r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 = </m:t>
                              </m:r>
                              <m:sSub>
                                <m:sSubPr>
                                  <m:ctrlPr>
                                    <a:rPr lang="en-US" sz="1800" b="0" i="1" dirty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dirty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dirty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3998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 µs bit &amp;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𝑆</m:t>
                              </m:r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 = </m:t>
                              </m:r>
                              <m:sSub>
                                <m:sSubPr>
                                  <m:ctrlPr>
                                    <a:rPr lang="en-US" sz="1800" b="0" i="1" dirty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dirty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dirty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10612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 µs bit</a:t>
                          </a:r>
                        </a:p>
                        <a:p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333490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5CFB1AFB-0407-4967-ACD2-DE3CA26C5818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43854846"/>
                  </p:ext>
                </p:extLst>
              </p:nvPr>
            </p:nvGraphicFramePr>
            <p:xfrm>
              <a:off x="188676" y="2133600"/>
              <a:ext cx="9291582" cy="2870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76382">
                      <a:extLst>
                        <a:ext uri="{9D8B030D-6E8A-4147-A177-3AD203B41FA5}">
                          <a16:colId xmlns:a16="http://schemas.microsoft.com/office/drawing/2014/main" val="198349094"/>
                        </a:ext>
                      </a:extLst>
                    </a:gridCol>
                    <a:gridCol w="1600200">
                      <a:extLst>
                        <a:ext uri="{9D8B030D-6E8A-4147-A177-3AD203B41FA5}">
                          <a16:colId xmlns:a16="http://schemas.microsoft.com/office/drawing/2014/main" val="3987233674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5212929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903510561"/>
                        </a:ext>
                      </a:extLst>
                    </a:gridCol>
                    <a:gridCol w="2133600">
                      <a:extLst>
                        <a:ext uri="{9D8B030D-6E8A-4147-A177-3AD203B41FA5}">
                          <a16:colId xmlns:a16="http://schemas.microsoft.com/office/drawing/2014/main" val="3318155874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 Design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err="1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ACMetric</a:t>
                          </a:r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(Short)</a:t>
                          </a:r>
                        </a:p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err="1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CCMetric</a:t>
                          </a:r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(Short, Long)</a:t>
                          </a:r>
                        </a:p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err="1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ACMetric</a:t>
                          </a:r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(Long)</a:t>
                          </a:r>
                        </a:p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err="1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CCMetric</a:t>
                          </a:r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(Long, Short)</a:t>
                          </a:r>
                        </a:p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88103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8" t="-163934" r="-370769" b="-5196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1316596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8" t="-153333" r="-370769" b="-20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39987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8" t="-253333" r="-370769" b="-10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106124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 µs bit</a:t>
                          </a:r>
                        </a:p>
                        <a:p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3334906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3A29F-A249-4109-B8E0-BC28256DC0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60F9E-41CD-4DDC-B82C-65EFEB075F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8C9B8A-0F83-4E8E-8D70-70D7BF2F97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10272A-619B-4EDE-B5B4-665CD7523E8B}"/>
              </a:ext>
            </a:extLst>
          </p:cNvPr>
          <p:cNvSpPr txBox="1">
            <a:spLocks/>
          </p:cNvSpPr>
          <p:nvPr/>
        </p:nvSpPr>
        <p:spPr bwMode="auto">
          <a:xfrm>
            <a:off x="731520" y="5943600"/>
            <a:ext cx="8288868" cy="5571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Larger correlation metrics are better</a:t>
            </a:r>
          </a:p>
        </p:txBody>
      </p:sp>
    </p:spTree>
    <p:extLst>
      <p:ext uri="{BB962C8B-B14F-4D97-AF65-F5344CB8AC3E}">
        <p14:creationId xmlns:p14="http://schemas.microsoft.com/office/powerpoint/2010/main" val="2733956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F5194-E591-4DDB-A754-87159BCCB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02736"/>
            <a:ext cx="8288868" cy="897463"/>
          </a:xfrm>
        </p:spPr>
        <p:txBody>
          <a:bodyPr/>
          <a:lstStyle/>
          <a:p>
            <a:r>
              <a:rPr lang="en-US" sz="3600" dirty="0"/>
              <a:t>Simulations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E2CBEB-03A5-40D5-99D1-AC5DC69116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1520" y="1905000"/>
                <a:ext cx="8288868" cy="4953000"/>
              </a:xfrm>
            </p:spPr>
            <p:txBody>
              <a:bodyPr/>
              <a:lstStyle/>
              <a:p>
                <a:r>
                  <a:rPr lang="en-US" sz="2200" dirty="0"/>
                  <a:t>Receiver Sampling Rate = 4 MHz</a:t>
                </a:r>
              </a:p>
              <a:p>
                <a:r>
                  <a:rPr lang="en-US" sz="2200" dirty="0"/>
                  <a:t>100 bit data field</a:t>
                </a:r>
              </a:p>
              <a:p>
                <a:r>
                  <a:rPr lang="en-US" sz="2200" dirty="0"/>
                  <a:t>Data Field Low Data Rate = 62.5 kb/s</a:t>
                </a:r>
              </a:p>
              <a:p>
                <a:pPr lvl="1"/>
                <a:r>
                  <a:rPr lang="en-US" sz="2000" dirty="0"/>
                  <a:t>One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𝐞𝐚𝐜𝐡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𝐎𝐎𝐊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𝐬𝐲𝐦𝐛𝐨𝐥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𝐢𝐬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endParaRPr lang="en-US" sz="2000" dirty="0"/>
              </a:p>
              <a:p>
                <a:pPr lvl="1"/>
                <a:r>
                  <a:rPr lang="en-US" sz="2000" dirty="0"/>
                  <a:t>Zero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𝐞𝐚𝐜𝐡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𝐎𝐎𝐊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𝐬𝐲𝐦𝐨𝐥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𝐢𝐬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endParaRPr lang="en-US" sz="2000" dirty="0"/>
              </a:p>
              <a:p>
                <a:r>
                  <a:rPr lang="en-US" sz="2200" dirty="0"/>
                  <a:t>Data Field High Data Rate = 250 kb/s</a:t>
                </a:r>
              </a:p>
              <a:p>
                <a:pPr lvl="1"/>
                <a:r>
                  <a:rPr lang="en-US" sz="2000" dirty="0"/>
                  <a:t>One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𝐞𝐚𝐜𝐡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𝐎𝐎𝐊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𝐬𝐲𝐦𝐛𝐨𝐥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𝐢𝐬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endParaRPr lang="en-US" sz="2000" dirty="0"/>
              </a:p>
              <a:p>
                <a:pPr lvl="1"/>
                <a:r>
                  <a:rPr lang="en-US" sz="2000" dirty="0"/>
                  <a:t>Zero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𝐞𝐚𝐜𝐡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𝐎𝐎𝐊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𝐬𝐲𝐦𝐨𝐥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𝐢𝐬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endParaRPr lang="en-US" sz="2000" dirty="0"/>
              </a:p>
              <a:p>
                <a:pPr lvl="1"/>
                <a:r>
                  <a:rPr lang="en-US" sz="2000" dirty="0"/>
                  <a:t>No BCC</a:t>
                </a:r>
              </a:p>
              <a:p>
                <a:r>
                  <a:rPr lang="en-US" sz="2200" dirty="0"/>
                  <a:t>Normalized the correlator output, dividing by the average signal power</a:t>
                </a:r>
              </a:p>
              <a:p>
                <a:r>
                  <a:rPr lang="en-US" sz="2200" dirty="0"/>
                  <a:t>Sync Detection False Alarm rate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200" dirty="0"/>
                  <a:t> over 2 ms interval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E2CBEB-03A5-40D5-99D1-AC5DC69116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1905000"/>
                <a:ext cx="8288868" cy="4953000"/>
              </a:xfrm>
              <a:blipFill>
                <a:blip r:embed="rId2"/>
                <a:stretch>
                  <a:fillRect l="-809" t="-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FA424-8138-45D1-A66F-DD78C9EEFE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06F0E-AEF8-44EB-907B-3E0896807F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E94289-000D-4B4E-A659-5AB922A870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285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637-19C0-4305-B55B-B9317548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92478"/>
          </a:xfrm>
        </p:spPr>
        <p:txBody>
          <a:bodyPr/>
          <a:lstStyle/>
          <a:p>
            <a:r>
              <a:rPr lang="en-US" sz="3600" dirty="0"/>
              <a:t>Simulations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80A187-96B0-4A54-A03B-AF120BBEF6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2113282"/>
                <a:ext cx="9220200" cy="4387427"/>
              </a:xfrm>
            </p:spPr>
            <p:txBody>
              <a:bodyPr/>
              <a:lstStyle/>
              <a:p>
                <a:r>
                  <a:rPr lang="en-US" u="sng" dirty="0">
                    <a:cs typeface="Calibri" panose="020F0502020204030204" pitchFamily="34" charset="0"/>
                  </a:rPr>
                  <a:t>Sync Design #1</a:t>
                </a:r>
              </a:p>
              <a:p>
                <a:pPr lvl="1"/>
                <a:r>
                  <a:rPr lang="en-US" dirty="0">
                    <a:cs typeface="Calibri" panose="020F0502020204030204" pitchFamily="34" charset="0"/>
                  </a:rPr>
                  <a:t>4 µs Sync Bit Duration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dirty="0">
                        <a:latin typeface="Cambria Math" panose="02040503050406030204" pitchFamily="18" charset="0"/>
                      </a:rPr>
                      <m:t>= [1, 1,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1, 0, 0, 0, 1, 0, 1, 0, 0, 1, 0, 0, 1, 1]</m:t>
                    </m:r>
                  </m:oMath>
                </a14:m>
                <a:endParaRPr lang="en-US" sz="2000" dirty="0"/>
              </a:p>
              <a:p>
                <a:r>
                  <a:rPr lang="en-US" u="sng" dirty="0">
                    <a:cs typeface="Calibri" panose="020F0502020204030204" pitchFamily="34" charset="0"/>
                  </a:rPr>
                  <a:t>Sync Design #2</a:t>
                </a:r>
              </a:p>
              <a:p>
                <a:pPr lvl="1"/>
                <a:r>
                  <a:rPr lang="en-US" dirty="0">
                    <a:cs typeface="Calibri" panose="020F0502020204030204" pitchFamily="34" charset="0"/>
                  </a:rPr>
                  <a:t>2 µs Sync Bit Duration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000" b="0" i="1" dirty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dirty="0">
                        <a:latin typeface="Cambria Math" panose="02040503050406030204" pitchFamily="18" charset="0"/>
                      </a:rPr>
                      <m:t>=[0, 1, 1, 1, 0, 1, 0, 1, 0, 0, 0, 0, 1, 0, 0, 1, 0, 1, 1, 0, 0, 1, 1, 1, 1, 1, 0, 0, 0, 1, 1, 0]</m:t>
                    </m:r>
                  </m:oMath>
                </a14:m>
                <a:endParaRPr lang="en-US" sz="2000" b="0" dirty="0">
                  <a:cs typeface="Calibri" panose="020F0502020204030204" pitchFamily="34" charset="0"/>
                </a:endParaRPr>
              </a:p>
              <a:p>
                <a:r>
                  <a:rPr lang="en-US" dirty="0">
                    <a:cs typeface="Calibri" panose="020F0502020204030204" pitchFamily="34" charset="0"/>
                  </a:rPr>
                  <a:t>In both designs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𝑆h𝑜𝑟𝑡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</m:t>
                    </m:r>
                    <m:acc>
                      <m:accPr>
                        <m:chr m:val="̅"/>
                        <m:ctrlPr>
                          <a:rPr lang="en-US" b="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b="0" dirty="0">
                    <a:cs typeface="Calibri" panose="020F0502020204030204" pitchFamily="34" charset="0"/>
                  </a:rPr>
                  <a:t>              Sync Duration = 64 µs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𝐿𝑜𝑛𝑔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[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>
                    <a:cs typeface="Calibri" panose="020F0502020204030204" pitchFamily="34" charset="0"/>
                  </a:rPr>
                  <a:t>        </a:t>
                </a:r>
                <a:r>
                  <a:rPr lang="en-US" b="0" dirty="0">
                    <a:cs typeface="Calibri" panose="020F0502020204030204" pitchFamily="34" charset="0"/>
                  </a:rPr>
                  <a:t>Sync Duration = 128 µs</a:t>
                </a:r>
              </a:p>
              <a:p>
                <a:endParaRPr lang="en-US" sz="2200" b="0" dirty="0"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80A187-96B0-4A54-A03B-AF120BBEF6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2113282"/>
                <a:ext cx="9220200" cy="4387427"/>
              </a:xfrm>
              <a:blipFill>
                <a:blip r:embed="rId2"/>
                <a:stretch>
                  <a:fillRect l="-859" t="-1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9E0A09-D7ED-438B-8046-510E390AF0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B5500-13D0-48DF-B7C9-2059655C78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98C796-0A18-453C-B1AE-5863980FC7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030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62742-E5E0-420E-90F5-D315CDCA3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200" dirty="0"/>
              <a:t>PER Sim – Low Rate, AWGN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E140C-BDC8-46D8-9E8E-437DECA56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23C0-1C22-46C3-B2A9-27AE8A1534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960A10-7FF5-44E5-B6DA-CFF900AF4F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FCBA71-247D-49D8-BADD-98F92CAB5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310" y="1828800"/>
            <a:ext cx="9380890" cy="430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681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62742-E5E0-420E-90F5-D315CDCA3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200" dirty="0"/>
              <a:t>PER Sim – High Rate, AWGN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E140C-BDC8-46D8-9E8E-437DECA56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23C0-1C22-46C3-B2A9-27AE8A1534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960A10-7FF5-44E5-B6DA-CFF900AF4F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BE0C1B-8E01-4864-98A9-0E2111A96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61" y="1864367"/>
            <a:ext cx="9401239" cy="430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818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62742-E5E0-420E-90F5-D315CDCA3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200" dirty="0"/>
              <a:t>PER Sim – Low Rate, Model 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E140C-BDC8-46D8-9E8E-437DECA56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23C0-1C22-46C3-B2A9-27AE8A1534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960A10-7FF5-44E5-B6DA-CFF900AF4F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816399-1920-4B19-A452-DFBA19972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22" y="1752600"/>
            <a:ext cx="9380890" cy="431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522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62742-E5E0-420E-90F5-D315CDCA3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200" dirty="0"/>
              <a:t>PER Sim – High Rate, Model 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E140C-BDC8-46D8-9E8E-437DECA56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23C0-1C22-46C3-B2A9-27AE8A1534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960A10-7FF5-44E5-B6DA-CFF900AF4F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0460FC-BE18-4B11-A06D-58DD06866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09" y="1793260"/>
            <a:ext cx="9380890" cy="430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72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E79E-267D-4882-9F74-7FDE02B7B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3600" dirty="0"/>
              <a:t>Simulation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2FEDC-0258-4ED2-BC6F-818DCD18A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4586440"/>
            <a:ext cx="8380307" cy="1814360"/>
          </a:xfrm>
        </p:spPr>
        <p:txBody>
          <a:bodyPr/>
          <a:lstStyle/>
          <a:p>
            <a:r>
              <a:rPr lang="en-US" dirty="0"/>
              <a:t>At the Low Data Rate the two designs are almost identical</a:t>
            </a:r>
          </a:p>
          <a:p>
            <a:r>
              <a:rPr lang="en-US" dirty="0"/>
              <a:t>At the High Data Rate, Sync Design #2 is measurably better</a:t>
            </a:r>
          </a:p>
          <a:p>
            <a:pPr lvl="1"/>
            <a:r>
              <a:rPr lang="en-US" dirty="0"/>
              <a:t>Sync Design #2 may have better timing recover which matters more for the High Data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AA4DB-C9D5-41D1-A491-704C2F729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1A1D6-2E13-42EB-9840-7D2679812D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F7531F-020F-4395-AFE7-195D3A7A12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AC603450-C513-4008-94F3-A0F8E9A9F6B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072275228"/>
                  </p:ext>
                </p:extLst>
              </p:nvPr>
            </p:nvGraphicFramePr>
            <p:xfrm>
              <a:off x="228600" y="1665350"/>
              <a:ext cx="9220201" cy="2179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600">
                      <a:extLst>
                        <a:ext uri="{9D8B030D-6E8A-4147-A177-3AD203B41FA5}">
                          <a16:colId xmlns:a16="http://schemas.microsoft.com/office/drawing/2014/main" val="3849777228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4011983711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508865569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23899756"/>
                        </a:ext>
                      </a:extLst>
                    </a:gridCol>
                    <a:gridCol w="1447800">
                      <a:extLst>
                        <a:ext uri="{9D8B030D-6E8A-4147-A177-3AD203B41FA5}">
                          <a16:colId xmlns:a16="http://schemas.microsoft.com/office/drawing/2014/main" val="3023454116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554027952"/>
                        </a:ext>
                      </a:extLst>
                    </a:gridCol>
                    <a:gridCol w="1371601">
                      <a:extLst>
                        <a:ext uri="{9D8B030D-6E8A-4147-A177-3AD203B41FA5}">
                          <a16:colId xmlns:a16="http://schemas.microsoft.com/office/drawing/2014/main" val="18087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Sync Design 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Sync Bit Duration (µs)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Length of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𝑆</m:t>
                              </m:r>
                            </m:oMath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(bits)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Real Sync Detect SNR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Low Rate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AWGN (dB)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Real Sync Detect SNR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High Rate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AWGN (dB)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Real Sync Detect SNR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Low Rate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Model D (dB)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Real Sync Detect SNR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High Rate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Model D (dB)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094501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-7.21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-2.94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-0.89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4.52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67975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-7.24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-3.16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-0.92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3.71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991440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𝑺𝑵</m:t>
                                </m:r>
                                <m:sSub>
                                  <m:sSubPr>
                                    <m:ctrlPr>
                                      <a:rPr lang="en-US" sz="1600" b="1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𝑹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𝑺𝑵</m:t>
                                </m:r>
                                <m:sSub>
                                  <m:sSubPr>
                                    <m:ctrlPr>
                                      <a:rPr lang="en-US" sz="1600" b="1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𝑹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0.03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0.22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0.03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0.81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01257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AC603450-C513-4008-94F3-A0F8E9A9F6B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072275228"/>
                  </p:ext>
                </p:extLst>
              </p:nvPr>
            </p:nvGraphicFramePr>
            <p:xfrm>
              <a:off x="228600" y="1665350"/>
              <a:ext cx="9220201" cy="2179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600">
                      <a:extLst>
                        <a:ext uri="{9D8B030D-6E8A-4147-A177-3AD203B41FA5}">
                          <a16:colId xmlns:a16="http://schemas.microsoft.com/office/drawing/2014/main" val="3849777228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4011983711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508865569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23899756"/>
                        </a:ext>
                      </a:extLst>
                    </a:gridCol>
                    <a:gridCol w="1447800">
                      <a:extLst>
                        <a:ext uri="{9D8B030D-6E8A-4147-A177-3AD203B41FA5}">
                          <a16:colId xmlns:a16="http://schemas.microsoft.com/office/drawing/2014/main" val="3023454116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554027952"/>
                        </a:ext>
                      </a:extLst>
                    </a:gridCol>
                    <a:gridCol w="1371601">
                      <a:extLst>
                        <a:ext uri="{9D8B030D-6E8A-4147-A177-3AD203B41FA5}">
                          <a16:colId xmlns:a16="http://schemas.microsoft.com/office/drawing/2014/main" val="1808798"/>
                        </a:ext>
                      </a:extLst>
                    </a:gridCol>
                  </a:tblGrid>
                  <a:tr h="1066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Sync Design 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Sync Bit Duration (µs)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98675" t="-1714" r="-607285" b="-1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Real Sync Detect SNR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Low Rate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AWGN (dB)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Real Sync Detect SNR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High Rate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AWGN (dB)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Real Sync Detect SNR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Low Rate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Model D (dB)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Real Sync Detect SNR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High Rate</a:t>
                          </a:r>
                        </a:p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Model D (dB)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094501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-7.21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-2.94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-0.89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4.52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67975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-7.24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-3.16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-0.92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3.71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991440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47" t="-491803" r="-427083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0.03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0.22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0.03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0.81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012574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0309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9F93-1405-455C-A62B-8F54E9061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Timing Recovery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4587F-1162-4EB3-B53B-9EE6F64F7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Captured Timing Error during simulations for both designs</a:t>
            </a:r>
          </a:p>
          <a:p>
            <a:r>
              <a:rPr lang="en-US" dirty="0"/>
              <a:t>Plotted the CDF of the timing error to investigate the hypothesis that Design #2 has lower timing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2D70A-E4AE-44C9-B6BD-ECD6E0ACBC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CF100-E8E7-4D16-8A7D-77081AEC1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1D152F-BD64-49A0-92DF-318A7EEBC1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464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80E97-36A5-4E11-A369-50EA3CC25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600" dirty="0"/>
              <a:t>Timing Error CDF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4C6D1-4F63-4D97-8207-9254A0979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096000"/>
            <a:ext cx="8288868" cy="762000"/>
          </a:xfrm>
        </p:spPr>
        <p:txBody>
          <a:bodyPr/>
          <a:lstStyle/>
          <a:p>
            <a:r>
              <a:rPr lang="en-US" sz="2200" dirty="0">
                <a:cs typeface="Calibri" panose="020F0502020204030204" pitchFamily="34" charset="0"/>
              </a:rPr>
              <a:t>Design #2, using the 2 µs bit duration, does indeed have lower timing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8F0CBD-038A-402A-9959-70425D4837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49D39-85EE-4DE7-9EEB-D3A2288592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0F021F-CB22-4065-9E9A-A5D6B54E6D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D9D6DC-CB3B-4909-84EF-18FE8CCEA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61" y="1605035"/>
            <a:ext cx="9401239" cy="441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54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119B-4F83-4333-B2A5-6382C7E8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9C600-D8AE-4C4C-9E3E-BF474A882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November Session the Task Group decided on the general structure of the Sync Field</a:t>
            </a:r>
          </a:p>
          <a:p>
            <a:r>
              <a:rPr lang="en-US" dirty="0"/>
              <a:t>Two decisions are still open on the Sync Field design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Duration of the Sync Field Bit: </a:t>
            </a:r>
            <a:r>
              <a:rPr lang="en-US" dirty="0">
                <a:cs typeface="Calibri" panose="020F0502020204030204" pitchFamily="34" charset="0"/>
              </a:rPr>
              <a:t>either 2 or 4 µs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>
                <a:cs typeface="Calibri" panose="020F0502020204030204" pitchFamily="34" charset="0"/>
              </a:rPr>
              <a:t>Specific bit sequence</a:t>
            </a:r>
          </a:p>
          <a:p>
            <a:r>
              <a:rPr lang="en-US" dirty="0"/>
              <a:t>Here we focus on the choice of the Sync Field Bit Duration</a:t>
            </a:r>
          </a:p>
          <a:p>
            <a:r>
              <a:rPr lang="en-US" dirty="0"/>
              <a:t>In a subsequent presentation we focus on the Specific Bit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E0858-3049-426B-A8F6-C40A3C7284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B7566-C1C9-4DF4-BB99-58990A0CB8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9EE257-B01C-45D7-8CD3-CB77C186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4920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22F46-7E4F-4A91-AD09-87AC54C55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1097277"/>
          </a:xfrm>
        </p:spPr>
        <p:txBody>
          <a:bodyPr/>
          <a:lstStyle/>
          <a:p>
            <a:r>
              <a:rPr lang="en-US" sz="36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52CC8-6D33-40C7-86AE-5B67B72B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915400" cy="4754878"/>
          </a:xfrm>
        </p:spPr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The use of a 2 µs Sync Bit Duration provides better symbol timing recover than a 4 µs Sync Bit Duration, resulting in better PER performance</a:t>
            </a:r>
          </a:p>
          <a:p>
            <a:r>
              <a:rPr lang="en-US" dirty="0">
                <a:cs typeface="Calibri" panose="020F0502020204030204" pitchFamily="34" charset="0"/>
              </a:rPr>
              <a:t>In the High Data Rate the 2 µs Sync Bit Duration provides </a:t>
            </a:r>
            <a:r>
              <a:rPr lang="en-US" u="sng" dirty="0">
                <a:cs typeface="Calibri" panose="020F0502020204030204" pitchFamily="34" charset="0"/>
              </a:rPr>
              <a:t>0.8 dB better performance </a:t>
            </a:r>
            <a:r>
              <a:rPr lang="en-US" dirty="0">
                <a:cs typeface="Calibri" panose="020F0502020204030204" pitchFamily="34" charset="0"/>
              </a:rPr>
              <a:t>than the 4 µs Sync Bit Duration</a:t>
            </a:r>
          </a:p>
          <a:p>
            <a:r>
              <a:rPr lang="en-US" dirty="0">
                <a:cs typeface="Calibri" panose="020F0502020204030204" pitchFamily="34" charset="0"/>
              </a:rPr>
              <a:t>The performance for 2 and 4 µs Sync Bit Duration are similar in the Low Data Rate, since the Low Data Rate is less sensitive to timing errors</a:t>
            </a: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B72C5-D3A0-434E-952B-255BBB1B31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67BC-C6F3-4DA4-9156-1B263FDF44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649AF2-B400-4334-B7C8-1438457D98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837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8CA6B-F268-46D7-9068-2185C20DC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645DD-00A7-4DA8-8239-885AE6D84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Do you support using a 2 µs bit duration for the Sync Field?</a:t>
            </a:r>
          </a:p>
          <a:p>
            <a:r>
              <a:rPr lang="en-US" dirty="0">
                <a:cs typeface="Calibri" panose="020F0502020204030204" pitchFamily="34" charset="0"/>
              </a:rPr>
              <a:t>Yes</a:t>
            </a:r>
          </a:p>
          <a:p>
            <a:r>
              <a:rPr lang="en-US" dirty="0">
                <a:cs typeface="Calibri" panose="020F0502020204030204" pitchFamily="34" charset="0"/>
              </a:rPr>
              <a:t>No</a:t>
            </a:r>
          </a:p>
          <a:p>
            <a:r>
              <a:rPr lang="en-US" dirty="0">
                <a:cs typeface="Calibri" panose="020F0502020204030204" pitchFamily="34" charset="0"/>
              </a:rPr>
              <a:t>Abstain</a:t>
            </a:r>
          </a:p>
          <a:p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128EA-6F73-4153-8ADC-F230C73D8B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022BC-226D-4CB4-A36E-BCB8A3DECE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6FC346-3CBB-4140-955D-1C816ED0A1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033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3BE19-73F5-42B8-ABE3-F817B8511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72D1C-0897-4467-8F78-132A341FD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Steve Shellhammer, Bin Tian, and Lochan Verma, “Dual Sync Designs,” IEEE 802.11-17/1617r1, November 2017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76753-0A97-4B49-8F1A-233B0FE783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E9EC1-1C7C-4DE8-B393-B28624417D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34BE28-563C-4338-A9B7-2CE2C352A8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622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6F481-382A-4D0B-B205-F73682713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100899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E1099A-CC9B-40BB-BE9F-525C99288B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1520" y="1828800"/>
                <a:ext cx="8717280" cy="4191000"/>
              </a:xfrm>
            </p:spPr>
            <p:txBody>
              <a:bodyPr/>
              <a:lstStyle/>
              <a:p>
                <a:r>
                  <a:rPr lang="en-US" sz="2200" dirty="0">
                    <a:cs typeface="Calibri" panose="020F0502020204030204" pitchFamily="34" charset="0"/>
                  </a:rPr>
                  <a:t>The IEEE decided on the Sync Field Structure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𝑆h𝑜𝑟𝑡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b="0" dirty="0">
                    <a:cs typeface="Calibri" panose="020F0502020204030204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𝐿𝑜𝑛𝑔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>
                  <a:cs typeface="Calibri" panose="020F0502020204030204" pitchFamily="34" charset="0"/>
                </a:endParaRPr>
              </a:p>
              <a:p>
                <a:r>
                  <a:rPr lang="en-US" sz="2200" dirty="0">
                    <a:cs typeface="Calibri" panose="020F0502020204030204" pitchFamily="34" charset="0"/>
                  </a:rPr>
                  <a:t>The bit duration of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200" dirty="0">
                    <a:cs typeface="Calibri" panose="020F0502020204030204" pitchFamily="34" charset="0"/>
                  </a:rPr>
                  <a:t> is either 2 or 4 µs</a:t>
                </a:r>
              </a:p>
              <a:p>
                <a:r>
                  <a:rPr lang="en-US" sz="2200" dirty="0">
                    <a:cs typeface="Calibri" panose="020F0502020204030204" pitchFamily="34" charset="0"/>
                  </a:rPr>
                  <a:t>In order to decide on the Sync Bit Duration, we search for optimum bit sequences for both bit durations</a:t>
                </a:r>
              </a:p>
              <a:p>
                <a:r>
                  <a:rPr lang="en-US" sz="2200" dirty="0">
                    <a:cs typeface="Calibri" panose="020F0502020204030204" pitchFamily="34" charset="0"/>
                  </a:rPr>
                  <a:t>Given those bit sequences we demonstrate the benefits of the 2 µs Sync Bit Duration</a:t>
                </a:r>
                <a:endParaRPr lang="en-US" sz="2000" dirty="0">
                  <a:cs typeface="Calibri" panose="020F0502020204030204" pitchFamily="34" charset="0"/>
                </a:endParaRPr>
              </a:p>
              <a:p>
                <a:r>
                  <a:rPr lang="en-US" sz="2200" dirty="0">
                    <a:cs typeface="Calibri" panose="020F0502020204030204" pitchFamily="34" charset="0"/>
                  </a:rPr>
                  <a:t>The optimum S is first searched through maximizing the metric described in [1]</a:t>
                </a:r>
              </a:p>
              <a:p>
                <a:r>
                  <a:rPr lang="en-US" sz="2200" dirty="0">
                    <a:cs typeface="Calibri" panose="020F0502020204030204" pitchFamily="34" charset="0"/>
                  </a:rPr>
                  <a:t>The metric used for the Optimum S is given by, </a:t>
                </a:r>
              </a:p>
              <a:p>
                <a:endParaRPr lang="en-US" sz="2200" dirty="0"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E1099A-CC9B-40BB-BE9F-525C99288B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1828800"/>
                <a:ext cx="8717280" cy="4191000"/>
              </a:xfrm>
              <a:blipFill>
                <a:blip r:embed="rId2"/>
                <a:stretch>
                  <a:fillRect l="-769" t="-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DFD7D-5444-4F26-AF29-E5E6803C6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5ACE8-1006-420F-9046-21BB2A7FE2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99F5A7-E2C9-44D2-8031-31CDD8DDEE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2E08B36-3A8D-4189-9C42-45584CC095EC}"/>
                  </a:ext>
                </a:extLst>
              </p:cNvPr>
              <p:cNvSpPr txBox="1"/>
              <p:nvPr/>
            </p:nvSpPr>
            <p:spPr>
              <a:xfrm>
                <a:off x="1534110" y="5867400"/>
                <a:ext cx="632878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𝑚𝑒𝑡𝑟𝑖𝑐</m:t>
                      </m:r>
                      <m: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ACmetric</m:t>
                      </m:r>
                      <m:d>
                        <m:dPr>
                          <m:ctrlP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Short</m:t>
                          </m:r>
                        </m:e>
                      </m:d>
                      <m: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CCmetric</m:t>
                      </m:r>
                      <m:d>
                        <m:dPr>
                          <m:ctrlP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Short</m:t>
                          </m:r>
                          <m:r>
                            <a:rPr lang="en-US" sz="2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n-US" sz="2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Long</m:t>
                          </m:r>
                        </m:e>
                      </m:d>
                    </m:oMath>
                  </m:oMathPara>
                </a14:m>
                <a:endParaRPr lang="en-US" sz="2200" b="0" i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ACmetric</m:t>
                      </m:r>
                      <m:d>
                        <m:dPr>
                          <m:ctrlP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Long</m:t>
                          </m:r>
                        </m:e>
                      </m:d>
                      <m: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CCmetric</m:t>
                      </m:r>
                      <m: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Long</m:t>
                      </m:r>
                      <m: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Short</m:t>
                      </m:r>
                      <m:r>
                        <a:rPr lang="en-US" sz="2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2E08B36-3A8D-4189-9C42-45584CC095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110" y="5867400"/>
                <a:ext cx="6328784" cy="677108"/>
              </a:xfrm>
              <a:prstGeom prst="rect">
                <a:avLst/>
              </a:prstGeom>
              <a:blipFill>
                <a:blip r:embed="rId3"/>
                <a:stretch>
                  <a:fillRect l="-578" b="-17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57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84487-B590-4E09-8E81-B3279F1E6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cs typeface="Calibri" panose="020F0502020204030204" pitchFamily="34" charset="0"/>
              </a:rPr>
              <a:t>4 µs Sync Bit Duration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119017E-0959-41FB-BA20-B6E93CEB57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1520" y="1952418"/>
                <a:ext cx="8288868" cy="4829382"/>
              </a:xfrm>
            </p:spPr>
            <p:txBody>
              <a:bodyPr/>
              <a:lstStyle/>
              <a:p>
                <a:r>
                  <a:rPr lang="en-US" sz="2200" dirty="0"/>
                  <a:t>Searched over all possible 16-bit sequences with 8 ones and 8 zeros</a:t>
                </a:r>
              </a:p>
              <a:p>
                <a:r>
                  <a:rPr lang="en-US" sz="2200" dirty="0"/>
                  <a:t>There were three sequence that obtain the maximum metric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[1,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0, 1, 0, 1, 0, 0, 1, 0, 0, 1, 1, 1, 1, 0, 0]</m:t>
                    </m:r>
                  </m:oMath>
                </a14:m>
                <a:endParaRPr lang="en-US" sz="20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[1,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1, 0, 1, 1, 0, 0, 0, 0, 1, 1, 0, 1, 0, 1, 0]</m:t>
                    </m:r>
                  </m:oMath>
                </a14:m>
                <a:endParaRPr lang="en-US" sz="20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[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1, 1, 1, 0, 0, 0, 1, 0, 1, 0, 0, 1, 0, 0, 1, 1]</m:t>
                    </m:r>
                  </m:oMath>
                </a14:m>
                <a:endParaRPr lang="en-US" sz="2000" dirty="0"/>
              </a:p>
              <a:p>
                <a:r>
                  <a:rPr lang="en-US" sz="2200" dirty="0"/>
                  <a:t>Longest Sync string of zeros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200" b="0" dirty="0"/>
                  <a:t> </a:t>
                </a:r>
                <a:r>
                  <a:rPr lang="en-US" sz="2200" dirty="0"/>
                  <a:t>is four (Short)</a:t>
                </a:r>
              </a:p>
              <a:p>
                <a:r>
                  <a:rPr lang="en-US" sz="2200" dirty="0"/>
                  <a:t>Longest Sync string of zeros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200" b="0" dirty="0"/>
                  <a:t> </a:t>
                </a:r>
                <a:r>
                  <a:rPr lang="en-US" sz="2200" dirty="0"/>
                  <a:t>is four (Long)</a:t>
                </a:r>
              </a:p>
              <a:p>
                <a:r>
                  <a:rPr lang="en-US" sz="2200" dirty="0"/>
                  <a:t>Longest Sync string of zeros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200" b="0" dirty="0"/>
                  <a:t> </a:t>
                </a:r>
                <a:r>
                  <a:rPr lang="en-US" sz="2200" dirty="0"/>
                  <a:t>is three (both Long and Short)</a:t>
                </a:r>
              </a:p>
              <a:p>
                <a:pPr lvl="1"/>
                <a:r>
                  <a:rPr lang="en-US" dirty="0"/>
                  <a:t>Simulate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b="0" dirty="0"/>
              </a:p>
              <a:p>
                <a:r>
                  <a:rPr lang="en-US" sz="2200" dirty="0"/>
                  <a:t>For reference a 15-bit MLS is,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𝑀𝐿𝑆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[1, 0, 0, 0, 1, 1, 1, 1, 0, 1, 0, 1, 1, 0, 0]</m:t>
                    </m:r>
                  </m:oMath>
                </a14:m>
                <a:endParaRPr lang="en-US" sz="2000" dirty="0"/>
              </a:p>
              <a:p>
                <a:endParaRPr lang="en-US" sz="2200" dirty="0"/>
              </a:p>
              <a:p>
                <a:endParaRPr lang="en-US" sz="2200" dirty="0"/>
              </a:p>
              <a:p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119017E-0959-41FB-BA20-B6E93CEB57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1952418"/>
                <a:ext cx="8288868" cy="4829382"/>
              </a:xfrm>
              <a:blipFill>
                <a:blip r:embed="rId2"/>
                <a:stretch>
                  <a:fillRect l="-809" t="-757" r="-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ECF068-9608-4CC1-9A41-871C000DFF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920C4-5163-4A67-93EE-A41C9D1245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FA705F-B2E2-428B-B016-958C95526E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33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976FC6-111A-4EBE-B6A9-8BD75C57A4A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3600" dirty="0"/>
                  <a:t> Correlator Output: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 = </m:t>
                    </m:r>
                    <m:sSub>
                      <m:sSubPr>
                        <m:ctrlPr>
                          <a:rPr lang="en-US" sz="36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36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976FC6-111A-4EBE-B6A9-8BD75C57A4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746CE-F4AC-4207-BDAB-D368F2C837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DDA79-0984-4E23-ABAF-CD4BAFA45A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8D3BB3-AE78-4834-9F51-9EBD00F4A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2FE46A-B845-4A05-B0FF-E442615A48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970" y="1752600"/>
            <a:ext cx="6668430" cy="499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33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976FC6-111A-4EBE-B6A9-8BD75C57A4A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3600" dirty="0"/>
                  <a:t> Correlator Output: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=  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3600" b="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976FC6-111A-4EBE-B6A9-8BD75C57A4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746CE-F4AC-4207-BDAB-D368F2C837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DDA79-0984-4E23-ABAF-CD4BAFA45A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8D3BB3-AE78-4834-9F51-9EBD00F4A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3C7589-D966-4F81-96ED-BF117B746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82382"/>
            <a:ext cx="6668430" cy="499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913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976FC6-111A-4EBE-B6A9-8BD75C57A4A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3600" dirty="0"/>
                  <a:t> Correlator Output: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 =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3600" b="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976FC6-111A-4EBE-B6A9-8BD75C57A4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746CE-F4AC-4207-BDAB-D368F2C837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DDA79-0984-4E23-ABAF-CD4BAFA45A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8D3BB3-AE78-4834-9F51-9EBD00F4A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3886A8-8BA8-4681-8FBC-0A61277C1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970" y="1782382"/>
            <a:ext cx="6668430" cy="499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803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84487-B590-4E09-8E81-B3279F1E6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cs typeface="Calibri" panose="020F0502020204030204" pitchFamily="34" charset="0"/>
              </a:rPr>
              <a:t>2 µs Sync Bit Duration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119017E-0959-41FB-BA20-B6E93CEB57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2113282"/>
                <a:ext cx="9220200" cy="4387427"/>
              </a:xfrm>
            </p:spPr>
            <p:txBody>
              <a:bodyPr/>
              <a:lstStyle/>
              <a:p>
                <a:r>
                  <a:rPr lang="en-US" sz="2200" dirty="0"/>
                  <a:t>Start with 31-bit MLS</a:t>
                </a:r>
              </a:p>
              <a:p>
                <a:r>
                  <a:rPr lang="en-US" sz="2200" dirty="0"/>
                  <a:t>Consider all possible rotations prepended with a zero</a:t>
                </a:r>
              </a:p>
              <a:p>
                <a:r>
                  <a:rPr lang="en-US" sz="2200" dirty="0"/>
                  <a:t>Also considered all possible rotations of the reversed MLS, prepended by a zero</a:t>
                </a:r>
              </a:p>
              <a:p>
                <a:r>
                  <a:rPr lang="en-US" sz="2200" dirty="0"/>
                  <a:t>There is one sequence that obtain the maximum metric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=[0, 1, 1, 1, 0, 1, 0, 1, 0, 0, 0, 0, 1, 0, 0, 1, 0, 1, 1, 0, 0, 1, 1, 1,</m:t>
                    </m:r>
                    <m:r>
                      <a:rPr lang="en-US" sz="2000" b="0" i="1" dirty="0">
                        <a:latin typeface="Cambria Math" panose="02040503050406030204" pitchFamily="18" charset="0"/>
                      </a:rPr>
                      <m:t> 1, 1, 0, 0, 0, 1, 1, 0]</m:t>
                    </m:r>
                  </m:oMath>
                </a14:m>
                <a:endParaRPr lang="en-US" sz="2200" b="0" dirty="0"/>
              </a:p>
              <a:p>
                <a:endParaRPr lang="en-US" sz="2200" dirty="0"/>
              </a:p>
              <a:p>
                <a:endParaRPr lang="en-US" sz="2200" dirty="0"/>
              </a:p>
              <a:p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119017E-0959-41FB-BA20-B6E93CEB57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2113282"/>
                <a:ext cx="9220200" cy="4387427"/>
              </a:xfrm>
              <a:blipFill>
                <a:blip r:embed="rId2"/>
                <a:stretch>
                  <a:fillRect l="-727" t="-974" r="-13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ECF068-9608-4CC1-9A41-871C000DFF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920C4-5163-4A67-93EE-A41C9D1245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FA705F-B2E2-428B-B016-958C95526E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436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976FC6-111A-4EBE-B6A9-8BD75C57A4A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3600" dirty="0"/>
                  <a:t> Correlator Output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976FC6-111A-4EBE-B6A9-8BD75C57A4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746CE-F4AC-4207-BDAB-D368F2C837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DDA79-0984-4E23-ABAF-CD4BAFA45A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8D3BB3-AE78-4834-9F51-9EBD00F4A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7F1EEE-F4D2-4A69-96C3-359094AFEB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1752600"/>
            <a:ext cx="6667500" cy="499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146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1110</TotalTime>
  <Words>1365</Words>
  <Application>Microsoft Office PowerPoint</Application>
  <PresentationFormat>Custom</PresentationFormat>
  <Paragraphs>223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Sync Field Bit Duration</vt:lpstr>
      <vt:lpstr>Abstract</vt:lpstr>
      <vt:lpstr>Introduction</vt:lpstr>
      <vt:lpstr>4 µs Sync Bit Duration</vt:lpstr>
      <vt:lpstr>S Correlator Output: S = S_1</vt:lpstr>
      <vt:lpstr>S Correlator Output: S=  S_2</vt:lpstr>
      <vt:lpstr>S Correlator Output: S =S_3</vt:lpstr>
      <vt:lpstr>2 µs Sync Bit Duration</vt:lpstr>
      <vt:lpstr>S Correlator Output</vt:lpstr>
      <vt:lpstr>Summary – Correlation Metrics</vt:lpstr>
      <vt:lpstr>Simulations</vt:lpstr>
      <vt:lpstr>Simulations (cont.)</vt:lpstr>
      <vt:lpstr>PER Sim – Low Rate, AWGN</vt:lpstr>
      <vt:lpstr>PER Sim – High Rate, AWGN</vt:lpstr>
      <vt:lpstr>PER Sim – Low Rate, Model D</vt:lpstr>
      <vt:lpstr>PER Sim – High Rate, Model D</vt:lpstr>
      <vt:lpstr>Simulation Summary</vt:lpstr>
      <vt:lpstr>Timing Recovery Analysis</vt:lpstr>
      <vt:lpstr>Timing Error CDF</vt:lpstr>
      <vt:lpstr>Conclusions</vt:lpstr>
      <vt:lpstr>Straw Poll #1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270</cp:revision>
  <cp:lastPrinted>2017-11-22T00:49:17Z</cp:lastPrinted>
  <dcterms:created xsi:type="dcterms:W3CDTF">2014-10-30T17:06:39Z</dcterms:created>
  <dcterms:modified xsi:type="dcterms:W3CDTF">2018-01-12T17:55:49Z</dcterms:modified>
</cp:coreProperties>
</file>