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9" r:id="rId2"/>
    <p:sldId id="332" r:id="rId3"/>
    <p:sldId id="360" r:id="rId4"/>
    <p:sldId id="361" r:id="rId5"/>
    <p:sldId id="362" r:id="rId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orge Cherian" initials="GC" lastIdx="7" clrIdx="0">
    <p:extLst>
      <p:ext uri="{19B8F6BF-5375-455C-9EA6-DF929625EA0E}">
        <p15:presenceInfo xmlns:p15="http://schemas.microsoft.com/office/powerpoint/2012/main" userId="S-1-5-21-945540591-4024260831-3861152641-206784" providerId="AD"/>
      </p:ext>
    </p:extLst>
  </p:cmAuthor>
  <p:cmAuthor id="2" name="Venkat Venkatachalam Jayara" initials="VVJ" lastIdx="9" clrIdx="1">
    <p:extLst>
      <p:ext uri="{19B8F6BF-5375-455C-9EA6-DF929625EA0E}">
        <p15:presenceInfo xmlns:p15="http://schemas.microsoft.com/office/powerpoint/2012/main" userId="S-1-5-21-945540591-4024260831-3861152641-2825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082" autoAdjust="0"/>
  </p:normalViewPr>
  <p:slideViewPr>
    <p:cSldViewPr>
      <p:cViewPr varScale="1">
        <p:scale>
          <a:sx n="102" d="100"/>
          <a:sy n="102" d="100"/>
        </p:scale>
        <p:origin x="1795" y="86"/>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0"/>
    </p:cViewPr>
  </p:sorterViewPr>
  <p:notesViewPr>
    <p:cSldViewPr>
      <p:cViewPr>
        <p:scale>
          <a:sx n="100" d="100"/>
          <a:sy n="100" d="100"/>
        </p:scale>
        <p:origin x="2568"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a:t>Page </a:t>
            </a:r>
            <a:fld id="{33E08E1E-6EC7-4C1A-A5A7-331760B4307E}" type="slidenum">
              <a:rPr lang="en-US" altLang="en-US"/>
              <a:pPr/>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5706"/>
            <a:ext cx="74219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Sept 2017</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a:t>Page </a:t>
            </a:r>
            <a:fld id="{A4C469B6-0354-4D64-BCEB-6541BE9EF06F}" type="slidenum">
              <a:rPr lang="en-US" altLang="en-US"/>
              <a:pPr/>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pPr>
                <a:spcBef>
                  <a:spcPct val="0"/>
                </a:spcBef>
              </a:pPr>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82272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Qualcomm</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Jan 2018</a:t>
            </a:r>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955390" cy="276999"/>
          </a:xfrm>
        </p:spPr>
        <p:txBody>
          <a:bodyPr/>
          <a:lstStyle>
            <a:lvl1pPr>
              <a:defRPr/>
            </a:lvl1pPr>
          </a:lstStyle>
          <a:p>
            <a:pPr>
              <a:defRPr/>
            </a:pPr>
            <a:r>
              <a:rPr lang="en-US"/>
              <a:t>Sept 2017</a:t>
            </a:r>
            <a:endParaRPr lang="en-US" dirty="0"/>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Qualcomm</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pPr/>
              <a:t>‹#›</a:t>
            </a:fld>
            <a:endParaRPr lang="en-US" altLang="en-US"/>
          </a:p>
        </p:txBody>
      </p:sp>
    </p:spTree>
    <p:extLst>
      <p:ext uri="{BB962C8B-B14F-4D97-AF65-F5344CB8AC3E}">
        <p14:creationId xmlns:p14="http://schemas.microsoft.com/office/powerpoint/2010/main" val="1441555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a:t>Sept 2017</a:t>
            </a:r>
            <a:endParaRPr lang="en-US" dirty="0"/>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Qualcomm</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pPr/>
              <a:t>‹#›</a:t>
            </a:fld>
            <a:endParaRPr lang="en-US" altLang="en-US"/>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Qualcomm</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Nov 2017</a:t>
            </a:r>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Qualcomm</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Sept 2017</a:t>
            </a:r>
            <a:endParaRPr lang="en-US" dirty="0"/>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Qualcomm</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pPr/>
              <a:t>‹#›</a:t>
            </a:fld>
            <a:endParaRPr lang="en-US" altLang="en-US"/>
          </a:p>
        </p:txBody>
      </p:sp>
      <p:sp>
        <p:nvSpPr>
          <p:cNvPr id="8" name="Rectangle 4"/>
          <p:cNvSpPr>
            <a:spLocks noGrp="1" noChangeArrowheads="1"/>
          </p:cNvSpPr>
          <p:nvPr>
            <p:ph type="dt" sz="half" idx="13"/>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Sept 2017</a:t>
            </a:r>
            <a:endParaRPr lang="en-US" dirty="0"/>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xfrm>
            <a:off x="696913" y="332601"/>
            <a:ext cx="955390" cy="276999"/>
          </a:xfrm>
        </p:spPr>
        <p:txBody>
          <a:bodyPr/>
          <a:lstStyle>
            <a:lvl1pPr>
              <a:defRPr/>
            </a:lvl1pPr>
          </a:lstStyle>
          <a:p>
            <a:pPr>
              <a:defRPr/>
            </a:pPr>
            <a:r>
              <a:rPr lang="en-US"/>
              <a:t>Sept 2017</a:t>
            </a:r>
            <a:endParaRPr lang="en-US" dirty="0"/>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Qualcomm</a:t>
            </a:r>
            <a:endParaRPr lang="en-US"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pPr/>
              <a:t>‹#›</a:t>
            </a:fld>
            <a:endParaRPr lang="en-US" altLang="en-US"/>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t>Qualcomm</a:t>
            </a:r>
            <a:endParaRPr lang="en-US"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pPr/>
              <a:t>‹#›</a:t>
            </a:fld>
            <a:endParaRPr lang="en-US" altLang="en-US"/>
          </a:p>
        </p:txBody>
      </p:sp>
      <p:sp>
        <p:nvSpPr>
          <p:cNvPr id="6" name="Rectangle 4"/>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Sept 2017</a:t>
            </a:r>
            <a:endParaRPr lang="en-US" dirty="0"/>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Qualcomm</a:t>
            </a:r>
            <a:endParaRPr lang="en-US"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pPr/>
              <a:t>‹#›</a:t>
            </a:fld>
            <a:endParaRPr lang="en-US" altLang="en-US"/>
          </a:p>
        </p:txBody>
      </p:sp>
      <p:sp>
        <p:nvSpPr>
          <p:cNvPr id="5" name="Date Placeholder 4"/>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Sept 2017</a:t>
            </a:r>
            <a:endParaRPr lang="en-US" dirty="0"/>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xfrm>
            <a:off x="696913" y="332601"/>
            <a:ext cx="955390" cy="276999"/>
          </a:xfrm>
        </p:spPr>
        <p:txBody>
          <a:bodyPr/>
          <a:lstStyle>
            <a:lvl1pPr>
              <a:defRPr/>
            </a:lvl1pPr>
          </a:lstStyle>
          <a:p>
            <a:pPr>
              <a:defRPr/>
            </a:pPr>
            <a:r>
              <a:rPr lang="en-US"/>
              <a:t>Sept 2017</a:t>
            </a:r>
            <a:endParaRPr lang="en-US" dirty="0"/>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Qualcomm</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CC8753CA-BECE-40D1-BB6F-2F442C98DD04}" type="slidenum">
              <a:rPr lang="en-US" altLang="en-US"/>
              <a:pPr/>
              <a:t>‹#›</a:t>
            </a:fld>
            <a:endParaRPr lang="en-US" altLang="en-US"/>
          </a:p>
        </p:txBody>
      </p:sp>
    </p:spTree>
    <p:extLst>
      <p:ext uri="{BB962C8B-B14F-4D97-AF65-F5344CB8AC3E}">
        <p14:creationId xmlns:p14="http://schemas.microsoft.com/office/powerpoint/2010/main" val="3180456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xfrm>
            <a:off x="696913" y="332601"/>
            <a:ext cx="955390" cy="276999"/>
          </a:xfrm>
        </p:spPr>
        <p:txBody>
          <a:bodyPr/>
          <a:lstStyle>
            <a:lvl1pPr>
              <a:defRPr/>
            </a:lvl1pPr>
          </a:lstStyle>
          <a:p>
            <a:pPr>
              <a:defRPr/>
            </a:pPr>
            <a:r>
              <a:rPr lang="en-US"/>
              <a:t>Sept 2017</a:t>
            </a:r>
            <a:endParaRPr lang="en-US" dirty="0"/>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Qualcomm</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pPr/>
              <a:t>‹#›</a:t>
            </a:fld>
            <a:endParaRPr lang="en-US" altLang="en-US"/>
          </a:p>
        </p:txBody>
      </p:sp>
    </p:spTree>
    <p:extLst>
      <p:ext uri="{BB962C8B-B14F-4D97-AF65-F5344CB8AC3E}">
        <p14:creationId xmlns:p14="http://schemas.microsoft.com/office/powerpoint/2010/main" val="2791408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Jan 2018</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a:t>Slide </a:t>
            </a:r>
            <a:fld id="{6F1F6262-6948-42CD-BF7B-D2CB9D8BADE4}" type="slidenum">
              <a:rPr lang="en-US" altLang="en-US"/>
              <a:pPr/>
              <a:t>‹#›</a:t>
            </a:fld>
            <a:endParaRPr lang="en-US" altLang="en-US"/>
          </a:p>
        </p:txBody>
      </p:sp>
      <p:sp>
        <p:nvSpPr>
          <p:cNvPr id="1031" name="Rectangle 7"/>
          <p:cNvSpPr>
            <a:spLocks noChangeArrowheads="1"/>
          </p:cNvSpPr>
          <p:nvPr/>
        </p:nvSpPr>
        <p:spPr bwMode="auto">
          <a:xfrm>
            <a:off x="5290602" y="332601"/>
            <a:ext cx="31675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802.11-18/121r0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2" r:id="rId8"/>
    <p:sldLayoutId id="2147486143" r:id="rId9"/>
    <p:sldLayoutId id="2147486144" r:id="rId10"/>
    <p:sldLayoutId id="2147486145"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3ABCD13-380B-4CB5-B9B1-96CEC68A8A42}" type="slidenum">
              <a:rPr lang="en-US" altLang="en-US" sz="1200" b="0" smtClean="0"/>
              <a:pPr>
                <a:spcBef>
                  <a:spcPct val="0"/>
                </a:spcBef>
                <a:buFontTx/>
                <a:buNone/>
              </a:pPr>
              <a:t>1</a:t>
            </a:fld>
            <a:endParaRPr lang="en-US" altLang="en-US" sz="1200" b="0"/>
          </a:p>
        </p:txBody>
      </p:sp>
      <p:sp>
        <p:nvSpPr>
          <p:cNvPr id="13317" name="Rectangle 2"/>
          <p:cNvSpPr>
            <a:spLocks noGrp="1" noChangeArrowheads="1"/>
          </p:cNvSpPr>
          <p:nvPr>
            <p:ph type="title"/>
          </p:nvPr>
        </p:nvSpPr>
        <p:spPr>
          <a:xfrm>
            <a:off x="685800" y="609600"/>
            <a:ext cx="7772400" cy="1066800"/>
          </a:xfrm>
        </p:spPr>
        <p:txBody>
          <a:bodyPr/>
          <a:lstStyle/>
          <a:p>
            <a:r>
              <a:rPr lang="en-US" altLang="en-US" dirty="0"/>
              <a:t>BRP frame exchange in TDD SP</a:t>
            </a:r>
          </a:p>
        </p:txBody>
      </p:sp>
      <p:sp>
        <p:nvSpPr>
          <p:cNvPr id="13320"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Authors:</a:t>
            </a:r>
            <a:endParaRPr lang="en-US" altLang="en-US" sz="2000" b="0"/>
          </a:p>
        </p:txBody>
      </p:sp>
      <p:graphicFrame>
        <p:nvGraphicFramePr>
          <p:cNvPr id="2" name="Table 1"/>
          <p:cNvGraphicFramePr>
            <a:graphicFrameLocks noGrp="1"/>
          </p:cNvGraphicFramePr>
          <p:nvPr>
            <p:extLst>
              <p:ext uri="{D42A27DB-BD31-4B8C-83A1-F6EECF244321}">
                <p14:modId xmlns:p14="http://schemas.microsoft.com/office/powerpoint/2010/main" val="2440180882"/>
              </p:ext>
            </p:extLst>
          </p:nvPr>
        </p:nvGraphicFramePr>
        <p:xfrm>
          <a:off x="381001" y="2534920"/>
          <a:ext cx="8305800" cy="2966720"/>
        </p:xfrm>
        <a:graphic>
          <a:graphicData uri="http://schemas.openxmlformats.org/drawingml/2006/table">
            <a:tbl>
              <a:tblPr>
                <a:tableStyleId>{5940675A-B579-460E-94D1-54222C63F5DA}</a:tableStyleId>
              </a:tblPr>
              <a:tblGrid>
                <a:gridCol w="2057399">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951286">
                  <a:extLst>
                    <a:ext uri="{9D8B030D-6E8A-4147-A177-3AD203B41FA5}">
                      <a16:colId xmlns:a16="http://schemas.microsoft.com/office/drawing/2014/main" val="20002"/>
                    </a:ext>
                  </a:extLst>
                </a:gridCol>
                <a:gridCol w="840208">
                  <a:extLst>
                    <a:ext uri="{9D8B030D-6E8A-4147-A177-3AD203B41FA5}">
                      <a16:colId xmlns:a16="http://schemas.microsoft.com/office/drawing/2014/main" val="20003"/>
                    </a:ext>
                  </a:extLst>
                </a:gridCol>
                <a:gridCol w="2856707">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Company</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r>
                        <a:rPr lang="en-US" sz="1600" dirty="0"/>
                        <a:t>Lochan Verma</a:t>
                      </a:r>
                    </a:p>
                  </a:txBody>
                  <a:tcPr/>
                </a:tc>
                <a:tc rowSpan="4">
                  <a:txBody>
                    <a:bodyPr/>
                    <a:lstStyle/>
                    <a:p>
                      <a:r>
                        <a:rPr lang="en-US" sz="1600" dirty="0"/>
                        <a:t>Qualcomm</a:t>
                      </a:r>
                    </a:p>
                  </a:txBody>
                  <a:tcPr/>
                </a:tc>
                <a:tc>
                  <a:txBody>
                    <a:bodyPr/>
                    <a:lstStyle/>
                    <a:p>
                      <a:endParaRPr lang="en-US" sz="1600" dirty="0"/>
                    </a:p>
                  </a:txBody>
                  <a:tcPr/>
                </a:tc>
                <a:tc>
                  <a:txBody>
                    <a:bodyPr/>
                    <a:lstStyle/>
                    <a:p>
                      <a:endParaRPr lang="en-US" sz="1600" dirty="0"/>
                    </a:p>
                  </a:txBody>
                  <a:tcPr/>
                </a:tc>
                <a:tc>
                  <a:txBody>
                    <a:bodyPr/>
                    <a:lstStyle/>
                    <a:p>
                      <a:r>
                        <a:rPr lang="en-US" sz="1600" dirty="0"/>
                        <a:t>lverma@qti.qualcomm.com</a:t>
                      </a:r>
                    </a:p>
                  </a:txBody>
                  <a:tcPr/>
                </a:tc>
                <a:extLst>
                  <a:ext uri="{0D108BD9-81ED-4DB2-BD59-A6C34878D82A}">
                    <a16:rowId xmlns:a16="http://schemas.microsoft.com/office/drawing/2014/main" val="10001"/>
                  </a:ext>
                </a:extLst>
              </a:tr>
              <a:tr h="370840">
                <a:tc>
                  <a:txBody>
                    <a:bodyPr/>
                    <a:lstStyle/>
                    <a:p>
                      <a:r>
                        <a:rPr lang="en-US" sz="1600" dirty="0"/>
                        <a:t>George Cherian</a:t>
                      </a:r>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sz="1600" dirty="0"/>
                        <a:t>gcherian@qti.qualcomm.com</a:t>
                      </a:r>
                    </a:p>
                  </a:txBody>
                  <a:tcPr/>
                </a:tc>
                <a:extLst>
                  <a:ext uri="{0D108BD9-81ED-4DB2-BD59-A6C34878D82A}">
                    <a16:rowId xmlns:a16="http://schemas.microsoft.com/office/drawing/2014/main" val="10002"/>
                  </a:ext>
                </a:extLst>
              </a:tr>
              <a:tr h="370840">
                <a:tc>
                  <a:txBody>
                    <a:bodyPr/>
                    <a:lstStyle/>
                    <a:p>
                      <a:r>
                        <a:rPr lang="en-US" sz="1600" dirty="0"/>
                        <a:t>Solomon Trainin</a:t>
                      </a:r>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sz="1600" dirty="0"/>
                        <a:t>strainin@qti.qualcomm.com</a:t>
                      </a:r>
                    </a:p>
                  </a:txBody>
                  <a:tcPr/>
                </a:tc>
                <a:extLst>
                  <a:ext uri="{0D108BD9-81ED-4DB2-BD59-A6C34878D82A}">
                    <a16:rowId xmlns:a16="http://schemas.microsoft.com/office/drawing/2014/main" val="10003"/>
                  </a:ext>
                </a:extLst>
              </a:tr>
              <a:tr h="370840">
                <a:tc>
                  <a:txBody>
                    <a:bodyPr/>
                    <a:lstStyle/>
                    <a:p>
                      <a:r>
                        <a:rPr lang="en-US" sz="1600" dirty="0"/>
                        <a:t>Assaf Kasher</a:t>
                      </a:r>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sz="1600"/>
                        <a:t>akasher@qti.qualcomm.com</a:t>
                      </a:r>
                      <a:endParaRPr lang="en-US" sz="1600" dirty="0"/>
                    </a:p>
                  </a:txBody>
                  <a:tcPr/>
                </a:tc>
                <a:extLst>
                  <a:ext uri="{0D108BD9-81ED-4DB2-BD59-A6C34878D82A}">
                    <a16:rowId xmlns:a16="http://schemas.microsoft.com/office/drawing/2014/main" val="10004"/>
                  </a:ext>
                </a:extLst>
              </a:tr>
              <a:tr h="370840">
                <a:tc>
                  <a:txBody>
                    <a:bodyPr/>
                    <a:lstStyle/>
                    <a:p>
                      <a:r>
                        <a:rPr lang="en-US" sz="1800" kern="1200" dirty="0" err="1">
                          <a:solidFill>
                            <a:schemeClr val="tx1"/>
                          </a:solidFill>
                          <a:effectLst/>
                          <a:latin typeface="+mn-lt"/>
                          <a:ea typeface="+mn-ea"/>
                          <a:cs typeface="+mn-cs"/>
                        </a:rPr>
                        <a:t>Djordje</a:t>
                      </a:r>
                      <a:r>
                        <a:rPr lang="en-US" sz="1800" kern="1200" dirty="0">
                          <a:solidFill>
                            <a:schemeClr val="tx1"/>
                          </a:solidFill>
                          <a:effectLst/>
                          <a:latin typeface="+mn-lt"/>
                          <a:ea typeface="+mn-ea"/>
                          <a:cs typeface="+mn-cs"/>
                        </a:rPr>
                        <a:t> </a:t>
                      </a:r>
                      <a:r>
                        <a:rPr lang="en-US" sz="1800" kern="1200" dirty="0" err="1">
                          <a:solidFill>
                            <a:schemeClr val="tx1"/>
                          </a:solidFill>
                          <a:effectLst/>
                          <a:latin typeface="+mn-lt"/>
                          <a:ea typeface="+mn-ea"/>
                          <a:cs typeface="+mn-cs"/>
                        </a:rPr>
                        <a:t>Tujkovic</a:t>
                      </a:r>
                      <a:endParaRPr lang="en-US" sz="1600" dirty="0"/>
                    </a:p>
                  </a:txBody>
                  <a:tcPr/>
                </a:tc>
                <a:tc rowSpan="2">
                  <a:txBody>
                    <a:bodyPr/>
                    <a:lstStyle/>
                    <a:p>
                      <a:r>
                        <a:rPr lang="en-US" sz="1600" dirty="0"/>
                        <a:t>Facebook</a:t>
                      </a:r>
                    </a:p>
                  </a:txBody>
                  <a:tcPr/>
                </a:tc>
                <a:tc>
                  <a:txBody>
                    <a:bodyPr/>
                    <a:lstStyle/>
                    <a:p>
                      <a:endParaRPr lang="en-US" sz="1600" dirty="0"/>
                    </a:p>
                  </a:txBody>
                  <a:tcPr/>
                </a:tc>
                <a:tc>
                  <a:txBody>
                    <a:bodyPr/>
                    <a:lstStyle/>
                    <a:p>
                      <a:endParaRPr lang="en-US" sz="1600" dirty="0"/>
                    </a:p>
                  </a:txBody>
                  <a:tcPr/>
                </a:tc>
                <a:tc>
                  <a:txBody>
                    <a:bodyPr/>
                    <a:lstStyle/>
                    <a:p>
                      <a:r>
                        <a:rPr lang="en-US" sz="1600" dirty="0"/>
                        <a:t>djordjet@fb.com</a:t>
                      </a:r>
                    </a:p>
                  </a:txBody>
                  <a:tcPr/>
                </a:tc>
                <a:extLst>
                  <a:ext uri="{0D108BD9-81ED-4DB2-BD59-A6C34878D82A}">
                    <a16:rowId xmlns:a16="http://schemas.microsoft.com/office/drawing/2014/main" val="10005"/>
                  </a:ext>
                </a:extLst>
              </a:tr>
              <a:tr h="370840">
                <a:tc>
                  <a:txBody>
                    <a:bodyPr/>
                    <a:lstStyle/>
                    <a:p>
                      <a:r>
                        <a:rPr lang="en-US" sz="1800" kern="1200" dirty="0">
                          <a:solidFill>
                            <a:schemeClr val="tx1"/>
                          </a:solidFill>
                          <a:effectLst/>
                          <a:latin typeface="+mn-lt"/>
                          <a:ea typeface="+mn-ea"/>
                          <a:cs typeface="+mn-cs"/>
                        </a:rPr>
                        <a:t>Payam </a:t>
                      </a:r>
                      <a:r>
                        <a:rPr lang="en-US" sz="1800" kern="1200" dirty="0" err="1">
                          <a:solidFill>
                            <a:schemeClr val="tx1"/>
                          </a:solidFill>
                          <a:effectLst/>
                          <a:latin typeface="+mn-lt"/>
                          <a:ea typeface="+mn-ea"/>
                          <a:cs typeface="+mn-cs"/>
                        </a:rPr>
                        <a:t>Torab</a:t>
                      </a:r>
                      <a:endParaRPr lang="en-US" sz="1600" dirty="0"/>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sz="1600" dirty="0"/>
                        <a:t>ptorab@fb.com</a:t>
                      </a:r>
                    </a:p>
                  </a:txBody>
                  <a:tcPr/>
                </a:tc>
                <a:extLst>
                  <a:ext uri="{0D108BD9-81ED-4DB2-BD59-A6C34878D82A}">
                    <a16:rowId xmlns:a16="http://schemas.microsoft.com/office/drawing/2014/main" val="2446436703"/>
                  </a:ext>
                </a:extLst>
              </a:tr>
              <a:tr h="370840">
                <a:tc>
                  <a:txBody>
                    <a:bodyPr/>
                    <a:lstStyle/>
                    <a:p>
                      <a:r>
                        <a:rPr lang="en-US" sz="1600" dirty="0"/>
                        <a:t>Carlos </a:t>
                      </a:r>
                      <a:r>
                        <a:rPr lang="en-US" sz="1600" dirty="0" err="1"/>
                        <a:t>Cordeiro</a:t>
                      </a:r>
                      <a:endParaRPr lang="en-US" sz="1600" dirty="0"/>
                    </a:p>
                  </a:txBody>
                  <a:tcPr/>
                </a:tc>
                <a:tc>
                  <a:txBody>
                    <a:bodyPr/>
                    <a:lstStyle/>
                    <a:p>
                      <a:r>
                        <a:rPr lang="en-US" sz="1600" dirty="0"/>
                        <a:t>Intel</a:t>
                      </a:r>
                    </a:p>
                  </a:txBody>
                  <a:tcPr/>
                </a:tc>
                <a:tc>
                  <a:txBody>
                    <a:bodyPr/>
                    <a:lstStyle/>
                    <a:p>
                      <a:endParaRPr lang="en-US" sz="1600" dirty="0"/>
                    </a:p>
                  </a:txBody>
                  <a:tcPr/>
                </a:tc>
                <a:tc>
                  <a:txBody>
                    <a:bodyPr/>
                    <a:lstStyle/>
                    <a:p>
                      <a:endParaRPr lang="en-US" sz="1600" dirty="0"/>
                    </a:p>
                  </a:txBody>
                  <a:tcPr/>
                </a:tc>
                <a:tc>
                  <a:txBody>
                    <a:bodyPr/>
                    <a:lstStyle/>
                    <a:p>
                      <a:r>
                        <a:rPr lang="en-US" sz="1600" dirty="0" err="1"/>
                        <a:t>Carlos.cordeiro@</a:t>
                      </a:r>
                      <a:r>
                        <a:rPr lang="en-US" sz="1600" err="1"/>
                        <a:t>intel</a:t>
                      </a:r>
                      <a:r>
                        <a:rPr lang="en-US" sz="1600"/>
                        <a:t>.com</a:t>
                      </a:r>
                      <a:endParaRPr lang="en-US" sz="1600" dirty="0"/>
                    </a:p>
                  </a:txBody>
                  <a:tcPr/>
                </a:tc>
                <a:extLst>
                  <a:ext uri="{0D108BD9-81ED-4DB2-BD59-A6C34878D82A}">
                    <a16:rowId xmlns:a16="http://schemas.microsoft.com/office/drawing/2014/main" val="3344383558"/>
                  </a:ext>
                </a:extLst>
              </a:tr>
            </a:tbl>
          </a:graphicData>
        </a:graphic>
      </p:graphicFrame>
      <p:sp>
        <p:nvSpPr>
          <p:cNvPr id="10" name="Date Placeholder 5"/>
          <p:cNvSpPr>
            <a:spLocks noGrp="1"/>
          </p:cNvSpPr>
          <p:nvPr>
            <p:ph type="dt" sz="half" idx="2"/>
          </p:nvPr>
        </p:nvSpPr>
        <p:spPr>
          <a:xfrm>
            <a:off x="696913" y="332601"/>
            <a:ext cx="878446" cy="276999"/>
          </a:xfrm>
        </p:spPr>
        <p:txBody>
          <a:bodyPr/>
          <a:lstStyle/>
          <a:p>
            <a:pPr>
              <a:defRPr/>
            </a:pPr>
            <a:r>
              <a:rPr lang="en-US" dirty="0"/>
              <a:t>Jan 2018</a:t>
            </a:r>
          </a:p>
        </p:txBody>
      </p:sp>
      <p:sp>
        <p:nvSpPr>
          <p:cNvPr id="17" name="Footer Placeholder 3"/>
          <p:cNvSpPr>
            <a:spLocks noGrp="1"/>
          </p:cNvSpPr>
          <p:nvPr>
            <p:ph type="ftr" sz="quarter" idx="11"/>
          </p:nvPr>
        </p:nvSpPr>
        <p:spPr>
          <a:xfrm>
            <a:off x="5791200" y="6475413"/>
            <a:ext cx="2752725" cy="184666"/>
          </a:xfrm>
        </p:spPr>
        <p:txBody>
          <a:bodyPr/>
          <a:lstStyle/>
          <a:p>
            <a:pPr>
              <a:defRPr/>
            </a:pPr>
            <a:r>
              <a:rPr lang="en-US" dirty="0"/>
              <a:t>Qualcomm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F9DD1-4A1A-4956-8D00-0FC6FEF8C13D}"/>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B3035AC5-C7D5-43B5-A0DF-FFBA0B7A881B}"/>
              </a:ext>
            </a:extLst>
          </p:cNvPr>
          <p:cNvSpPr>
            <a:spLocks noGrp="1"/>
          </p:cNvSpPr>
          <p:nvPr>
            <p:ph idx="1"/>
          </p:nvPr>
        </p:nvSpPr>
        <p:spPr/>
        <p:txBody>
          <a:bodyPr/>
          <a:lstStyle/>
          <a:p>
            <a:pPr algn="just"/>
            <a:r>
              <a:rPr lang="en-US" sz="2000" dirty="0"/>
              <a:t>BRP (Beam Refinement Protocol) is a request and response process</a:t>
            </a:r>
          </a:p>
          <a:p>
            <a:pPr lvl="1" algn="just"/>
            <a:r>
              <a:rPr lang="en-US" sz="1800" dirty="0"/>
              <a:t>The response frame to a BRP request frame is a BRP response frame (carrying either feedback or a TRN field)</a:t>
            </a:r>
          </a:p>
          <a:p>
            <a:pPr lvl="1" algn="just"/>
            <a:r>
              <a:rPr lang="en-US" sz="1800" dirty="0"/>
              <a:t>Response shall be transmitted &gt; SIFS (3 us) and &lt;BRPIFS (40 us)</a:t>
            </a:r>
          </a:p>
          <a:p>
            <a:pPr lvl="1" algn="just"/>
            <a:r>
              <a:rPr lang="en-US" sz="1800" dirty="0"/>
              <a:t>Response frame may also contain a request for BRP request frame</a:t>
            </a:r>
          </a:p>
          <a:p>
            <a:pPr algn="just"/>
            <a:endParaRPr lang="en-US" sz="2000" b="1" dirty="0"/>
          </a:p>
          <a:p>
            <a:pPr algn="just"/>
            <a:r>
              <a:rPr lang="en-US" sz="2000" b="1" dirty="0"/>
              <a:t>The BRP frame exchange needs to be adapted to suite the TDD SP operation where bidirectional traffic is prohibited in a TDD Slot </a:t>
            </a:r>
          </a:p>
          <a:p>
            <a:pPr lvl="1" algn="just"/>
            <a:r>
              <a:rPr lang="en-US" sz="1800" b="1" dirty="0"/>
              <a:t>Sample draft text is provided</a:t>
            </a:r>
          </a:p>
          <a:p>
            <a:pPr marL="0" indent="0" algn="just">
              <a:buNone/>
            </a:pPr>
            <a:endParaRPr lang="en-US" sz="2000" dirty="0"/>
          </a:p>
        </p:txBody>
      </p:sp>
      <p:sp>
        <p:nvSpPr>
          <p:cNvPr id="4" name="Footer Placeholder 3">
            <a:extLst>
              <a:ext uri="{FF2B5EF4-FFF2-40B4-BE49-F238E27FC236}">
                <a16:creationId xmlns:a16="http://schemas.microsoft.com/office/drawing/2014/main" id="{2ACC0AF7-5487-44B5-AC94-05F60EC74178}"/>
              </a:ext>
            </a:extLst>
          </p:cNvPr>
          <p:cNvSpPr>
            <a:spLocks noGrp="1"/>
          </p:cNvSpPr>
          <p:nvPr>
            <p:ph type="ftr" sz="quarter" idx="11"/>
          </p:nvPr>
        </p:nvSpPr>
        <p:spPr/>
        <p:txBody>
          <a:bodyPr/>
          <a:lstStyle/>
          <a:p>
            <a:pPr>
              <a:defRPr/>
            </a:pPr>
            <a:r>
              <a:rPr lang="en-US"/>
              <a:t>Qualcomm</a:t>
            </a:r>
            <a:endParaRPr lang="en-US" dirty="0"/>
          </a:p>
        </p:txBody>
      </p:sp>
      <p:sp>
        <p:nvSpPr>
          <p:cNvPr id="5" name="Slide Number Placeholder 4">
            <a:extLst>
              <a:ext uri="{FF2B5EF4-FFF2-40B4-BE49-F238E27FC236}">
                <a16:creationId xmlns:a16="http://schemas.microsoft.com/office/drawing/2014/main" id="{8A807A01-D8F9-45E7-A0AB-045907705704}"/>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2</a:t>
            </a:fld>
            <a:endParaRPr lang="en-US" altLang="en-US"/>
          </a:p>
        </p:txBody>
      </p:sp>
      <p:sp>
        <p:nvSpPr>
          <p:cNvPr id="6" name="Date Placeholder 5">
            <a:extLst>
              <a:ext uri="{FF2B5EF4-FFF2-40B4-BE49-F238E27FC236}">
                <a16:creationId xmlns:a16="http://schemas.microsoft.com/office/drawing/2014/main" id="{C917BED5-1C46-463A-A27E-631082B84EAA}"/>
              </a:ext>
            </a:extLst>
          </p:cNvPr>
          <p:cNvSpPr>
            <a:spLocks noGrp="1"/>
          </p:cNvSpPr>
          <p:nvPr>
            <p:ph type="dt" sz="half" idx="2"/>
          </p:nvPr>
        </p:nvSpPr>
        <p:spPr>
          <a:xfrm>
            <a:off x="696913" y="332601"/>
            <a:ext cx="878446" cy="276999"/>
          </a:xfrm>
        </p:spPr>
        <p:txBody>
          <a:bodyPr/>
          <a:lstStyle/>
          <a:p>
            <a:pPr>
              <a:defRPr/>
            </a:pPr>
            <a:r>
              <a:rPr lang="en-US" dirty="0"/>
              <a:t>Jan 2018</a:t>
            </a:r>
          </a:p>
        </p:txBody>
      </p:sp>
    </p:spTree>
    <p:extLst>
      <p:ext uri="{BB962C8B-B14F-4D97-AF65-F5344CB8AC3E}">
        <p14:creationId xmlns:p14="http://schemas.microsoft.com/office/powerpoint/2010/main" val="2624024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695C3-76F2-4938-B76D-F16A519FEB43}"/>
              </a:ext>
            </a:extLst>
          </p:cNvPr>
          <p:cNvSpPr>
            <a:spLocks noGrp="1"/>
          </p:cNvSpPr>
          <p:nvPr>
            <p:ph type="title"/>
          </p:nvPr>
        </p:nvSpPr>
        <p:spPr/>
        <p:txBody>
          <a:bodyPr/>
          <a:lstStyle/>
          <a:p>
            <a:r>
              <a:rPr lang="en-US" dirty="0"/>
              <a:t>Example Draft Text for non-AP and non-PCP STA </a:t>
            </a:r>
          </a:p>
        </p:txBody>
      </p:sp>
      <p:sp>
        <p:nvSpPr>
          <p:cNvPr id="3" name="Content Placeholder 2">
            <a:extLst>
              <a:ext uri="{FF2B5EF4-FFF2-40B4-BE49-F238E27FC236}">
                <a16:creationId xmlns:a16="http://schemas.microsoft.com/office/drawing/2014/main" id="{CD1EF462-7FAB-4083-8EB1-C9CCB92BB92B}"/>
              </a:ext>
            </a:extLst>
          </p:cNvPr>
          <p:cNvSpPr>
            <a:spLocks noGrp="1"/>
          </p:cNvSpPr>
          <p:nvPr>
            <p:ph idx="1"/>
          </p:nvPr>
        </p:nvSpPr>
        <p:spPr/>
        <p:txBody>
          <a:bodyPr/>
          <a:lstStyle/>
          <a:p>
            <a:pPr algn="just"/>
            <a:r>
              <a:rPr lang="en-US" dirty="0"/>
              <a:t>A non-AP and non-PCP STA operating in an SP with TDD channel access (see 10.36.6.2.2 (SP with TDD Channel Access)) on receiving beam refinement request shall transmit a beam refinement response, starting at the earliest occurring TDD slot the non-AP and non-PCP STA is assigned to, with access permission of the TDD slot set to simplex RX TDD slot, and with slot category of the TDD slot set to Basic TDD slot, as indicated in the TDD Slot Schedule element (see 9.4.2.268).</a:t>
            </a:r>
          </a:p>
        </p:txBody>
      </p:sp>
      <p:sp>
        <p:nvSpPr>
          <p:cNvPr id="4" name="Footer Placeholder 3">
            <a:extLst>
              <a:ext uri="{FF2B5EF4-FFF2-40B4-BE49-F238E27FC236}">
                <a16:creationId xmlns:a16="http://schemas.microsoft.com/office/drawing/2014/main" id="{D5E678F4-AA2C-4DF8-941C-C2604960FC6A}"/>
              </a:ext>
            </a:extLst>
          </p:cNvPr>
          <p:cNvSpPr>
            <a:spLocks noGrp="1"/>
          </p:cNvSpPr>
          <p:nvPr>
            <p:ph type="ftr" sz="quarter" idx="11"/>
          </p:nvPr>
        </p:nvSpPr>
        <p:spPr/>
        <p:txBody>
          <a:bodyPr/>
          <a:lstStyle/>
          <a:p>
            <a:pPr>
              <a:defRPr/>
            </a:pPr>
            <a:r>
              <a:rPr lang="en-US"/>
              <a:t>Qualcomm</a:t>
            </a:r>
            <a:endParaRPr lang="en-US" dirty="0"/>
          </a:p>
        </p:txBody>
      </p:sp>
      <p:sp>
        <p:nvSpPr>
          <p:cNvPr id="5" name="Slide Number Placeholder 4">
            <a:extLst>
              <a:ext uri="{FF2B5EF4-FFF2-40B4-BE49-F238E27FC236}">
                <a16:creationId xmlns:a16="http://schemas.microsoft.com/office/drawing/2014/main" id="{AFE53E6A-6A99-4C82-9DC8-6E67E2999FAC}"/>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3</a:t>
            </a:fld>
            <a:endParaRPr lang="en-US" altLang="en-US"/>
          </a:p>
        </p:txBody>
      </p:sp>
      <p:sp>
        <p:nvSpPr>
          <p:cNvPr id="6" name="Date Placeholder 5">
            <a:extLst>
              <a:ext uri="{FF2B5EF4-FFF2-40B4-BE49-F238E27FC236}">
                <a16:creationId xmlns:a16="http://schemas.microsoft.com/office/drawing/2014/main" id="{A73669ED-A955-42EC-AEB2-EC32E6119A39}"/>
              </a:ext>
            </a:extLst>
          </p:cNvPr>
          <p:cNvSpPr>
            <a:spLocks noGrp="1"/>
          </p:cNvSpPr>
          <p:nvPr>
            <p:ph type="dt" sz="half" idx="2"/>
          </p:nvPr>
        </p:nvSpPr>
        <p:spPr>
          <a:xfrm>
            <a:off x="696913" y="332601"/>
            <a:ext cx="878446" cy="276999"/>
          </a:xfrm>
        </p:spPr>
        <p:txBody>
          <a:bodyPr/>
          <a:lstStyle/>
          <a:p>
            <a:pPr>
              <a:defRPr/>
            </a:pPr>
            <a:r>
              <a:rPr lang="en-US" dirty="0"/>
              <a:t>Jan 2018</a:t>
            </a:r>
          </a:p>
        </p:txBody>
      </p:sp>
    </p:spTree>
    <p:extLst>
      <p:ext uri="{BB962C8B-B14F-4D97-AF65-F5344CB8AC3E}">
        <p14:creationId xmlns:p14="http://schemas.microsoft.com/office/powerpoint/2010/main" val="1835346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695C3-76F2-4938-B76D-F16A519FEB43}"/>
              </a:ext>
            </a:extLst>
          </p:cNvPr>
          <p:cNvSpPr>
            <a:spLocks noGrp="1"/>
          </p:cNvSpPr>
          <p:nvPr>
            <p:ph type="title"/>
          </p:nvPr>
        </p:nvSpPr>
        <p:spPr/>
        <p:txBody>
          <a:bodyPr/>
          <a:lstStyle/>
          <a:p>
            <a:r>
              <a:rPr lang="en-US" dirty="0"/>
              <a:t>Example Draft Text for DMG AP and PCP</a:t>
            </a:r>
          </a:p>
        </p:txBody>
      </p:sp>
      <p:sp>
        <p:nvSpPr>
          <p:cNvPr id="3" name="Content Placeholder 2">
            <a:extLst>
              <a:ext uri="{FF2B5EF4-FFF2-40B4-BE49-F238E27FC236}">
                <a16:creationId xmlns:a16="http://schemas.microsoft.com/office/drawing/2014/main" id="{CD1EF462-7FAB-4083-8EB1-C9CCB92BB92B}"/>
              </a:ext>
            </a:extLst>
          </p:cNvPr>
          <p:cNvSpPr>
            <a:spLocks noGrp="1"/>
          </p:cNvSpPr>
          <p:nvPr>
            <p:ph idx="1"/>
          </p:nvPr>
        </p:nvSpPr>
        <p:spPr/>
        <p:txBody>
          <a:bodyPr/>
          <a:lstStyle/>
          <a:p>
            <a:pPr algn="just"/>
            <a:r>
              <a:rPr lang="en-US" dirty="0"/>
              <a:t>A DMG AP or PCP operating in an SP with TDD channel access (see 10.36.6.2.2 (SP with TDD Channel Access)) that receives from a non-AP and non-PCP STA, a beam refinement request shall transmit a beam refinement response, starting at the earliest occurring TDD slot the non-AP and non-PCP STA is assigned to, with access permission of the TDD slot set to simplex TX TDD slot, and with slot category of the TDD slot set to Basic TDD slot, as indicated in the TDD Slot Schedule element (see 9.4.2.268).</a:t>
            </a:r>
          </a:p>
        </p:txBody>
      </p:sp>
      <p:sp>
        <p:nvSpPr>
          <p:cNvPr id="4" name="Footer Placeholder 3">
            <a:extLst>
              <a:ext uri="{FF2B5EF4-FFF2-40B4-BE49-F238E27FC236}">
                <a16:creationId xmlns:a16="http://schemas.microsoft.com/office/drawing/2014/main" id="{D5E678F4-AA2C-4DF8-941C-C2604960FC6A}"/>
              </a:ext>
            </a:extLst>
          </p:cNvPr>
          <p:cNvSpPr>
            <a:spLocks noGrp="1"/>
          </p:cNvSpPr>
          <p:nvPr>
            <p:ph type="ftr" sz="quarter" idx="11"/>
          </p:nvPr>
        </p:nvSpPr>
        <p:spPr/>
        <p:txBody>
          <a:bodyPr/>
          <a:lstStyle/>
          <a:p>
            <a:pPr>
              <a:defRPr/>
            </a:pPr>
            <a:r>
              <a:rPr lang="en-US"/>
              <a:t>Qualcomm</a:t>
            </a:r>
            <a:endParaRPr lang="en-US" dirty="0"/>
          </a:p>
        </p:txBody>
      </p:sp>
      <p:sp>
        <p:nvSpPr>
          <p:cNvPr id="5" name="Slide Number Placeholder 4">
            <a:extLst>
              <a:ext uri="{FF2B5EF4-FFF2-40B4-BE49-F238E27FC236}">
                <a16:creationId xmlns:a16="http://schemas.microsoft.com/office/drawing/2014/main" id="{AFE53E6A-6A99-4C82-9DC8-6E67E2999FAC}"/>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4</a:t>
            </a:fld>
            <a:endParaRPr lang="en-US" altLang="en-US"/>
          </a:p>
        </p:txBody>
      </p:sp>
      <p:sp>
        <p:nvSpPr>
          <p:cNvPr id="6" name="Date Placeholder 5">
            <a:extLst>
              <a:ext uri="{FF2B5EF4-FFF2-40B4-BE49-F238E27FC236}">
                <a16:creationId xmlns:a16="http://schemas.microsoft.com/office/drawing/2014/main" id="{A73669ED-A955-42EC-AEB2-EC32E6119A39}"/>
              </a:ext>
            </a:extLst>
          </p:cNvPr>
          <p:cNvSpPr>
            <a:spLocks noGrp="1"/>
          </p:cNvSpPr>
          <p:nvPr>
            <p:ph type="dt" sz="half" idx="2"/>
          </p:nvPr>
        </p:nvSpPr>
        <p:spPr>
          <a:xfrm>
            <a:off x="696913" y="332601"/>
            <a:ext cx="878446" cy="276999"/>
          </a:xfrm>
        </p:spPr>
        <p:txBody>
          <a:bodyPr/>
          <a:lstStyle/>
          <a:p>
            <a:pPr>
              <a:defRPr/>
            </a:pPr>
            <a:r>
              <a:rPr lang="en-US" dirty="0"/>
              <a:t>Jan 2018</a:t>
            </a:r>
          </a:p>
        </p:txBody>
      </p:sp>
    </p:spTree>
    <p:extLst>
      <p:ext uri="{BB962C8B-B14F-4D97-AF65-F5344CB8AC3E}">
        <p14:creationId xmlns:p14="http://schemas.microsoft.com/office/powerpoint/2010/main" val="2000348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9C1D8-504C-4639-9E2E-56F8821AD11B}"/>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22498FC7-006D-48ED-BD1F-F43AC7561E76}"/>
              </a:ext>
            </a:extLst>
          </p:cNvPr>
          <p:cNvSpPr>
            <a:spLocks noGrp="1"/>
          </p:cNvSpPr>
          <p:nvPr>
            <p:ph idx="1"/>
          </p:nvPr>
        </p:nvSpPr>
        <p:spPr>
          <a:xfrm>
            <a:off x="685800" y="1828800"/>
            <a:ext cx="7772400" cy="4114800"/>
          </a:xfrm>
        </p:spPr>
        <p:txBody>
          <a:bodyPr/>
          <a:lstStyle/>
          <a:p>
            <a:r>
              <a:rPr lang="en-US" dirty="0"/>
              <a:t>Do you agree that in TDD SP operation the beam refinement response to a beam refinement request shall be transmitted at the start of the earliest occurring TDD Slot that allows for its transmission</a:t>
            </a:r>
          </a:p>
          <a:p>
            <a:pPr lvl="1"/>
            <a:r>
              <a:rPr lang="en-US" dirty="0"/>
              <a:t>NOTE: This is introduced to prohibit bi-directional exchange of BRP request and BRP response frames in a Basic TDD Slot</a:t>
            </a:r>
          </a:p>
          <a:p>
            <a:pPr lvl="1"/>
            <a:endParaRPr lang="en-US" dirty="0"/>
          </a:p>
          <a:p>
            <a:pPr lvl="1"/>
            <a:endParaRPr lang="en-US" dirty="0"/>
          </a:p>
          <a:p>
            <a:pPr marL="0" indent="0">
              <a:buNone/>
            </a:pPr>
            <a:r>
              <a:rPr lang="en-US" dirty="0"/>
              <a:t>Y : N : A</a:t>
            </a:r>
          </a:p>
        </p:txBody>
      </p:sp>
      <p:sp>
        <p:nvSpPr>
          <p:cNvPr id="4" name="Footer Placeholder 3">
            <a:extLst>
              <a:ext uri="{FF2B5EF4-FFF2-40B4-BE49-F238E27FC236}">
                <a16:creationId xmlns:a16="http://schemas.microsoft.com/office/drawing/2014/main" id="{0F5ECE66-D725-47F2-B0A0-89C24D3B592C}"/>
              </a:ext>
            </a:extLst>
          </p:cNvPr>
          <p:cNvSpPr>
            <a:spLocks noGrp="1"/>
          </p:cNvSpPr>
          <p:nvPr>
            <p:ph type="ftr" sz="quarter" idx="11"/>
          </p:nvPr>
        </p:nvSpPr>
        <p:spPr/>
        <p:txBody>
          <a:bodyPr/>
          <a:lstStyle/>
          <a:p>
            <a:pPr>
              <a:defRPr/>
            </a:pPr>
            <a:r>
              <a:rPr lang="en-US"/>
              <a:t>Qualcomm</a:t>
            </a:r>
            <a:endParaRPr lang="en-US" dirty="0"/>
          </a:p>
        </p:txBody>
      </p:sp>
      <p:sp>
        <p:nvSpPr>
          <p:cNvPr id="5" name="Slide Number Placeholder 4">
            <a:extLst>
              <a:ext uri="{FF2B5EF4-FFF2-40B4-BE49-F238E27FC236}">
                <a16:creationId xmlns:a16="http://schemas.microsoft.com/office/drawing/2014/main" id="{4B94E11D-2636-4C9D-BD95-7382C216279B}"/>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5</a:t>
            </a:fld>
            <a:endParaRPr lang="en-US" altLang="en-US"/>
          </a:p>
        </p:txBody>
      </p:sp>
      <p:sp>
        <p:nvSpPr>
          <p:cNvPr id="6" name="Date Placeholder 5">
            <a:extLst>
              <a:ext uri="{FF2B5EF4-FFF2-40B4-BE49-F238E27FC236}">
                <a16:creationId xmlns:a16="http://schemas.microsoft.com/office/drawing/2014/main" id="{C2F820DC-C78B-4BEC-B312-575EABCB17C4}"/>
              </a:ext>
            </a:extLst>
          </p:cNvPr>
          <p:cNvSpPr>
            <a:spLocks noGrp="1"/>
          </p:cNvSpPr>
          <p:nvPr>
            <p:ph type="dt" sz="half" idx="2"/>
          </p:nvPr>
        </p:nvSpPr>
        <p:spPr>
          <a:xfrm>
            <a:off x="696913" y="332601"/>
            <a:ext cx="878446" cy="276999"/>
          </a:xfrm>
        </p:spPr>
        <p:txBody>
          <a:bodyPr/>
          <a:lstStyle/>
          <a:p>
            <a:pPr>
              <a:defRPr/>
            </a:pPr>
            <a:r>
              <a:rPr lang="en-US" dirty="0"/>
              <a:t>Jan 2018</a:t>
            </a:r>
          </a:p>
        </p:txBody>
      </p:sp>
    </p:spTree>
    <p:extLst>
      <p:ext uri="{BB962C8B-B14F-4D97-AF65-F5344CB8AC3E}">
        <p14:creationId xmlns:p14="http://schemas.microsoft.com/office/powerpoint/2010/main" val="285389197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37839</TotalTime>
  <Words>475</Words>
  <Application>Microsoft Office PowerPoint</Application>
  <PresentationFormat>On-screen Show (4:3)</PresentationFormat>
  <Paragraphs>61</Paragraphs>
  <Slides>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MS PGothic</vt:lpstr>
      <vt:lpstr>Times New Roman</vt:lpstr>
      <vt:lpstr>802-11-Submission</vt:lpstr>
      <vt:lpstr>BRP frame exchange in TDD SP</vt:lpstr>
      <vt:lpstr>Outline</vt:lpstr>
      <vt:lpstr>Example Draft Text for non-AP and non-PCP STA </vt:lpstr>
      <vt:lpstr>Example Draft Text for DMG AP and PCP</vt:lpstr>
      <vt:lpstr>SP #1</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lverma@qti.qualcomm.com</dc:creator>
  <cp:keywords/>
  <dc:description/>
  <cp:lastModifiedBy>Lochan Verma</cp:lastModifiedBy>
  <cp:revision>2339</cp:revision>
  <cp:lastPrinted>2014-11-04T15:04:57Z</cp:lastPrinted>
  <dcterms:created xsi:type="dcterms:W3CDTF">2007-04-17T18:10:23Z</dcterms:created>
  <dcterms:modified xsi:type="dcterms:W3CDTF">2018-01-13T16:58:26Z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