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83" r:id="rId2"/>
    <p:sldId id="554" r:id="rId3"/>
    <p:sldId id="654" r:id="rId4"/>
    <p:sldId id="651" r:id="rId5"/>
    <p:sldId id="656" r:id="rId6"/>
    <p:sldId id="575" r:id="rId7"/>
    <p:sldId id="652" r:id="rId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990099"/>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5034" autoAdjust="0"/>
  </p:normalViewPr>
  <p:slideViewPr>
    <p:cSldViewPr>
      <p:cViewPr varScale="1">
        <p:scale>
          <a:sx n="70" d="100"/>
          <a:sy n="70" d="100"/>
        </p:scale>
        <p:origin x="1440"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Jan 2018</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Jan 2018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Jan 2018</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 name="Rectangle 7"/>
          <p:cNvSpPr>
            <a:spLocks noChangeArrowheads="1"/>
          </p:cNvSpPr>
          <p:nvPr userDrawn="1"/>
        </p:nvSpPr>
        <p:spPr bwMode="auto">
          <a:xfrm>
            <a:off x="6249871"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802.11-18/0120r2</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891270" cy="276999"/>
          </a:xfrm>
        </p:spPr>
        <p:txBody>
          <a:bodyPr/>
          <a:lstStyle/>
          <a:p>
            <a:pPr>
              <a:defRPr/>
            </a:pPr>
            <a:r>
              <a:rPr lang="en-US" altLang="zh-CN" smtClean="0"/>
              <a:t>Jan 2018</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381000" y="685800"/>
            <a:ext cx="8305800" cy="1143000"/>
          </a:xfrm>
        </p:spPr>
        <p:txBody>
          <a:bodyPr/>
          <a:lstStyle/>
          <a:p>
            <a:r>
              <a:rPr lang="en-US" sz="2900" dirty="0" smtClean="0"/>
              <a:t>How to describe WUR PPDU Waveform Generation</a:t>
            </a:r>
            <a:endParaRPr lang="en-US" altLang="ko-KR" sz="2900"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2018-01-15</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88417293"/>
              </p:ext>
            </p:extLst>
          </p:nvPr>
        </p:nvGraphicFramePr>
        <p:xfrm>
          <a:off x="762000" y="3278185"/>
          <a:ext cx="7620000" cy="2084391"/>
        </p:xfrm>
        <a:graphic>
          <a:graphicData uri="http://schemas.openxmlformats.org/drawingml/2006/table">
            <a:tbl>
              <a:tblPr/>
              <a:tblGrid>
                <a:gridCol w="1524000"/>
                <a:gridCol w="1203325"/>
                <a:gridCol w="1684338"/>
                <a:gridCol w="1363662"/>
                <a:gridCol w="1844675"/>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Justin Jia Jia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Ming </a:t>
                      </a: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Gan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Ross Jian Yu</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85800"/>
            <a:ext cx="7772400" cy="914400"/>
          </a:xfrm>
        </p:spPr>
        <p:txBody>
          <a:bodyPr/>
          <a:lstStyle/>
          <a:p>
            <a:r>
              <a:rPr lang="en-US" dirty="0" smtClean="0"/>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3962400"/>
          </a:xfrm>
        </p:spPr>
        <p:txBody>
          <a:bodyPr/>
          <a:lstStyle/>
          <a:p>
            <a:pPr>
              <a:buFont typeface="Arial" pitchFamily="34" charset="0"/>
              <a:buChar char="•"/>
            </a:pPr>
            <a:r>
              <a:rPr lang="en-US" altLang="zh-CN" sz="2000" dirty="0" smtClean="0"/>
              <a:t>The single band WUR PPDU waveform is supposed to be generated by using contiguous  13 subcarriers with subcarrier spacing of 312.5 KHz and with the center subcarrier nulled [1].</a:t>
            </a:r>
          </a:p>
          <a:p>
            <a:pPr>
              <a:buFont typeface="Arial" pitchFamily="34" charset="0"/>
              <a:buChar char="•"/>
            </a:pPr>
            <a:r>
              <a:rPr lang="en-US" sz="2000" dirty="0" smtClean="0"/>
              <a:t>However, it is implementation-specific how to actually generate the time-domain waveform according to [1]. </a:t>
            </a:r>
            <a:endParaRPr lang="en-US" dirty="0" smtClean="0"/>
          </a:p>
          <a:p>
            <a:pPr>
              <a:buFont typeface="Arial" pitchFamily="34" charset="0"/>
              <a:buChar char="•"/>
            </a:pPr>
            <a:r>
              <a:rPr lang="en-US" altLang="zh-CN" sz="2000" dirty="0" smtClean="0"/>
              <a:t>There was a proposal to mandate a sequence occupying the contiguous 13 subcarriers during the discussion in the last Nov. F2F meeting [2], but majority seemed to support describing how to generate the waveform in detail only as an example in the Spec text. </a:t>
            </a:r>
          </a:p>
          <a:p>
            <a:pPr>
              <a:buFont typeface="Arial" pitchFamily="34" charset="0"/>
              <a:buChar char="•"/>
            </a:pPr>
            <a:r>
              <a:rPr lang="en-US" altLang="zh-CN" sz="2000" dirty="0" smtClean="0"/>
              <a:t>There are three different WUR PPDU waveform generation methods discussed in the </a:t>
            </a:r>
            <a:r>
              <a:rPr lang="en-US" altLang="zh-CN" sz="2000" dirty="0" err="1" smtClean="0"/>
              <a:t>TGba</a:t>
            </a:r>
            <a:r>
              <a:rPr lang="en-US" altLang="zh-CN" sz="2000" dirty="0" smtClean="0"/>
              <a:t> [3-5].</a:t>
            </a:r>
            <a:endParaRPr lang="en-US" altLang="zh-CN" sz="2000" dirty="0"/>
          </a:p>
          <a:p>
            <a:pPr marL="0" indent="0">
              <a:buNone/>
            </a:pPr>
            <a:endParaRPr lang="en-US" altLang="zh-CN" sz="2000" dirty="0"/>
          </a:p>
        </p:txBody>
      </p:sp>
      <p:sp>
        <p:nvSpPr>
          <p:cNvPr id="4" name="날짜 개체 틀 3"/>
          <p:cNvSpPr>
            <a:spLocks noGrp="1"/>
          </p:cNvSpPr>
          <p:nvPr>
            <p:ph type="dt" sz="quarter" idx="10"/>
          </p:nvPr>
        </p:nvSpPr>
        <p:spPr/>
        <p:txBody>
          <a:bodyPr/>
          <a:lstStyle/>
          <a:p>
            <a:pPr>
              <a:defRPr/>
            </a:pPr>
            <a:r>
              <a:rPr lang="en-US" altLang="zh-CN" smtClean="0"/>
              <a:t>Jan 2018</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914400"/>
          </a:xfrm>
        </p:spPr>
        <p:txBody>
          <a:bodyPr/>
          <a:lstStyle/>
          <a:p>
            <a:r>
              <a:rPr lang="en-US" altLang="zh-CN" sz="2800" dirty="0"/>
              <a:t>3 different WUR PPDU waveform generation </a:t>
            </a:r>
            <a:endParaRPr lang="zh-CN" altLang="en-US" sz="2800" dirty="0"/>
          </a:p>
        </p:txBody>
      </p:sp>
      <p:sp>
        <p:nvSpPr>
          <p:cNvPr id="3" name="Content Placeholder 2"/>
          <p:cNvSpPr>
            <a:spLocks noGrp="1"/>
          </p:cNvSpPr>
          <p:nvPr>
            <p:ph idx="1"/>
          </p:nvPr>
        </p:nvSpPr>
        <p:spPr>
          <a:xfrm>
            <a:off x="685800" y="1447800"/>
            <a:ext cx="7772400" cy="4343400"/>
          </a:xfrm>
        </p:spPr>
        <p:txBody>
          <a:bodyPr/>
          <a:lstStyle/>
          <a:p>
            <a:r>
              <a:rPr lang="en-US" altLang="zh-CN" sz="1800" dirty="0" smtClean="0"/>
              <a:t>Method 1: Time-domain Masking based (for high data rate) [3]</a:t>
            </a:r>
          </a:p>
          <a:p>
            <a:pPr lvl="1"/>
            <a:r>
              <a:rPr lang="en-US" altLang="zh-CN" sz="1400" dirty="0"/>
              <a:t>The contiguous middle 13 subcarriers out of 20 MHz 64 subcarriers are occupied with a</a:t>
            </a:r>
            <a:r>
              <a:rPr lang="en-US" altLang="zh-CN" sz="1400" dirty="0" smtClean="0"/>
              <a:t> certain  sequence</a:t>
            </a:r>
          </a:p>
          <a:p>
            <a:pPr lvl="1"/>
            <a:r>
              <a:rPr lang="en-US" altLang="zh-CN" sz="1400" dirty="0"/>
              <a:t>The 64 point IFFT is taken for the 20 MHz 64 </a:t>
            </a:r>
            <a:r>
              <a:rPr lang="en-US" altLang="zh-CN" sz="1400" dirty="0" smtClean="0"/>
              <a:t>subcarriers, and then the last </a:t>
            </a:r>
            <a:r>
              <a:rPr lang="en-US" altLang="zh-CN" sz="1400" dirty="0"/>
              <a:t>16 samples of the 64 samples </a:t>
            </a:r>
            <a:r>
              <a:rPr lang="en-US" altLang="zh-CN" sz="1400" dirty="0" smtClean="0"/>
              <a:t>are pre-pended </a:t>
            </a:r>
            <a:r>
              <a:rPr lang="en-US" altLang="zh-CN" sz="1400" dirty="0"/>
              <a:t>to the 64 samples in order to create a 4 </a:t>
            </a:r>
            <a:r>
              <a:rPr lang="en-US" altLang="zh-CN" sz="1400" dirty="0" err="1"/>
              <a:t>usec</a:t>
            </a:r>
            <a:r>
              <a:rPr lang="en-US" altLang="zh-CN" sz="1400" dirty="0"/>
              <a:t> long time domain </a:t>
            </a:r>
            <a:r>
              <a:rPr lang="en-US" altLang="zh-CN" sz="1400" dirty="0" smtClean="0"/>
              <a:t>waveform</a:t>
            </a:r>
          </a:p>
          <a:p>
            <a:pPr lvl="1"/>
            <a:r>
              <a:rPr lang="en-US" altLang="zh-CN" sz="1400" dirty="0" smtClean="0"/>
              <a:t>Masking is applied in the time-domain to generate the “2 </a:t>
            </a:r>
            <a:r>
              <a:rPr lang="en-US" altLang="zh-CN" sz="1400" dirty="0" err="1" smtClean="0"/>
              <a:t>usec</a:t>
            </a:r>
            <a:r>
              <a:rPr lang="en-US" altLang="zh-CN" sz="1400" dirty="0" smtClean="0"/>
              <a:t> ON (OFF) – 2 </a:t>
            </a:r>
            <a:r>
              <a:rPr lang="en-US" altLang="zh-CN" sz="1400" dirty="0" err="1" smtClean="0"/>
              <a:t>usec</a:t>
            </a:r>
            <a:r>
              <a:rPr lang="en-US" altLang="zh-CN" sz="1400" dirty="0" smtClean="0"/>
              <a:t> OFF (ON)” Manchester coded pulse</a:t>
            </a:r>
          </a:p>
          <a:p>
            <a:pPr lvl="1"/>
            <a:r>
              <a:rPr lang="en-US" altLang="zh-CN" sz="1400" dirty="0"/>
              <a:t>The time domain waveform generated above can be stored in a memory space and retrieved every time 250 Kbps high data rate WUR PPDU waveform is transmitted. </a:t>
            </a:r>
            <a:endParaRPr lang="en-US" altLang="zh-CN" sz="1400" dirty="0" smtClean="0"/>
          </a:p>
          <a:p>
            <a:r>
              <a:rPr lang="en-US" altLang="zh-CN" sz="1800" dirty="0" smtClean="0"/>
              <a:t>Method 2: FFT based (for high data rate) [4] </a:t>
            </a:r>
          </a:p>
          <a:p>
            <a:pPr lvl="1"/>
            <a:r>
              <a:rPr lang="en-US" altLang="zh-CN" sz="1400" dirty="0"/>
              <a:t>The contiguous middle </a:t>
            </a:r>
            <a:r>
              <a:rPr lang="en-US" altLang="zh-CN" sz="1400" dirty="0" smtClean="0"/>
              <a:t>7 subcarriers (every other tone of 312.5 KHz spacing based middle 13 tones) </a:t>
            </a:r>
            <a:r>
              <a:rPr lang="en-US" altLang="zh-CN" sz="1400" dirty="0"/>
              <a:t>out of 20 MHz subcarriers are occupied with </a:t>
            </a:r>
            <a:r>
              <a:rPr lang="en-US" altLang="zh-CN" sz="1400" dirty="0" smtClean="0"/>
              <a:t>a certain sequence</a:t>
            </a:r>
          </a:p>
          <a:p>
            <a:pPr lvl="1"/>
            <a:r>
              <a:rPr lang="en-US" altLang="zh-CN" sz="1400" dirty="0"/>
              <a:t>The 32 point IFFT is taken for the 20 MHz </a:t>
            </a:r>
            <a:r>
              <a:rPr lang="en-US" altLang="zh-CN" sz="1400" dirty="0" smtClean="0"/>
              <a:t>subcarriers, and then the </a:t>
            </a:r>
            <a:r>
              <a:rPr lang="en-US" altLang="zh-CN" sz="1400" dirty="0"/>
              <a:t>last 8 samples of the 32 samples </a:t>
            </a:r>
            <a:r>
              <a:rPr lang="en-US" altLang="zh-CN" sz="1400" dirty="0" smtClean="0"/>
              <a:t>are pre-pended </a:t>
            </a:r>
            <a:r>
              <a:rPr lang="en-US" altLang="zh-CN" sz="1400" dirty="0"/>
              <a:t>to the 32 samples in order to create a 2 </a:t>
            </a:r>
            <a:r>
              <a:rPr lang="en-US" altLang="zh-CN" sz="1400" dirty="0" err="1"/>
              <a:t>usec</a:t>
            </a:r>
            <a:r>
              <a:rPr lang="en-US" altLang="zh-CN" sz="1400" dirty="0"/>
              <a:t> long time domain waveform.</a:t>
            </a:r>
          </a:p>
          <a:p>
            <a:pPr lvl="1"/>
            <a:r>
              <a:rPr lang="en-US" altLang="zh-CN" sz="1400" dirty="0"/>
              <a:t>The time domain waveform generated above can be stored in a memory space and retrieved every time 250 Kbps high data rate WUR PPDU waveform is transmitted</a:t>
            </a:r>
            <a:r>
              <a:rPr lang="en-US" altLang="zh-CN" sz="1400" dirty="0" smtClean="0"/>
              <a:t>.</a:t>
            </a:r>
          </a:p>
          <a:p>
            <a:pPr lvl="1"/>
            <a:r>
              <a:rPr lang="en-US" altLang="zh-CN" sz="1400" dirty="0"/>
              <a:t>The 2 </a:t>
            </a:r>
            <a:r>
              <a:rPr lang="en-US" altLang="zh-CN" sz="1400" dirty="0" err="1"/>
              <a:t>usec</a:t>
            </a:r>
            <a:r>
              <a:rPr lang="en-US" altLang="zh-CN" sz="1400" dirty="0"/>
              <a:t> long time domain waveform generated </a:t>
            </a:r>
            <a:r>
              <a:rPr lang="en-US" altLang="zh-CN" sz="1400" dirty="0" smtClean="0"/>
              <a:t>above constitutes </a:t>
            </a:r>
            <a:r>
              <a:rPr lang="en-US" altLang="zh-CN" sz="1400" dirty="0"/>
              <a:t>the ON portion of a Manchester coded pulse for 250 Kbps WUR PPDU waveform</a:t>
            </a:r>
          </a:p>
          <a:p>
            <a:pPr lvl="1"/>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3748199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105400"/>
          </a:xfrm>
        </p:spPr>
        <p:txBody>
          <a:bodyPr/>
          <a:lstStyle/>
          <a:p>
            <a:r>
              <a:rPr lang="en-US" altLang="zh-CN" sz="2000" dirty="0" smtClean="0"/>
              <a:t>Method 3: Constellation based [5] </a:t>
            </a:r>
            <a:endParaRPr lang="en-US" altLang="zh-CN" sz="2000" dirty="0"/>
          </a:p>
          <a:p>
            <a:pPr lvl="1"/>
            <a:r>
              <a:rPr lang="en-US" sz="1800" dirty="0"/>
              <a:t>The contiguous middle 13 subcarriers out of 20 MHz subcarriers are occupied with a certain sequence</a:t>
            </a:r>
          </a:p>
          <a:p>
            <a:pPr lvl="1"/>
            <a:r>
              <a:rPr lang="en-US" sz="1800" dirty="0"/>
              <a:t>The 64 point IFFT is taken for the 20 MHz 64 subcarriers, and then 16 zero samples are pre-pended to the 64 samples in order to create a 4 </a:t>
            </a:r>
            <a:r>
              <a:rPr lang="en-US" sz="1800" dirty="0" err="1"/>
              <a:t>usec</a:t>
            </a:r>
            <a:r>
              <a:rPr lang="en-US" sz="1800" dirty="0"/>
              <a:t> long time domain waveform</a:t>
            </a:r>
          </a:p>
          <a:p>
            <a:pPr lvl="1"/>
            <a:r>
              <a:rPr lang="en-US" sz="1800" dirty="0"/>
              <a:t>To generate Information bit “0” and Information bit “1” Manchester-coded OOK symbols,  an M-QAM (</a:t>
            </a:r>
            <a:r>
              <a:rPr lang="en-US" sz="1800" dirty="0" err="1"/>
              <a:t>e.g</a:t>
            </a:r>
            <a:r>
              <a:rPr lang="en-US" sz="1800" dirty="0"/>
              <a:t>, M=64) sequence, as given in [5], is utilized for information bit “0” and reverse order of that sequence for information bit “1”.</a:t>
            </a:r>
          </a:p>
          <a:p>
            <a:pPr lvl="1"/>
            <a:r>
              <a:rPr lang="en-US" sz="1800" dirty="0"/>
              <a:t>The first 2-usec and the second 2-usec of 4-usec waveform correspond to ON/OFF or OFF/ON portion of a Manchester coded pulse for 250 Kbps WUR PPDU waveform</a:t>
            </a:r>
          </a:p>
          <a:p>
            <a:pPr lvl="1"/>
            <a:r>
              <a:rPr lang="en-US" sz="1800" dirty="0"/>
              <a:t>The time domain waveform generated above can also be stored in a memory space and retrieved every time 250 Kbps high data rate WUR PPDU waveform is transmitted. </a:t>
            </a:r>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spTree>
    <p:extLst>
      <p:ext uri="{BB962C8B-B14F-4D97-AF65-F5344CB8AC3E}">
        <p14:creationId xmlns:p14="http://schemas.microsoft.com/office/powerpoint/2010/main" val="2370630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533400"/>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228600" y="1066799"/>
            <a:ext cx="8686800" cy="5408613"/>
          </a:xfrm>
        </p:spPr>
        <p:txBody>
          <a:bodyPr/>
          <a:lstStyle/>
          <a:p>
            <a:r>
              <a:rPr lang="en-US" altLang="zh-CN" sz="1800" dirty="0"/>
              <a:t>The WUR PPDU waveform generation is fundamental in the </a:t>
            </a:r>
            <a:r>
              <a:rPr lang="en-US" altLang="zh-CN" sz="1800" dirty="0" err="1"/>
              <a:t>TGba</a:t>
            </a:r>
            <a:r>
              <a:rPr lang="en-US" altLang="zh-CN" sz="1800" dirty="0"/>
              <a:t> PHY/MAC schemes and technologies. However, it is missing in the SFD without detail </a:t>
            </a:r>
            <a:r>
              <a:rPr lang="en-US" altLang="zh-CN" sz="1800" dirty="0" smtClean="0"/>
              <a:t>descriptions. </a:t>
            </a:r>
          </a:p>
          <a:p>
            <a:r>
              <a:rPr lang="en-US" altLang="zh-CN" sz="1800" dirty="0" smtClean="0"/>
              <a:t>It is observed that we may have the following three options to fill-in the missing part in the SFD and D0.1.</a:t>
            </a:r>
          </a:p>
          <a:p>
            <a:pPr lvl="1"/>
            <a:r>
              <a:rPr lang="en-US" altLang="zh-CN" sz="1600" dirty="0"/>
              <a:t>Option 1: All the WUR waveform generation procedures need to be specified in detail including the </a:t>
            </a:r>
            <a:r>
              <a:rPr lang="en-US" sz="1600" dirty="0"/>
              <a:t>FFT size, the value of all the coefficients, and how the multicarrier waveform is modulated by the OOK signal </a:t>
            </a:r>
            <a:endParaRPr lang="en-US" altLang="zh-CN" sz="1600" dirty="0"/>
          </a:p>
          <a:p>
            <a:pPr lvl="1"/>
            <a:r>
              <a:rPr lang="en-US" altLang="zh-CN" sz="1600" dirty="0" smtClean="0"/>
              <a:t>Option </a:t>
            </a:r>
            <a:r>
              <a:rPr lang="en-US" altLang="zh-CN" sz="1600" dirty="0"/>
              <a:t>2: All the WUR waveform generation procedures need to be </a:t>
            </a:r>
            <a:r>
              <a:rPr lang="en-US" altLang="zh-CN" sz="1600" dirty="0" smtClean="0"/>
              <a:t>specified, </a:t>
            </a:r>
            <a:r>
              <a:rPr lang="en-US" sz="1600" dirty="0"/>
              <a:t>including the FFT size, the list of which coefficients are non-zero, and how the </a:t>
            </a:r>
            <a:r>
              <a:rPr lang="en-US" sz="1600" dirty="0" smtClean="0"/>
              <a:t>multicarrier </a:t>
            </a:r>
            <a:r>
              <a:rPr lang="en-US" sz="1600" dirty="0"/>
              <a:t>waveform is modulated by the OOK signal, except for the values of the coefficients. The standard would include on example set of coefficients, but other coefficient values would be allowed by the </a:t>
            </a:r>
            <a:r>
              <a:rPr lang="en-US" sz="1600" dirty="0" smtClean="0"/>
              <a:t>standard.</a:t>
            </a:r>
            <a:endParaRPr lang="en-US" sz="1400" dirty="0"/>
          </a:p>
          <a:p>
            <a:pPr lvl="1"/>
            <a:r>
              <a:rPr lang="en-US" altLang="zh-CN" sz="1600" dirty="0" smtClean="0"/>
              <a:t>Option </a:t>
            </a:r>
            <a:r>
              <a:rPr lang="en-US" altLang="zh-CN" sz="1600" dirty="0"/>
              <a:t>3: Any of the WUR waveform generation procedure does not have to be </a:t>
            </a:r>
            <a:r>
              <a:rPr lang="en-US" altLang="zh-CN" sz="1600" dirty="0" smtClean="0"/>
              <a:t>specified except for the following which is already decided </a:t>
            </a:r>
            <a:endParaRPr lang="en-US" altLang="zh-CN" sz="1600" dirty="0"/>
          </a:p>
          <a:p>
            <a:pPr lvl="2"/>
            <a:r>
              <a:rPr lang="en-GB" altLang="zh-CN" sz="1400" b="1" i="1" dirty="0"/>
              <a:t>When a single band is used for transmission of WUR PPDU, the OOK waveform of WUR PPDU is generated by using contiguous 13 subcarriers with the subcarrier spacing of 312.5 kHz</a:t>
            </a:r>
            <a:endParaRPr lang="en-US" altLang="zh-CN" sz="1400" b="1" i="1" dirty="0" smtClean="0">
              <a:solidFill>
                <a:srgbClr val="000000"/>
              </a:solidFill>
            </a:endParaRPr>
          </a:p>
          <a:p>
            <a:pPr lvl="2"/>
            <a:r>
              <a:rPr lang="en-US" altLang="zh-CN" sz="1400" dirty="0" smtClean="0">
                <a:solidFill>
                  <a:srgbClr val="000000"/>
                </a:solidFill>
              </a:rPr>
              <a:t>In </a:t>
            </a:r>
            <a:r>
              <a:rPr lang="en-US" altLang="zh-CN" sz="1400" dirty="0">
                <a:solidFill>
                  <a:srgbClr val="000000"/>
                </a:solidFill>
              </a:rPr>
              <a:t>this case, it is strongly recommended to describe </a:t>
            </a:r>
            <a:r>
              <a:rPr lang="en-US" altLang="zh-CN" sz="1400" dirty="0" smtClean="0">
                <a:solidFill>
                  <a:srgbClr val="000000"/>
                </a:solidFill>
              </a:rPr>
              <a:t>a detail </a:t>
            </a:r>
            <a:r>
              <a:rPr lang="en-US" altLang="zh-CN" sz="1400" dirty="0">
                <a:solidFill>
                  <a:srgbClr val="000000"/>
                </a:solidFill>
              </a:rPr>
              <a:t>generation </a:t>
            </a:r>
            <a:r>
              <a:rPr lang="en-US" altLang="zh-CN" sz="1400" dirty="0" smtClean="0">
                <a:solidFill>
                  <a:srgbClr val="000000"/>
                </a:solidFill>
              </a:rPr>
              <a:t>procedure </a:t>
            </a:r>
            <a:r>
              <a:rPr lang="en-US" altLang="zh-CN" sz="1400" dirty="0">
                <a:solidFill>
                  <a:srgbClr val="000000"/>
                </a:solidFill>
              </a:rPr>
              <a:t>including the </a:t>
            </a:r>
            <a:r>
              <a:rPr lang="en-US" altLang="zh-CN" sz="1400" dirty="0" smtClean="0">
                <a:solidFill>
                  <a:srgbClr val="000000"/>
                </a:solidFill>
              </a:rPr>
              <a:t>coefficients </a:t>
            </a:r>
            <a:r>
              <a:rPr lang="en-US" altLang="zh-CN" sz="1400" dirty="0">
                <a:solidFill>
                  <a:srgbClr val="000000"/>
                </a:solidFill>
              </a:rPr>
              <a:t>as an example </a:t>
            </a:r>
          </a:p>
          <a:p>
            <a:pPr marL="0" indent="0">
              <a:buNone/>
            </a:pPr>
            <a:endParaRPr lang="en-US" altLang="zh-CN" sz="1800" dirty="0"/>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2992153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sz="1800" dirty="0" smtClean="0"/>
              <a:t>[1] </a:t>
            </a:r>
            <a:r>
              <a:rPr lang="en-US" altLang="zh-CN" sz="1800" dirty="0" smtClean="0">
                <a:solidFill>
                  <a:srgbClr val="000000"/>
                </a:solidFill>
              </a:rPr>
              <a:t>P. Huang “17/0575r7 Spec Framework, R.3.3.C”, </a:t>
            </a:r>
            <a:r>
              <a:rPr lang="en-US" altLang="zh-CN" sz="1800" dirty="0">
                <a:solidFill>
                  <a:srgbClr val="000000"/>
                </a:solidFill>
              </a:rPr>
              <a:t>IEEE 802.11 </a:t>
            </a:r>
            <a:r>
              <a:rPr lang="en-US" altLang="zh-CN" sz="1800" dirty="0" err="1">
                <a:solidFill>
                  <a:srgbClr val="000000"/>
                </a:solidFill>
              </a:rPr>
              <a:t>TGba</a:t>
            </a:r>
            <a:r>
              <a:rPr lang="en-US" altLang="zh-CN" sz="1800" dirty="0">
                <a:solidFill>
                  <a:srgbClr val="000000"/>
                </a:solidFill>
              </a:rPr>
              <a:t>, </a:t>
            </a:r>
            <a:r>
              <a:rPr lang="en-US" altLang="zh-CN" sz="1800" dirty="0" smtClean="0">
                <a:solidFill>
                  <a:srgbClr val="000000"/>
                </a:solidFill>
              </a:rPr>
              <a:t>Nov </a:t>
            </a:r>
            <a:r>
              <a:rPr lang="en-US" altLang="zh-CN" sz="1800" dirty="0">
                <a:solidFill>
                  <a:srgbClr val="000000"/>
                </a:solidFill>
              </a:rPr>
              <a:t>2017, </a:t>
            </a:r>
            <a:r>
              <a:rPr lang="en-US" altLang="zh-CN" sz="1800" dirty="0" smtClean="0">
                <a:solidFill>
                  <a:srgbClr val="000000"/>
                </a:solidFill>
              </a:rPr>
              <a:t>Orlando, FL USA</a:t>
            </a:r>
            <a:endParaRPr lang="en-US" altLang="zh-CN" sz="1800" dirty="0">
              <a:solidFill>
                <a:srgbClr val="000000"/>
              </a:solidFill>
            </a:endParaRPr>
          </a:p>
          <a:p>
            <a:pPr lvl="0"/>
            <a:r>
              <a:rPr lang="en-US" altLang="ko-KR" sz="1800" dirty="0" smtClean="0">
                <a:solidFill>
                  <a:srgbClr val="000000"/>
                </a:solidFill>
              </a:rPr>
              <a:t>[2] E. Park, et. al. “17/1613r2 </a:t>
            </a:r>
            <a:r>
              <a:rPr lang="en-US" sz="1800" dirty="0" smtClean="0">
                <a:solidFill>
                  <a:srgbClr val="000000"/>
                </a:solidFill>
              </a:rPr>
              <a:t>13-Length Sequence for OOK Waveform Generation</a:t>
            </a:r>
            <a:r>
              <a:rPr lang="en-US" altLang="ko-KR" sz="1800" dirty="0" smtClean="0">
                <a:solidFill>
                  <a:srgbClr val="000000"/>
                </a:solidFill>
              </a:rPr>
              <a:t>”, IEEE 802.11 </a:t>
            </a:r>
            <a:r>
              <a:rPr lang="en-US" altLang="ko-KR" sz="1800" dirty="0" err="1" smtClean="0">
                <a:solidFill>
                  <a:srgbClr val="000000"/>
                </a:solidFill>
              </a:rPr>
              <a:t>TGba</a:t>
            </a:r>
            <a:r>
              <a:rPr lang="en-US" altLang="ko-KR" sz="1800" dirty="0" smtClean="0">
                <a:solidFill>
                  <a:srgbClr val="000000"/>
                </a:solidFill>
              </a:rPr>
              <a:t>, Nov 2017, </a:t>
            </a:r>
            <a:r>
              <a:rPr lang="en-US" altLang="zh-CN" sz="1800" dirty="0">
                <a:solidFill>
                  <a:srgbClr val="000000"/>
                </a:solidFill>
              </a:rPr>
              <a:t>Orlando, FL </a:t>
            </a:r>
            <a:r>
              <a:rPr lang="en-US" altLang="zh-CN" sz="1800" dirty="0" smtClean="0">
                <a:solidFill>
                  <a:srgbClr val="000000"/>
                </a:solidFill>
              </a:rPr>
              <a:t>USA</a:t>
            </a:r>
          </a:p>
          <a:p>
            <a:pPr lvl="0"/>
            <a:r>
              <a:rPr lang="en-US" altLang="zh-CN" sz="1800" dirty="0" smtClean="0">
                <a:solidFill>
                  <a:srgbClr val="000000"/>
                </a:solidFill>
              </a:rPr>
              <a:t>[3] J. Suh, et. al. “17/376r0 Waveform Generation for Waveform coding”, IEEE 802.11 </a:t>
            </a:r>
            <a:r>
              <a:rPr lang="en-US" altLang="zh-CN" sz="1800" dirty="0" err="1" smtClean="0">
                <a:solidFill>
                  <a:srgbClr val="000000"/>
                </a:solidFill>
              </a:rPr>
              <a:t>TGba</a:t>
            </a:r>
            <a:r>
              <a:rPr lang="en-US" altLang="zh-CN" sz="1800" dirty="0" smtClean="0">
                <a:solidFill>
                  <a:srgbClr val="000000"/>
                </a:solidFill>
              </a:rPr>
              <a:t>, Mar 2017, Vancouver, BC Canada</a:t>
            </a:r>
          </a:p>
          <a:p>
            <a:r>
              <a:rPr lang="en-US" altLang="ko-KR" sz="1800" dirty="0" smtClean="0"/>
              <a:t>[4] </a:t>
            </a:r>
            <a:r>
              <a:rPr lang="en-US" altLang="zh-CN" sz="1800" dirty="0">
                <a:solidFill>
                  <a:srgbClr val="000000"/>
                </a:solidFill>
              </a:rPr>
              <a:t>V. Kristem, et. al. “17/1615r0 Discussion on OOK Pulse Design for Higher Rate”, IEEE 802.11 </a:t>
            </a:r>
            <a:r>
              <a:rPr lang="en-US" altLang="zh-CN" sz="1800" dirty="0" err="1">
                <a:solidFill>
                  <a:srgbClr val="000000"/>
                </a:solidFill>
              </a:rPr>
              <a:t>TGba</a:t>
            </a:r>
            <a:r>
              <a:rPr lang="en-US" altLang="zh-CN" sz="1800" dirty="0">
                <a:solidFill>
                  <a:srgbClr val="000000"/>
                </a:solidFill>
              </a:rPr>
              <a:t>, Nov 2017, Orlando, FL </a:t>
            </a:r>
            <a:r>
              <a:rPr lang="en-US" altLang="zh-CN" sz="1800" dirty="0" smtClean="0">
                <a:solidFill>
                  <a:srgbClr val="000000"/>
                </a:solidFill>
              </a:rPr>
              <a:t>USA</a:t>
            </a:r>
          </a:p>
          <a:p>
            <a:r>
              <a:rPr lang="en-US" altLang="zh-CN" sz="1800" dirty="0" smtClean="0">
                <a:solidFill>
                  <a:srgbClr val="000000"/>
                </a:solidFill>
              </a:rPr>
              <a:t>[5] </a:t>
            </a:r>
            <a:r>
              <a:rPr lang="en-US" sz="1800" dirty="0"/>
              <a:t>A. </a:t>
            </a:r>
            <a:r>
              <a:rPr lang="en-US" sz="1800" dirty="0" err="1"/>
              <a:t>Sahin</a:t>
            </a:r>
            <a:r>
              <a:rPr lang="en-US" sz="1800" dirty="0"/>
              <a:t>, et. al. " 17/1634r0 Optimizing OOK Waveform for High Data Rate WUS", IEEE 802.11 </a:t>
            </a:r>
            <a:r>
              <a:rPr lang="en-US" sz="1800" dirty="0" err="1"/>
              <a:t>TGba</a:t>
            </a:r>
            <a:r>
              <a:rPr lang="en-US" sz="1800" dirty="0"/>
              <a:t>, Nov 2017, Orlando, FL USA</a:t>
            </a:r>
            <a:endParaRPr lang="en-US" dirty="0" smtClean="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Straw Poll </a:t>
            </a:r>
            <a:endParaRPr lang="zh-CN" altLang="en-US" dirty="0"/>
          </a:p>
        </p:txBody>
      </p:sp>
      <p:sp>
        <p:nvSpPr>
          <p:cNvPr id="3" name="Content Placeholder 2"/>
          <p:cNvSpPr>
            <a:spLocks noGrp="1"/>
          </p:cNvSpPr>
          <p:nvPr>
            <p:ph idx="1"/>
          </p:nvPr>
        </p:nvSpPr>
        <p:spPr/>
        <p:txBody>
          <a:bodyPr/>
          <a:lstStyle/>
          <a:p>
            <a:r>
              <a:rPr lang="en-US" altLang="zh-CN" dirty="0" smtClean="0"/>
              <a:t>How do you want to describe the WUR waveform generation procedures in the SFD and D0.1?</a:t>
            </a:r>
          </a:p>
          <a:p>
            <a:pPr lvl="1"/>
            <a:r>
              <a:rPr lang="en-US" altLang="zh-CN" dirty="0" smtClean="0"/>
              <a:t>Option 1</a:t>
            </a:r>
          </a:p>
          <a:p>
            <a:pPr lvl="1"/>
            <a:r>
              <a:rPr lang="en-US" altLang="zh-CN" dirty="0" smtClean="0"/>
              <a:t>Option </a:t>
            </a:r>
            <a:r>
              <a:rPr lang="en-US" altLang="zh-CN" dirty="0" smtClean="0"/>
              <a:t>2</a:t>
            </a:r>
          </a:p>
          <a:p>
            <a:pPr lvl="2"/>
            <a:r>
              <a:rPr lang="en-US" altLang="zh-CN" dirty="0" smtClean="0"/>
              <a:t>Number of examples for sequence TBD</a:t>
            </a:r>
            <a:endParaRPr lang="en-US" altLang="zh-CN" dirty="0" smtClean="0"/>
          </a:p>
          <a:p>
            <a:pPr lvl="1"/>
            <a:r>
              <a:rPr lang="en-US" altLang="zh-CN" dirty="0" smtClean="0"/>
              <a:t>Option </a:t>
            </a:r>
            <a:r>
              <a:rPr lang="en-US" altLang="zh-CN" dirty="0" smtClean="0"/>
              <a:t>3</a:t>
            </a:r>
          </a:p>
          <a:p>
            <a:pPr lvl="2"/>
            <a:r>
              <a:rPr lang="en-US" altLang="zh-CN" dirty="0" smtClean="0"/>
              <a:t>Number of examples TBD</a:t>
            </a:r>
            <a:endParaRPr lang="en-US" altLang="zh-CN" dirty="0" smtClean="0"/>
          </a:p>
          <a:p>
            <a:endParaRPr lang="en-US" altLang="zh-CN" dirty="0"/>
          </a:p>
        </p:txBody>
      </p:sp>
      <p:sp>
        <p:nvSpPr>
          <p:cNvPr id="4" name="Date Placeholder 3"/>
          <p:cNvSpPr>
            <a:spLocks noGrp="1"/>
          </p:cNvSpPr>
          <p:nvPr>
            <p:ph type="dt" sz="half" idx="10"/>
          </p:nvPr>
        </p:nvSpPr>
        <p:spPr/>
        <p:txBody>
          <a:bodyPr/>
          <a:lstStyle/>
          <a:p>
            <a:pPr>
              <a:defRPr/>
            </a:pPr>
            <a:r>
              <a:rPr lang="en-US" altLang="zh-CN" smtClean="0"/>
              <a:t>Jan 2018</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233208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148140</TotalTime>
  <Words>1001</Words>
  <Application>Microsoft Office PowerPoint</Application>
  <PresentationFormat>On-screen Show (4:3)</PresentationFormat>
  <Paragraphs>86</Paragraphs>
  <Slides>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Unicode MS</vt:lpstr>
      <vt:lpstr>Gulim</vt:lpstr>
      <vt:lpstr>Gulim</vt:lpstr>
      <vt:lpstr>맑은 고딕</vt:lpstr>
      <vt:lpstr>MS Gothic</vt:lpstr>
      <vt:lpstr>Arial</vt:lpstr>
      <vt:lpstr>Times New Roman</vt:lpstr>
      <vt:lpstr>802-11-Submission</vt:lpstr>
      <vt:lpstr>How to describe WUR PPDU Waveform Generation</vt:lpstr>
      <vt:lpstr>Background</vt:lpstr>
      <vt:lpstr>3 different WUR PPDU waveform generation </vt:lpstr>
      <vt:lpstr>PowerPoint Presentation</vt:lpstr>
      <vt:lpstr>Summary</vt:lpstr>
      <vt:lpstr>Reference</vt:lpstr>
      <vt:lpstr>Straw Poll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3027</cp:revision>
  <cp:lastPrinted>2016-07-18T07:45:05Z</cp:lastPrinted>
  <dcterms:created xsi:type="dcterms:W3CDTF">2007-05-21T21:00:37Z</dcterms:created>
  <dcterms:modified xsi:type="dcterms:W3CDTF">2018-01-18T18:52:59Z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1515618749</vt:lpwstr>
  </property>
</Properties>
</file>