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427" r:id="rId2"/>
    <p:sldId id="478" r:id="rId3"/>
    <p:sldId id="506" r:id="rId4"/>
    <p:sldId id="509" r:id="rId5"/>
    <p:sldId id="508" r:id="rId6"/>
    <p:sldId id="484" r:id="rId7"/>
    <p:sldId id="512" r:id="rId8"/>
    <p:sldId id="514" r:id="rId9"/>
    <p:sldId id="516" r:id="rId10"/>
    <p:sldId id="485" r:id="rId11"/>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910">
          <p15:clr>
            <a:srgbClr val="A4A3A4"/>
          </p15:clr>
        </p15:guide>
      </p15:sldGuideLst>
    </p:ext>
    <p:ext uri="{2D200454-40CA-4A62-9FC3-DE9A4176ACB9}">
      <p15:notesGuideLst xmlns:p15="http://schemas.microsoft.com/office/powerpoint/2012/main">
        <p15:guide id="1" orient="horz" pos="2141">
          <p15:clr>
            <a:srgbClr val="A4A3A4"/>
          </p15:clr>
        </p15:guide>
        <p15:guide id="2" pos="3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用户" initials="lky" lastIdx="5" clrIdx="0"/>
  <p:cmAuthor id="1" name="吕开颖00029037" initials="吕开颖00029" lastIdx="5" clrIdx="1"/>
  <p:cmAuthor id="2" name="吕开颖00029037" initials="吕开颖00029037" lastIdx="1" clrIdx="2">
    <p:extLst>
      <p:ext uri="{19B8F6BF-5375-455C-9EA6-DF929625EA0E}">
        <p15:presenceInfo xmlns:p15="http://schemas.microsoft.com/office/powerpoint/2012/main" userId="S-1-5-21-3250579939-626067488-4216368596-9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33CC"/>
    <a:srgbClr val="CC0000"/>
    <a:srgbClr val="00CC66"/>
    <a:srgbClr val="003399"/>
    <a:srgbClr val="FF0066"/>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131" autoAdjust="0"/>
  </p:normalViewPr>
  <p:slideViewPr>
    <p:cSldViewPr showGuides="1">
      <p:cViewPr>
        <p:scale>
          <a:sx n="130" d="100"/>
          <a:sy n="130" d="100"/>
        </p:scale>
        <p:origin x="-402" y="-1722"/>
      </p:cViewPr>
      <p:guideLst>
        <p:guide orient="horz" pos="2160"/>
        <p:guide pos="29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1061" y="10"/>
      </p:cViewPr>
      <p:guideLst>
        <p:guide orient="horz" pos="2141"/>
        <p:guide pos="3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ln>
          <a:effectLst/>
        </p:spPr>
        <p:txBody>
          <a:bodyPr vert="horz" wrap="square" lIns="91138" tIns="45569" rIns="91138" bIns="45569" numCol="1" anchor="t"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ln>
          <a:effectLst/>
        </p:spPr>
        <p:txBody>
          <a:bodyPr vert="horz" wrap="square" lIns="91138" tIns="45569" rIns="91138" bIns="45569" numCol="1" anchor="t" anchorCtr="0" compatLnSpc="1"/>
          <a:lstStyle>
            <a:lvl1pPr algn="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ln>
          <a:effectLst/>
        </p:spPr>
        <p:txBody>
          <a:bodyPr vert="horz" wrap="square" lIns="91138" tIns="45569" rIns="91138" bIns="45569" numCol="1" anchor="b"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ln>
          <a:effectLst/>
        </p:spPr>
        <p:txBody>
          <a:bodyPr vert="horz" wrap="square" lIns="91138" tIns="45569" rIns="91138" bIns="45569" numCol="1" anchor="b" anchorCtr="0" compatLnSpc="1"/>
          <a:lstStyle>
            <a:lvl1pPr algn="r" defTabSz="911225" eaLnBrk="1" hangingPunct="1">
              <a:defRPr kumimoji="1" sz="1200" smtClean="0">
                <a:latin typeface="Times New Roman" panose="02020603050405020304" pitchFamily="18" charset="0"/>
              </a:defRPr>
            </a:lvl1pPr>
          </a:lstStyle>
          <a:p>
            <a:pPr>
              <a:defRPr/>
            </a:pPr>
            <a:fld id="{1A11AEF5-5302-43AC-812B-FA467EA0339D}" type="slidenum">
              <a:rPr lang="en-US" altLang="zh-CN"/>
              <a:t>‹#›</a:t>
            </a:fld>
            <a:endParaRPr lang="en-US" altLang="zh-CN" dirty="0"/>
          </a:p>
        </p:txBody>
      </p:sp>
    </p:spTree>
    <p:extLst>
      <p:ext uri="{BB962C8B-B14F-4D97-AF65-F5344CB8AC3E}">
        <p14:creationId xmlns:p14="http://schemas.microsoft.com/office/powerpoint/2010/main" val="2131893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ln>
          <a:effectLst/>
        </p:spPr>
        <p:txBody>
          <a:bodyPr vert="horz" wrap="square" lIns="91138" tIns="45569" rIns="91138" bIns="45569" numCol="1" anchor="t"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ln>
          <a:effectLst/>
        </p:spPr>
        <p:txBody>
          <a:bodyPr vert="horz" wrap="square" lIns="91138" tIns="45569" rIns="91138" bIns="45569" numCol="1" anchor="t" anchorCtr="0" compatLnSpc="1"/>
          <a:lstStyle>
            <a:lvl1pPr algn="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ln>
          <a:effectLst/>
        </p:spPr>
        <p:txBody>
          <a:bodyPr vert="horz" wrap="square" lIns="91138" tIns="45569" rIns="91138" bIns="45569"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ln>
          <a:effectLst/>
        </p:spPr>
        <p:txBody>
          <a:bodyPr vert="horz" wrap="square" lIns="91138" tIns="45569" rIns="91138" bIns="45569" numCol="1" anchor="b"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ln>
          <a:effectLst/>
        </p:spPr>
        <p:txBody>
          <a:bodyPr vert="horz" wrap="square" lIns="91138" tIns="45569" rIns="91138" bIns="45569" numCol="1" anchor="b" anchorCtr="0" compatLnSpc="1"/>
          <a:lstStyle>
            <a:lvl1pPr algn="r" defTabSz="911225" eaLnBrk="1" hangingPunct="1">
              <a:defRPr kumimoji="1" sz="1200" smtClean="0">
                <a:latin typeface="Times New Roman" panose="02020603050405020304" pitchFamily="18" charset="0"/>
              </a:defRPr>
            </a:lvl1pPr>
          </a:lstStyle>
          <a:p>
            <a:pPr>
              <a:defRPr/>
            </a:pPr>
            <a:fld id="{DFF9581A-ADD3-4F92-8296-94E0A60DA5B2}" type="slidenum">
              <a:rPr lang="en-US" altLang="zh-CN"/>
              <a:t>‹#›</a:t>
            </a:fld>
            <a:endParaRPr lang="en-US" altLang="zh-CN" dirty="0"/>
          </a:p>
        </p:txBody>
      </p:sp>
    </p:spTree>
    <p:extLst>
      <p:ext uri="{BB962C8B-B14F-4D97-AF65-F5344CB8AC3E}">
        <p14:creationId xmlns:p14="http://schemas.microsoft.com/office/powerpoint/2010/main" val="33979010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ln>
        </p:spPr>
        <p:txBody>
          <a:bodyPr/>
          <a:lstStyle/>
          <a:p>
            <a:pPr>
              <a:defRPr/>
            </a:pPr>
            <a:r>
              <a:rPr lang="en-US" dirty="0"/>
              <a:t>doc.: IEEE 802.11-yy/XXXXr0</a:t>
            </a:r>
          </a:p>
        </p:txBody>
      </p:sp>
      <p:sp>
        <p:nvSpPr>
          <p:cNvPr id="17411" name="Rectangle 3"/>
          <p:cNvSpPr>
            <a:spLocks noGrp="1" noChangeArrowheads="1"/>
          </p:cNvSpPr>
          <p:nvPr>
            <p:ph type="dt" sz="quarter" idx="1"/>
          </p:nvPr>
        </p:nvSpPr>
        <p:spPr>
          <a:ln>
            <a:miter lim="800000"/>
          </a:ln>
        </p:spPr>
        <p:txBody>
          <a:bodyPr/>
          <a:lstStyle/>
          <a:p>
            <a:pPr>
              <a:defRPr/>
            </a:pPr>
            <a:r>
              <a:rPr lang="en-US" dirty="0" smtClean="0"/>
              <a:t>Month Year</a:t>
            </a:r>
          </a:p>
        </p:txBody>
      </p:sp>
      <p:sp>
        <p:nvSpPr>
          <p:cNvPr id="9222" name="Rectangle 2"/>
          <p:cNvSpPr>
            <a:spLocks noGrp="1" noRot="1" noChangeAspect="1" noChangeArrowheads="1" noTextEdit="1"/>
          </p:cNvSpPr>
          <p:nvPr>
            <p:ph type="sldImg"/>
          </p:nvPr>
        </p:nvSpPr>
        <p:spPr>
          <a:xfrm>
            <a:off x="3243263" y="514350"/>
            <a:ext cx="3387725" cy="2540000"/>
          </a:xfrm>
        </p:spPr>
      </p:sp>
    </p:spTree>
    <p:extLst>
      <p:ext uri="{BB962C8B-B14F-4D97-AF65-F5344CB8AC3E}">
        <p14:creationId xmlns:p14="http://schemas.microsoft.com/office/powerpoint/2010/main" val="688771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2</a:t>
            </a:fld>
            <a:endParaRPr lang="en-US" altLang="zh-CN" dirty="0"/>
          </a:p>
        </p:txBody>
      </p:sp>
    </p:spTree>
    <p:extLst>
      <p:ext uri="{BB962C8B-B14F-4D97-AF65-F5344CB8AC3E}">
        <p14:creationId xmlns:p14="http://schemas.microsoft.com/office/powerpoint/2010/main" val="2677256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3</a:t>
            </a:fld>
            <a:endParaRPr lang="en-US" altLang="zh-CN" dirty="0"/>
          </a:p>
        </p:txBody>
      </p:sp>
    </p:spTree>
    <p:extLst>
      <p:ext uri="{BB962C8B-B14F-4D97-AF65-F5344CB8AC3E}">
        <p14:creationId xmlns:p14="http://schemas.microsoft.com/office/powerpoint/2010/main" val="2403587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6</a:t>
            </a:fld>
            <a:endParaRPr lang="en-US" altLang="zh-CN" dirty="0"/>
          </a:p>
        </p:txBody>
      </p:sp>
    </p:spTree>
    <p:extLst>
      <p:ext uri="{BB962C8B-B14F-4D97-AF65-F5344CB8AC3E}">
        <p14:creationId xmlns:p14="http://schemas.microsoft.com/office/powerpoint/2010/main" val="941147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10</a:t>
            </a:fld>
            <a:endParaRPr lang="en-US" altLang="zh-CN" dirty="0"/>
          </a:p>
        </p:txBody>
      </p:sp>
    </p:spTree>
    <p:extLst>
      <p:ext uri="{BB962C8B-B14F-4D97-AF65-F5344CB8AC3E}">
        <p14:creationId xmlns:p14="http://schemas.microsoft.com/office/powerpoint/2010/main" val="3660503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Rectangle 6"/>
          <p:cNvSpPr>
            <a:spLocks noGrp="1" noChangeArrowheads="1"/>
          </p:cNvSpPr>
          <p:nvPr>
            <p:ph type="sldNum" sz="quarter" idx="11"/>
          </p:nvPr>
        </p:nvSpPr>
        <p:spPr/>
        <p:txBody>
          <a:bodyPr/>
          <a:lstStyle>
            <a:lvl1pPr>
              <a:defRPr/>
            </a:lvl1pPr>
          </a:lstStyle>
          <a:p>
            <a:pPr>
              <a:defRPr/>
            </a:pPr>
            <a:r>
              <a:rPr lang="en-GB" altLang="zh-CN" dirty="0"/>
              <a:t>Slide </a:t>
            </a:r>
            <a:fld id="{3C79C44E-CBF0-426C-AB90-0FC5B434406F}" type="slidenum">
              <a:rPr lang="en-GB" altLang="zh-CN" dirty="0"/>
              <a:t>‹#›</a:t>
            </a:fld>
            <a:endParaRPr lang="en-GB" altLang="zh-CN" dirty="0"/>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dirty="0"/>
              <a:t>Slide </a:t>
            </a:r>
            <a:fld id="{6570D9FA-82F7-425B-B8CA-145DC9A8CCB1}" type="slidenum">
              <a:rPr lang="en-US" dirty="0"/>
              <a:t>‹#›</a:t>
            </a:fld>
            <a:endParaRPr lang="en-US" dirty="0"/>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p:spPr>
        <p:txBody>
          <a:bodyPr vert="horz" wrap="none" lIns="0" tIns="0" rIns="0" bIns="0" numCol="1" anchor="t" anchorCtr="0" compatLnSpc="1">
            <a:spAutoFit/>
          </a:bodyPr>
          <a:lstStyle>
            <a:lvl1pPr algn="ctr">
              <a:defRPr sz="1200" smtClean="0">
                <a:latin typeface="Times New Roman" panose="02020603050405020304" pitchFamily="18" charset="0"/>
              </a:defRPr>
            </a:lvl1pPr>
          </a:lstStyle>
          <a:p>
            <a:pPr>
              <a:defRPr/>
            </a:pPr>
            <a:r>
              <a:rPr lang="en-GB" altLang="zh-CN" dirty="0"/>
              <a:t>Slide </a:t>
            </a:r>
            <a:fld id="{B072CE22-775B-4138-A23F-292E5F1A82BD}" type="slidenum">
              <a:rPr lang="en-GB" altLang="zh-CN" dirty="0"/>
              <a:t>‹#›</a:t>
            </a:fld>
            <a:endParaRPr lang="en-GB" altLang="zh-CN" dirty="0"/>
          </a:p>
        </p:txBody>
      </p:sp>
      <p:sp>
        <p:nvSpPr>
          <p:cNvPr id="1031" name="Rectangle 7"/>
          <p:cNvSpPr>
            <a:spLocks noChangeArrowheads="1"/>
          </p:cNvSpPr>
          <p:nvPr/>
        </p:nvSpPr>
        <p:spPr bwMode="auto">
          <a:xfrm>
            <a:off x="5143501" y="239078"/>
            <a:ext cx="3289300" cy="276860"/>
          </a:xfrm>
          <a:prstGeom prst="rect">
            <a:avLst/>
          </a:prstGeom>
          <a:noFill/>
          <a:ln>
            <a:noFill/>
          </a:ln>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IEEE 802.11-18/XXXr0</a:t>
            </a: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05283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b="1" dirty="0" smtClean="0">
                <a:latin typeface="Times New Roman" panose="02020603050405020304" pitchFamily="18" charset="0"/>
                <a:ea typeface="Arial Unicode MS" pitchFamily="34" charset="-122"/>
                <a:cs typeface="Arial Unicode MS" pitchFamily="34" charset="-122"/>
              </a:rPr>
              <a:t>Jan 2018</a:t>
            </a:r>
            <a:endParaRPr lang="en-GB" altLang="zh-CN" b="1" dirty="0"/>
          </a:p>
        </p:txBody>
      </p:sp>
      <p:sp>
        <p:nvSpPr>
          <p:cNvPr id="11" name="Rectangle 7"/>
          <p:cNvSpPr>
            <a:spLocks noChangeArrowheads="1"/>
          </p:cNvSpPr>
          <p:nvPr userDrawn="1"/>
        </p:nvSpPr>
        <p:spPr bwMode="auto">
          <a:xfrm>
            <a:off x="6880422" y="6525344"/>
            <a:ext cx="1697580" cy="184666"/>
          </a:xfrm>
          <a:prstGeom prst="rect">
            <a:avLst/>
          </a:prstGeom>
          <a:noFill/>
          <a:ln>
            <a:noFill/>
          </a:ln>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sz="1200" b="0" dirty="0" err="1" smtClean="0">
                <a:latin typeface="Times New Roman" panose="02020603050405020304" pitchFamily="18" charset="0"/>
              </a:rPr>
              <a:t>LiNan</a:t>
            </a:r>
            <a:r>
              <a:rPr lang="en-US" altLang="zh-CN" sz="1200" b="0" dirty="0" smtClean="0">
                <a:latin typeface="Times New Roman" panose="02020603050405020304" pitchFamily="18" charset="0"/>
              </a:rPr>
              <a:t>, et, al. (ZTE)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wipe/>
  </p:transition>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714356"/>
            <a:ext cx="7772400" cy="857256"/>
          </a:xfrm>
        </p:spPr>
        <p:txBody>
          <a:bodyPr/>
          <a:lstStyle/>
          <a:p>
            <a:r>
              <a:rPr lang="en-US" altLang="zh-CN" dirty="0" smtClean="0">
                <a:solidFill>
                  <a:srgbClr val="000000"/>
                </a:solidFill>
              </a:rPr>
              <a:t>WUR Beacon transmission</a:t>
            </a:r>
            <a:endParaRPr lang="en-US" altLang="zh-CN" sz="2800" dirty="0" smtClean="0"/>
          </a:p>
        </p:txBody>
      </p:sp>
      <p:sp>
        <p:nvSpPr>
          <p:cNvPr id="10" name="灯片编号占位符 9"/>
          <p:cNvSpPr>
            <a:spLocks noGrp="1"/>
          </p:cNvSpPr>
          <p:nvPr>
            <p:ph type="sldNum" sz="quarter" idx="11"/>
          </p:nvPr>
        </p:nvSpPr>
        <p:spPr/>
        <p:txBody>
          <a:bodyPr/>
          <a:lstStyle/>
          <a:p>
            <a:r>
              <a:rPr lang="en-US" dirty="0" smtClean="0"/>
              <a:t>Slide </a:t>
            </a:r>
            <a:fld id="{6570D9FA-82F7-425B-B8CA-145DC9A8CCB1}" type="slidenum">
              <a:rPr lang="en-US" dirty="0" smtClean="0"/>
              <a:t>1</a:t>
            </a:fld>
            <a:endParaRPr lang="en-US" dirty="0"/>
          </a:p>
        </p:txBody>
      </p:sp>
      <p:sp>
        <p:nvSpPr>
          <p:cNvPr id="11" name="Rectangle 6"/>
          <p:cNvSpPr txBox="1">
            <a:spLocks noChangeArrowheads="1"/>
          </p:cNvSpPr>
          <p:nvPr/>
        </p:nvSpPr>
        <p:spPr bwMode="auto">
          <a:xfrm>
            <a:off x="685800" y="1833554"/>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normAutofit/>
          </a:bodyPr>
          <a:lstStyle/>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2018-01-05</a:t>
            </a:r>
          </a:p>
        </p:txBody>
      </p:sp>
      <p:sp>
        <p:nvSpPr>
          <p:cNvPr id="14" name="Rectangle 12"/>
          <p:cNvSpPr>
            <a:spLocks noChangeArrowheads="1"/>
          </p:cNvSpPr>
          <p:nvPr/>
        </p:nvSpPr>
        <p:spPr bwMode="auto">
          <a:xfrm>
            <a:off x="695308"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latin typeface="+mn-lt"/>
              </a:rPr>
              <a:t>Authors:</a:t>
            </a:r>
          </a:p>
        </p:txBody>
      </p:sp>
      <p:graphicFrame>
        <p:nvGraphicFramePr>
          <p:cNvPr id="15" name="Table 7"/>
          <p:cNvGraphicFramePr>
            <a:graphicFrameLocks noGrp="1"/>
          </p:cNvGraphicFramePr>
          <p:nvPr/>
        </p:nvGraphicFramePr>
        <p:xfrm>
          <a:off x="685800" y="2971800"/>
          <a:ext cx="7924800" cy="2001520"/>
        </p:xfrm>
        <a:graphic>
          <a:graphicData uri="http://schemas.openxmlformats.org/drawingml/2006/table">
            <a:tbl>
              <a:tblPr firstRow="1" bandRow="1">
                <a:tableStyleId>{5C22544A-7EE6-4342-B048-85BDC9FD1C3A}</a:tableStyleId>
              </a:tblPr>
              <a:tblGrid>
                <a:gridCol w="1981200"/>
                <a:gridCol w="1112912"/>
                <a:gridCol w="2232248"/>
                <a:gridCol w="2598440"/>
              </a:tblGrid>
              <a:tr h="37084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smtClean="0">
                          <a:solidFill>
                            <a:schemeClr val="tx1"/>
                          </a:solidFill>
                        </a:rPr>
                        <a:t>Li Nan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400" dirty="0" smtClean="0">
                          <a:solidFill>
                            <a:schemeClr val="tx1"/>
                          </a:solidFill>
                        </a:rPr>
                        <a:t>ZTE</a:t>
                      </a:r>
                    </a:p>
                    <a:p>
                      <a:pPr algn="ctr"/>
                      <a:r>
                        <a:rPr lang="en-US" altLang="zh-CN" sz="1400" kern="1200" dirty="0" smtClean="0">
                          <a:solidFill>
                            <a:schemeClr val="tx1"/>
                          </a:solidFill>
                          <a:latin typeface="+mn-lt"/>
                          <a:ea typeface="+mn-ea"/>
                          <a:cs typeface="+mn-cs"/>
                        </a:rPr>
                        <a:t>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No.9 Wu Xing Section</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 </a:t>
                      </a:r>
                      <a:r>
                        <a:rPr kumimoji="0" lang="en-US" altLang="zh-CN" sz="1400" b="0" i="0" u="none" strike="noStrike" kern="1200"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Feng</a:t>
                      </a:r>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Road</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Xi’an, Shaanxi Province </a:t>
                      </a:r>
                      <a:r>
                        <a:rPr kumimoji="0" lang="en-US" altLang="zh-CN" sz="1400" b="0" i="0" u="none" strike="noStrike" kern="1200"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P.R.China</a:t>
                      </a:r>
                      <a:endPar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li.nan25@zte.com.cn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baseline="0" dirty="0" err="1" smtClean="0">
                          <a:solidFill>
                            <a:schemeClr val="tx1"/>
                          </a:solidFill>
                        </a:rPr>
                        <a:t>Lv</a:t>
                      </a:r>
                      <a:r>
                        <a:rPr lang="en-US" altLang="zh-CN" sz="1400" baseline="0" dirty="0" smtClean="0">
                          <a:solidFill>
                            <a:schemeClr val="tx1"/>
                          </a:solidFill>
                        </a:rPr>
                        <a:t> </a:t>
                      </a:r>
                      <a:r>
                        <a:rPr lang="en-US" sz="1400" dirty="0" err="1" smtClean="0">
                          <a:solidFill>
                            <a:schemeClr val="tx1"/>
                          </a:solidFill>
                        </a:rPr>
                        <a:t>Kaiying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lv.kaiying@zte.com.cn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Sun Bo</a:t>
                      </a:r>
                    </a:p>
                    <a:p>
                      <a:pPr marL="0" marR="0" indent="0" algn="ctr" defTabSz="914400" rtl="0" eaLnBrk="1" fontAlgn="auto" latinLnBrk="0" hangingPunct="1">
                        <a:lnSpc>
                          <a:spcPct val="100000"/>
                        </a:lnSpc>
                        <a:spcBef>
                          <a:spcPts val="0"/>
                        </a:spcBef>
                        <a:spcAft>
                          <a:spcPts val="0"/>
                        </a:spcAft>
                        <a:buClrTx/>
                        <a:buSzTx/>
                        <a:buFontTx/>
                        <a:buNone/>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tc>
                <a:tc vMerge="1">
                  <a:txBody>
                    <a:bodyPr/>
                    <a:lstStyle/>
                    <a:p>
                      <a:endParaRPr lang="zh-CN"/>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sun.bo1@zte.com.cn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smtClean="0">
                          <a:solidFill>
                            <a:schemeClr val="tx1"/>
                          </a:solidFill>
                        </a:rPr>
                        <a:t>Wei</a:t>
                      </a:r>
                      <a:r>
                        <a:rPr lang="en-US" sz="1400" baseline="0" dirty="0" smtClean="0">
                          <a:solidFill>
                            <a:schemeClr val="tx1"/>
                          </a:solidFill>
                        </a:rPr>
                        <a:t> </a:t>
                      </a:r>
                      <a:r>
                        <a:rPr lang="en-US" sz="1400" baseline="0" dirty="0" err="1" smtClean="0">
                          <a:solidFill>
                            <a:schemeClr val="tx1"/>
                          </a:solidFill>
                        </a:rPr>
                        <a:t>Ning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wei.ning@zte.com.cn </a:t>
                      </a:r>
                      <a:endParaRPr kumimoji="0" lang="zh-CN"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a:p>
        </p:txBody>
      </p:sp>
      <p:sp>
        <p:nvSpPr>
          <p:cNvPr id="3" name="内容占位符 2"/>
          <p:cNvSpPr>
            <a:spLocks noGrp="1"/>
          </p:cNvSpPr>
          <p:nvPr>
            <p:ph idx="1"/>
          </p:nvPr>
        </p:nvSpPr>
        <p:spPr/>
        <p:txBody>
          <a:bodyPr/>
          <a:lstStyle/>
          <a:p>
            <a:pPr marL="0" indent="0">
              <a:buNone/>
            </a:pPr>
            <a:r>
              <a:rPr lang="en-US" altLang="zh-CN" sz="2000" dirty="0" smtClean="0"/>
              <a:t>[1]11-17-0575-08-00ba-spec-framework</a:t>
            </a:r>
          </a:p>
          <a:p>
            <a:pPr marL="0" indent="0">
              <a:buNone/>
            </a:pPr>
            <a:r>
              <a:rPr lang="en-US" altLang="zh-CN" sz="2000" dirty="0" smtClean="0"/>
              <a:t>[2]11-17-1333-01-00ba-wur-operating-channel</a:t>
            </a:r>
          </a:p>
          <a:p>
            <a:pPr marL="0" indent="0">
              <a:buNone/>
            </a:pPr>
            <a:r>
              <a:rPr lang="en-US" sz="2000" dirty="0" smtClean="0">
                <a:sym typeface="+mn-ea"/>
              </a:rPr>
              <a:t>[3]</a:t>
            </a:r>
            <a:r>
              <a:rPr lang="en-US" sz="2000" dirty="0">
                <a:sym typeface="+mn-ea"/>
              </a:rPr>
              <a:t>11-17-0028-00-00ba-on-waking-up-of-multiple-wur-stations</a:t>
            </a:r>
          </a:p>
          <a:p>
            <a:pPr marL="0" indent="0">
              <a:buNone/>
            </a:pPr>
            <a:endParaRPr lang="en-US" altLang="zh-CN" sz="2000" dirty="0" smtClean="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dirty="0" smtClean="0"/>
              <a:t>10</a:t>
            </a:fld>
            <a:endParaRPr lang="en-US"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normAutofit fontScale="87500" lnSpcReduction="10000"/>
          </a:bodyPr>
          <a:lstStyle/>
          <a:p>
            <a:pPr>
              <a:buNone/>
            </a:pPr>
            <a:endParaRPr lang="en-US" altLang="zh-CN" dirty="0" smtClean="0"/>
          </a:p>
          <a:p>
            <a:r>
              <a:rPr lang="en-US" altLang="zh-CN" sz="2000" dirty="0" smtClean="0"/>
              <a:t>WUR Beacon is transmitted periodically by an AP for the synchronization of STAs in WUR mode.</a:t>
            </a:r>
          </a:p>
          <a:p>
            <a:endParaRPr lang="en-US" altLang="zh-CN" sz="2000" dirty="0" smtClean="0"/>
          </a:p>
          <a:p>
            <a:r>
              <a:rPr lang="en-US" altLang="zh-CN" sz="2000" dirty="0" smtClean="0"/>
              <a:t>Motion about WUR channel has passed [1]:</a:t>
            </a:r>
          </a:p>
          <a:p>
            <a:pPr lvl="1"/>
            <a:r>
              <a:rPr lang="en-US" altLang="zh-CN" sz="1800" i="1" dirty="0" smtClean="0"/>
              <a:t>R.4.2.G:AP decides the WUR operating channel in the band(s) supported by the associated non-AP STA operating in WUR Mode.</a:t>
            </a:r>
          </a:p>
          <a:p>
            <a:pPr lvl="0"/>
            <a:endParaRPr lang="en-US" altLang="zh-CN" sz="2160" i="1" dirty="0" smtClean="0"/>
          </a:p>
          <a:p>
            <a:pPr lvl="0"/>
            <a:r>
              <a:rPr lang="en-US" altLang="zh-CN" sz="1920" dirty="0" smtClean="0">
                <a:solidFill>
                  <a:schemeClr val="tx1"/>
                </a:solidFill>
              </a:rPr>
              <a:t>AP may define own one or more WUR channels,which means associated STAs in the BSS may monitor different WUR channels for WUR frames</a:t>
            </a:r>
            <a:r>
              <a:rPr lang="en-US" altLang="zh-CN" sz="1920" dirty="0" smtClean="0">
                <a:solidFill>
                  <a:schemeClr val="tx1"/>
                </a:solidFill>
              </a:rPr>
              <a:t>. And </a:t>
            </a:r>
            <a:r>
              <a:rPr lang="en-US" altLang="zh-CN" sz="1920" dirty="0" smtClean="0">
                <a:solidFill>
                  <a:schemeClr val="tx1"/>
                </a:solidFill>
              </a:rPr>
              <a:t>the </a:t>
            </a:r>
            <a:r>
              <a:rPr lang="en-US" sz="1920" dirty="0">
                <a:solidFill>
                  <a:schemeClr val="tx1"/>
                </a:solidFill>
                <a:sym typeface="+mn-ea"/>
              </a:rPr>
              <a:t>AP can utilze </a:t>
            </a:r>
            <a:r>
              <a:rPr lang="en-US" sz="1920" dirty="0" smtClean="0">
                <a:solidFill>
                  <a:schemeClr val="tx1"/>
                </a:solidFill>
                <a:sym typeface="+mn-ea"/>
              </a:rPr>
              <a:t>multi-user transmission for WUR frames. [2][3]</a:t>
            </a:r>
            <a:endParaRPr lang="en-US" sz="1920" dirty="0" smtClean="0">
              <a:solidFill>
                <a:schemeClr val="tx1"/>
              </a:solidFill>
            </a:endParaRPr>
          </a:p>
          <a:p>
            <a:pPr lvl="1"/>
            <a:endParaRPr lang="en-US" altLang="zh-CN" sz="2000" dirty="0" smtClean="0">
              <a:solidFill>
                <a:srgbClr val="0000FF"/>
              </a:solidFill>
            </a:endParaRPr>
          </a:p>
          <a:p>
            <a:r>
              <a:rPr lang="en-US" altLang="zh-CN" sz="2000" dirty="0" smtClean="0"/>
              <a:t>WUR Beacon transmission on multiple WUR channels is discussed in this presentation.</a:t>
            </a:r>
            <a:endParaRPr lang="zh-CN" altLang="en-US" sz="2000" dirty="0" smtClean="0"/>
          </a:p>
          <a:p>
            <a:endParaRPr lang="zh-CN" altLang="en-US" sz="2000" dirty="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dirty="0" smtClean="0"/>
              <a:t>2</a:t>
            </a:fld>
            <a:endParaRPr lang="en-US"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WUR channel</a:t>
            </a:r>
            <a:endParaRPr lang="zh-CN" altLang="en-US" dirty="0"/>
          </a:p>
        </p:txBody>
      </p:sp>
      <p:sp>
        <p:nvSpPr>
          <p:cNvPr id="3" name="内容占位符 2"/>
          <p:cNvSpPr>
            <a:spLocks noGrp="1"/>
          </p:cNvSpPr>
          <p:nvPr>
            <p:ph idx="1"/>
          </p:nvPr>
        </p:nvSpPr>
        <p:spPr/>
        <p:txBody>
          <a:bodyPr>
            <a:normAutofit/>
          </a:bodyPr>
          <a:lstStyle/>
          <a:p>
            <a:r>
              <a:rPr lang="en-US" altLang="zh-CN" sz="1800" dirty="0" smtClean="0"/>
              <a:t>WUR Channel is the channel on which a STA monitors WUR frames with broadcast RA(WUR Beacon</a:t>
            </a:r>
            <a:r>
              <a:rPr lang="en-US" altLang="zh-CN" sz="1800" dirty="0" smtClean="0"/>
              <a:t>, Discovery </a:t>
            </a:r>
            <a:r>
              <a:rPr lang="en-US" altLang="zh-CN" sz="1800" dirty="0" smtClean="0"/>
              <a:t>frame) or multicast/unicast </a:t>
            </a:r>
            <a:r>
              <a:rPr lang="en-US" altLang="zh-CN" sz="1800" dirty="0" smtClean="0"/>
              <a:t>RA (</a:t>
            </a:r>
            <a:r>
              <a:rPr lang="en-US" altLang="zh-CN" sz="1800" dirty="0" smtClean="0"/>
              <a:t>Wake-up frames).</a:t>
            </a:r>
          </a:p>
          <a:p>
            <a:endParaRPr lang="en-US" altLang="zh-CN" sz="1400" dirty="0" smtClean="0"/>
          </a:p>
          <a:p>
            <a:endParaRPr lang="en-US" altLang="zh-CN" sz="1800" dirty="0" smtClean="0"/>
          </a:p>
          <a:p>
            <a:r>
              <a:rPr lang="en-US" altLang="zh-CN" sz="1800" dirty="0" smtClean="0"/>
              <a:t>The allocation of WUR channels within AP’s operation bandwidth could be one of the following cases:</a:t>
            </a:r>
          </a:p>
          <a:p>
            <a:pPr lvl="1"/>
            <a:r>
              <a:rPr lang="en-US" altLang="zh-CN" sz="1400" dirty="0" smtClean="0"/>
              <a:t>Within Primary channel and/or </a:t>
            </a:r>
            <a:r>
              <a:rPr lang="en-US" altLang="zh-CN" sz="1400" dirty="0" smtClean="0">
                <a:sym typeface="+mn-ea"/>
              </a:rPr>
              <a:t>Secondary channels</a:t>
            </a:r>
            <a:endParaRPr lang="en-US" altLang="zh-CN" sz="1400" dirty="0" smtClean="0"/>
          </a:p>
          <a:p>
            <a:pPr lvl="1"/>
            <a:r>
              <a:rPr lang="en-US" altLang="zh-CN" sz="1400" dirty="0" smtClean="0"/>
              <a:t>WUR channels in 2.4GHz and PCR channels in 5GHz </a:t>
            </a:r>
          </a:p>
          <a:p>
            <a:pPr lvl="1"/>
            <a:endParaRPr lang="en-US" altLang="zh-CN" sz="1400" b="0" dirty="0" smtClean="0"/>
          </a:p>
          <a:p>
            <a:pPr lvl="1"/>
            <a:endParaRPr lang="en-US" altLang="zh-CN" sz="1600" dirty="0" smtClean="0"/>
          </a:p>
          <a:p>
            <a:r>
              <a:rPr lang="en-US" altLang="zh-CN" sz="1800" dirty="0" smtClean="0"/>
              <a:t>For the cases above,three approachs for sending WUR Beacon are discussed in the next slides.</a:t>
            </a:r>
            <a:endParaRPr lang="en-US" altLang="zh-CN" dirty="0" smtClean="0"/>
          </a:p>
          <a:p>
            <a:endParaRPr lang="en-US" altLang="zh-CN" sz="2000" dirty="0" smtClean="0"/>
          </a:p>
          <a:p>
            <a:pPr lvl="1"/>
            <a:endParaRPr lang="en-US" altLang="zh-CN" sz="1600" dirty="0" smtClean="0"/>
          </a:p>
          <a:p>
            <a:endParaRPr lang="zh-CN" altLang="en-US" dirty="0"/>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t>3</a:t>
            </a:fld>
            <a:endParaRPr lang="en-US"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WUR Beacon Transmission</a:t>
            </a:r>
            <a:endParaRPr lang="zh-CN" altLang="en-US" dirty="0"/>
          </a:p>
        </p:txBody>
      </p:sp>
      <p:sp>
        <p:nvSpPr>
          <p:cNvPr id="3" name="内容占位符 2"/>
          <p:cNvSpPr>
            <a:spLocks noGrp="1"/>
          </p:cNvSpPr>
          <p:nvPr>
            <p:ph idx="1"/>
          </p:nvPr>
        </p:nvSpPr>
        <p:spPr>
          <a:xfrm>
            <a:off x="684213" y="1844824"/>
            <a:ext cx="7772400" cy="4259114"/>
          </a:xfrm>
        </p:spPr>
        <p:txBody>
          <a:bodyPr/>
          <a:lstStyle/>
          <a:p>
            <a:r>
              <a:rPr lang="en-US" altLang="zh-CN" sz="2000" dirty="0" smtClean="0">
                <a:sym typeface="+mn-ea"/>
              </a:rPr>
              <a:t>Approach </a:t>
            </a:r>
            <a:r>
              <a:rPr lang="en-US" altLang="zh-CN" sz="2000" dirty="0" smtClean="0">
                <a:sym typeface="+mn-ea"/>
              </a:rPr>
              <a:t>1:</a:t>
            </a:r>
            <a:r>
              <a:rPr lang="en-US" altLang="zh-CN" sz="2000" dirty="0" smtClean="0"/>
              <a:t> </a:t>
            </a:r>
            <a:r>
              <a:rPr lang="en-US" altLang="zh-CN" sz="2000" dirty="0" smtClean="0"/>
              <a:t>AP sends WUR Beacon on each WUR channel and each WUR Beacon's interval is based on the timing accuracy of the STA operating on the corresponding WUR channel.</a:t>
            </a:r>
          </a:p>
          <a:p>
            <a:pPr lvl="1"/>
            <a:r>
              <a:rPr lang="en-US" altLang="zh-CN" sz="1600" dirty="0" smtClean="0"/>
              <a:t>The STA’s WUR channel is allocated </a:t>
            </a:r>
            <a:r>
              <a:rPr lang="en-US" altLang="zh-CN" sz="1600" dirty="0" smtClean="0"/>
              <a:t>considering </a:t>
            </a:r>
            <a:r>
              <a:rPr lang="en-US" altLang="zh-CN" sz="1600" dirty="0" smtClean="0"/>
              <a:t>the TSF timing accuracy </a:t>
            </a:r>
            <a:r>
              <a:rPr lang="en-US" altLang="zh-CN" sz="1600" dirty="0" smtClean="0"/>
              <a:t>requirement of </a:t>
            </a:r>
            <a:r>
              <a:rPr lang="en-US" altLang="zh-CN" sz="1600" dirty="0" smtClean="0"/>
              <a:t>the </a:t>
            </a:r>
            <a:r>
              <a:rPr lang="en-US" altLang="zh-CN" sz="1600" dirty="0" smtClean="0"/>
              <a:t>STA so that </a:t>
            </a:r>
            <a:r>
              <a:rPr lang="en-US" altLang="zh-CN" sz="1600" dirty="0" smtClean="0">
                <a:ea typeface="+mn-ea"/>
                <a:cs typeface="+mn-cs"/>
              </a:rPr>
              <a:t>STAs </a:t>
            </a:r>
            <a:r>
              <a:rPr lang="en-US" altLang="zh-CN" sz="1600" dirty="0" smtClean="0">
                <a:ea typeface="+mn-ea"/>
                <a:cs typeface="+mn-cs"/>
              </a:rPr>
              <a:t>operating on the same WUR channel have the same or similar timing accuracy </a:t>
            </a:r>
            <a:endParaRPr lang="en-US" altLang="zh-CN" sz="1800" dirty="0" smtClean="0"/>
          </a:p>
          <a:p>
            <a:pPr lvl="1"/>
            <a:r>
              <a:rPr lang="en-US" altLang="zh-CN" sz="1600" dirty="0" smtClean="0">
                <a:solidFill>
                  <a:schemeClr val="tx1"/>
                </a:solidFill>
                <a:ea typeface="+mn-ea"/>
                <a:cs typeface="+mn-cs"/>
              </a:rPr>
              <a:t>WUR Beacons sent on different WUR channels </a:t>
            </a:r>
            <a:r>
              <a:rPr lang="en-US" altLang="zh-CN" sz="1600" dirty="0" smtClean="0">
                <a:solidFill>
                  <a:schemeClr val="tx1"/>
                </a:solidFill>
                <a:ea typeface="+mn-ea"/>
                <a:cs typeface="+mn-cs"/>
              </a:rPr>
              <a:t>may have </a:t>
            </a:r>
            <a:r>
              <a:rPr lang="en-US" altLang="zh-CN" sz="1600" dirty="0" smtClean="0">
                <a:solidFill>
                  <a:schemeClr val="tx1"/>
                </a:solidFill>
                <a:ea typeface="+mn-ea"/>
                <a:cs typeface="+mn-cs"/>
              </a:rPr>
              <a:t>different WUR Bl,which could be notified to the STAs monitoring that WUR channel through WUR </a:t>
            </a:r>
            <a:r>
              <a:rPr lang="en-US" altLang="zh-CN" sz="1600" dirty="0" err="1" smtClean="0">
                <a:solidFill>
                  <a:schemeClr val="tx1"/>
                </a:solidFill>
                <a:ea typeface="+mn-ea"/>
                <a:cs typeface="+mn-cs"/>
              </a:rPr>
              <a:t>negociation</a:t>
            </a:r>
            <a:r>
              <a:rPr lang="en-US" altLang="zh-CN" sz="1600" dirty="0" smtClean="0">
                <a:solidFill>
                  <a:schemeClr val="tx1"/>
                </a:solidFill>
                <a:ea typeface="+mn-ea"/>
                <a:cs typeface="+mn-cs"/>
              </a:rPr>
              <a:t>.</a:t>
            </a:r>
          </a:p>
          <a:p>
            <a:pPr lvl="1"/>
            <a:r>
              <a:rPr lang="en-US" altLang="zh-CN" sz="1600" dirty="0" smtClean="0">
                <a:ea typeface="+mn-ea"/>
                <a:cs typeface="+mn-cs"/>
              </a:rPr>
              <a:t>WUR Beacons will be sent on every WUR channels</a:t>
            </a:r>
          </a:p>
          <a:p>
            <a:pPr lvl="1"/>
            <a:endParaRPr lang="en-US" altLang="zh-CN" sz="1665" dirty="0" smtClean="0"/>
          </a:p>
          <a:p>
            <a:endParaRPr lang="zh-CN" altLang="en-US" dirty="0"/>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t>4</a:t>
            </a:fld>
            <a:endParaRPr lang="en-US" dirty="0"/>
          </a:p>
        </p:txBody>
      </p:sp>
      <p:graphicFrame>
        <p:nvGraphicFramePr>
          <p:cNvPr id="5" name="对象 4"/>
          <p:cNvGraphicFramePr/>
          <p:nvPr>
            <p:extLst>
              <p:ext uri="{D42A27DB-BD31-4B8C-83A1-F6EECF244321}">
                <p14:modId xmlns:p14="http://schemas.microsoft.com/office/powerpoint/2010/main" val="4003311166"/>
              </p:ext>
            </p:extLst>
          </p:nvPr>
        </p:nvGraphicFramePr>
        <p:xfrm>
          <a:off x="1559559" y="4714267"/>
          <a:ext cx="6123305" cy="1593215"/>
        </p:xfrm>
        <a:graphic>
          <a:graphicData uri="http://schemas.openxmlformats.org/presentationml/2006/ole">
            <mc:AlternateContent xmlns:mc="http://schemas.openxmlformats.org/markup-compatibility/2006">
              <mc:Choice xmlns:v="urn:schemas-microsoft-com:vml" Requires="v">
                <p:oleObj spid="_x0000_s2055" name="Visio" r:id="rId3" imgW="6736890" imgH="2219664" progId="Visio.Drawing.11">
                  <p:embed/>
                </p:oleObj>
              </mc:Choice>
              <mc:Fallback>
                <p:oleObj name="Visio" r:id="rId3" imgW="6736890" imgH="2219664" progId="Visio.Drawing.11">
                  <p:embed/>
                  <p:pic>
                    <p:nvPicPr>
                      <p:cNvPr id="0" name="图片 1024"/>
                      <p:cNvPicPr/>
                      <p:nvPr/>
                    </p:nvPicPr>
                    <p:blipFill>
                      <a:blip r:embed="rId4"/>
                      <a:stretch>
                        <a:fillRect/>
                      </a:stretch>
                    </p:blipFill>
                    <p:spPr>
                      <a:xfrm>
                        <a:off x="1559559" y="4714267"/>
                        <a:ext cx="6123305" cy="1593215"/>
                      </a:xfrm>
                      <a:prstGeom prst="rect">
                        <a:avLst/>
                      </a:prstGeom>
                      <a:noFill/>
                      <a:ln w="9525">
                        <a:noFill/>
                      </a:ln>
                    </p:spPr>
                  </p:pic>
                </p:oleObj>
              </mc:Fallback>
            </mc:AlternateContent>
          </a:graphicData>
        </a:graphic>
      </p:graphicFrame>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WUR Beacon Transmission</a:t>
            </a:r>
            <a:endParaRPr lang="zh-CN" altLang="en-US" dirty="0"/>
          </a:p>
        </p:txBody>
      </p:sp>
      <p:sp>
        <p:nvSpPr>
          <p:cNvPr id="3" name="内容占位符 2"/>
          <p:cNvSpPr>
            <a:spLocks noGrp="1"/>
          </p:cNvSpPr>
          <p:nvPr>
            <p:ph idx="1"/>
          </p:nvPr>
        </p:nvSpPr>
        <p:spPr>
          <a:xfrm>
            <a:off x="685800" y="1525593"/>
            <a:ext cx="7772400" cy="4114800"/>
          </a:xfrm>
        </p:spPr>
        <p:txBody>
          <a:bodyPr/>
          <a:lstStyle/>
          <a:p>
            <a:r>
              <a:rPr lang="en-US" altLang="zh-CN" sz="2000" dirty="0" smtClean="0"/>
              <a:t>Approach 2:WUR Beacon is sent on one WUR channel in the corresponding 20MHz channel.</a:t>
            </a:r>
            <a:endParaRPr lang="en-US" altLang="zh-CN" dirty="0" smtClean="0"/>
          </a:p>
          <a:p>
            <a:pPr lvl="1"/>
            <a:r>
              <a:rPr lang="en-US" altLang="zh-CN" sz="1400" dirty="0" smtClean="0"/>
              <a:t>Choosing one of th</a:t>
            </a:r>
            <a:r>
              <a:rPr lang="en-US" altLang="zh-CN" sz="1400" dirty="0" smtClean="0">
                <a:solidFill>
                  <a:schemeClr val="tx1"/>
                </a:solidFill>
              </a:rPr>
              <a:t>e WUR channels in each 20MHz as the WUR Beacon channel to send WUR Beacon.</a:t>
            </a:r>
          </a:p>
          <a:p>
            <a:pPr lvl="1"/>
            <a:r>
              <a:rPr lang="en-US" altLang="zh-CN" sz="1400" dirty="0" smtClean="0">
                <a:solidFill>
                  <a:schemeClr val="tx1"/>
                </a:solidFill>
              </a:rPr>
              <a:t>STAs monitor wake-up frames on its WUR channel and receive WUR beacon on WUR Beacon channel within the same 20MHz.</a:t>
            </a:r>
          </a:p>
          <a:p>
            <a:pPr lvl="2"/>
            <a:r>
              <a:rPr lang="en-US" altLang="zh-CN" sz="1400" dirty="0" smtClean="0">
                <a:solidFill>
                  <a:schemeClr val="tx1"/>
                </a:solidFill>
              </a:rPr>
              <a:t>Pros: Less WUR Beacon sent than Approach 1</a:t>
            </a:r>
          </a:p>
          <a:p>
            <a:pPr lvl="2"/>
            <a:r>
              <a:rPr lang="en-US" altLang="zh-CN" sz="1400" dirty="0" smtClean="0">
                <a:solidFill>
                  <a:schemeClr val="tx1"/>
                </a:solidFill>
              </a:rPr>
              <a:t>Cons: </a:t>
            </a:r>
          </a:p>
          <a:p>
            <a:pPr lvl="3"/>
            <a:r>
              <a:rPr lang="en-US" altLang="zh-CN" sz="1200" dirty="0" smtClean="0">
                <a:solidFill>
                  <a:schemeClr val="tx1"/>
                </a:solidFill>
              </a:rPr>
              <a:t>STAs </a:t>
            </a:r>
            <a:r>
              <a:rPr lang="en-US" altLang="zh-CN" sz="1200" dirty="0" smtClean="0"/>
              <a:t>have to</a:t>
            </a:r>
            <a:r>
              <a:rPr lang="en-US" altLang="zh-CN" sz="1200" dirty="0" smtClean="0">
                <a:solidFill>
                  <a:schemeClr val="tx1"/>
                </a:solidFill>
              </a:rPr>
              <a:t> </a:t>
            </a:r>
            <a:r>
              <a:rPr lang="en-US" altLang="zh-CN" sz="1200" dirty="0" smtClean="0">
                <a:solidFill>
                  <a:schemeClr val="tx1"/>
                </a:solidFill>
              </a:rPr>
              <a:t>perform channel switch to receive WUR Beacon if its WUR channel is different from </a:t>
            </a:r>
            <a:r>
              <a:rPr lang="en-US" altLang="zh-CN" sz="1200" dirty="0" smtClean="0"/>
              <a:t>the </a:t>
            </a:r>
            <a:r>
              <a:rPr lang="en-US" altLang="zh-CN" sz="1200" dirty="0" smtClean="0">
                <a:solidFill>
                  <a:schemeClr val="tx1"/>
                </a:solidFill>
              </a:rPr>
              <a:t>WUR Beacon.</a:t>
            </a:r>
            <a:endParaRPr lang="en-US" altLang="zh-CN" sz="1200" dirty="0" smtClean="0"/>
          </a:p>
          <a:p>
            <a:endParaRPr lang="zh-CN" altLang="en-US" dirty="0"/>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t>5</a:t>
            </a:fld>
            <a:endParaRPr lang="en-US" dirty="0"/>
          </a:p>
        </p:txBody>
      </p:sp>
      <p:graphicFrame>
        <p:nvGraphicFramePr>
          <p:cNvPr id="6" name="对象 5"/>
          <p:cNvGraphicFramePr/>
          <p:nvPr>
            <p:extLst>
              <p:ext uri="{D42A27DB-BD31-4B8C-83A1-F6EECF244321}">
                <p14:modId xmlns:p14="http://schemas.microsoft.com/office/powerpoint/2010/main" val="4181861309"/>
              </p:ext>
            </p:extLst>
          </p:nvPr>
        </p:nvGraphicFramePr>
        <p:xfrm>
          <a:off x="1403648" y="4221088"/>
          <a:ext cx="6123305" cy="1593215"/>
        </p:xfrm>
        <a:graphic>
          <a:graphicData uri="http://schemas.openxmlformats.org/presentationml/2006/ole">
            <mc:AlternateContent xmlns:mc="http://schemas.openxmlformats.org/markup-compatibility/2006">
              <mc:Choice xmlns:v="urn:schemas-microsoft-com:vml" Requires="v">
                <p:oleObj spid="_x0000_s3077" name="Visio" r:id="rId3" imgW="6736890" imgH="2219664" progId="Visio.Drawing.11">
                  <p:embed/>
                </p:oleObj>
              </mc:Choice>
              <mc:Fallback>
                <p:oleObj name="Visio" r:id="rId3" imgW="6736890" imgH="2219664" progId="Visio.Drawing.11">
                  <p:embed/>
                  <p:pic>
                    <p:nvPicPr>
                      <p:cNvPr id="0" name=""/>
                      <p:cNvPicPr/>
                      <p:nvPr/>
                    </p:nvPicPr>
                    <p:blipFill>
                      <a:blip r:embed="rId4"/>
                      <a:stretch>
                        <a:fillRect/>
                      </a:stretch>
                    </p:blipFill>
                    <p:spPr>
                      <a:xfrm>
                        <a:off x="1403648" y="4221088"/>
                        <a:ext cx="6123305" cy="1593215"/>
                      </a:xfrm>
                      <a:prstGeom prst="rect">
                        <a:avLst/>
                      </a:prstGeom>
                      <a:noFill/>
                      <a:ln w="9525">
                        <a:noFill/>
                      </a:ln>
                    </p:spPr>
                  </p:pic>
                </p:oleObj>
              </mc:Fallback>
            </mc:AlternateContent>
          </a:graphicData>
        </a:graphic>
      </p:graphicFrame>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 </a:t>
            </a:r>
            <a:endParaRPr lang="zh-CN" altLang="en-US"/>
          </a:p>
        </p:txBody>
      </p:sp>
      <p:sp>
        <p:nvSpPr>
          <p:cNvPr id="3" name="内容占位符 2"/>
          <p:cNvSpPr>
            <a:spLocks noGrp="1"/>
          </p:cNvSpPr>
          <p:nvPr>
            <p:ph idx="1"/>
          </p:nvPr>
        </p:nvSpPr>
        <p:spPr/>
        <p:txBody>
          <a:bodyPr>
            <a:normAutofit/>
          </a:bodyPr>
          <a:lstStyle/>
          <a:p>
            <a:r>
              <a:rPr lang="en-US" altLang="zh-CN" dirty="0" smtClean="0"/>
              <a:t>We discussed </a:t>
            </a:r>
            <a:r>
              <a:rPr lang="en-US" altLang="zh-CN" dirty="0" smtClean="0"/>
              <a:t>two </a:t>
            </a:r>
            <a:r>
              <a:rPr lang="en-US" altLang="zh-CN" dirty="0" smtClean="0"/>
              <a:t>approaches to send WUR beacon on multiple WUR channels</a:t>
            </a:r>
          </a:p>
          <a:p>
            <a:r>
              <a:rPr lang="en-US" altLang="zh-CN" dirty="0" smtClean="0"/>
              <a:t>Both overhead and simplicity of the operation should be considered.</a:t>
            </a:r>
          </a:p>
          <a:p>
            <a:r>
              <a:rPr lang="en-US" altLang="zh-CN" dirty="0" smtClean="0"/>
              <a:t>The transmission of WUR Beacon could be further optimized.</a:t>
            </a:r>
          </a:p>
          <a:p>
            <a:endParaRPr lang="en-US" altLang="zh-CN" dirty="0" smtClean="0"/>
          </a:p>
          <a:p>
            <a:pPr lvl="1">
              <a:buNone/>
            </a:pPr>
            <a:endParaRPr lang="en-US" altLang="zh-CN" dirty="0" smtClean="0"/>
          </a:p>
          <a:p>
            <a:pPr lvl="1"/>
            <a:endParaRPr lang="en-US" altLang="zh-CN" dirty="0" smtClean="0"/>
          </a:p>
          <a:p>
            <a:pPr>
              <a:buNone/>
            </a:pPr>
            <a:endParaRPr lang="en-US" altLang="zh-CN" dirty="0" smtClean="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dirty="0" smtClean="0"/>
              <a:t>6</a:t>
            </a:fld>
            <a:endParaRPr lang="en-US"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a:t>
            </a:r>
            <a:r>
              <a:rPr lang="en-US" altLang="zh-CN" dirty="0" smtClean="0"/>
              <a:t>Poll 1</a:t>
            </a:r>
            <a:endParaRPr lang="en-US" altLang="zh-CN" dirty="0"/>
          </a:p>
        </p:txBody>
      </p:sp>
      <p:sp>
        <p:nvSpPr>
          <p:cNvPr id="3" name="内容占位符 2"/>
          <p:cNvSpPr>
            <a:spLocks noGrp="1"/>
          </p:cNvSpPr>
          <p:nvPr>
            <p:ph idx="1"/>
          </p:nvPr>
        </p:nvSpPr>
        <p:spPr/>
        <p:txBody>
          <a:bodyPr/>
          <a:lstStyle/>
          <a:p>
            <a:r>
              <a:rPr lang="en-US" altLang="zh-CN" dirty="0"/>
              <a:t>Which </a:t>
            </a:r>
            <a:r>
              <a:rPr lang="en-US" altLang="zh-CN" dirty="0" smtClean="0">
                <a:sym typeface="+mn-ea"/>
              </a:rPr>
              <a:t>approach</a:t>
            </a:r>
            <a:r>
              <a:rPr lang="en-US" altLang="zh-CN" dirty="0"/>
              <a:t> for sending WUR Beacon is preferred if multiple WUR channels are defined by an AP?</a:t>
            </a:r>
          </a:p>
          <a:p>
            <a:pPr lvl="1"/>
            <a:r>
              <a:rPr lang="en-US" altLang="zh-CN" dirty="0" smtClean="0">
                <a:sym typeface="+mn-ea"/>
              </a:rPr>
              <a:t>Approach1:Y    N    A</a:t>
            </a:r>
          </a:p>
          <a:p>
            <a:pPr lvl="1"/>
            <a:r>
              <a:rPr lang="en-US" altLang="zh-CN" dirty="0" smtClean="0">
                <a:sym typeface="+mn-ea"/>
              </a:rPr>
              <a:t>Approach2:Y    N    </a:t>
            </a:r>
            <a:r>
              <a:rPr lang="en-US" altLang="zh-CN" dirty="0" smtClean="0">
                <a:sym typeface="+mn-ea"/>
              </a:rPr>
              <a:t>A</a:t>
            </a:r>
            <a:endParaRPr lang="en-US" altLang="zh-CN" dirty="0" smtClean="0">
              <a:sym typeface="+mn-ea"/>
            </a:endParaRPr>
          </a:p>
        </p:txBody>
      </p:sp>
      <p:sp>
        <p:nvSpPr>
          <p:cNvPr id="4" name="灯片编号占位符 3"/>
          <p:cNvSpPr>
            <a:spLocks noGrp="1"/>
          </p:cNvSpPr>
          <p:nvPr>
            <p:ph type="sldNum" sz="quarter" idx="11"/>
          </p:nvPr>
        </p:nvSpPr>
        <p:spPr/>
        <p:txBody>
          <a:bodyPr/>
          <a:lstStyle/>
          <a:p>
            <a:r>
              <a:rPr lang="en-US" dirty="0"/>
              <a:t>Slide </a:t>
            </a:r>
            <a:fld id="{6570D9FA-82F7-425B-B8CA-145DC9A8CCB1}" type="slidenum">
              <a:rPr lang="en-US" dirty="0"/>
              <a:t>7</a:t>
            </a:fld>
            <a:endParaRPr lang="en-US" dirty="0"/>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en-US" altLang="zh-CN" dirty="0"/>
          </a:p>
        </p:txBody>
      </p:sp>
      <p:sp>
        <p:nvSpPr>
          <p:cNvPr id="3" name="内容占位符 2"/>
          <p:cNvSpPr>
            <a:spLocks noGrp="1"/>
          </p:cNvSpPr>
          <p:nvPr>
            <p:ph idx="1"/>
          </p:nvPr>
        </p:nvSpPr>
        <p:spPr/>
        <p:txBody>
          <a:bodyPr/>
          <a:lstStyle/>
          <a:p>
            <a:r>
              <a:rPr lang="en-US" altLang="zh-CN" dirty="0" smtClean="0">
                <a:sym typeface="+mn-ea"/>
              </a:rPr>
              <a:t>Do you agree to add the proposed </a:t>
            </a:r>
            <a:r>
              <a:rPr lang="en-US" altLang="zh-CN" dirty="0">
                <a:sym typeface="+mn-ea"/>
              </a:rPr>
              <a:t>Text </a:t>
            </a:r>
            <a:r>
              <a:rPr lang="en-US" altLang="zh-CN" dirty="0" smtClean="0">
                <a:sym typeface="+mn-ea"/>
              </a:rPr>
              <a:t>to SFD?</a:t>
            </a:r>
            <a:endParaRPr lang="en-US" altLang="zh-CN" dirty="0"/>
          </a:p>
          <a:p>
            <a:pPr marL="457200" lvl="1" indent="0">
              <a:buNone/>
            </a:pPr>
            <a:r>
              <a:rPr lang="en-US" altLang="zh-CN" i="1" dirty="0"/>
              <a:t>R.4.2.G:[Assigned D0.1] AP decides the WUR operating channel in the band(s) supported by the associated non-AP STA operating in WUR Mode.</a:t>
            </a:r>
          </a:p>
          <a:p>
            <a:pPr marL="914400" lvl="2" indent="0">
              <a:buNone/>
            </a:pPr>
            <a:r>
              <a:rPr lang="en-US" altLang="zh-CN" i="1" u="sng" dirty="0">
                <a:solidFill>
                  <a:srgbClr val="0000FF"/>
                </a:solidFill>
                <a:sym typeface="+mn-ea"/>
              </a:rPr>
              <a:t>–</a:t>
            </a:r>
            <a:r>
              <a:rPr lang="en-US" altLang="zh-CN" i="1" u="sng" dirty="0">
                <a:solidFill>
                  <a:srgbClr val="0000FF"/>
                </a:solidFill>
              </a:rPr>
              <a:t>AP may send WUR beacon on </a:t>
            </a:r>
            <a:r>
              <a:rPr lang="en-US" altLang="zh-CN" i="1" u="sng" dirty="0" smtClean="0">
                <a:solidFill>
                  <a:srgbClr val="0000FF"/>
                </a:solidFill>
              </a:rPr>
              <a:t>multiple WUR </a:t>
            </a:r>
            <a:r>
              <a:rPr lang="en-US" altLang="zh-CN" i="1" u="sng" dirty="0">
                <a:solidFill>
                  <a:srgbClr val="0000FF"/>
                </a:solidFill>
              </a:rPr>
              <a:t>operating channel(s).The WUR beacon interval </a:t>
            </a:r>
            <a:r>
              <a:rPr lang="en-US" altLang="zh-CN" i="1" u="sng" dirty="0" smtClean="0">
                <a:solidFill>
                  <a:srgbClr val="0000FF"/>
                </a:solidFill>
              </a:rPr>
              <a:t>could </a:t>
            </a:r>
            <a:r>
              <a:rPr lang="en-US" altLang="zh-CN" i="1" u="sng" dirty="0">
                <a:solidFill>
                  <a:srgbClr val="0000FF"/>
                </a:solidFill>
              </a:rPr>
              <a:t>be different based on the timing accuracy of the STA operating on the corresponding WUR operating channel.</a:t>
            </a:r>
          </a:p>
          <a:p>
            <a:pPr marL="914400" lvl="2" indent="0">
              <a:buNone/>
            </a:pPr>
            <a:endParaRPr lang="en-US" altLang="zh-CN" i="1" u="sng" dirty="0">
              <a:solidFill>
                <a:srgbClr val="0000FF"/>
              </a:solidFill>
            </a:endParaRPr>
          </a:p>
          <a:p>
            <a:pPr marL="0" lvl="1" indent="0">
              <a:buNone/>
            </a:pPr>
            <a:r>
              <a:rPr lang="en-US" altLang="zh-CN" sz="1800" dirty="0" smtClean="0">
                <a:sym typeface="+mn-ea"/>
              </a:rPr>
              <a:t>  Y :</a:t>
            </a:r>
          </a:p>
          <a:p>
            <a:pPr marL="0" lvl="1" indent="0">
              <a:buNone/>
            </a:pPr>
            <a:r>
              <a:rPr lang="en-US" altLang="zh-CN" sz="1800" dirty="0" smtClean="0">
                <a:sym typeface="+mn-ea"/>
              </a:rPr>
              <a:t>  </a:t>
            </a:r>
            <a:r>
              <a:rPr lang="en-US" altLang="zh-CN" sz="1800" dirty="0">
                <a:sym typeface="+mn-ea"/>
              </a:rPr>
              <a:t>N </a:t>
            </a:r>
            <a:r>
              <a:rPr lang="en-US" altLang="zh-CN" sz="1800" dirty="0" smtClean="0">
                <a:sym typeface="+mn-ea"/>
              </a:rPr>
              <a:t>:</a:t>
            </a:r>
          </a:p>
          <a:p>
            <a:pPr marL="0" lvl="1" indent="0">
              <a:buNone/>
            </a:pPr>
            <a:r>
              <a:rPr lang="en-US" altLang="zh-CN" sz="1800" dirty="0" smtClean="0">
                <a:sym typeface="+mn-ea"/>
              </a:rPr>
              <a:t>  A :</a:t>
            </a:r>
            <a:endParaRPr lang="en-US" altLang="zh-CN" sz="1800" dirty="0">
              <a:sym typeface="+mn-ea"/>
            </a:endParaRPr>
          </a:p>
          <a:p>
            <a:pPr marL="0" lvl="1" indent="0">
              <a:buNone/>
            </a:pPr>
            <a:endParaRPr lang="en-US" altLang="zh-CN" sz="1800" i="1" u="sng" dirty="0">
              <a:solidFill>
                <a:srgbClr val="0000FF"/>
              </a:solidFill>
            </a:endParaRPr>
          </a:p>
          <a:p>
            <a:pPr marL="914400" lvl="2" indent="0">
              <a:buNone/>
            </a:pPr>
            <a:endParaRPr lang="en-US" altLang="zh-CN" i="1" u="sng" dirty="0">
              <a:solidFill>
                <a:srgbClr val="0000FF"/>
              </a:solidFill>
            </a:endParaRPr>
          </a:p>
        </p:txBody>
      </p:sp>
      <p:sp>
        <p:nvSpPr>
          <p:cNvPr id="4" name="灯片编号占位符 3"/>
          <p:cNvSpPr>
            <a:spLocks noGrp="1"/>
          </p:cNvSpPr>
          <p:nvPr>
            <p:ph type="sldNum" sz="quarter" idx="11"/>
          </p:nvPr>
        </p:nvSpPr>
        <p:spPr/>
        <p:txBody>
          <a:bodyPr/>
          <a:lstStyle/>
          <a:p>
            <a:r>
              <a:rPr lang="en-US" dirty="0"/>
              <a:t>Slide </a:t>
            </a:r>
            <a:fld id="{6570D9FA-82F7-425B-B8CA-145DC9A8CCB1}" type="slidenum">
              <a:rPr lang="en-US" dirty="0"/>
              <a:t>8</a:t>
            </a:fld>
            <a:endParaRPr lang="en-US" dirty="0"/>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olidFill>
                  <a:schemeClr val="tx1"/>
                </a:solidFill>
                <a:sym typeface="+mn-ea"/>
              </a:rPr>
              <a:t>Proposed text in Draft</a:t>
            </a:r>
          </a:p>
        </p:txBody>
      </p:sp>
      <p:sp>
        <p:nvSpPr>
          <p:cNvPr id="3" name="内容占位符 2"/>
          <p:cNvSpPr>
            <a:spLocks noGrp="1"/>
          </p:cNvSpPr>
          <p:nvPr>
            <p:ph idx="1"/>
          </p:nvPr>
        </p:nvSpPr>
        <p:spPr/>
        <p:txBody>
          <a:bodyPr/>
          <a:lstStyle/>
          <a:p>
            <a:pPr marL="0" indent="0">
              <a:buNone/>
            </a:pPr>
            <a:r>
              <a:rPr lang="zh-CN" altLang="en-US" sz="1800" i="1" dirty="0"/>
              <a:t>TGba Editor: Instruction: Add </a:t>
            </a:r>
            <a:r>
              <a:rPr lang="en-US" altLang="zh-CN" sz="1800" i="1" dirty="0"/>
              <a:t>text in 31.3.1 </a:t>
            </a:r>
            <a:r>
              <a:rPr lang="zh-CN" altLang="en-US" sz="1800" i="1" dirty="0"/>
              <a:t>as follow</a:t>
            </a:r>
            <a:r>
              <a:rPr lang="en-US" altLang="zh-CN" sz="1800" i="1" dirty="0"/>
              <a:t>s</a:t>
            </a:r>
            <a:r>
              <a:rPr lang="zh-CN" altLang="en-US" sz="1800" i="1" dirty="0"/>
              <a:t>:</a:t>
            </a:r>
            <a:endParaRPr lang="zh-CN" altLang="en-US" sz="1800" dirty="0"/>
          </a:p>
          <a:p>
            <a:pPr marL="0" indent="0">
              <a:buNone/>
            </a:pPr>
            <a:endParaRPr lang="zh-CN" altLang="en-US" sz="1800" dirty="0"/>
          </a:p>
          <a:p>
            <a:pPr marL="0" indent="0">
              <a:buNone/>
            </a:pPr>
            <a:r>
              <a:rPr lang="zh-CN" altLang="en-US" sz="1800" dirty="0"/>
              <a:t>31.3 Maintaining synchronization</a:t>
            </a:r>
          </a:p>
          <a:p>
            <a:pPr marL="0" indent="0">
              <a:buNone/>
            </a:pPr>
            <a:r>
              <a:rPr lang="en-US" altLang="zh-CN" sz="1800" dirty="0"/>
              <a:t>31.3.1 General</a:t>
            </a:r>
          </a:p>
          <a:p>
            <a:pPr marL="0" indent="0">
              <a:buNone/>
            </a:pPr>
            <a:r>
              <a:rPr lang="en-US" altLang="zh-CN" sz="1800" dirty="0"/>
              <a:t>...</a:t>
            </a:r>
          </a:p>
          <a:p>
            <a:pPr marL="0" indent="0">
              <a:buNone/>
            </a:pPr>
            <a:endParaRPr lang="en-US" altLang="zh-CN" sz="1800" dirty="0"/>
          </a:p>
          <a:p>
            <a:pPr marL="0" lvl="1" indent="0">
              <a:buNone/>
            </a:pPr>
            <a:r>
              <a:rPr lang="en-US" altLang="zh-CN" sz="1800" dirty="0">
                <a:sym typeface="+mn-ea"/>
              </a:rPr>
              <a:t>For the purpose of </a:t>
            </a:r>
            <a:r>
              <a:rPr lang="en-US" altLang="zh-CN" sz="1800" dirty="0" err="1">
                <a:sym typeface="+mn-ea"/>
              </a:rPr>
              <a:t>maintaing</a:t>
            </a:r>
            <a:r>
              <a:rPr lang="en-US" altLang="zh-CN" sz="1800" dirty="0">
                <a:sym typeface="+mn-ea"/>
              </a:rPr>
              <a:t> synchronization for the associated STAs,</a:t>
            </a:r>
            <a:r>
              <a:rPr lang="en-US" altLang="zh-CN" sz="1600" dirty="0">
                <a:sym typeface="+mn-ea"/>
              </a:rPr>
              <a:t> </a:t>
            </a:r>
            <a:r>
              <a:rPr lang="en-US" altLang="zh-CN" sz="1800" dirty="0">
                <a:sym typeface="+mn-ea"/>
              </a:rPr>
              <a:t>AP </a:t>
            </a:r>
            <a:r>
              <a:rPr lang="en-US" altLang="zh-CN" sz="1800" dirty="0">
                <a:solidFill>
                  <a:schemeClr val="tx1"/>
                </a:solidFill>
                <a:sym typeface="+mn-ea"/>
              </a:rPr>
              <a:t>sends WUR beacon on </a:t>
            </a:r>
            <a:r>
              <a:rPr lang="en-US" altLang="zh-CN" sz="1800" dirty="0" smtClean="0">
                <a:solidFill>
                  <a:schemeClr val="tx1"/>
                </a:solidFill>
                <a:sym typeface="+mn-ea"/>
              </a:rPr>
              <a:t>multiple WUR </a:t>
            </a:r>
            <a:r>
              <a:rPr lang="en-US" altLang="zh-CN" sz="1800" dirty="0">
                <a:solidFill>
                  <a:schemeClr val="tx1"/>
                </a:solidFill>
                <a:sym typeface="+mn-ea"/>
              </a:rPr>
              <a:t>operating channel(s).The WUR beacon </a:t>
            </a:r>
            <a:r>
              <a:rPr lang="en-US" altLang="zh-CN" sz="1800" dirty="0" smtClean="0">
                <a:sym typeface="+mn-ea"/>
              </a:rPr>
              <a:t>period</a:t>
            </a:r>
            <a:r>
              <a:rPr lang="en-US" altLang="zh-CN" sz="1800" dirty="0" smtClean="0">
                <a:solidFill>
                  <a:schemeClr val="tx1"/>
                </a:solidFill>
                <a:sym typeface="+mn-ea"/>
              </a:rPr>
              <a:t> on different WUR </a:t>
            </a:r>
            <a:r>
              <a:rPr lang="en-US" altLang="zh-CN" sz="1800" smtClean="0">
                <a:solidFill>
                  <a:schemeClr val="tx1"/>
                </a:solidFill>
                <a:sym typeface="+mn-ea"/>
              </a:rPr>
              <a:t>operating channels could </a:t>
            </a:r>
            <a:r>
              <a:rPr lang="en-US" altLang="zh-CN" sz="1800" dirty="0">
                <a:solidFill>
                  <a:schemeClr val="tx1"/>
                </a:solidFill>
                <a:sym typeface="+mn-ea"/>
              </a:rPr>
              <a:t>be different based on </a:t>
            </a:r>
            <a:r>
              <a:rPr lang="en-US" altLang="zh-CN" sz="1800" dirty="0" smtClean="0">
                <a:sym typeface="+mn-ea"/>
              </a:rPr>
              <a:t>the timing accuracy of the STA operating on the corresponding WUR operating channel.In this case,a STA with WURx shall adopt the WUR beacon period of its WUR operating channel during WUR negociation. </a:t>
            </a:r>
          </a:p>
          <a:p>
            <a:pPr marL="0" indent="0">
              <a:buNone/>
            </a:pPr>
            <a:endParaRPr lang="en-US" altLang="zh-CN" sz="1800" dirty="0"/>
          </a:p>
          <a:p>
            <a:pPr marL="0" indent="0">
              <a:buNone/>
            </a:pPr>
            <a:endParaRPr lang="en-US" altLang="zh-CN" sz="1800" dirty="0"/>
          </a:p>
        </p:txBody>
      </p:sp>
      <p:sp>
        <p:nvSpPr>
          <p:cNvPr id="4" name="灯片编号占位符 3"/>
          <p:cNvSpPr>
            <a:spLocks noGrp="1"/>
          </p:cNvSpPr>
          <p:nvPr>
            <p:ph type="sldNum" sz="quarter" idx="11"/>
          </p:nvPr>
        </p:nvSpPr>
        <p:spPr/>
        <p:txBody>
          <a:bodyPr/>
          <a:lstStyle/>
          <a:p>
            <a:r>
              <a:rPr lang="en-US" dirty="0"/>
              <a:t>Slide </a:t>
            </a:r>
            <a:fld id="{6570D9FA-82F7-425B-B8CA-145DC9A8CCB1}" type="slidenum">
              <a:rPr lang="en-US" dirty="0"/>
              <a:t>9</a:t>
            </a:fld>
            <a:endParaRPr lang="en-US" dirty="0"/>
          </a:p>
        </p:txBody>
      </p:sp>
    </p:spTree>
  </p:cSld>
  <p:clrMapOvr>
    <a:masterClrMapping/>
  </p:clrMapOvr>
  <p:transition>
    <p:wipe/>
  </p:transition>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681</Words>
  <Application>Microsoft Office PowerPoint</Application>
  <PresentationFormat>全屏显示(4:3)</PresentationFormat>
  <Paragraphs>99</Paragraphs>
  <Slides>10</Slides>
  <Notes>5</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6" baseType="lpstr">
      <vt:lpstr>Arial Unicode MS</vt:lpstr>
      <vt:lpstr>宋体</vt:lpstr>
      <vt:lpstr>Arial</vt:lpstr>
      <vt:lpstr>Times New Roman</vt:lpstr>
      <vt:lpstr>Default Design</vt:lpstr>
      <vt:lpstr>Microsoft Visio 绘图</vt:lpstr>
      <vt:lpstr>WUR Beacon transmission</vt:lpstr>
      <vt:lpstr>Abstract</vt:lpstr>
      <vt:lpstr>WUR channel</vt:lpstr>
      <vt:lpstr>WUR Beacon Transmission</vt:lpstr>
      <vt:lpstr>WUR Beacon Transmission</vt:lpstr>
      <vt:lpstr>Conclusion </vt:lpstr>
      <vt:lpstr>Straw Poll 1</vt:lpstr>
      <vt:lpstr>Straw Poll 2</vt:lpstr>
      <vt:lpstr>Proposed text in Draft</vt:lpstr>
      <vt:lpstr>References</vt:lpstr>
    </vt:vector>
  </TitlesOfParts>
  <Company>xyz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Beacon transmission</dc:title>
  <dc:creator>吕开颖00029037</dc:creator>
  <cp:lastModifiedBy>吕开颖00029037</cp:lastModifiedBy>
  <cp:revision>2582</cp:revision>
  <dcterms:created xsi:type="dcterms:W3CDTF">2006-02-24T01:46:00Z</dcterms:created>
  <dcterms:modified xsi:type="dcterms:W3CDTF">2018-01-15T18:15:11Z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2052-10.8.0.6206</vt:lpwstr>
  </property>
</Properties>
</file>