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443" r:id="rId2"/>
    <p:sldId id="547" r:id="rId3"/>
    <p:sldId id="555" r:id="rId4"/>
    <p:sldId id="553" r:id="rId5"/>
    <p:sldId id="549" r:id="rId6"/>
    <p:sldId id="548" r:id="rId7"/>
    <p:sldId id="551" r:id="rId8"/>
    <p:sldId id="560" r:id="rId9"/>
    <p:sldId id="550" r:id="rId10"/>
    <p:sldId id="558" r:id="rId11"/>
    <p:sldId id="562" r:id="rId12"/>
    <p:sldId id="554" r:id="rId13"/>
    <p:sldId id="586" r:id="rId14"/>
    <p:sldId id="587" r:id="rId15"/>
    <p:sldId id="588" r:id="rId16"/>
  </p:sldIdLst>
  <p:sldSz cx="9144000" cy="6858000" type="screen4x3"/>
  <p:notesSz cx="6934200" cy="9280525"/>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1pPr>
    <a:lvl2pPr marL="4572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2pPr>
    <a:lvl3pPr marL="9144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5pPr>
    <a:lvl6pPr marL="22860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6pPr>
    <a:lvl7pPr marL="27432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7pPr>
    <a:lvl8pPr marL="32004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8pPr>
    <a:lvl9pPr marL="36576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9pPr>
  </p:defaultTextStyle>
  <p:extLst>
    <p:ext uri="{521415D9-36F7-43E2-AB2F-B90AF26B5E84}">
      <p14:sectionLst xmlns:p14="http://schemas.microsoft.com/office/powerpoint/2010/main">
        <p14:section name="기본 구역" id="{C7F8B3CA-DACC-41D4-AA59-39E9B8DA6F6D}">
          <p14:sldIdLst>
            <p14:sldId id="443"/>
            <p14:sldId id="547"/>
            <p14:sldId id="555"/>
            <p14:sldId id="553"/>
            <p14:sldId id="549"/>
            <p14:sldId id="548"/>
            <p14:sldId id="551"/>
            <p14:sldId id="560"/>
            <p14:sldId id="550"/>
            <p14:sldId id="558"/>
            <p14:sldId id="562"/>
            <p14:sldId id="554"/>
            <p14:sldId id="586"/>
            <p14:sldId id="587"/>
            <p14:sldId id="58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66FF"/>
    <a:srgbClr val="3333CC"/>
    <a:srgbClr val="FF33CC"/>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6083" autoAdjust="0"/>
  </p:normalViewPr>
  <p:slideViewPr>
    <p:cSldViewPr>
      <p:cViewPr varScale="1">
        <p:scale>
          <a:sx n="112" d="100"/>
          <a:sy n="112" d="100"/>
        </p:scale>
        <p:origin x="1602" y="6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ea typeface="굴림" charset="-127"/>
                <a:cs typeface="Arial" charset="0"/>
              </a:defRPr>
            </a:lvl1pPr>
          </a:lstStyle>
          <a:p>
            <a:pPr>
              <a:defRPr/>
            </a:pPr>
            <a:r>
              <a:rPr lang="en-US" altLang="ko-KR"/>
              <a:t>Page </a:t>
            </a:r>
            <a:fld id="{FA078C69-3C94-4884-9FAE-61DD046E9393}" type="slidenum">
              <a:rPr lang="en-US" altLang="ko-KR"/>
              <a:pPr>
                <a:defRPr/>
              </a:pPr>
              <a:t>‹#›</a:t>
            </a:fld>
            <a:endParaRPr lang="en-US" altLang="ko-KR"/>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355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728775405"/>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굴림" charset="-127"/>
                <a:cs typeface="Arial" charset="0"/>
              </a:defRPr>
            </a:lvl1pPr>
          </a:lstStyle>
          <a:p>
            <a:pPr>
              <a:defRPr/>
            </a:pPr>
            <a:r>
              <a:rPr lang="en-US" altLang="ko-KR"/>
              <a:t>Page </a:t>
            </a:r>
            <a:fld id="{807E55AC-B173-4AB5-9CB6-9C6379A21F13}" type="slidenum">
              <a:rPr lang="en-US" altLang="ko-KR"/>
              <a:pPr>
                <a:defRPr/>
              </a:pPr>
              <a:t>‹#›</a:t>
            </a:fld>
            <a:endParaRPr lang="en-US" altLang="ko-KR"/>
          </a:p>
        </p:txBody>
      </p:sp>
      <p:sp>
        <p:nvSpPr>
          <p:cNvPr id="2151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151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151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29219441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p:spPr>
        <p:txBody>
          <a:bodyPr/>
          <a:lstStyle>
            <a:lvl1pPr>
              <a:defRPr/>
            </a:lvl1pPr>
          </a:lstStyle>
          <a:p>
            <a:pPr>
              <a:defRPr/>
            </a:pPr>
            <a:r>
              <a:rPr lang="en-US" altLang="ko-KR" dirty="0" smtClean="0"/>
              <a:t>January 2018</a:t>
            </a:r>
            <a:endParaRPr lang="en-US" altLang="ko-KR" dirty="0"/>
          </a:p>
        </p:txBody>
      </p:sp>
      <p:sp>
        <p:nvSpPr>
          <p:cNvPr id="5" name="Rectangle 5"/>
          <p:cNvSpPr>
            <a:spLocks noGrp="1" noChangeArrowheads="1"/>
          </p:cNvSpPr>
          <p:nvPr>
            <p:ph type="ftr" sz="quarter" idx="11"/>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65F51A8-0CFE-4133-B021-42BA039B4097}"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B8FAB3C-37E9-47B0-949D-D83E6595A329}"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0C4963E-E10C-4C13-B6EE-012FEB43B73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233D5FD-8890-4C4A-812D-44084668134C}" type="slidenum">
              <a:rPr lang="en-US" altLang="ko-KR"/>
              <a:pPr>
                <a:defRPr/>
              </a:pPr>
              <a:t>‹#›</a:t>
            </a:fld>
            <a:endParaRPr lang="en-US" altLang="ko-KR"/>
          </a:p>
        </p:txBody>
      </p:sp>
      <p:sp>
        <p:nvSpPr>
          <p:cNvPr id="6" name="Rectangle 4"/>
          <p:cNvSpPr>
            <a:spLocks noGrp="1" noChangeArrowheads="1"/>
          </p:cNvSpPr>
          <p:nvPr>
            <p:ph type="dt" sz="half" idx="12"/>
          </p:nvPr>
        </p:nvSpPr>
        <p:spPr>
          <a:xfrm>
            <a:off x="696913" y="332601"/>
            <a:ext cx="1340110" cy="276999"/>
          </a:xfrm>
        </p:spPr>
        <p:txBody>
          <a:bodyPr/>
          <a:lstStyle>
            <a:lvl1pPr>
              <a:defRPr/>
            </a:lvl1pPr>
          </a:lstStyle>
          <a:p>
            <a:pPr>
              <a:defRPr/>
            </a:pPr>
            <a:r>
              <a:rPr lang="en-US" altLang="ko-KR" dirty="0" smtClean="0"/>
              <a:t>January 2018</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January 2017</a:t>
            </a:r>
            <a:endParaRPr lang="en-US" altLang="ko-KR" dirty="0"/>
          </a:p>
        </p:txBody>
      </p:sp>
      <p:sp>
        <p:nvSpPr>
          <p:cNvPr id="5"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E46A224-9462-46CD-BEB8-4D70D99307AD}"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774FDDB4-C1AF-4F3D-8842-0CE7A9FAAD4E}"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July 2013</a:t>
            </a:r>
          </a:p>
        </p:txBody>
      </p:sp>
      <p:sp>
        <p:nvSpPr>
          <p:cNvPr id="8"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1940780D-229A-41FC-85D7-E60483742941}"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July 2013</a:t>
            </a:r>
          </a:p>
        </p:txBody>
      </p:sp>
      <p:sp>
        <p:nvSpPr>
          <p:cNvPr id="4"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779B7D9F-E4E3-4AA4-B6BA-C17A51B9E541}"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July 2013</a:t>
            </a:r>
          </a:p>
        </p:txBody>
      </p:sp>
      <p:sp>
        <p:nvSpPr>
          <p:cNvPr id="3"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4" name="Rectangle 6"/>
          <p:cNvSpPr>
            <a:spLocks noGrp="1" noChangeArrowheads="1"/>
          </p:cNvSpPr>
          <p:nvPr>
            <p:ph type="sldNum" sz="quarter" idx="12"/>
          </p:nvPr>
        </p:nvSpPr>
        <p:spPr/>
        <p:txBody>
          <a:bodyPr/>
          <a:lstStyle>
            <a:lvl1pPr>
              <a:defRPr/>
            </a:lvl1pPr>
          </a:lstStyle>
          <a:p>
            <a:pPr>
              <a:defRPr/>
            </a:pPr>
            <a:r>
              <a:rPr lang="en-US" altLang="ko-KR"/>
              <a:t>Slide </a:t>
            </a:r>
            <a:fld id="{789DBBC2-5C7D-45F1-80E0-66615BE386E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B4621A6-0A1B-45CC-9F4E-20352C050A90}"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91326DBD-4ED9-48D2-A607-B37E86552957}"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January </a:t>
            </a:r>
            <a:r>
              <a:rPr lang="en-US" dirty="0" smtClean="0"/>
              <a:t>2018</a:t>
            </a:r>
            <a:endParaRPr lang="en-US" dirty="0"/>
          </a:p>
        </p:txBody>
      </p:sp>
      <p:sp>
        <p:nvSpPr>
          <p:cNvPr id="1029" name="Rectangle 5"/>
          <p:cNvSpPr>
            <a:spLocks noGrp="1" noChangeArrowheads="1"/>
          </p:cNvSpPr>
          <p:nvPr>
            <p:ph type="ftr" sz="quarter" idx="3"/>
          </p:nvPr>
        </p:nvSpPr>
        <p:spPr bwMode="auto">
          <a:xfrm>
            <a:off x="6434372" y="6475413"/>
            <a:ext cx="21095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Jeongki</a:t>
            </a:r>
            <a:r>
              <a:rPr lang="en-US" altLang="ko-KR" dirty="0" smtClean="0"/>
              <a:t> Kim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charset="-127"/>
                <a:cs typeface="Arial" charset="0"/>
              </a:defRPr>
            </a:lvl1pPr>
          </a:lstStyle>
          <a:p>
            <a:pPr>
              <a:defRPr/>
            </a:pPr>
            <a:r>
              <a:rPr lang="en-US" altLang="ko-KR"/>
              <a:t>Slide </a:t>
            </a:r>
            <a:fld id="{CD419C17-E740-4BDF-A347-9F6D8C9B7204}"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latinLnBrk="0">
              <a:defRPr/>
            </a:pPr>
            <a:r>
              <a:rPr kumimoji="0" lang="en-US" altLang="ko-KR" sz="1800" b="1" dirty="0" smtClean="0">
                <a:cs typeface="+mn-cs"/>
              </a:rPr>
              <a:t>doc.: IEEE 802.11-17/0103r1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 id="2147484956" r:id="rId3"/>
    <p:sldLayoutId id="2147484957" r:id="rId4"/>
    <p:sldLayoutId id="2147484958" r:id="rId5"/>
    <p:sldLayoutId id="2147484959" r:id="rId6"/>
    <p:sldLayoutId id="2147484960" r:id="rId7"/>
    <p:sldLayoutId id="2147484961" r:id="rId8"/>
    <p:sldLayoutId id="2147484962" r:id="rId9"/>
    <p:sldLayoutId id="2147484963" r:id="rId10"/>
    <p:sldLayoutId id="2147484964"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a:xfrm>
            <a:off x="685800" y="741363"/>
            <a:ext cx="7772400" cy="935037"/>
          </a:xfrm>
        </p:spPr>
        <p:txBody>
          <a:bodyPr/>
          <a:lstStyle/>
          <a:p>
            <a:r>
              <a:rPr lang="en-US" altLang="ko-KR" dirty="0" smtClean="0"/>
              <a:t>Further considerations on WUR frame format</a:t>
            </a:r>
            <a:endParaRPr lang="ko-KR" altLang="en-US"/>
          </a:p>
        </p:txBody>
      </p:sp>
      <p:sp>
        <p:nvSpPr>
          <p:cNvPr id="6" name="날짜 개체 틀 5"/>
          <p:cNvSpPr>
            <a:spLocks noGrp="1"/>
          </p:cNvSpPr>
          <p:nvPr>
            <p:ph type="dt" sz="half" idx="10"/>
          </p:nvPr>
        </p:nvSpPr>
        <p:spPr>
          <a:xfrm>
            <a:off x="696913" y="332601"/>
            <a:ext cx="1340110" cy="276999"/>
          </a:xfrm>
        </p:spPr>
        <p:txBody>
          <a:bodyPr/>
          <a:lstStyle/>
          <a:p>
            <a:pPr>
              <a:defRPr/>
            </a:pPr>
            <a:r>
              <a:rPr lang="en-US" altLang="ko-KR" dirty="0" smtClean="0"/>
              <a:t>January 2018</a:t>
            </a:r>
            <a:endParaRPr lang="en-US" altLang="ko-KR" dirty="0"/>
          </a:p>
        </p:txBody>
      </p:sp>
      <p:sp>
        <p:nvSpPr>
          <p:cNvPr id="4" name="바닥글 개체 틀 3"/>
          <p:cNvSpPr>
            <a:spLocks noGrp="1"/>
          </p:cNvSpPr>
          <p:nvPr>
            <p:ph type="ftr" sz="quarter" idx="11"/>
          </p:nvPr>
        </p:nvSpPr>
        <p:spPr>
          <a:xfrm>
            <a:off x="6434373" y="6475413"/>
            <a:ext cx="2109552" cy="184666"/>
          </a:xfrm>
        </p:spPr>
        <p:txBody>
          <a:bodyPr/>
          <a:lstStyle/>
          <a:p>
            <a:pPr>
              <a:defRPr/>
            </a:pPr>
            <a:r>
              <a:rPr lang="en-US" altLang="ko-KR" dirty="0" err="1" smtClean="0"/>
              <a:t>Jeongki</a:t>
            </a:r>
            <a:r>
              <a:rPr lang="en-US" altLang="ko-KR" dirty="0" smtClean="0"/>
              <a:t> Kim et </a:t>
            </a:r>
            <a:r>
              <a:rPr lang="en-US" altLang="ko-KR" dirty="0"/>
              <a:t>al,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2233D5FD-8890-4C4A-812D-44084668134C}" type="slidenum">
              <a:rPr lang="en-US" altLang="ko-KR" smtClean="0"/>
              <a:pPr>
                <a:defRPr/>
              </a:pPr>
              <a:t>1</a:t>
            </a:fld>
            <a:endParaRPr lang="en-US" altLang="ko-KR"/>
          </a:p>
        </p:txBody>
      </p:sp>
      <p:sp>
        <p:nvSpPr>
          <p:cNvPr id="9" name="Rectangle 6"/>
          <p:cNvSpPr txBox="1">
            <a:spLocks noChangeArrowheads="1"/>
          </p:cNvSpPr>
          <p:nvPr/>
        </p:nvSpPr>
        <p:spPr bwMode="auto">
          <a:xfrm>
            <a:off x="609600" y="178276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smtClean="0">
                <a:ea typeface="굴림" panose="020B0600000101010101" pitchFamily="50" charset="-127"/>
              </a:rPr>
              <a:t>Date:</a:t>
            </a:r>
            <a:r>
              <a:rPr kumimoji="0" lang="en-US" altLang="ko-KR" sz="2000" b="0" kern="0" dirty="0" smtClean="0">
                <a:ea typeface="굴림" panose="020B0600000101010101" pitchFamily="50" charset="-127"/>
              </a:rPr>
              <a:t> 2018-01-10</a:t>
            </a:r>
          </a:p>
        </p:txBody>
      </p:sp>
      <p:sp>
        <p:nvSpPr>
          <p:cNvPr id="10"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3767949636"/>
              </p:ext>
            </p:extLst>
          </p:nvPr>
        </p:nvGraphicFramePr>
        <p:xfrm>
          <a:off x="762000" y="2895600"/>
          <a:ext cx="7620000" cy="1805354"/>
        </p:xfrm>
        <a:graphic>
          <a:graphicData uri="http://schemas.openxmlformats.org/drawingml/2006/table">
            <a:tbl>
              <a:tblPr/>
              <a:tblGrid>
                <a:gridCol w="1524000"/>
                <a:gridCol w="1203325"/>
                <a:gridCol w="1684338"/>
                <a:gridCol w="1363662"/>
                <a:gridCol w="1844675"/>
              </a:tblGrid>
              <a:tr h="39858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771364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Multiple STA information in wake-up frame (2/3)</a:t>
            </a:r>
            <a:endParaRPr lang="ko-KR" altLang="en-US"/>
          </a:p>
        </p:txBody>
      </p:sp>
      <p:sp>
        <p:nvSpPr>
          <p:cNvPr id="3" name="내용 개체 틀 2"/>
          <p:cNvSpPr>
            <a:spLocks noGrp="1"/>
          </p:cNvSpPr>
          <p:nvPr>
            <p:ph idx="1"/>
          </p:nvPr>
        </p:nvSpPr>
        <p:spPr/>
        <p:txBody>
          <a:bodyPr/>
          <a:lstStyle/>
          <a:p>
            <a:r>
              <a:rPr lang="en-US" altLang="ko-KR" sz="1800" dirty="0" smtClean="0"/>
              <a:t>Option 1: WID Bitmap</a:t>
            </a:r>
          </a:p>
          <a:p>
            <a:pPr lvl="1"/>
            <a:r>
              <a:rPr lang="en-US" altLang="ko-KR" sz="1400" dirty="0" smtClean="0"/>
              <a:t>STA’s </a:t>
            </a:r>
            <a:r>
              <a:rPr lang="en-US" altLang="ko-KR" sz="1400" dirty="0"/>
              <a:t>position in the Bitmap is Bit N where N is value of (STA’s WID mod the bit size of Bitmap)</a:t>
            </a:r>
          </a:p>
          <a:p>
            <a:pPr lvl="2"/>
            <a:r>
              <a:rPr lang="en-US" altLang="ko-KR" sz="1200" dirty="0"/>
              <a:t>E.g.,) If STA X/Y’s WID = 3/32 &amp; Size of Bitmap = 16 bits, then Bit 3/0(=3/32 mode 16) for STA X/Y </a:t>
            </a:r>
          </a:p>
          <a:p>
            <a:pPr lvl="1"/>
            <a:endParaRPr lang="en-US" altLang="ko-KR" sz="1400" dirty="0"/>
          </a:p>
          <a:p>
            <a:pPr lvl="1"/>
            <a:endParaRPr lang="en-US" altLang="ko-KR" sz="1400" dirty="0"/>
          </a:p>
          <a:p>
            <a:pPr lvl="1"/>
            <a:endParaRPr lang="en-US" altLang="ko-KR" sz="1400" dirty="0"/>
          </a:p>
          <a:p>
            <a:pPr lvl="1"/>
            <a:r>
              <a:rPr lang="en-US" altLang="ko-KR" sz="1400" dirty="0"/>
              <a:t>The received Group ID also should be equal to one of the assigned Group IDs (i.e., if group ID is not equal, the frame is ignored)</a:t>
            </a:r>
          </a:p>
          <a:p>
            <a:pPr lvl="1"/>
            <a:r>
              <a:rPr lang="en-US" altLang="ko-KR" sz="1400" dirty="0"/>
              <a:t>Some STAs may be located at the same position (Bit N) of the bitmap (i.e., not unique position)</a:t>
            </a:r>
          </a:p>
          <a:p>
            <a:pPr lvl="1"/>
            <a:r>
              <a:rPr lang="en-US" altLang="ko-KR" sz="1400" dirty="0"/>
              <a:t>This can be solved by AP’s implementation</a:t>
            </a:r>
          </a:p>
          <a:p>
            <a:pPr lvl="2"/>
            <a:r>
              <a:rPr lang="en-US" altLang="ko-KR" sz="1200" dirty="0"/>
              <a:t>Ex 1) AP can assign those STAs to different groups (e.g., Group 1 for WID = 16, Group 2 for WID = 32)</a:t>
            </a:r>
          </a:p>
          <a:p>
            <a:pPr lvl="2"/>
            <a:r>
              <a:rPr lang="en-US" altLang="ko-KR" sz="1200" dirty="0"/>
              <a:t>Ex 2) AP can assign those STAs to different On durations (e.g., Group 1 and 1</a:t>
            </a:r>
            <a:r>
              <a:rPr lang="en-US" altLang="ko-KR" sz="1200" baseline="30000" dirty="0"/>
              <a:t>st</a:t>
            </a:r>
            <a:r>
              <a:rPr lang="en-US" altLang="ko-KR" sz="1200" dirty="0"/>
              <a:t> On duration for WID = 8, Group 1 and 2</a:t>
            </a:r>
            <a:r>
              <a:rPr lang="en-US" altLang="ko-KR" sz="1200" baseline="30000" dirty="0"/>
              <a:t>nd</a:t>
            </a:r>
            <a:r>
              <a:rPr lang="en-US" altLang="ko-KR" sz="1200" dirty="0"/>
              <a:t> On duration for WID=16)</a:t>
            </a:r>
          </a:p>
          <a:p>
            <a:pPr lvl="2"/>
            <a:r>
              <a:rPr lang="en-US" altLang="ko-KR" sz="1200" dirty="0"/>
              <a:t>Ex 3) AP can use WID Bitmap considering only STAs which have the capability of variable frame length</a:t>
            </a:r>
          </a:p>
          <a:p>
            <a:pPr lvl="1"/>
            <a:r>
              <a:rPr lang="en-US" altLang="ko-KR" sz="1400" dirty="0" smtClean="0"/>
              <a:t>When AP assigns WUR GIDs to a STA, the AP doesn’t need to notify the STA of the User position in the group </a:t>
            </a:r>
            <a:r>
              <a:rPr lang="en-US" altLang="ko-KR" sz="1400" dirty="0" smtClean="0">
                <a:sym typeface="Wingdings" panose="05000000000000000000" pitchFamily="2" charset="2"/>
              </a:rPr>
              <a:t> No overhead of User Position information in the assignment frame</a:t>
            </a:r>
            <a:endParaRPr lang="en-US" altLang="ko-KR" sz="1400" dirty="0" smtClean="0"/>
          </a:p>
          <a:p>
            <a:pPr lvl="1"/>
            <a:r>
              <a:rPr lang="en-US" altLang="ko-KR" sz="1400" dirty="0" smtClean="0"/>
              <a:t> ….</a:t>
            </a:r>
            <a:endParaRPr lang="en-US" altLang="ko-KR" sz="14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10</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16" name="직사각형 15"/>
          <p:cNvSpPr/>
          <p:nvPr/>
        </p:nvSpPr>
        <p:spPr bwMode="auto">
          <a:xfrm>
            <a:off x="1985319"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B0</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직사각형 16"/>
          <p:cNvSpPr/>
          <p:nvPr/>
        </p:nvSpPr>
        <p:spPr bwMode="auto">
          <a:xfrm>
            <a:off x="2211344"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2444578"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B2</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9" name="직사각형 18"/>
          <p:cNvSpPr/>
          <p:nvPr/>
        </p:nvSpPr>
        <p:spPr bwMode="auto">
          <a:xfrm>
            <a:off x="2673178"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B3</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2899719"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3128319"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B5</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3352800"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B6</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3918226" y="3124200"/>
            <a:ext cx="3429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B15</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4" name="직선 화살표 연결선 23"/>
          <p:cNvCxnSpPr>
            <a:stCxn id="25" idx="1"/>
            <a:endCxn id="19" idx="2"/>
          </p:cNvCxnSpPr>
          <p:nvPr/>
        </p:nvCxnSpPr>
        <p:spPr bwMode="auto">
          <a:xfrm flipH="1" flipV="1">
            <a:off x="2787478" y="3505200"/>
            <a:ext cx="336722" cy="13849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TextBox 24"/>
          <p:cNvSpPr txBox="1"/>
          <p:nvPr/>
        </p:nvSpPr>
        <p:spPr>
          <a:xfrm>
            <a:off x="3124200" y="3505199"/>
            <a:ext cx="603114" cy="276999"/>
          </a:xfrm>
          <a:prstGeom prst="rect">
            <a:avLst/>
          </a:prstGeom>
          <a:noFill/>
        </p:spPr>
        <p:txBody>
          <a:bodyPr wrap="none" rtlCol="0">
            <a:spAutoFit/>
          </a:bodyPr>
          <a:lstStyle/>
          <a:p>
            <a:r>
              <a:rPr lang="en-US" altLang="ko-KR" dirty="0" smtClean="0"/>
              <a:t>STA X</a:t>
            </a:r>
            <a:endParaRPr lang="ko-KR" altLang="en-US"/>
          </a:p>
        </p:txBody>
      </p:sp>
      <p:sp>
        <p:nvSpPr>
          <p:cNvPr id="26" name="TextBox 25"/>
          <p:cNvSpPr txBox="1"/>
          <p:nvPr/>
        </p:nvSpPr>
        <p:spPr>
          <a:xfrm>
            <a:off x="1161738" y="3491297"/>
            <a:ext cx="603114" cy="276999"/>
          </a:xfrm>
          <a:prstGeom prst="rect">
            <a:avLst/>
          </a:prstGeom>
          <a:noFill/>
        </p:spPr>
        <p:txBody>
          <a:bodyPr wrap="none" rtlCol="0">
            <a:spAutoFit/>
          </a:bodyPr>
          <a:lstStyle/>
          <a:p>
            <a:r>
              <a:rPr lang="en-US" altLang="ko-KR" dirty="0" smtClean="0"/>
              <a:t>STA Y</a:t>
            </a:r>
            <a:endParaRPr lang="ko-KR" altLang="en-US"/>
          </a:p>
        </p:txBody>
      </p:sp>
      <p:cxnSp>
        <p:nvCxnSpPr>
          <p:cNvPr id="27" name="직선 화살표 연결선 26"/>
          <p:cNvCxnSpPr>
            <a:stCxn id="26" idx="3"/>
            <a:endCxn id="16" idx="2"/>
          </p:cNvCxnSpPr>
          <p:nvPr/>
        </p:nvCxnSpPr>
        <p:spPr bwMode="auto">
          <a:xfrm flipV="1">
            <a:off x="1764852" y="3505200"/>
            <a:ext cx="334767" cy="12459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TextBox 6"/>
          <p:cNvSpPr txBox="1"/>
          <p:nvPr/>
        </p:nvSpPr>
        <p:spPr>
          <a:xfrm>
            <a:off x="3581400" y="3152001"/>
            <a:ext cx="338554" cy="276999"/>
          </a:xfrm>
          <a:prstGeom prst="rect">
            <a:avLst/>
          </a:prstGeom>
          <a:noFill/>
        </p:spPr>
        <p:txBody>
          <a:bodyPr wrap="none" rtlCol="0">
            <a:spAutoFit/>
          </a:bodyPr>
          <a:lstStyle/>
          <a:p>
            <a:r>
              <a:rPr lang="en-US" altLang="ko-KR" dirty="0" smtClean="0"/>
              <a:t>…</a:t>
            </a:r>
            <a:endParaRPr lang="ko-KR" altLang="en-US"/>
          </a:p>
        </p:txBody>
      </p:sp>
    </p:spTree>
    <p:extLst>
      <p:ext uri="{BB962C8B-B14F-4D97-AF65-F5344CB8AC3E}">
        <p14:creationId xmlns:p14="http://schemas.microsoft.com/office/powerpoint/2010/main" val="1456206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Multiple STA information in wake-up frame (3/3)</a:t>
            </a:r>
            <a:endParaRPr lang="ko-KR" altLang="en-US"/>
          </a:p>
        </p:txBody>
      </p:sp>
      <p:sp>
        <p:nvSpPr>
          <p:cNvPr id="3" name="내용 개체 틀 2"/>
          <p:cNvSpPr>
            <a:spLocks noGrp="1"/>
          </p:cNvSpPr>
          <p:nvPr>
            <p:ph idx="1"/>
          </p:nvPr>
        </p:nvSpPr>
        <p:spPr/>
        <p:txBody>
          <a:bodyPr/>
          <a:lstStyle/>
          <a:p>
            <a:r>
              <a:rPr lang="en-US" altLang="ko-KR" sz="1800" dirty="0" smtClean="0"/>
              <a:t>Option 2: User Bitmap</a:t>
            </a:r>
          </a:p>
          <a:p>
            <a:pPr lvl="1"/>
            <a:r>
              <a:rPr lang="en-US" altLang="ko-KR" sz="1400" dirty="0" smtClean="0"/>
              <a:t>When AP assigns Group IDs to a STA, the AP informs the STA of the User Position in the group (similar to 11ac GID management procedure [2]). That is, </a:t>
            </a:r>
            <a:r>
              <a:rPr lang="en-US" altLang="ko-KR" sz="1400" dirty="0" smtClean="0">
                <a:sym typeface="Wingdings" panose="05000000000000000000" pitchFamily="2" charset="2"/>
              </a:rPr>
              <a:t>Need to add the User Position information into the frame for GID assignment  additional frame overhead</a:t>
            </a:r>
          </a:p>
          <a:p>
            <a:pPr lvl="1"/>
            <a:r>
              <a:rPr lang="en-US" altLang="ko-KR" sz="1400" dirty="0" smtClean="0">
                <a:sym typeface="Wingdings" panose="05000000000000000000" pitchFamily="2" charset="2"/>
              </a:rPr>
              <a:t>The size of User position information depends on the maximum size of User Bitmap </a:t>
            </a:r>
          </a:p>
          <a:p>
            <a:pPr lvl="2"/>
            <a:r>
              <a:rPr lang="en-US" altLang="ko-KR" sz="1200" dirty="0"/>
              <a:t>E.g.,) if the maximum size of the User Bitmap is </a:t>
            </a:r>
            <a:r>
              <a:rPr lang="en-US" altLang="ko-KR" sz="1200" dirty="0" smtClean="0"/>
              <a:t>2 </a:t>
            </a:r>
            <a:r>
              <a:rPr lang="en-US" altLang="ko-KR" sz="1200" dirty="0"/>
              <a:t>bytes </a:t>
            </a:r>
            <a:r>
              <a:rPr lang="en-US" altLang="ko-KR" sz="1200" dirty="0" smtClean="0"/>
              <a:t>(16 </a:t>
            </a:r>
            <a:r>
              <a:rPr lang="en-US" altLang="ko-KR" sz="1200" dirty="0"/>
              <a:t>bits)</a:t>
            </a:r>
          </a:p>
          <a:p>
            <a:pPr lvl="2"/>
            <a:endParaRPr lang="en-US" altLang="ko-KR" sz="1200" dirty="0"/>
          </a:p>
          <a:p>
            <a:pPr lvl="2"/>
            <a:endParaRPr lang="en-US" altLang="ko-KR" sz="1200" dirty="0" smtClean="0"/>
          </a:p>
          <a:p>
            <a:pPr lvl="2"/>
            <a:endParaRPr lang="en-US" altLang="ko-KR" sz="1200" dirty="0"/>
          </a:p>
          <a:p>
            <a:pPr lvl="2"/>
            <a:endParaRPr lang="en-US" altLang="ko-KR" sz="1200" dirty="0" smtClean="0"/>
          </a:p>
          <a:p>
            <a:pPr lvl="2"/>
            <a:endParaRPr lang="en-US" altLang="ko-KR" sz="1200" dirty="0"/>
          </a:p>
          <a:p>
            <a:pPr lvl="2"/>
            <a:endParaRPr lang="en-US" altLang="ko-KR" sz="1200" dirty="0" smtClean="0"/>
          </a:p>
          <a:p>
            <a:pPr lvl="2"/>
            <a:r>
              <a:rPr lang="en-US" altLang="ko-KR" sz="1200" dirty="0" smtClean="0"/>
              <a:t>E.g.,) if the maximum size of the User Bitmap is 4 bytes (32 bits)</a:t>
            </a:r>
          </a:p>
          <a:p>
            <a:pPr lvl="2"/>
            <a:endParaRPr lang="en-US" altLang="ko-KR" sz="1400"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11</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9" name="TextBox 8"/>
          <p:cNvSpPr txBox="1"/>
          <p:nvPr/>
        </p:nvSpPr>
        <p:spPr>
          <a:xfrm>
            <a:off x="1756747" y="3685401"/>
            <a:ext cx="1138853" cy="461665"/>
          </a:xfrm>
          <a:prstGeom prst="rect">
            <a:avLst/>
          </a:prstGeom>
          <a:noFill/>
          <a:ln>
            <a:solidFill>
              <a:schemeClr val="tx1"/>
            </a:solidFill>
          </a:ln>
        </p:spPr>
        <p:txBody>
          <a:bodyPr wrap="square" rtlCol="0">
            <a:spAutoFit/>
          </a:bodyPr>
          <a:lstStyle/>
          <a:p>
            <a:r>
              <a:rPr lang="en-US" altLang="ko-KR" dirty="0" smtClean="0"/>
              <a:t>User Position in 1</a:t>
            </a:r>
            <a:r>
              <a:rPr lang="en-US" altLang="ko-KR" baseline="30000" dirty="0" smtClean="0"/>
              <a:t>st</a:t>
            </a:r>
            <a:r>
              <a:rPr lang="en-US" altLang="ko-KR" dirty="0" smtClean="0"/>
              <a:t> GID</a:t>
            </a:r>
            <a:endParaRPr lang="ko-KR" altLang="en-US"/>
          </a:p>
        </p:txBody>
      </p:sp>
      <p:sp>
        <p:nvSpPr>
          <p:cNvPr id="28" name="TextBox 27"/>
          <p:cNvSpPr txBox="1"/>
          <p:nvPr/>
        </p:nvSpPr>
        <p:spPr>
          <a:xfrm>
            <a:off x="2895600" y="3685400"/>
            <a:ext cx="1138853" cy="461665"/>
          </a:xfrm>
          <a:prstGeom prst="rect">
            <a:avLst/>
          </a:prstGeom>
          <a:noFill/>
          <a:ln>
            <a:solidFill>
              <a:schemeClr val="tx1"/>
            </a:solidFill>
          </a:ln>
        </p:spPr>
        <p:txBody>
          <a:bodyPr wrap="square" rtlCol="0">
            <a:spAutoFit/>
          </a:bodyPr>
          <a:lstStyle/>
          <a:p>
            <a:r>
              <a:rPr lang="en-US" altLang="ko-KR" dirty="0" smtClean="0"/>
              <a:t>User Position in 2</a:t>
            </a:r>
            <a:r>
              <a:rPr lang="en-US" altLang="ko-KR" baseline="30000" dirty="0" smtClean="0"/>
              <a:t>nd</a:t>
            </a:r>
            <a:r>
              <a:rPr lang="en-US" altLang="ko-KR" dirty="0" smtClean="0"/>
              <a:t> GID</a:t>
            </a:r>
            <a:endParaRPr lang="ko-KR" altLang="en-US"/>
          </a:p>
        </p:txBody>
      </p:sp>
      <p:sp>
        <p:nvSpPr>
          <p:cNvPr id="29" name="TextBox 28"/>
          <p:cNvSpPr txBox="1"/>
          <p:nvPr/>
        </p:nvSpPr>
        <p:spPr>
          <a:xfrm>
            <a:off x="4652347" y="3685400"/>
            <a:ext cx="1138853" cy="461665"/>
          </a:xfrm>
          <a:prstGeom prst="rect">
            <a:avLst/>
          </a:prstGeom>
          <a:noFill/>
          <a:ln>
            <a:solidFill>
              <a:schemeClr val="tx1"/>
            </a:solidFill>
          </a:ln>
        </p:spPr>
        <p:txBody>
          <a:bodyPr wrap="square" rtlCol="0">
            <a:spAutoFit/>
          </a:bodyPr>
          <a:lstStyle/>
          <a:p>
            <a:r>
              <a:rPr lang="en-US" altLang="ko-KR" dirty="0" smtClean="0"/>
              <a:t>User Position in N-</a:t>
            </a:r>
            <a:r>
              <a:rPr lang="en-US" altLang="ko-KR" dirty="0" err="1" smtClean="0"/>
              <a:t>th</a:t>
            </a:r>
            <a:r>
              <a:rPr lang="en-US" altLang="ko-KR" dirty="0" smtClean="0"/>
              <a:t> GID</a:t>
            </a:r>
            <a:endParaRPr lang="ko-KR" altLang="en-US"/>
          </a:p>
        </p:txBody>
      </p:sp>
      <p:sp>
        <p:nvSpPr>
          <p:cNvPr id="30" name="TextBox 29"/>
          <p:cNvSpPr txBox="1"/>
          <p:nvPr/>
        </p:nvSpPr>
        <p:spPr>
          <a:xfrm>
            <a:off x="4174123" y="3761601"/>
            <a:ext cx="338554" cy="276999"/>
          </a:xfrm>
          <a:prstGeom prst="rect">
            <a:avLst/>
          </a:prstGeom>
          <a:noFill/>
        </p:spPr>
        <p:txBody>
          <a:bodyPr wrap="none" rtlCol="0">
            <a:spAutoFit/>
          </a:bodyPr>
          <a:lstStyle/>
          <a:p>
            <a:r>
              <a:rPr lang="en-US" altLang="ko-KR" dirty="0" smtClean="0"/>
              <a:t>…</a:t>
            </a:r>
            <a:endParaRPr lang="ko-KR" altLang="en-US"/>
          </a:p>
        </p:txBody>
      </p:sp>
      <p:sp>
        <p:nvSpPr>
          <p:cNvPr id="31" name="TextBox 30"/>
          <p:cNvSpPr txBox="1"/>
          <p:nvPr/>
        </p:nvSpPr>
        <p:spPr>
          <a:xfrm>
            <a:off x="2044955" y="4148668"/>
            <a:ext cx="522900" cy="276999"/>
          </a:xfrm>
          <a:prstGeom prst="rect">
            <a:avLst/>
          </a:prstGeom>
          <a:noFill/>
        </p:spPr>
        <p:txBody>
          <a:bodyPr wrap="none" rtlCol="0">
            <a:spAutoFit/>
          </a:bodyPr>
          <a:lstStyle/>
          <a:p>
            <a:r>
              <a:rPr lang="en-US" altLang="ko-KR" dirty="0" smtClean="0"/>
              <a:t>4 bits</a:t>
            </a:r>
            <a:endParaRPr lang="ko-KR" altLang="en-US"/>
          </a:p>
        </p:txBody>
      </p:sp>
      <p:sp>
        <p:nvSpPr>
          <p:cNvPr id="32" name="TextBox 31"/>
          <p:cNvSpPr txBox="1"/>
          <p:nvPr/>
        </p:nvSpPr>
        <p:spPr>
          <a:xfrm>
            <a:off x="3153496" y="4148668"/>
            <a:ext cx="522900" cy="276999"/>
          </a:xfrm>
          <a:prstGeom prst="rect">
            <a:avLst/>
          </a:prstGeom>
          <a:noFill/>
        </p:spPr>
        <p:txBody>
          <a:bodyPr wrap="none" rtlCol="0">
            <a:spAutoFit/>
          </a:bodyPr>
          <a:lstStyle/>
          <a:p>
            <a:r>
              <a:rPr lang="en-US" altLang="ko-KR" dirty="0" smtClean="0"/>
              <a:t>4 bits</a:t>
            </a:r>
            <a:endParaRPr lang="ko-KR" altLang="en-US"/>
          </a:p>
        </p:txBody>
      </p:sp>
      <p:sp>
        <p:nvSpPr>
          <p:cNvPr id="33" name="TextBox 32"/>
          <p:cNvSpPr txBox="1"/>
          <p:nvPr/>
        </p:nvSpPr>
        <p:spPr>
          <a:xfrm>
            <a:off x="4964007" y="4147065"/>
            <a:ext cx="522900" cy="276999"/>
          </a:xfrm>
          <a:prstGeom prst="rect">
            <a:avLst/>
          </a:prstGeom>
          <a:noFill/>
        </p:spPr>
        <p:txBody>
          <a:bodyPr wrap="none" rtlCol="0">
            <a:spAutoFit/>
          </a:bodyPr>
          <a:lstStyle/>
          <a:p>
            <a:r>
              <a:rPr lang="en-US" altLang="ko-KR" dirty="0" smtClean="0"/>
              <a:t>4 bits</a:t>
            </a:r>
            <a:endParaRPr lang="ko-KR" altLang="en-US"/>
          </a:p>
        </p:txBody>
      </p:sp>
      <p:sp>
        <p:nvSpPr>
          <p:cNvPr id="34" name="TextBox 33"/>
          <p:cNvSpPr txBox="1"/>
          <p:nvPr/>
        </p:nvSpPr>
        <p:spPr>
          <a:xfrm>
            <a:off x="3065048" y="4410428"/>
            <a:ext cx="1729512" cy="276999"/>
          </a:xfrm>
          <a:prstGeom prst="rect">
            <a:avLst/>
          </a:prstGeom>
          <a:noFill/>
        </p:spPr>
        <p:txBody>
          <a:bodyPr wrap="none" rtlCol="0">
            <a:spAutoFit/>
          </a:bodyPr>
          <a:lstStyle/>
          <a:p>
            <a:r>
              <a:rPr lang="en-US" altLang="ko-KR" dirty="0" smtClean="0"/>
              <a:t>User Position Array field</a:t>
            </a:r>
            <a:endParaRPr lang="ko-KR" altLang="en-US"/>
          </a:p>
        </p:txBody>
      </p:sp>
      <p:sp>
        <p:nvSpPr>
          <p:cNvPr id="35" name="TextBox 34"/>
          <p:cNvSpPr txBox="1"/>
          <p:nvPr/>
        </p:nvSpPr>
        <p:spPr>
          <a:xfrm>
            <a:off x="1756747" y="5125702"/>
            <a:ext cx="1138853" cy="461665"/>
          </a:xfrm>
          <a:prstGeom prst="rect">
            <a:avLst/>
          </a:prstGeom>
          <a:noFill/>
          <a:ln>
            <a:solidFill>
              <a:schemeClr val="tx1"/>
            </a:solidFill>
          </a:ln>
        </p:spPr>
        <p:txBody>
          <a:bodyPr wrap="square" rtlCol="0">
            <a:spAutoFit/>
          </a:bodyPr>
          <a:lstStyle/>
          <a:p>
            <a:r>
              <a:rPr lang="en-US" altLang="ko-KR" dirty="0" smtClean="0"/>
              <a:t>User Position in 1</a:t>
            </a:r>
            <a:r>
              <a:rPr lang="en-US" altLang="ko-KR" baseline="30000" dirty="0" smtClean="0"/>
              <a:t>st</a:t>
            </a:r>
            <a:r>
              <a:rPr lang="en-US" altLang="ko-KR" dirty="0" smtClean="0"/>
              <a:t> GID</a:t>
            </a:r>
            <a:endParaRPr lang="ko-KR" altLang="en-US"/>
          </a:p>
        </p:txBody>
      </p:sp>
      <p:sp>
        <p:nvSpPr>
          <p:cNvPr id="36" name="TextBox 35"/>
          <p:cNvSpPr txBox="1"/>
          <p:nvPr/>
        </p:nvSpPr>
        <p:spPr>
          <a:xfrm>
            <a:off x="2895600" y="5125701"/>
            <a:ext cx="1138853" cy="461665"/>
          </a:xfrm>
          <a:prstGeom prst="rect">
            <a:avLst/>
          </a:prstGeom>
          <a:noFill/>
          <a:ln>
            <a:solidFill>
              <a:schemeClr val="tx1"/>
            </a:solidFill>
          </a:ln>
        </p:spPr>
        <p:txBody>
          <a:bodyPr wrap="square" rtlCol="0">
            <a:spAutoFit/>
          </a:bodyPr>
          <a:lstStyle/>
          <a:p>
            <a:r>
              <a:rPr lang="en-US" altLang="ko-KR" dirty="0" smtClean="0"/>
              <a:t>User Position in 2</a:t>
            </a:r>
            <a:r>
              <a:rPr lang="en-US" altLang="ko-KR" baseline="30000" dirty="0" smtClean="0"/>
              <a:t>nd</a:t>
            </a:r>
            <a:r>
              <a:rPr lang="en-US" altLang="ko-KR" dirty="0" smtClean="0"/>
              <a:t> GID</a:t>
            </a:r>
            <a:endParaRPr lang="ko-KR" altLang="en-US"/>
          </a:p>
        </p:txBody>
      </p:sp>
      <p:sp>
        <p:nvSpPr>
          <p:cNvPr id="37" name="TextBox 36"/>
          <p:cNvSpPr txBox="1"/>
          <p:nvPr/>
        </p:nvSpPr>
        <p:spPr>
          <a:xfrm>
            <a:off x="4652347" y="5125701"/>
            <a:ext cx="1138853" cy="461665"/>
          </a:xfrm>
          <a:prstGeom prst="rect">
            <a:avLst/>
          </a:prstGeom>
          <a:noFill/>
          <a:ln>
            <a:solidFill>
              <a:schemeClr val="tx1"/>
            </a:solidFill>
          </a:ln>
        </p:spPr>
        <p:txBody>
          <a:bodyPr wrap="square" rtlCol="0">
            <a:spAutoFit/>
          </a:bodyPr>
          <a:lstStyle/>
          <a:p>
            <a:r>
              <a:rPr lang="en-US" altLang="ko-KR" dirty="0" smtClean="0"/>
              <a:t>User Position in N-</a:t>
            </a:r>
            <a:r>
              <a:rPr lang="en-US" altLang="ko-KR" dirty="0" err="1" smtClean="0"/>
              <a:t>th</a:t>
            </a:r>
            <a:r>
              <a:rPr lang="en-US" altLang="ko-KR" dirty="0" smtClean="0"/>
              <a:t> GID</a:t>
            </a:r>
            <a:endParaRPr lang="ko-KR" altLang="en-US"/>
          </a:p>
        </p:txBody>
      </p:sp>
      <p:sp>
        <p:nvSpPr>
          <p:cNvPr id="38" name="TextBox 37"/>
          <p:cNvSpPr txBox="1"/>
          <p:nvPr/>
        </p:nvSpPr>
        <p:spPr>
          <a:xfrm>
            <a:off x="4174123" y="5201902"/>
            <a:ext cx="338554" cy="276999"/>
          </a:xfrm>
          <a:prstGeom prst="rect">
            <a:avLst/>
          </a:prstGeom>
          <a:noFill/>
        </p:spPr>
        <p:txBody>
          <a:bodyPr wrap="none" rtlCol="0">
            <a:spAutoFit/>
          </a:bodyPr>
          <a:lstStyle/>
          <a:p>
            <a:r>
              <a:rPr lang="en-US" altLang="ko-KR" dirty="0" smtClean="0"/>
              <a:t>…</a:t>
            </a:r>
            <a:endParaRPr lang="ko-KR" altLang="en-US"/>
          </a:p>
        </p:txBody>
      </p:sp>
      <p:sp>
        <p:nvSpPr>
          <p:cNvPr id="39" name="TextBox 38"/>
          <p:cNvSpPr txBox="1"/>
          <p:nvPr/>
        </p:nvSpPr>
        <p:spPr>
          <a:xfrm>
            <a:off x="2044955" y="5588969"/>
            <a:ext cx="522900" cy="276999"/>
          </a:xfrm>
          <a:prstGeom prst="rect">
            <a:avLst/>
          </a:prstGeom>
          <a:noFill/>
        </p:spPr>
        <p:txBody>
          <a:bodyPr wrap="none" rtlCol="0">
            <a:spAutoFit/>
          </a:bodyPr>
          <a:lstStyle/>
          <a:p>
            <a:r>
              <a:rPr lang="en-US" altLang="ko-KR" dirty="0" smtClean="0"/>
              <a:t>5 bits</a:t>
            </a:r>
            <a:endParaRPr lang="ko-KR" altLang="en-US"/>
          </a:p>
        </p:txBody>
      </p:sp>
      <p:sp>
        <p:nvSpPr>
          <p:cNvPr id="40" name="TextBox 39"/>
          <p:cNvSpPr txBox="1"/>
          <p:nvPr/>
        </p:nvSpPr>
        <p:spPr>
          <a:xfrm>
            <a:off x="3153496" y="5588969"/>
            <a:ext cx="522900" cy="276999"/>
          </a:xfrm>
          <a:prstGeom prst="rect">
            <a:avLst/>
          </a:prstGeom>
          <a:noFill/>
        </p:spPr>
        <p:txBody>
          <a:bodyPr wrap="none" rtlCol="0">
            <a:spAutoFit/>
          </a:bodyPr>
          <a:lstStyle/>
          <a:p>
            <a:r>
              <a:rPr lang="en-US" altLang="ko-KR" dirty="0" smtClean="0"/>
              <a:t>5 bits</a:t>
            </a:r>
            <a:endParaRPr lang="ko-KR" altLang="en-US"/>
          </a:p>
        </p:txBody>
      </p:sp>
      <p:sp>
        <p:nvSpPr>
          <p:cNvPr id="41" name="TextBox 40"/>
          <p:cNvSpPr txBox="1"/>
          <p:nvPr/>
        </p:nvSpPr>
        <p:spPr>
          <a:xfrm>
            <a:off x="4964007" y="5587366"/>
            <a:ext cx="522900" cy="276999"/>
          </a:xfrm>
          <a:prstGeom prst="rect">
            <a:avLst/>
          </a:prstGeom>
          <a:noFill/>
        </p:spPr>
        <p:txBody>
          <a:bodyPr wrap="none" rtlCol="0">
            <a:spAutoFit/>
          </a:bodyPr>
          <a:lstStyle/>
          <a:p>
            <a:r>
              <a:rPr lang="en-US" altLang="ko-KR" dirty="0" smtClean="0"/>
              <a:t>5 bits</a:t>
            </a:r>
            <a:endParaRPr lang="ko-KR" altLang="en-US"/>
          </a:p>
        </p:txBody>
      </p:sp>
      <p:sp>
        <p:nvSpPr>
          <p:cNvPr id="42" name="TextBox 41"/>
          <p:cNvSpPr txBox="1"/>
          <p:nvPr/>
        </p:nvSpPr>
        <p:spPr>
          <a:xfrm>
            <a:off x="3048000" y="5867400"/>
            <a:ext cx="1729512" cy="276999"/>
          </a:xfrm>
          <a:prstGeom prst="rect">
            <a:avLst/>
          </a:prstGeom>
          <a:noFill/>
        </p:spPr>
        <p:txBody>
          <a:bodyPr wrap="none" rtlCol="0">
            <a:spAutoFit/>
          </a:bodyPr>
          <a:lstStyle/>
          <a:p>
            <a:r>
              <a:rPr lang="en-US" altLang="ko-KR" dirty="0" smtClean="0"/>
              <a:t>User Position Array field</a:t>
            </a:r>
            <a:endParaRPr lang="ko-KR" altLang="en-US"/>
          </a:p>
        </p:txBody>
      </p:sp>
      <p:sp>
        <p:nvSpPr>
          <p:cNvPr id="10" name="TextBox 9"/>
          <p:cNvSpPr txBox="1"/>
          <p:nvPr/>
        </p:nvSpPr>
        <p:spPr>
          <a:xfrm>
            <a:off x="6172200" y="3777732"/>
            <a:ext cx="889987" cy="276999"/>
          </a:xfrm>
          <a:prstGeom prst="rect">
            <a:avLst/>
          </a:prstGeom>
          <a:noFill/>
        </p:spPr>
        <p:txBody>
          <a:bodyPr wrap="none" rtlCol="0">
            <a:spAutoFit/>
          </a:bodyPr>
          <a:lstStyle/>
          <a:p>
            <a:r>
              <a:rPr lang="en-US" altLang="ko-KR" dirty="0" smtClean="0"/>
              <a:t>4 x N (bits)</a:t>
            </a:r>
            <a:endParaRPr lang="ko-KR" altLang="en-US"/>
          </a:p>
        </p:txBody>
      </p:sp>
      <p:sp>
        <p:nvSpPr>
          <p:cNvPr id="43" name="TextBox 42"/>
          <p:cNvSpPr txBox="1"/>
          <p:nvPr/>
        </p:nvSpPr>
        <p:spPr>
          <a:xfrm>
            <a:off x="6172199" y="5201902"/>
            <a:ext cx="889987" cy="276999"/>
          </a:xfrm>
          <a:prstGeom prst="rect">
            <a:avLst/>
          </a:prstGeom>
          <a:noFill/>
        </p:spPr>
        <p:txBody>
          <a:bodyPr wrap="none" rtlCol="0">
            <a:spAutoFit/>
          </a:bodyPr>
          <a:lstStyle/>
          <a:p>
            <a:r>
              <a:rPr lang="en-US" altLang="ko-KR" dirty="0" smtClean="0"/>
              <a:t>5 x N (bits)</a:t>
            </a:r>
            <a:endParaRPr lang="ko-KR" altLang="en-US"/>
          </a:p>
        </p:txBody>
      </p:sp>
    </p:spTree>
    <p:extLst>
      <p:ext uri="{BB962C8B-B14F-4D97-AF65-F5344CB8AC3E}">
        <p14:creationId xmlns:p14="http://schemas.microsoft.com/office/powerpoint/2010/main" val="555667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a:t>[1] </a:t>
            </a:r>
            <a:r>
              <a:rPr lang="en-US" altLang="ko-KR" dirty="0" smtClean="0"/>
              <a:t>11-17-0575-06-00ba-spec-framework</a:t>
            </a:r>
          </a:p>
          <a:p>
            <a:r>
              <a:rPr lang="en-US" altLang="ko-KR" dirty="0" smtClean="0"/>
              <a:t>[2] </a:t>
            </a:r>
            <a:r>
              <a:rPr lang="en-US" altLang="ko-KR" dirty="0"/>
              <a:t>802.11-2016</a:t>
            </a:r>
            <a:endParaRPr lang="ko-KR" altLang="en-US"/>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12</a:t>
            </a:fld>
            <a:endParaRPr lang="en-US" altLang="ko-KR"/>
          </a:p>
        </p:txBody>
      </p:sp>
      <p:sp>
        <p:nvSpPr>
          <p:cNvPr id="6" name="날짜 개체 틀 5"/>
          <p:cNvSpPr>
            <a:spLocks noGrp="1"/>
          </p:cNvSpPr>
          <p:nvPr>
            <p:ph type="dt" sz="half" idx="12"/>
          </p:nvPr>
        </p:nvSpPr>
        <p:spPr/>
        <p:txBody>
          <a:bodyPr/>
          <a:lstStyle/>
          <a:p>
            <a:pPr>
              <a:defRPr/>
            </a:pPr>
            <a:r>
              <a:rPr lang="en-US" altLang="ko-KR" dirty="0"/>
              <a:t>January 2018</a:t>
            </a:r>
          </a:p>
        </p:txBody>
      </p:sp>
    </p:spTree>
    <p:extLst>
      <p:ext uri="{BB962C8B-B14F-4D97-AF65-F5344CB8AC3E}">
        <p14:creationId xmlns:p14="http://schemas.microsoft.com/office/powerpoint/2010/main" val="862780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a:t>
            </a:r>
            <a:r>
              <a:rPr lang="en-US" altLang="ko-KR" dirty="0" smtClean="0"/>
              <a:t>agree to modify the SFD as following?</a:t>
            </a:r>
            <a:endParaRPr lang="en-US" altLang="ko-KR" dirty="0" smtClean="0"/>
          </a:p>
          <a:p>
            <a:pPr lvl="1"/>
            <a:r>
              <a:rPr lang="en-GB" altLang="ko-KR" dirty="0" smtClean="0"/>
              <a:t>R.4.7.3.A: A </a:t>
            </a:r>
            <a:r>
              <a:rPr lang="en-GB" altLang="ko-KR" strike="sngStrike" dirty="0" smtClean="0"/>
              <a:t>non-individually addressed</a:t>
            </a:r>
            <a:r>
              <a:rPr lang="en-GB" altLang="ko-KR" dirty="0" smtClean="0"/>
              <a:t> wake-up frame </a:t>
            </a:r>
            <a:r>
              <a:rPr lang="en-GB" altLang="ko-KR" u="sng" dirty="0" smtClean="0"/>
              <a:t>that has the Address field set to a value of 4095 indicates that the AP intends to transmit group addressed frames </a:t>
            </a:r>
            <a:r>
              <a:rPr lang="en-GB" altLang="ko-KR" dirty="0" smtClean="0"/>
              <a:t> </a:t>
            </a:r>
            <a:r>
              <a:rPr lang="en-GB" altLang="ko-KR" strike="sngStrike" dirty="0" smtClean="0"/>
              <a:t>may include the information for indicating the group addressed frame transmission </a:t>
            </a:r>
            <a:r>
              <a:rPr lang="en-GB" altLang="ko-KR" dirty="0" smtClean="0"/>
              <a:t>through PCR </a:t>
            </a:r>
            <a:endParaRPr lang="ko-KR" altLang="ko-KR" sz="1600" smtClean="0"/>
          </a:p>
          <a:p>
            <a:pPr lvl="2"/>
            <a:r>
              <a:rPr lang="en-GB" altLang="ko-KR" strike="sngStrike" dirty="0" smtClean="0"/>
              <a:t>The </a:t>
            </a:r>
            <a:r>
              <a:rPr lang="en-GB" altLang="ko-KR" strike="sngStrike" dirty="0"/>
              <a:t>details of indicating the group addressed frame transmission (e.g., using Group ID or additional bit) is TBD </a:t>
            </a:r>
            <a:endParaRPr lang="ko-KR" altLang="ko-KR"/>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13</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5027928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a:t>Do you agree to modify the SFD as following?</a:t>
            </a:r>
          </a:p>
          <a:p>
            <a:pPr lvl="1"/>
            <a:r>
              <a:rPr lang="en-GB" altLang="ko-KR" dirty="0" smtClean="0"/>
              <a:t>R.4.2.A: AP </a:t>
            </a:r>
            <a:r>
              <a:rPr lang="en-GB" altLang="ko-KR" dirty="0"/>
              <a:t>may negotiate one or more Group IDs </a:t>
            </a:r>
            <a:r>
              <a:rPr lang="en-GB" altLang="ko-KR" strike="sngStrike" dirty="0" smtClean="0"/>
              <a:t>to</a:t>
            </a:r>
            <a:r>
              <a:rPr lang="en-GB" altLang="ko-KR" dirty="0" smtClean="0"/>
              <a:t> </a:t>
            </a:r>
            <a:r>
              <a:rPr lang="en-GB" altLang="ko-KR" u="sng" dirty="0" smtClean="0"/>
              <a:t>with</a:t>
            </a:r>
            <a:r>
              <a:rPr lang="en-GB" altLang="ko-KR" dirty="0" smtClean="0"/>
              <a:t> </a:t>
            </a:r>
            <a:r>
              <a:rPr lang="en-GB" altLang="ko-KR" dirty="0"/>
              <a:t>a STA through PCR </a:t>
            </a:r>
            <a:r>
              <a:rPr lang="en-GB" altLang="ko-KR" u="sng" dirty="0"/>
              <a:t>using WUR Action frame (Enter WUR mode response or Enter WUR suspend mode response) during WUR negotiation and WUR mode </a:t>
            </a:r>
            <a:r>
              <a:rPr lang="en-GB" altLang="ko-KR" u="sng" dirty="0" err="1"/>
              <a:t>signaling</a:t>
            </a:r>
            <a:r>
              <a:rPr lang="en-GB" altLang="ko-KR" u="sng" dirty="0"/>
              <a:t> procedure</a:t>
            </a:r>
            <a:endParaRPr lang="ko-KR" altLang="ko-KR"/>
          </a:p>
          <a:p>
            <a:pPr lvl="2"/>
            <a:r>
              <a:rPr lang="en-US" altLang="ko-KR" dirty="0"/>
              <a:t>The assigned Group ID is used in a wake-up frame</a:t>
            </a:r>
            <a:endParaRPr lang="ko-KR" altLang="ko-KR"/>
          </a:p>
          <a:p>
            <a:pPr lvl="2"/>
            <a:r>
              <a:rPr lang="en-GB" altLang="ko-KR" dirty="0"/>
              <a:t>The details for group ID (e.g.,</a:t>
            </a:r>
            <a:r>
              <a:rPr lang="en-GB" altLang="ko-KR" strike="sngStrike" dirty="0"/>
              <a:t> ID allocation procedure (e.g., WUR Action frame or others similar to 11ac procedure), </a:t>
            </a:r>
            <a:r>
              <a:rPr lang="en-GB" altLang="ko-KR" dirty="0"/>
              <a:t>ID structure, etc.) are TBD</a:t>
            </a:r>
            <a:r>
              <a:rPr lang="en-GB" altLang="ko-KR" strike="sngStrike" dirty="0"/>
              <a:t> </a:t>
            </a:r>
            <a:endParaRPr lang="ko-KR" altLang="en-US"/>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14</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477681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smtClean="0"/>
              <a:t>Do you agree the following?</a:t>
            </a:r>
          </a:p>
          <a:p>
            <a:pPr lvl="1"/>
            <a:r>
              <a:rPr lang="en-US" altLang="ko-KR" dirty="0"/>
              <a:t>If the Frame Body is present in the WUR Wake Up frame and the Address field is set to 0, the Frame Body contains multiple WIDs.</a:t>
            </a:r>
            <a:endParaRPr lang="ko-KR" altLang="ko-KR"/>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15</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3866657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1400" dirty="0" smtClean="0"/>
              <a:t>Some SFD texts for WUR frame format[1]</a:t>
            </a:r>
          </a:p>
          <a:p>
            <a:pPr lvl="1"/>
            <a:r>
              <a:rPr lang="en-GB" altLang="ko-KR" sz="1100" dirty="0" smtClean="0"/>
              <a:t>The </a:t>
            </a:r>
            <a:r>
              <a:rPr lang="en-GB" altLang="ko-KR" sz="1100" dirty="0"/>
              <a:t>Frame Control field is 8 bits and contains:</a:t>
            </a:r>
            <a:endParaRPr lang="ko-KR" altLang="ko-KR" sz="1100"/>
          </a:p>
          <a:p>
            <a:pPr lvl="2"/>
            <a:r>
              <a:rPr lang="en-GB" altLang="ko-KR" sz="1050" dirty="0"/>
              <a:t>A Type subfield that identifies the type and, together with the Length field differentiates between constant length (CL) and variable length (VL) WUR frames</a:t>
            </a:r>
            <a:endParaRPr lang="ko-KR" altLang="ko-KR" sz="1050"/>
          </a:p>
          <a:p>
            <a:pPr lvl="1"/>
            <a:r>
              <a:rPr lang="en-GB" altLang="ko-KR" sz="1100" dirty="0" smtClean="0"/>
              <a:t>TBD </a:t>
            </a:r>
            <a:r>
              <a:rPr lang="en-GB" altLang="ko-KR" sz="1100" dirty="0"/>
              <a:t>bits Type field is included in the Frame control field of MAC header with the following mapping of the Type </a:t>
            </a:r>
            <a:r>
              <a:rPr lang="en-GB" altLang="ko-KR" sz="1100" dirty="0" smtClean="0"/>
              <a:t>field: </a:t>
            </a:r>
            <a:r>
              <a:rPr lang="en-GB" altLang="ko-KR" sz="1050" dirty="0" smtClean="0"/>
              <a:t>0 </a:t>
            </a:r>
            <a:r>
              <a:rPr lang="en-GB" altLang="ko-KR" sz="1050" dirty="0"/>
              <a:t>assigned to WUR </a:t>
            </a:r>
            <a:r>
              <a:rPr lang="en-GB" altLang="ko-KR" sz="1050" dirty="0" smtClean="0"/>
              <a:t>Beacon, 1 </a:t>
            </a:r>
            <a:r>
              <a:rPr lang="en-GB" altLang="ko-KR" sz="1050" dirty="0"/>
              <a:t>assigned to Wake-Up </a:t>
            </a:r>
            <a:r>
              <a:rPr lang="en-GB" altLang="ko-KR" sz="1050" dirty="0" smtClean="0"/>
              <a:t>frame, 2 </a:t>
            </a:r>
            <a:r>
              <a:rPr lang="en-GB" altLang="ko-KR" sz="1050" dirty="0"/>
              <a:t>assigned to Vendor specific </a:t>
            </a:r>
            <a:r>
              <a:rPr lang="en-GB" altLang="ko-KR" sz="1050" dirty="0" smtClean="0"/>
              <a:t>frame</a:t>
            </a:r>
          </a:p>
          <a:p>
            <a:pPr lvl="1"/>
            <a:r>
              <a:rPr lang="en-GB" altLang="ko-KR" sz="1050" dirty="0"/>
              <a:t>The Address field is 12 bits, and the TD Control field is 12 </a:t>
            </a:r>
            <a:r>
              <a:rPr lang="en-GB" altLang="ko-KR" sz="1050" dirty="0" smtClean="0"/>
              <a:t>bits</a:t>
            </a:r>
          </a:p>
          <a:p>
            <a:pPr lvl="1"/>
            <a:r>
              <a:rPr lang="en-GB" altLang="ko-KR" sz="1050" dirty="0" smtClean="0"/>
              <a:t>Address field of Wake-Up frame contains WID for unicast frame, Group ID for multicast frame, and TXID for broadcast frame</a:t>
            </a:r>
          </a:p>
          <a:p>
            <a:pPr lvl="1"/>
            <a:r>
              <a:rPr lang="en-GB" altLang="ko-KR" sz="1200" dirty="0"/>
              <a:t>The WUR Action frame sent by an AP through the PCR includes a WUR </a:t>
            </a:r>
            <a:r>
              <a:rPr lang="en-GB" altLang="ko-KR" sz="1200" dirty="0" smtClean="0"/>
              <a:t>identifier </a:t>
            </a:r>
            <a:r>
              <a:rPr lang="en-GB" altLang="ko-KR" sz="1200" dirty="0"/>
              <a:t>(WID):</a:t>
            </a:r>
            <a:endParaRPr lang="ko-KR" altLang="ko-KR" sz="1200"/>
          </a:p>
          <a:p>
            <a:pPr lvl="2"/>
            <a:r>
              <a:rPr lang="en-GB" altLang="ko-KR" sz="1000" dirty="0"/>
              <a:t>The WID uniquely identifies a WUR STA within </a:t>
            </a:r>
            <a:r>
              <a:rPr lang="en-GB" altLang="ko-KR" sz="1000" u="sng" dirty="0" smtClean="0"/>
              <a:t>the</a:t>
            </a:r>
            <a:r>
              <a:rPr lang="en-GB" altLang="ko-KR" sz="1000" dirty="0" smtClean="0"/>
              <a:t> </a:t>
            </a:r>
            <a:r>
              <a:rPr lang="en-GB" altLang="ko-KR" sz="1000" dirty="0"/>
              <a:t>BSS </a:t>
            </a:r>
            <a:r>
              <a:rPr lang="en-GB" altLang="ko-KR" sz="1000" u="sng" dirty="0"/>
              <a:t>of the AP.</a:t>
            </a:r>
            <a:endParaRPr lang="ko-KR" altLang="ko-KR" sz="1000"/>
          </a:p>
          <a:p>
            <a:pPr lvl="2"/>
            <a:r>
              <a:rPr lang="en-GB" altLang="ko-KR" sz="1000" dirty="0"/>
              <a:t>The WID is included in a unicast wake-up frame </a:t>
            </a:r>
            <a:r>
              <a:rPr lang="en-GB" altLang="ko-KR" sz="1000" dirty="0" smtClean="0"/>
              <a:t>to </a:t>
            </a:r>
            <a:r>
              <a:rPr lang="en-GB" altLang="ko-KR" sz="1000" u="sng" dirty="0"/>
              <a:t>identify the intended immediate recipient</a:t>
            </a:r>
            <a:r>
              <a:rPr lang="en-GB" altLang="ko-KR" sz="1000" dirty="0"/>
              <a:t> </a:t>
            </a:r>
            <a:r>
              <a:rPr lang="en-GB" altLang="ko-KR" sz="1000" dirty="0" smtClean="0"/>
              <a:t>WUR </a:t>
            </a:r>
            <a:r>
              <a:rPr lang="en-GB" altLang="ko-KR" sz="1000" dirty="0"/>
              <a:t>STA </a:t>
            </a:r>
            <a:r>
              <a:rPr lang="en-GB" altLang="ko-KR" sz="1000" u="sng" dirty="0"/>
              <a:t>within the BSS of the AP.</a:t>
            </a:r>
            <a:endParaRPr lang="ko-KR" altLang="ko-KR" sz="1000"/>
          </a:p>
          <a:p>
            <a:pPr lvl="1"/>
            <a:r>
              <a:rPr lang="en-GB" altLang="ko-KR" sz="1200" dirty="0" smtClean="0"/>
              <a:t>A </a:t>
            </a:r>
            <a:r>
              <a:rPr lang="en-GB" altLang="ko-KR" sz="1200" dirty="0"/>
              <a:t>wake-up frame with variable length may contain the information for the multiple STAs in the Frame Body</a:t>
            </a:r>
            <a:endParaRPr lang="en-GB" altLang="ko-KR" sz="1200" dirty="0" smtClean="0"/>
          </a:p>
          <a:p>
            <a:pPr lvl="1"/>
            <a:r>
              <a:rPr lang="en-GB" altLang="ko-KR" sz="1100" dirty="0"/>
              <a:t>The FCS additionally embeds BSSID information</a:t>
            </a:r>
            <a:r>
              <a:rPr lang="en-GB" altLang="ko-KR" sz="1100" dirty="0" smtClean="0"/>
              <a:t>:</a:t>
            </a:r>
          </a:p>
          <a:p>
            <a:pPr lvl="1"/>
            <a:r>
              <a:rPr lang="en-GB" altLang="ko-KR" sz="1200" dirty="0"/>
              <a:t>AP may negotiate one or more Group IDs to a STA through PCR </a:t>
            </a:r>
            <a:endParaRPr lang="ko-KR" altLang="ko-KR" sz="1200"/>
          </a:p>
          <a:p>
            <a:pPr lvl="2"/>
            <a:r>
              <a:rPr lang="en-GB" altLang="ko-KR" sz="1000" dirty="0"/>
              <a:t>The assigned Group ID is used in a wake-up frame</a:t>
            </a:r>
            <a:endParaRPr lang="ko-KR" altLang="ko-KR" sz="1000"/>
          </a:p>
          <a:p>
            <a:pPr lvl="2"/>
            <a:r>
              <a:rPr lang="en-GB" altLang="ko-KR" sz="1000" dirty="0"/>
              <a:t>The details for group ID (e.g., ID allocation procedure (e.g., WUR Action frame or others </a:t>
            </a:r>
            <a:r>
              <a:rPr lang="en-GB" altLang="ko-KR" sz="1000" dirty="0" smtClean="0"/>
              <a:t>similar to 11ac procedure</a:t>
            </a:r>
            <a:r>
              <a:rPr lang="en-GB" altLang="ko-KR" sz="1000" dirty="0"/>
              <a:t>), ID structure, etc.) are TBD </a:t>
            </a:r>
            <a:endParaRPr lang="ko-KR" altLang="ko-KR" sz="1000"/>
          </a:p>
          <a:p>
            <a:r>
              <a:rPr lang="en-US" altLang="ko-KR" sz="1600" dirty="0" smtClean="0"/>
              <a:t>This</a:t>
            </a:r>
            <a:r>
              <a:rPr lang="ko-KR" altLang="en-US" sz="1600" smtClean="0"/>
              <a:t> </a:t>
            </a:r>
            <a:r>
              <a:rPr lang="en-US" altLang="ko-KR" sz="1600" dirty="0" smtClean="0"/>
              <a:t>contribution provides more details of WUR frame format</a:t>
            </a:r>
            <a:endParaRPr lang="ko-KR" altLang="en-US"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080444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WUR Identifier (WID)</a:t>
            </a:r>
            <a:endParaRPr lang="ko-KR" altLang="en-US"/>
          </a:p>
        </p:txBody>
      </p:sp>
      <p:sp>
        <p:nvSpPr>
          <p:cNvPr id="3" name="내용 개체 틀 2"/>
          <p:cNvSpPr>
            <a:spLocks noGrp="1"/>
          </p:cNvSpPr>
          <p:nvPr>
            <p:ph idx="1"/>
          </p:nvPr>
        </p:nvSpPr>
        <p:spPr/>
        <p:txBody>
          <a:bodyPr/>
          <a:lstStyle/>
          <a:p>
            <a:r>
              <a:rPr lang="en-US" altLang="ko-KR" sz="1800" dirty="0" smtClean="0"/>
              <a:t>STA can know if the received Wake Up frame is sent by the unicast, multicast, or broadcast by address field of MAC address of the frame</a:t>
            </a:r>
          </a:p>
          <a:p>
            <a:pPr lvl="1"/>
            <a:r>
              <a:rPr lang="en-US" altLang="ko-KR" sz="1400" dirty="0" smtClean="0"/>
              <a:t>If the WID is included in Address field, unicast wake-up frame</a:t>
            </a:r>
          </a:p>
          <a:p>
            <a:pPr lvl="1"/>
            <a:r>
              <a:rPr lang="en-US" altLang="ko-KR" sz="1400" dirty="0" smtClean="0"/>
              <a:t>If the Group ID is included in Address field, multicast-group wake-up frame</a:t>
            </a:r>
          </a:p>
          <a:p>
            <a:pPr lvl="1"/>
            <a:r>
              <a:rPr lang="en-US" altLang="ko-KR" sz="1400" dirty="0" smtClean="0"/>
              <a:t>If the Broadcast ID (e.g., TXID) is included in Addressed field, broadcast-group wake-up frame</a:t>
            </a:r>
          </a:p>
          <a:p>
            <a:r>
              <a:rPr lang="en-US" altLang="ko-KR" sz="1800" dirty="0" smtClean="0"/>
              <a:t>Therefore, AP should not assign WID to a STA with the same value as one among the Group IDs or TXID</a:t>
            </a:r>
          </a:p>
          <a:p>
            <a:r>
              <a:rPr lang="en-US" altLang="ko-KR" sz="1800" dirty="0" smtClean="0"/>
              <a:t>And, AP </a:t>
            </a:r>
            <a:r>
              <a:rPr lang="en-US" altLang="ko-KR" sz="1800" dirty="0"/>
              <a:t>should not assign </a:t>
            </a:r>
            <a:r>
              <a:rPr lang="en-US" altLang="ko-KR" sz="1800" dirty="0" smtClean="0"/>
              <a:t>Group ID </a:t>
            </a:r>
            <a:r>
              <a:rPr lang="en-US" altLang="ko-KR" sz="1800" dirty="0"/>
              <a:t>to a STA with the same value as one among the </a:t>
            </a:r>
            <a:r>
              <a:rPr lang="en-US" altLang="ko-KR" sz="1800" dirty="0" smtClean="0"/>
              <a:t>WIDs </a:t>
            </a:r>
            <a:r>
              <a:rPr lang="en-US" altLang="ko-KR" sz="1800" dirty="0"/>
              <a:t>or TXID</a:t>
            </a:r>
          </a:p>
          <a:p>
            <a:endParaRPr lang="en-US" altLang="ko-KR" sz="1800" dirty="0" smtClean="0"/>
          </a:p>
          <a:p>
            <a:endParaRPr lang="en-US" altLang="ko-KR" sz="1800"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3</a:t>
            </a:fld>
            <a:endParaRPr lang="en-US" altLang="ko-KR"/>
          </a:p>
        </p:txBody>
      </p:sp>
      <p:sp>
        <p:nvSpPr>
          <p:cNvPr id="6" name="날짜 개체 틀 5"/>
          <p:cNvSpPr>
            <a:spLocks noGrp="1"/>
          </p:cNvSpPr>
          <p:nvPr>
            <p:ph type="dt" sz="half" idx="12"/>
          </p:nvPr>
        </p:nvSpPr>
        <p:spPr/>
        <p:txBody>
          <a:bodyPr/>
          <a:lstStyle/>
          <a:p>
            <a:pPr>
              <a:defRPr/>
            </a:pPr>
            <a:r>
              <a:rPr lang="en-US" altLang="ko-KR" dirty="0" smtClean="0"/>
              <a:t>January 2018</a:t>
            </a:r>
            <a:endParaRPr lang="en-US" altLang="ko-KR" dirty="0"/>
          </a:p>
        </p:txBody>
      </p:sp>
    </p:spTree>
    <p:extLst>
      <p:ext uri="{BB962C8B-B14F-4D97-AF65-F5344CB8AC3E}">
        <p14:creationId xmlns:p14="http://schemas.microsoft.com/office/powerpoint/2010/main" val="2570979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Broadcast wake-up (1/2)</a:t>
            </a:r>
            <a:endParaRPr lang="ko-KR" altLang="en-US"/>
          </a:p>
        </p:txBody>
      </p:sp>
      <p:sp>
        <p:nvSpPr>
          <p:cNvPr id="3" name="내용 개체 틀 2"/>
          <p:cNvSpPr>
            <a:spLocks noGrp="1"/>
          </p:cNvSpPr>
          <p:nvPr>
            <p:ph idx="1"/>
          </p:nvPr>
        </p:nvSpPr>
        <p:spPr/>
        <p:txBody>
          <a:bodyPr/>
          <a:lstStyle/>
          <a:p>
            <a:pPr lvl="0"/>
            <a:r>
              <a:rPr lang="en-GB" altLang="ko-KR" sz="1600" dirty="0" smtClean="0"/>
              <a:t>SFD text[1]</a:t>
            </a:r>
          </a:p>
          <a:p>
            <a:pPr lvl="1"/>
            <a:r>
              <a:rPr lang="en-GB" altLang="ko-KR" sz="1400" dirty="0" smtClean="0"/>
              <a:t>TXID is used in broadcast wake-up and GID is used in multicast wake-up</a:t>
            </a:r>
          </a:p>
          <a:p>
            <a:r>
              <a:rPr lang="en-US" altLang="ko-KR" sz="1600" dirty="0" smtClean="0"/>
              <a:t>In baseline spec[2], there are two kinds of group addresses  </a:t>
            </a:r>
          </a:p>
          <a:p>
            <a:pPr lvl="1"/>
            <a:r>
              <a:rPr lang="en-US" altLang="ko-KR" sz="1200" dirty="0" smtClean="0"/>
              <a:t>One is </a:t>
            </a:r>
            <a:r>
              <a:rPr lang="en-US" altLang="ko-KR" sz="1200" i="1" dirty="0" smtClean="0"/>
              <a:t>multicast-group address </a:t>
            </a:r>
            <a:r>
              <a:rPr lang="en-US" altLang="ko-KR" sz="1200" dirty="0" smtClean="0"/>
              <a:t>and the other is </a:t>
            </a:r>
            <a:r>
              <a:rPr lang="en-US" altLang="ko-KR" sz="1200" i="1" dirty="0" smtClean="0"/>
              <a:t>broadcast address (section 9.2.4.3.3)</a:t>
            </a:r>
          </a:p>
          <a:p>
            <a:r>
              <a:rPr lang="en-US" altLang="ko-KR" sz="1600" dirty="0" smtClean="0"/>
              <a:t>Broadcast wake-up is used for broadcast addressed frame as well as BSS parameter update while multicast </a:t>
            </a:r>
            <a:r>
              <a:rPr lang="en-US" altLang="ko-KR" sz="1600" dirty="0"/>
              <a:t>wake-up is used for indicating multicast-group addressed frame </a:t>
            </a:r>
            <a:endParaRPr lang="en-US" altLang="ko-KR" sz="1600" dirty="0" smtClean="0"/>
          </a:p>
          <a:p>
            <a:r>
              <a:rPr lang="en-US" altLang="ko-KR" sz="1600" dirty="0" smtClean="0"/>
              <a:t>Need to distinguish if the broadcast wake-up is for broadcast addressed frame TX or not for more power saving of the STA (See next slide)</a:t>
            </a:r>
          </a:p>
          <a:p>
            <a:r>
              <a:rPr lang="en-US" altLang="ko-KR" sz="1600" dirty="0" smtClean="0"/>
              <a:t>Broadcast addressed frame indication</a:t>
            </a:r>
          </a:p>
          <a:p>
            <a:pPr lvl="1"/>
            <a:r>
              <a:rPr lang="en-US" altLang="ko-KR" sz="1400" dirty="0" smtClean="0"/>
              <a:t>Option 1: Broadcast addressed frame presence field set to 1 indicates the broadcast wake-up with broadcast addressed frame indication. The field can be included in TD control field of broadcast Wake Up frame</a:t>
            </a:r>
          </a:p>
          <a:p>
            <a:pPr lvl="1"/>
            <a:r>
              <a:rPr lang="en-US" altLang="ko-KR" sz="1400" dirty="0" smtClean="0"/>
              <a:t>Option 2: A value of WID (e.g., 0 or</a:t>
            </a:r>
            <a:r>
              <a:rPr lang="ko-KR" altLang="en-US" sz="1400" smtClean="0"/>
              <a:t> </a:t>
            </a:r>
            <a:r>
              <a:rPr lang="en-US" altLang="ko-KR" sz="1400" dirty="0" smtClean="0"/>
              <a:t>TXID) is for broadcast wake-up without broadcast addressed frame indication. Another ID (e.g., 1 or TXID+1) is for broadcast wake-up with broadcast addressed frame indication</a:t>
            </a:r>
          </a:p>
          <a:p>
            <a:pPr lvl="1"/>
            <a:r>
              <a:rPr lang="en-US" altLang="ko-KR" sz="1400" dirty="0" smtClean="0"/>
              <a:t>AP shall not assign WID or group ID to a STA </a:t>
            </a:r>
            <a:r>
              <a:rPr lang="en-US" altLang="ko-KR" sz="1400" dirty="0"/>
              <a:t>with WIDs used for broadcast wake-up</a:t>
            </a:r>
            <a:endParaRPr lang="ko-KR" altLang="en-US" sz="14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4</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894258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Broadcast wake-up (2/2)</a:t>
            </a:r>
            <a:endParaRPr lang="ko-KR" altLang="en-US"/>
          </a:p>
        </p:txBody>
      </p:sp>
      <p:sp>
        <p:nvSpPr>
          <p:cNvPr id="3" name="내용 개체 틀 2"/>
          <p:cNvSpPr>
            <a:spLocks noGrp="1"/>
          </p:cNvSpPr>
          <p:nvPr>
            <p:ph idx="1"/>
          </p:nvPr>
        </p:nvSpPr>
        <p:spPr/>
        <p:txBody>
          <a:bodyPr/>
          <a:lstStyle/>
          <a:p>
            <a:pPr lvl="0"/>
            <a:r>
              <a:rPr lang="en-US" altLang="ko-KR" sz="2000" dirty="0" smtClean="0"/>
              <a:t>STA operation</a:t>
            </a:r>
          </a:p>
          <a:p>
            <a:pPr lvl="1"/>
            <a:r>
              <a:rPr lang="en-US" altLang="ko-KR" sz="1600" dirty="0" smtClean="0"/>
              <a:t>For broadcast wake-up without broadcast addressed frame indication,</a:t>
            </a:r>
          </a:p>
          <a:p>
            <a:pPr lvl="2"/>
            <a:r>
              <a:rPr lang="en-US" altLang="ko-KR" sz="1400" dirty="0" smtClean="0"/>
              <a:t>If the stored counter for BSS parameter doesn’t equal to the received counter, STA attempts to update BSS parameters (e.g., The STA receives the PCR beacon after waking up at the TBTT or the STA sends the Probe Request to AP). In this case, the STA may enter the doze state until next TBTT</a:t>
            </a:r>
          </a:p>
          <a:p>
            <a:pPr lvl="2"/>
            <a:r>
              <a:rPr lang="en-US" altLang="ko-KR" sz="1400" dirty="0" smtClean="0"/>
              <a:t>After updating the BSS parameter, the STA can enter the doze state of PCR</a:t>
            </a:r>
          </a:p>
          <a:p>
            <a:pPr lvl="1"/>
            <a:r>
              <a:rPr lang="en-US" altLang="ko-KR" sz="1600" dirty="0"/>
              <a:t>For broadcast wake-up </a:t>
            </a:r>
            <a:r>
              <a:rPr lang="en-US" altLang="ko-KR" sz="1600" dirty="0" smtClean="0"/>
              <a:t>with </a:t>
            </a:r>
            <a:r>
              <a:rPr lang="en-US" altLang="ko-KR" sz="1600" dirty="0"/>
              <a:t>broadcast addressed frame indication</a:t>
            </a:r>
            <a:r>
              <a:rPr lang="en-US" altLang="ko-KR" sz="1600" dirty="0" smtClean="0"/>
              <a:t>,</a:t>
            </a:r>
            <a:endParaRPr lang="en-US" altLang="ko-KR" sz="1600" dirty="0"/>
          </a:p>
          <a:p>
            <a:pPr lvl="2"/>
            <a:r>
              <a:rPr lang="en-US" altLang="ko-KR" sz="1400" dirty="0"/>
              <a:t>STA may attempt to </a:t>
            </a:r>
            <a:r>
              <a:rPr lang="en-US" altLang="ko-KR" sz="1400" dirty="0" smtClean="0"/>
              <a:t>receive broadcast frame as well as the BSS parameter update</a:t>
            </a:r>
            <a:endParaRPr lang="en-US" altLang="ko-KR" sz="1400" dirty="0"/>
          </a:p>
          <a:p>
            <a:pPr lvl="2"/>
            <a:r>
              <a:rPr lang="en-US" altLang="ko-KR" sz="1400" dirty="0"/>
              <a:t>After updating the BSS </a:t>
            </a:r>
            <a:r>
              <a:rPr lang="en-US" altLang="ko-KR" sz="1400" dirty="0" smtClean="0"/>
              <a:t>parameters in case that the BSS parameter update is required, </a:t>
            </a:r>
            <a:r>
              <a:rPr lang="en-US" altLang="ko-KR" sz="1400" dirty="0"/>
              <a:t>the STA </a:t>
            </a:r>
            <a:r>
              <a:rPr lang="en-US" altLang="ko-KR" sz="1400" dirty="0" smtClean="0"/>
              <a:t>waits for broadcast frame. In this case, the STA can enter the doze state at the broadcast frame TX start time (e.g., Target DTIM transmission time)</a:t>
            </a:r>
          </a:p>
          <a:p>
            <a:pPr lvl="2"/>
            <a:r>
              <a:rPr lang="en-US" altLang="ko-KR" sz="1400" dirty="0" smtClean="0"/>
              <a:t>After receiving broadcast frame as well as updating the BSS parameter, the STA can enter the doze state</a:t>
            </a:r>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5</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21478653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Group ID (1/3)</a:t>
            </a:r>
            <a:endParaRPr lang="ko-KR" altLang="en-US" dirty="0"/>
          </a:p>
        </p:txBody>
      </p:sp>
      <p:sp>
        <p:nvSpPr>
          <p:cNvPr id="3" name="내용 개체 틀 2"/>
          <p:cNvSpPr>
            <a:spLocks noGrp="1"/>
          </p:cNvSpPr>
          <p:nvPr>
            <p:ph idx="1"/>
          </p:nvPr>
        </p:nvSpPr>
        <p:spPr/>
        <p:txBody>
          <a:bodyPr/>
          <a:lstStyle/>
          <a:p>
            <a:r>
              <a:rPr lang="en-US" altLang="ko-KR" sz="1600" dirty="0" smtClean="0"/>
              <a:t>A GID is used in multicast wake-up frame and one or more GIDs can be assigned to a STA</a:t>
            </a:r>
          </a:p>
          <a:p>
            <a:r>
              <a:rPr lang="en-US" altLang="ko-KR" sz="1600" dirty="0" smtClean="0"/>
              <a:t>GID assignment procedure</a:t>
            </a:r>
          </a:p>
          <a:p>
            <a:pPr lvl="1"/>
            <a:r>
              <a:rPr lang="en-US" altLang="ko-KR" sz="1400" dirty="0" smtClean="0"/>
              <a:t>Option 1: WUR Parameter Negotiation (e.g., Enter WUR Mode RSP/Mode Suspend RSP) </a:t>
            </a:r>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r>
              <a:rPr lang="en-US" altLang="ko-KR" sz="1400" dirty="0" smtClean="0"/>
              <a:t>Option 2: New frame for WUR Group ID assignment (e.g., WUR GID management)</a:t>
            </a:r>
            <a:endParaRPr lang="ko-KR" altLang="en-US" sz="12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6</a:t>
            </a:fld>
            <a:endParaRPr lang="en-US" altLang="ko-KR"/>
          </a:p>
        </p:txBody>
      </p:sp>
      <p:sp>
        <p:nvSpPr>
          <p:cNvPr id="6" name="날짜 개체 틀 5"/>
          <p:cNvSpPr>
            <a:spLocks noGrp="1"/>
          </p:cNvSpPr>
          <p:nvPr>
            <p:ph type="dt" sz="half" idx="12"/>
          </p:nvPr>
        </p:nvSpPr>
        <p:spPr/>
        <p:txBody>
          <a:bodyPr/>
          <a:lstStyle/>
          <a:p>
            <a:pPr>
              <a:defRPr/>
            </a:pPr>
            <a:r>
              <a:rPr lang="en-US" altLang="ko-KR" dirty="0"/>
              <a:t>January 2018</a:t>
            </a:r>
          </a:p>
        </p:txBody>
      </p:sp>
      <p:cxnSp>
        <p:nvCxnSpPr>
          <p:cNvPr id="8" name="직선 연결선 7"/>
          <p:cNvCxnSpPr/>
          <p:nvPr/>
        </p:nvCxnSpPr>
        <p:spPr bwMode="auto">
          <a:xfrm>
            <a:off x="1156490" y="3124200"/>
            <a:ext cx="5105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직선 연결선 8"/>
          <p:cNvCxnSpPr/>
          <p:nvPr/>
        </p:nvCxnSpPr>
        <p:spPr bwMode="auto">
          <a:xfrm>
            <a:off x="1156490" y="4419600"/>
            <a:ext cx="5105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609600" y="2971800"/>
            <a:ext cx="380232" cy="276999"/>
          </a:xfrm>
          <a:prstGeom prst="rect">
            <a:avLst/>
          </a:prstGeom>
          <a:noFill/>
        </p:spPr>
        <p:txBody>
          <a:bodyPr wrap="none" rtlCol="0">
            <a:spAutoFit/>
          </a:bodyPr>
          <a:lstStyle/>
          <a:p>
            <a:r>
              <a:rPr lang="en-US" altLang="ko-KR" dirty="0" smtClean="0"/>
              <a:t>AP</a:t>
            </a:r>
            <a:endParaRPr lang="ko-KR" altLang="en-US"/>
          </a:p>
        </p:txBody>
      </p:sp>
      <p:sp>
        <p:nvSpPr>
          <p:cNvPr id="11" name="TextBox 10"/>
          <p:cNvSpPr txBox="1"/>
          <p:nvPr/>
        </p:nvSpPr>
        <p:spPr>
          <a:xfrm>
            <a:off x="609600" y="4281100"/>
            <a:ext cx="462499" cy="276999"/>
          </a:xfrm>
          <a:prstGeom prst="rect">
            <a:avLst/>
          </a:prstGeom>
          <a:noFill/>
        </p:spPr>
        <p:txBody>
          <a:bodyPr wrap="none" rtlCol="0">
            <a:spAutoFit/>
          </a:bodyPr>
          <a:lstStyle/>
          <a:p>
            <a:r>
              <a:rPr lang="en-US" altLang="ko-KR" dirty="0" smtClean="0"/>
              <a:t>STA</a:t>
            </a:r>
            <a:endParaRPr lang="ko-KR" altLang="en-US"/>
          </a:p>
        </p:txBody>
      </p:sp>
      <p:cxnSp>
        <p:nvCxnSpPr>
          <p:cNvPr id="14" name="직선 화살표 연결선 13"/>
          <p:cNvCxnSpPr/>
          <p:nvPr/>
        </p:nvCxnSpPr>
        <p:spPr bwMode="auto">
          <a:xfrm>
            <a:off x="1620245" y="3124200"/>
            <a:ext cx="0" cy="129540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15" name="TextBox 14"/>
          <p:cNvSpPr txBox="1"/>
          <p:nvPr/>
        </p:nvSpPr>
        <p:spPr>
          <a:xfrm rot="16200000">
            <a:off x="943016" y="3599470"/>
            <a:ext cx="912429" cy="461665"/>
          </a:xfrm>
          <a:prstGeom prst="rect">
            <a:avLst/>
          </a:prstGeom>
          <a:noFill/>
        </p:spPr>
        <p:txBody>
          <a:bodyPr wrap="none" rtlCol="0">
            <a:spAutoFit/>
          </a:bodyPr>
          <a:lstStyle/>
          <a:p>
            <a:r>
              <a:rPr lang="en-US" altLang="ko-KR" dirty="0" smtClean="0"/>
              <a:t>Association</a:t>
            </a:r>
          </a:p>
          <a:p>
            <a:r>
              <a:rPr lang="en-US" altLang="ko-KR" dirty="0" smtClean="0"/>
              <a:t> procedure</a:t>
            </a:r>
            <a:endParaRPr lang="ko-KR" altLang="en-US"/>
          </a:p>
        </p:txBody>
      </p:sp>
      <p:cxnSp>
        <p:nvCxnSpPr>
          <p:cNvPr id="16" name="직선 화살표 연결선 15"/>
          <p:cNvCxnSpPr/>
          <p:nvPr/>
        </p:nvCxnSpPr>
        <p:spPr bwMode="auto">
          <a:xfrm>
            <a:off x="2519937" y="3115732"/>
            <a:ext cx="0" cy="12954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17" name="TextBox 16"/>
          <p:cNvSpPr txBox="1"/>
          <p:nvPr/>
        </p:nvSpPr>
        <p:spPr>
          <a:xfrm rot="16200000">
            <a:off x="1670197" y="3551569"/>
            <a:ext cx="1257460" cy="461665"/>
          </a:xfrm>
          <a:prstGeom prst="rect">
            <a:avLst/>
          </a:prstGeom>
          <a:noFill/>
        </p:spPr>
        <p:txBody>
          <a:bodyPr wrap="square" rtlCol="0">
            <a:spAutoFit/>
          </a:bodyPr>
          <a:lstStyle/>
          <a:p>
            <a:r>
              <a:rPr lang="en-US" altLang="ko-KR" dirty="0" smtClean="0"/>
              <a:t>WUR Mode Request</a:t>
            </a:r>
            <a:endParaRPr lang="ko-KR" altLang="en-US"/>
          </a:p>
        </p:txBody>
      </p:sp>
      <p:cxnSp>
        <p:nvCxnSpPr>
          <p:cNvPr id="18" name="직선 화살표 연결선 17"/>
          <p:cNvCxnSpPr/>
          <p:nvPr/>
        </p:nvCxnSpPr>
        <p:spPr bwMode="auto">
          <a:xfrm>
            <a:off x="3048000" y="3115732"/>
            <a:ext cx="0" cy="12954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9" name="TextBox 18"/>
          <p:cNvSpPr txBox="1"/>
          <p:nvPr/>
        </p:nvSpPr>
        <p:spPr>
          <a:xfrm rot="16200000">
            <a:off x="2173700" y="3536832"/>
            <a:ext cx="1286935" cy="461665"/>
          </a:xfrm>
          <a:prstGeom prst="rect">
            <a:avLst/>
          </a:prstGeom>
          <a:noFill/>
        </p:spPr>
        <p:txBody>
          <a:bodyPr wrap="square" rtlCol="0">
            <a:spAutoFit/>
          </a:bodyPr>
          <a:lstStyle/>
          <a:p>
            <a:r>
              <a:rPr lang="en-US" altLang="ko-KR" dirty="0" smtClean="0"/>
              <a:t>WUR Mode Response (</a:t>
            </a:r>
            <a:r>
              <a:rPr lang="en-US" altLang="ko-KR" u="sng" dirty="0" smtClean="0">
                <a:solidFill>
                  <a:srgbClr val="FF0000"/>
                </a:solidFill>
              </a:rPr>
              <a:t>GIDs</a:t>
            </a:r>
            <a:r>
              <a:rPr lang="en-US" altLang="ko-KR" dirty="0" smtClean="0"/>
              <a:t>)</a:t>
            </a:r>
            <a:endParaRPr lang="ko-KR" altLang="en-US"/>
          </a:p>
        </p:txBody>
      </p:sp>
      <p:cxnSp>
        <p:nvCxnSpPr>
          <p:cNvPr id="27" name="직선 연결선 26"/>
          <p:cNvCxnSpPr/>
          <p:nvPr/>
        </p:nvCxnSpPr>
        <p:spPr bwMode="auto">
          <a:xfrm>
            <a:off x="1156490" y="5002211"/>
            <a:ext cx="5105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직선 연결선 27"/>
          <p:cNvCxnSpPr/>
          <p:nvPr/>
        </p:nvCxnSpPr>
        <p:spPr bwMode="auto">
          <a:xfrm>
            <a:off x="1156490" y="6356880"/>
            <a:ext cx="5105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9" name="TextBox 28"/>
          <p:cNvSpPr txBox="1"/>
          <p:nvPr/>
        </p:nvSpPr>
        <p:spPr>
          <a:xfrm>
            <a:off x="609600" y="4876800"/>
            <a:ext cx="380232" cy="276999"/>
          </a:xfrm>
          <a:prstGeom prst="rect">
            <a:avLst/>
          </a:prstGeom>
          <a:noFill/>
        </p:spPr>
        <p:txBody>
          <a:bodyPr wrap="none" rtlCol="0">
            <a:spAutoFit/>
          </a:bodyPr>
          <a:lstStyle/>
          <a:p>
            <a:r>
              <a:rPr lang="en-US" altLang="ko-KR" dirty="0" smtClean="0"/>
              <a:t>AP</a:t>
            </a:r>
            <a:endParaRPr lang="ko-KR" altLang="en-US"/>
          </a:p>
        </p:txBody>
      </p:sp>
      <p:sp>
        <p:nvSpPr>
          <p:cNvPr id="30" name="TextBox 29"/>
          <p:cNvSpPr txBox="1"/>
          <p:nvPr/>
        </p:nvSpPr>
        <p:spPr>
          <a:xfrm>
            <a:off x="609600" y="6218380"/>
            <a:ext cx="462499" cy="276999"/>
          </a:xfrm>
          <a:prstGeom prst="rect">
            <a:avLst/>
          </a:prstGeom>
          <a:noFill/>
        </p:spPr>
        <p:txBody>
          <a:bodyPr wrap="none" rtlCol="0">
            <a:spAutoFit/>
          </a:bodyPr>
          <a:lstStyle/>
          <a:p>
            <a:r>
              <a:rPr lang="en-US" altLang="ko-KR" dirty="0" smtClean="0"/>
              <a:t>STA</a:t>
            </a:r>
            <a:endParaRPr lang="ko-KR" altLang="en-US"/>
          </a:p>
        </p:txBody>
      </p:sp>
      <p:cxnSp>
        <p:nvCxnSpPr>
          <p:cNvPr id="31" name="직선 화살표 연결선 30"/>
          <p:cNvCxnSpPr/>
          <p:nvPr/>
        </p:nvCxnSpPr>
        <p:spPr bwMode="auto">
          <a:xfrm>
            <a:off x="1620245" y="5002211"/>
            <a:ext cx="0" cy="1354669"/>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32" name="TextBox 31"/>
          <p:cNvSpPr txBox="1"/>
          <p:nvPr/>
        </p:nvSpPr>
        <p:spPr>
          <a:xfrm rot="16200000">
            <a:off x="943016" y="5536750"/>
            <a:ext cx="912429" cy="461665"/>
          </a:xfrm>
          <a:prstGeom prst="rect">
            <a:avLst/>
          </a:prstGeom>
          <a:noFill/>
        </p:spPr>
        <p:txBody>
          <a:bodyPr wrap="none" rtlCol="0">
            <a:spAutoFit/>
          </a:bodyPr>
          <a:lstStyle/>
          <a:p>
            <a:r>
              <a:rPr lang="en-US" altLang="ko-KR" dirty="0" smtClean="0"/>
              <a:t>Association</a:t>
            </a:r>
          </a:p>
          <a:p>
            <a:r>
              <a:rPr lang="en-US" altLang="ko-KR" dirty="0" smtClean="0"/>
              <a:t> procedure</a:t>
            </a:r>
            <a:endParaRPr lang="ko-KR" altLang="en-US"/>
          </a:p>
        </p:txBody>
      </p:sp>
      <p:cxnSp>
        <p:nvCxnSpPr>
          <p:cNvPr id="33" name="직선 화살표 연결선 32"/>
          <p:cNvCxnSpPr/>
          <p:nvPr/>
        </p:nvCxnSpPr>
        <p:spPr bwMode="auto">
          <a:xfrm>
            <a:off x="2519937" y="5002211"/>
            <a:ext cx="0" cy="134620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4" name="TextBox 33"/>
          <p:cNvSpPr txBox="1"/>
          <p:nvPr/>
        </p:nvSpPr>
        <p:spPr>
          <a:xfrm rot="16200000">
            <a:off x="1670197" y="5488849"/>
            <a:ext cx="1257460" cy="461665"/>
          </a:xfrm>
          <a:prstGeom prst="rect">
            <a:avLst/>
          </a:prstGeom>
          <a:noFill/>
        </p:spPr>
        <p:txBody>
          <a:bodyPr wrap="square" rtlCol="0">
            <a:spAutoFit/>
          </a:bodyPr>
          <a:lstStyle/>
          <a:p>
            <a:r>
              <a:rPr lang="en-US" altLang="ko-KR" dirty="0" smtClean="0"/>
              <a:t>WUR Mode Suspend Request</a:t>
            </a:r>
            <a:endParaRPr lang="ko-KR" altLang="en-US"/>
          </a:p>
        </p:txBody>
      </p:sp>
      <p:sp>
        <p:nvSpPr>
          <p:cNvPr id="36" name="TextBox 35"/>
          <p:cNvSpPr txBox="1"/>
          <p:nvPr/>
        </p:nvSpPr>
        <p:spPr>
          <a:xfrm rot="16200000">
            <a:off x="2119464" y="5419873"/>
            <a:ext cx="1395412" cy="461665"/>
          </a:xfrm>
          <a:prstGeom prst="rect">
            <a:avLst/>
          </a:prstGeom>
          <a:noFill/>
        </p:spPr>
        <p:txBody>
          <a:bodyPr wrap="square" rtlCol="0">
            <a:spAutoFit/>
          </a:bodyPr>
          <a:lstStyle/>
          <a:p>
            <a:r>
              <a:rPr lang="en-US" altLang="ko-KR" dirty="0" smtClean="0"/>
              <a:t>WUR Mode Suspend Response</a:t>
            </a:r>
            <a:endParaRPr lang="ko-KR" altLang="en-US"/>
          </a:p>
        </p:txBody>
      </p:sp>
      <p:cxnSp>
        <p:nvCxnSpPr>
          <p:cNvPr id="37" name="직선 화살표 연결선 36"/>
          <p:cNvCxnSpPr/>
          <p:nvPr/>
        </p:nvCxnSpPr>
        <p:spPr bwMode="auto">
          <a:xfrm>
            <a:off x="3048000" y="5002211"/>
            <a:ext cx="1" cy="1346201"/>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9" name="직선 화살표 연결선 38"/>
          <p:cNvCxnSpPr/>
          <p:nvPr/>
        </p:nvCxnSpPr>
        <p:spPr bwMode="auto">
          <a:xfrm flipH="1">
            <a:off x="3723494" y="5002211"/>
            <a:ext cx="4" cy="136313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0" name="TextBox 39"/>
          <p:cNvSpPr txBox="1"/>
          <p:nvPr/>
        </p:nvSpPr>
        <p:spPr>
          <a:xfrm rot="16200000">
            <a:off x="2794959" y="5436804"/>
            <a:ext cx="1395412" cy="461665"/>
          </a:xfrm>
          <a:prstGeom prst="rect">
            <a:avLst/>
          </a:prstGeom>
          <a:noFill/>
        </p:spPr>
        <p:txBody>
          <a:bodyPr wrap="square" rtlCol="0">
            <a:spAutoFit/>
          </a:bodyPr>
          <a:lstStyle/>
          <a:p>
            <a:r>
              <a:rPr lang="en-US" altLang="ko-KR" dirty="0" smtClean="0">
                <a:solidFill>
                  <a:srgbClr val="FF0000"/>
                </a:solidFill>
              </a:rPr>
              <a:t>WUR GID management (</a:t>
            </a:r>
            <a:r>
              <a:rPr lang="en-US" altLang="ko-KR" u="sng" dirty="0" smtClean="0">
                <a:solidFill>
                  <a:srgbClr val="FF0000"/>
                </a:solidFill>
              </a:rPr>
              <a:t>GIDs</a:t>
            </a:r>
            <a:r>
              <a:rPr lang="en-US" altLang="ko-KR" dirty="0" smtClean="0">
                <a:solidFill>
                  <a:srgbClr val="FF0000"/>
                </a:solidFill>
              </a:rPr>
              <a:t>)</a:t>
            </a:r>
            <a:endParaRPr lang="ko-KR" altLang="en-US">
              <a:solidFill>
                <a:srgbClr val="FF0000"/>
              </a:solidFill>
            </a:endParaRPr>
          </a:p>
        </p:txBody>
      </p:sp>
      <p:sp>
        <p:nvSpPr>
          <p:cNvPr id="45" name="TextBox 44"/>
          <p:cNvSpPr txBox="1"/>
          <p:nvPr/>
        </p:nvSpPr>
        <p:spPr>
          <a:xfrm>
            <a:off x="6172200" y="5360611"/>
            <a:ext cx="2362200" cy="830997"/>
          </a:xfrm>
          <a:prstGeom prst="rect">
            <a:avLst/>
          </a:prstGeom>
          <a:noFill/>
        </p:spPr>
        <p:txBody>
          <a:bodyPr wrap="square" rtlCol="0">
            <a:spAutoFit/>
          </a:bodyPr>
          <a:lstStyle/>
          <a:p>
            <a:r>
              <a:rPr lang="en-US" altLang="ko-KR" dirty="0" smtClean="0"/>
              <a:t>We prefer option 1 because option 1 is simple and doesn’t make an additional procedure and new frame for Group ID assignment</a:t>
            </a:r>
            <a:endParaRPr lang="ko-KR" altLang="en-US"/>
          </a:p>
        </p:txBody>
      </p:sp>
      <p:cxnSp>
        <p:nvCxnSpPr>
          <p:cNvPr id="35" name="직선 화살표 연결선 34"/>
          <p:cNvCxnSpPr/>
          <p:nvPr/>
        </p:nvCxnSpPr>
        <p:spPr bwMode="auto">
          <a:xfrm>
            <a:off x="4348737" y="5021965"/>
            <a:ext cx="0" cy="12954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8" name="TextBox 37"/>
          <p:cNvSpPr txBox="1"/>
          <p:nvPr/>
        </p:nvSpPr>
        <p:spPr>
          <a:xfrm rot="16200000">
            <a:off x="3498997" y="5457802"/>
            <a:ext cx="1257460" cy="461665"/>
          </a:xfrm>
          <a:prstGeom prst="rect">
            <a:avLst/>
          </a:prstGeom>
          <a:noFill/>
        </p:spPr>
        <p:txBody>
          <a:bodyPr wrap="square" rtlCol="0">
            <a:spAutoFit/>
          </a:bodyPr>
          <a:lstStyle/>
          <a:p>
            <a:r>
              <a:rPr lang="en-US" altLang="ko-KR" dirty="0" smtClean="0"/>
              <a:t>WUR Mode Request</a:t>
            </a:r>
            <a:endParaRPr lang="ko-KR" altLang="en-US"/>
          </a:p>
        </p:txBody>
      </p:sp>
      <p:cxnSp>
        <p:nvCxnSpPr>
          <p:cNvPr id="41" name="직선 화살표 연결선 40"/>
          <p:cNvCxnSpPr/>
          <p:nvPr/>
        </p:nvCxnSpPr>
        <p:spPr bwMode="auto">
          <a:xfrm>
            <a:off x="4876800" y="5021965"/>
            <a:ext cx="0" cy="12954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2" name="TextBox 41"/>
          <p:cNvSpPr txBox="1"/>
          <p:nvPr/>
        </p:nvSpPr>
        <p:spPr>
          <a:xfrm rot="16200000">
            <a:off x="4002500" y="5443065"/>
            <a:ext cx="1286935" cy="461665"/>
          </a:xfrm>
          <a:prstGeom prst="rect">
            <a:avLst/>
          </a:prstGeom>
          <a:noFill/>
        </p:spPr>
        <p:txBody>
          <a:bodyPr wrap="square" rtlCol="0">
            <a:spAutoFit/>
          </a:bodyPr>
          <a:lstStyle/>
          <a:p>
            <a:r>
              <a:rPr lang="en-US" altLang="ko-KR" dirty="0" smtClean="0"/>
              <a:t>WUR Mode Response</a:t>
            </a:r>
            <a:endParaRPr lang="ko-KR" altLang="en-US"/>
          </a:p>
        </p:txBody>
      </p:sp>
    </p:spTree>
    <p:extLst>
      <p:ext uri="{BB962C8B-B14F-4D97-AF65-F5344CB8AC3E}">
        <p14:creationId xmlns:p14="http://schemas.microsoft.com/office/powerpoint/2010/main" val="1039488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Group ID (2/3)</a:t>
            </a:r>
            <a:endParaRPr lang="ko-KR" altLang="en-US" dirty="0"/>
          </a:p>
        </p:txBody>
      </p:sp>
      <p:sp>
        <p:nvSpPr>
          <p:cNvPr id="3" name="내용 개체 틀 2"/>
          <p:cNvSpPr>
            <a:spLocks noGrp="1"/>
          </p:cNvSpPr>
          <p:nvPr>
            <p:ph idx="1"/>
          </p:nvPr>
        </p:nvSpPr>
        <p:spPr/>
        <p:txBody>
          <a:bodyPr/>
          <a:lstStyle/>
          <a:p>
            <a:r>
              <a:rPr lang="en-US" altLang="ko-KR" sz="2000" dirty="0" smtClean="0"/>
              <a:t>In SFD[1], WUR STA should send WUR response frame via PCR in response to unicast wake-up frame</a:t>
            </a:r>
          </a:p>
          <a:p>
            <a:r>
              <a:rPr lang="en-US" altLang="ko-KR" sz="2000" dirty="0" smtClean="0"/>
              <a:t>Then, multicast wake-up frame?</a:t>
            </a:r>
          </a:p>
          <a:p>
            <a:r>
              <a:rPr lang="en-US" altLang="ko-KR" sz="2000" dirty="0" smtClean="0"/>
              <a:t>WUR STA doesn’t have to send any WUR response frame in response to multicast wake-up frame if the multicast wake-up frame is sent for indicating multicast-group addressed BU</a:t>
            </a:r>
          </a:p>
          <a:p>
            <a:r>
              <a:rPr lang="en-US" altLang="ko-KR" sz="2000" dirty="0" smtClean="0"/>
              <a:t>But, AP may require WUR STA to send WUR response frame via PCR in response to Multicast wake-up frame in following cases</a:t>
            </a:r>
          </a:p>
          <a:p>
            <a:pPr lvl="1"/>
            <a:r>
              <a:rPr lang="en-US" altLang="ko-KR" sz="1600" dirty="0" smtClean="0"/>
              <a:t>When </a:t>
            </a:r>
            <a:r>
              <a:rPr lang="en-US" altLang="ko-KR" sz="1600" dirty="0"/>
              <a:t>the multicast wake-up frame is sent for PCR </a:t>
            </a:r>
            <a:r>
              <a:rPr lang="en-US" altLang="ko-KR" sz="1600" dirty="0" smtClean="0"/>
              <a:t>DL MU </a:t>
            </a:r>
            <a:r>
              <a:rPr lang="en-US" altLang="ko-KR" sz="1600" dirty="0"/>
              <a:t>PPDU </a:t>
            </a:r>
            <a:r>
              <a:rPr lang="en-US" altLang="ko-KR" sz="1600" dirty="0" err="1"/>
              <a:t>Tx</a:t>
            </a:r>
            <a:r>
              <a:rPr lang="en-US" altLang="ko-KR" sz="1600" dirty="0"/>
              <a:t> </a:t>
            </a:r>
            <a:r>
              <a:rPr lang="en-US" altLang="ko-KR" sz="1600" dirty="0" smtClean="0"/>
              <a:t>containing unicast data</a:t>
            </a:r>
            <a:endParaRPr lang="en-US" altLang="ko-KR" sz="1600" dirty="0"/>
          </a:p>
          <a:p>
            <a:pPr lvl="1"/>
            <a:r>
              <a:rPr lang="en-US" altLang="ko-KR" sz="1600" dirty="0" smtClean="0"/>
              <a:t>When </a:t>
            </a:r>
            <a:r>
              <a:rPr lang="en-US" altLang="ko-KR" sz="1600" dirty="0"/>
              <a:t>the number of STAs belonging to a group is </a:t>
            </a:r>
            <a:r>
              <a:rPr lang="en-US" altLang="ko-KR" sz="1600" dirty="0" smtClean="0"/>
              <a:t>small</a:t>
            </a:r>
            <a:endParaRPr lang="en-US" altLang="ko-KR"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7</a:t>
            </a:fld>
            <a:endParaRPr lang="en-US" altLang="ko-KR"/>
          </a:p>
        </p:txBody>
      </p:sp>
      <p:sp>
        <p:nvSpPr>
          <p:cNvPr id="6" name="날짜 개체 틀 5"/>
          <p:cNvSpPr>
            <a:spLocks noGrp="1"/>
          </p:cNvSpPr>
          <p:nvPr>
            <p:ph type="dt" sz="half" idx="12"/>
          </p:nvPr>
        </p:nvSpPr>
        <p:spPr/>
        <p:txBody>
          <a:bodyPr/>
          <a:lstStyle/>
          <a:p>
            <a:pPr>
              <a:defRPr/>
            </a:pPr>
            <a:r>
              <a:rPr lang="en-US" altLang="ko-KR" dirty="0"/>
              <a:t>January 2018</a:t>
            </a:r>
          </a:p>
        </p:txBody>
      </p:sp>
    </p:spTree>
    <p:extLst>
      <p:ext uri="{BB962C8B-B14F-4D97-AF65-F5344CB8AC3E}">
        <p14:creationId xmlns:p14="http://schemas.microsoft.com/office/powerpoint/2010/main" val="24690718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Group ID (3/3)</a:t>
            </a:r>
            <a:endParaRPr lang="ko-KR" altLang="en-US" dirty="0"/>
          </a:p>
        </p:txBody>
      </p:sp>
      <p:sp>
        <p:nvSpPr>
          <p:cNvPr id="3" name="내용 개체 틀 2"/>
          <p:cNvSpPr>
            <a:spLocks noGrp="1"/>
          </p:cNvSpPr>
          <p:nvPr>
            <p:ph idx="1"/>
          </p:nvPr>
        </p:nvSpPr>
        <p:spPr/>
        <p:txBody>
          <a:bodyPr/>
          <a:lstStyle/>
          <a:p>
            <a:r>
              <a:rPr lang="en-US" altLang="ko-KR" sz="2200" dirty="0" smtClean="0"/>
              <a:t>Possible options</a:t>
            </a:r>
          </a:p>
          <a:p>
            <a:pPr lvl="1"/>
            <a:r>
              <a:rPr lang="en-US" altLang="ko-KR" sz="1800" dirty="0"/>
              <a:t>Option </a:t>
            </a:r>
            <a:r>
              <a:rPr lang="en-US" altLang="ko-KR" sz="1800" dirty="0" smtClean="0"/>
              <a:t>1: </a:t>
            </a:r>
            <a:r>
              <a:rPr lang="en-US" altLang="ko-KR" sz="1800" dirty="0"/>
              <a:t>adding 1 bit indicator in multicast wake-up frame</a:t>
            </a:r>
          </a:p>
          <a:p>
            <a:pPr lvl="2"/>
            <a:r>
              <a:rPr lang="en-US" altLang="ko-KR" sz="1600" dirty="0"/>
              <a:t>When the multicast wake-up frame is sent, AP decides if the MU WUR frame requires STA to send WUR response frame or not </a:t>
            </a:r>
          </a:p>
          <a:p>
            <a:pPr lvl="2"/>
            <a:r>
              <a:rPr lang="en-US" altLang="ko-KR" sz="1600" dirty="0">
                <a:sym typeface="Wingdings" panose="05000000000000000000" pitchFamily="2" charset="2"/>
              </a:rPr>
              <a:t>Pros &amp; Cons: </a:t>
            </a:r>
            <a:r>
              <a:rPr lang="en-US" altLang="ko-KR" sz="1600" dirty="0"/>
              <a:t>Providing the flexible scheduling and adopting this to all GIDs but need to add 1 bit in </a:t>
            </a:r>
            <a:r>
              <a:rPr lang="en-US" altLang="ko-KR" sz="1600" dirty="0" smtClean="0"/>
              <a:t>TDC</a:t>
            </a:r>
            <a:endParaRPr lang="en-US" altLang="ko-KR" sz="1800" dirty="0" smtClean="0"/>
          </a:p>
          <a:p>
            <a:pPr lvl="1"/>
            <a:r>
              <a:rPr lang="en-US" altLang="ko-KR" sz="1800" dirty="0" smtClean="0"/>
              <a:t>Option 2: Two types of Group ID</a:t>
            </a:r>
          </a:p>
          <a:p>
            <a:pPr lvl="2"/>
            <a:r>
              <a:rPr lang="en-US" altLang="ko-KR" sz="1600" dirty="0" smtClean="0"/>
              <a:t>During GID assignment, AP indicates if the GID requires intended STAs to send WUR response frame </a:t>
            </a:r>
          </a:p>
          <a:p>
            <a:pPr lvl="2"/>
            <a:r>
              <a:rPr lang="en-US" altLang="ko-KR" sz="1600" dirty="0" smtClean="0"/>
              <a:t>A part of Group IDs requires STA to send WUR response frame for multicast wake-up</a:t>
            </a:r>
          </a:p>
          <a:p>
            <a:pPr lvl="2"/>
            <a:r>
              <a:rPr lang="en-US" altLang="ko-KR" sz="1600" dirty="0" smtClean="0"/>
              <a:t>The other GIDs does not require STA to send WUR response frame for multicast wake-up</a:t>
            </a:r>
          </a:p>
          <a:p>
            <a:pPr lvl="2"/>
            <a:r>
              <a:rPr lang="en-US" altLang="ko-KR" sz="1600" dirty="0" smtClean="0">
                <a:sym typeface="Wingdings" panose="05000000000000000000" pitchFamily="2" charset="2"/>
              </a:rPr>
              <a:t>Pros &amp; Cons: </a:t>
            </a:r>
            <a:r>
              <a:rPr lang="en-US" altLang="ko-KR" sz="1600" dirty="0">
                <a:sym typeface="Wingdings" panose="05000000000000000000" pitchFamily="2" charset="2"/>
              </a:rPr>
              <a:t>Not providing full flexible scheduling but not require additional bit in WUR </a:t>
            </a:r>
            <a:r>
              <a:rPr lang="en-US" altLang="ko-KR" sz="1600" dirty="0" smtClean="0">
                <a:sym typeface="Wingdings" panose="05000000000000000000" pitchFamily="2" charset="2"/>
              </a:rPr>
              <a:t>frame</a:t>
            </a:r>
            <a:endParaRPr lang="en-US" altLang="ko-KR"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8</a:t>
            </a:fld>
            <a:endParaRPr lang="en-US" altLang="ko-KR"/>
          </a:p>
        </p:txBody>
      </p:sp>
      <p:sp>
        <p:nvSpPr>
          <p:cNvPr id="6" name="날짜 개체 틀 5"/>
          <p:cNvSpPr>
            <a:spLocks noGrp="1"/>
          </p:cNvSpPr>
          <p:nvPr>
            <p:ph type="dt" sz="half" idx="12"/>
          </p:nvPr>
        </p:nvSpPr>
        <p:spPr/>
        <p:txBody>
          <a:bodyPr/>
          <a:lstStyle/>
          <a:p>
            <a:pPr>
              <a:defRPr/>
            </a:pPr>
            <a:r>
              <a:rPr lang="en-US" altLang="ko-KR" dirty="0"/>
              <a:t>January 2018</a:t>
            </a:r>
          </a:p>
        </p:txBody>
      </p:sp>
    </p:spTree>
    <p:extLst>
      <p:ext uri="{BB962C8B-B14F-4D97-AF65-F5344CB8AC3E}">
        <p14:creationId xmlns:p14="http://schemas.microsoft.com/office/powerpoint/2010/main" val="1566477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Multiple STA information in wake-up frame (1/4)</a:t>
            </a:r>
            <a:endParaRPr lang="ko-KR" altLang="en-US"/>
          </a:p>
        </p:txBody>
      </p:sp>
      <p:sp>
        <p:nvSpPr>
          <p:cNvPr id="3" name="내용 개체 틀 2"/>
          <p:cNvSpPr>
            <a:spLocks noGrp="1"/>
          </p:cNvSpPr>
          <p:nvPr>
            <p:ph idx="1"/>
          </p:nvPr>
        </p:nvSpPr>
        <p:spPr/>
        <p:txBody>
          <a:bodyPr/>
          <a:lstStyle/>
          <a:p>
            <a:pPr lvl="0"/>
            <a:r>
              <a:rPr lang="en-GB" altLang="ko-KR" sz="1800" dirty="0" smtClean="0"/>
              <a:t>In SFD[1]: A </a:t>
            </a:r>
            <a:r>
              <a:rPr lang="en-GB" altLang="ko-KR" sz="1800" dirty="0"/>
              <a:t>wake-up frame with variable length may contain the information for the multiple STAs in the Frame Body </a:t>
            </a:r>
            <a:endParaRPr lang="ko-KR" altLang="ko-KR" sz="1800"/>
          </a:p>
          <a:p>
            <a:pPr lvl="1"/>
            <a:r>
              <a:rPr lang="en-GB" altLang="ko-KR" sz="1600" dirty="0"/>
              <a:t>The detailed information of multiple STAs (e.g., bitmap, ID list) is TBD</a:t>
            </a:r>
            <a:endParaRPr lang="ko-KR" altLang="ko-KR" sz="1600"/>
          </a:p>
          <a:p>
            <a:pPr lvl="1"/>
            <a:r>
              <a:rPr lang="en-GB" altLang="ko-KR" sz="1600" dirty="0"/>
              <a:t>Unicast wake-up frame does not carry the information of multiple </a:t>
            </a:r>
            <a:r>
              <a:rPr lang="en-GB" altLang="ko-KR" sz="1600" dirty="0" smtClean="0"/>
              <a:t>STAs</a:t>
            </a:r>
          </a:p>
          <a:p>
            <a:r>
              <a:rPr lang="en-US" altLang="ko-KR" sz="1800" dirty="0" smtClean="0"/>
              <a:t>If </a:t>
            </a:r>
            <a:r>
              <a:rPr lang="en-US" altLang="ko-KR" sz="1800" dirty="0"/>
              <a:t>Address field contains Group ID and Length </a:t>
            </a:r>
            <a:r>
              <a:rPr lang="en-US" altLang="ko-KR" sz="1800" dirty="0" smtClean="0"/>
              <a:t>= 0</a:t>
            </a:r>
            <a:r>
              <a:rPr lang="en-US" altLang="ko-KR" sz="1800" dirty="0"/>
              <a:t>, </a:t>
            </a:r>
            <a:r>
              <a:rPr lang="en-US" altLang="ko-KR" sz="1800" dirty="0" smtClean="0"/>
              <a:t>Frame Body is not present and all of the STAs belonging to the group turns on their PCR</a:t>
            </a:r>
          </a:p>
          <a:p>
            <a:r>
              <a:rPr lang="en-US" altLang="ko-KR" sz="1800" dirty="0" smtClean="0"/>
              <a:t>If Address field contains Group ID and Length &gt; 0, the WID/User bitmap is included in the Frame Body and only STAs corresponding to the bits set to 1 in the bitmap will turn on their PCR</a:t>
            </a:r>
          </a:p>
          <a:p>
            <a:endParaRPr lang="ko-KR" altLang="en-US" sz="14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9</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16" name="직사각형 15"/>
          <p:cNvSpPr/>
          <p:nvPr/>
        </p:nvSpPr>
        <p:spPr bwMode="auto">
          <a:xfrm>
            <a:off x="2133600" y="5029200"/>
            <a:ext cx="1524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MAC header</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17" name="직사각형 16"/>
          <p:cNvSpPr/>
          <p:nvPr/>
        </p:nvSpPr>
        <p:spPr bwMode="auto">
          <a:xfrm>
            <a:off x="3657600" y="5029200"/>
            <a:ext cx="1524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Frame Body</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5181600" y="5029200"/>
            <a:ext cx="5334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FCS</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19" name="직선 연결선 18"/>
          <p:cNvCxnSpPr/>
          <p:nvPr/>
        </p:nvCxnSpPr>
        <p:spPr bwMode="auto">
          <a:xfrm flipH="1">
            <a:off x="990600" y="5257800"/>
            <a:ext cx="11430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직선 연결선 19"/>
          <p:cNvCxnSpPr/>
          <p:nvPr/>
        </p:nvCxnSpPr>
        <p:spPr bwMode="auto">
          <a:xfrm flipH="1">
            <a:off x="3287926" y="5257800"/>
            <a:ext cx="369673"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직사각형 20"/>
          <p:cNvSpPr/>
          <p:nvPr/>
        </p:nvSpPr>
        <p:spPr bwMode="auto">
          <a:xfrm>
            <a:off x="1001927" y="5486400"/>
            <a:ext cx="2285998"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Type=1, Length</a:t>
            </a:r>
            <a:r>
              <a:rPr kumimoji="0" lang="en-US" altLang="ko-KR" sz="1000" b="0" i="0" u="none" strike="noStrike" cap="none" normalizeH="0" dirty="0" smtClean="0">
                <a:ln>
                  <a:noFill/>
                </a:ln>
                <a:solidFill>
                  <a:schemeClr val="tx1"/>
                </a:solidFill>
                <a:effectLst/>
                <a:latin typeface="Times New Roman" pitchFamily="18" charset="0"/>
              </a:rPr>
              <a:t>=2 byte, Address=GID</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3429000" y="5486400"/>
            <a:ext cx="2286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2 bytes WID/User</a:t>
            </a:r>
            <a:r>
              <a:rPr kumimoji="0" lang="en-US" altLang="ko-KR" sz="1000" b="0" i="0" u="none" strike="noStrike" cap="none" normalizeH="0" dirty="0" smtClean="0">
                <a:ln>
                  <a:noFill/>
                </a:ln>
                <a:solidFill>
                  <a:schemeClr val="tx1"/>
                </a:solidFill>
                <a:effectLst/>
                <a:latin typeface="Times New Roman" pitchFamily="18" charset="0"/>
              </a:rPr>
              <a:t> Bitmap</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23" name="직선 연결선 22"/>
          <p:cNvCxnSpPr/>
          <p:nvPr/>
        </p:nvCxnSpPr>
        <p:spPr bwMode="auto">
          <a:xfrm flipH="1">
            <a:off x="3429000" y="5257800"/>
            <a:ext cx="2286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직선 연결선 23"/>
          <p:cNvCxnSpPr/>
          <p:nvPr/>
        </p:nvCxnSpPr>
        <p:spPr bwMode="auto">
          <a:xfrm>
            <a:off x="5181600" y="5257800"/>
            <a:ext cx="5334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926695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152747</TotalTime>
  <Words>2125</Words>
  <Application>Microsoft Office PowerPoint</Application>
  <PresentationFormat>화면 슬라이드 쇼(4:3)</PresentationFormat>
  <Paragraphs>238</Paragraphs>
  <Slides>15</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15</vt:i4>
      </vt:variant>
    </vt:vector>
  </HeadingPairs>
  <TitlesOfParts>
    <vt:vector size="21" baseType="lpstr">
      <vt:lpstr>굴림</vt:lpstr>
      <vt:lpstr>맑은 고딕</vt:lpstr>
      <vt:lpstr>Arial</vt:lpstr>
      <vt:lpstr>Times New Roman</vt:lpstr>
      <vt:lpstr>Wingdings</vt:lpstr>
      <vt:lpstr>802-11-Submission</vt:lpstr>
      <vt:lpstr>Further considerations on WUR frame format</vt:lpstr>
      <vt:lpstr>Introduction</vt:lpstr>
      <vt:lpstr>WUR Identifier (WID)</vt:lpstr>
      <vt:lpstr>Broadcast wake-up (1/2)</vt:lpstr>
      <vt:lpstr>Broadcast wake-up (2/2)</vt:lpstr>
      <vt:lpstr>Group ID (1/3)</vt:lpstr>
      <vt:lpstr>Group ID (2/3)</vt:lpstr>
      <vt:lpstr>Group ID (3/3)</vt:lpstr>
      <vt:lpstr>Multiple STA information in wake-up frame (1/4)</vt:lpstr>
      <vt:lpstr>Multiple STA information in wake-up frame (2/3)</vt:lpstr>
      <vt:lpstr>Multiple STA information in wake-up frame (3/3)</vt:lpstr>
      <vt:lpstr>Reference</vt:lpstr>
      <vt:lpstr>Straw Poll 1</vt:lpstr>
      <vt:lpstr>Straw Poll 2</vt:lpstr>
      <vt:lpstr>Straw Poll 3</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issue for WUR</dc:title>
  <dc:creator>Jeongki Kim</dc:creator>
  <cp:lastModifiedBy>Jeongki Kim</cp:lastModifiedBy>
  <cp:revision>1923</cp:revision>
  <cp:lastPrinted>1998-02-10T13:28:06Z</cp:lastPrinted>
  <dcterms:created xsi:type="dcterms:W3CDTF">2007-05-21T21:00:37Z</dcterms:created>
  <dcterms:modified xsi:type="dcterms:W3CDTF">2018-01-17T21:46:45Z</dcterms:modified>
</cp:coreProperties>
</file>