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443" r:id="rId2"/>
    <p:sldId id="547" r:id="rId3"/>
    <p:sldId id="555" r:id="rId4"/>
    <p:sldId id="548" r:id="rId5"/>
    <p:sldId id="551" r:id="rId6"/>
    <p:sldId id="560" r:id="rId7"/>
    <p:sldId id="550" r:id="rId8"/>
    <p:sldId id="558" r:id="rId9"/>
    <p:sldId id="562" r:id="rId10"/>
    <p:sldId id="561" r:id="rId11"/>
    <p:sldId id="553" r:id="rId12"/>
    <p:sldId id="549" r:id="rId13"/>
    <p:sldId id="554" r:id="rId14"/>
    <p:sldId id="575" r:id="rId15"/>
    <p:sldId id="576" r:id="rId16"/>
    <p:sldId id="577" r:id="rId17"/>
    <p:sldId id="578" r:id="rId18"/>
    <p:sldId id="579" r:id="rId19"/>
    <p:sldId id="580" r:id="rId20"/>
    <p:sldId id="581" r:id="rId21"/>
    <p:sldId id="582" r:id="rId22"/>
    <p:sldId id="584" r:id="rId23"/>
    <p:sldId id="585" r:id="rId24"/>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55"/>
            <p14:sldId id="548"/>
            <p14:sldId id="551"/>
            <p14:sldId id="560"/>
            <p14:sldId id="550"/>
            <p14:sldId id="558"/>
            <p14:sldId id="562"/>
            <p14:sldId id="561"/>
            <p14:sldId id="553"/>
            <p14:sldId id="549"/>
            <p14:sldId id="554"/>
            <p14:sldId id="575"/>
            <p14:sldId id="576"/>
            <p14:sldId id="577"/>
            <p14:sldId id="578"/>
            <p14:sldId id="579"/>
            <p14:sldId id="580"/>
            <p14:sldId id="581"/>
            <p14:sldId id="582"/>
            <p14:sldId id="584"/>
            <p14:sldId id="5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2" d="100"/>
          <a:sy n="112" d="100"/>
        </p:scale>
        <p:origin x="1602"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January 2017</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802.11-17/0103r0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Further considerations on WUR frame format</a:t>
            </a:r>
            <a:endParaRPr lang="ko-KR" altLang="en-US"/>
          </a:p>
        </p:txBody>
      </p:sp>
      <p:sp>
        <p:nvSpPr>
          <p:cNvPr id="6" name="날짜 개체 틀 5"/>
          <p:cNvSpPr>
            <a:spLocks noGrp="1"/>
          </p:cNvSpPr>
          <p:nvPr>
            <p:ph type="dt" sz="half" idx="10"/>
          </p:nvPr>
        </p:nvSpPr>
        <p:spPr>
          <a:xfrm>
            <a:off x="696913" y="332601"/>
            <a:ext cx="1340110" cy="276999"/>
          </a:xfrm>
        </p:spPr>
        <p:txBody>
          <a:bodyPr/>
          <a:lstStyle/>
          <a:p>
            <a:pPr>
              <a:defRPr/>
            </a:pPr>
            <a:r>
              <a:rPr lang="en-US" altLang="ko-KR" dirty="0" smtClean="0"/>
              <a:t>January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2018-01-10</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(4/4)</a:t>
            </a:r>
            <a:endParaRPr lang="ko-KR" altLang="en-US"/>
          </a:p>
        </p:txBody>
      </p:sp>
      <p:sp>
        <p:nvSpPr>
          <p:cNvPr id="3" name="내용 개체 틀 2"/>
          <p:cNvSpPr>
            <a:spLocks noGrp="1"/>
          </p:cNvSpPr>
          <p:nvPr>
            <p:ph idx="1"/>
          </p:nvPr>
        </p:nvSpPr>
        <p:spPr/>
        <p:txBody>
          <a:bodyPr/>
          <a:lstStyle/>
          <a:p>
            <a:r>
              <a:rPr lang="en-GB" altLang="ko-KR" sz="1600" dirty="0" smtClean="0"/>
              <a:t>A special value of GID (e.g., 0) indicates the individual WID list presence </a:t>
            </a:r>
            <a:endParaRPr lang="en-GB" altLang="ko-KR" sz="1600" dirty="0"/>
          </a:p>
          <a:p>
            <a:pPr lvl="1"/>
            <a:r>
              <a:rPr lang="en-GB" altLang="ko-KR" sz="1200" dirty="0" smtClean="0"/>
              <a:t>Option 1: 12 bits length WIDs are included in Frame body</a:t>
            </a:r>
          </a:p>
          <a:p>
            <a:endParaRPr lang="en-GB" altLang="ko-KR" sz="1600" dirty="0" smtClean="0"/>
          </a:p>
          <a:p>
            <a:endParaRPr lang="ko-KR" altLang="ko-KR" sz="1200" dirty="0"/>
          </a:p>
          <a:p>
            <a:endParaRPr lang="en-US" altLang="ko-KR" sz="1200" dirty="0" smtClean="0"/>
          </a:p>
          <a:p>
            <a:pPr lvl="1"/>
            <a:endParaRPr lang="en-US" altLang="ko-KR" sz="800" dirty="0" smtClean="0"/>
          </a:p>
          <a:p>
            <a:pPr lvl="1"/>
            <a:endParaRPr lang="en-US" altLang="ko-KR" sz="800" dirty="0"/>
          </a:p>
          <a:p>
            <a:pPr lvl="1"/>
            <a:endParaRPr lang="en-US" altLang="ko-KR" sz="800" dirty="0" smtClean="0"/>
          </a:p>
          <a:p>
            <a:pPr lvl="1"/>
            <a:r>
              <a:rPr lang="en-GB" altLang="ko-KR" sz="1200" dirty="0"/>
              <a:t>Option </a:t>
            </a:r>
            <a:r>
              <a:rPr lang="en-GB" altLang="ko-KR" sz="1200" dirty="0" smtClean="0"/>
              <a:t>2: Partial WID (</a:t>
            </a:r>
            <a:r>
              <a:rPr lang="en-GB" altLang="ko-KR" sz="1200" dirty="0"/>
              <a:t>8 least significant bits of WID)s are included in Frame body</a:t>
            </a:r>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직사각형 6"/>
          <p:cNvSpPr/>
          <p:nvPr/>
        </p:nvSpPr>
        <p:spPr bwMode="auto">
          <a:xfrm>
            <a:off x="2058988" y="25908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MAC header</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8" name="직사각형 7"/>
          <p:cNvSpPr/>
          <p:nvPr/>
        </p:nvSpPr>
        <p:spPr bwMode="auto">
          <a:xfrm>
            <a:off x="3582988" y="25908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 Body</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9" name="직사각형 8"/>
          <p:cNvSpPr/>
          <p:nvPr/>
        </p:nvSpPr>
        <p:spPr bwMode="auto">
          <a:xfrm>
            <a:off x="5106988" y="2590800"/>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FCS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0" name="직선 연결선 9"/>
          <p:cNvCxnSpPr/>
          <p:nvPr/>
        </p:nvCxnSpPr>
        <p:spPr bwMode="auto">
          <a:xfrm flipH="1">
            <a:off x="915988" y="2819400"/>
            <a:ext cx="11430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직선 연결선 10"/>
          <p:cNvCxnSpPr/>
          <p:nvPr/>
        </p:nvCxnSpPr>
        <p:spPr bwMode="auto">
          <a:xfrm flipH="1">
            <a:off x="3213314" y="2819400"/>
            <a:ext cx="369673"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직사각형 11"/>
          <p:cNvSpPr/>
          <p:nvPr/>
        </p:nvSpPr>
        <p:spPr bwMode="auto">
          <a:xfrm>
            <a:off x="927315" y="3048000"/>
            <a:ext cx="2285998"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Type=1, Length</a:t>
            </a:r>
            <a:r>
              <a:rPr kumimoji="0" lang="en-US" altLang="ko-KR" sz="1000" b="0" i="0" u="none" strike="noStrike" cap="none" normalizeH="0" dirty="0" smtClean="0">
                <a:ln>
                  <a:noFill/>
                </a:ln>
                <a:solidFill>
                  <a:schemeClr val="tx1"/>
                </a:solidFill>
                <a:effectLst/>
                <a:latin typeface="Times New Roman" pitchFamily="18" charset="0"/>
              </a:rPr>
              <a:t> = 6 byte, GID = 0</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354388" y="3048000"/>
            <a:ext cx="2286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4 WIDs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4" name="직선 연결선 13"/>
          <p:cNvCxnSpPr/>
          <p:nvPr/>
        </p:nvCxnSpPr>
        <p:spPr bwMode="auto">
          <a:xfrm flipH="1">
            <a:off x="3354388" y="2819400"/>
            <a:ext cx="2286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직선 연결선 14"/>
          <p:cNvCxnSpPr/>
          <p:nvPr/>
        </p:nvCxnSpPr>
        <p:spPr bwMode="auto">
          <a:xfrm>
            <a:off x="5106988" y="2819400"/>
            <a:ext cx="5334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직사각형 24"/>
          <p:cNvSpPr/>
          <p:nvPr/>
        </p:nvSpPr>
        <p:spPr bwMode="auto">
          <a:xfrm>
            <a:off x="2200063" y="4106333"/>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MAC header</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3724063" y="4106333"/>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 Body</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5248063" y="4106333"/>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FCS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28" name="직선 연결선 27"/>
          <p:cNvCxnSpPr/>
          <p:nvPr/>
        </p:nvCxnSpPr>
        <p:spPr bwMode="auto">
          <a:xfrm flipH="1">
            <a:off x="1057063" y="4334933"/>
            <a:ext cx="11430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직선 연결선 28"/>
          <p:cNvCxnSpPr/>
          <p:nvPr/>
        </p:nvCxnSpPr>
        <p:spPr bwMode="auto">
          <a:xfrm flipH="1">
            <a:off x="3354389" y="4334933"/>
            <a:ext cx="369673"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직사각형 29"/>
          <p:cNvSpPr/>
          <p:nvPr/>
        </p:nvSpPr>
        <p:spPr bwMode="auto">
          <a:xfrm>
            <a:off x="1068390" y="4563533"/>
            <a:ext cx="2285998"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Type=1, Length</a:t>
            </a:r>
            <a:r>
              <a:rPr kumimoji="0" lang="en-US" altLang="ko-KR" sz="1000" b="0" i="0" u="none" strike="noStrike" cap="none" normalizeH="0" dirty="0" smtClean="0">
                <a:ln>
                  <a:noFill/>
                </a:ln>
                <a:solidFill>
                  <a:schemeClr val="tx1"/>
                </a:solidFill>
                <a:effectLst/>
                <a:latin typeface="Times New Roman" pitchFamily="18" charset="0"/>
              </a:rPr>
              <a:t> = 4 byte, GID = 0</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3495463" y="4563533"/>
            <a:ext cx="2286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6 WIDs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32" name="직선 연결선 31"/>
          <p:cNvCxnSpPr/>
          <p:nvPr/>
        </p:nvCxnSpPr>
        <p:spPr bwMode="auto">
          <a:xfrm flipH="1">
            <a:off x="3495463" y="4334933"/>
            <a:ext cx="2286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직선 연결선 32"/>
          <p:cNvCxnSpPr/>
          <p:nvPr/>
        </p:nvCxnSpPr>
        <p:spPr bwMode="auto">
          <a:xfrm>
            <a:off x="5248063" y="4334933"/>
            <a:ext cx="5334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971380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(1/2)</a:t>
            </a:r>
            <a:endParaRPr lang="ko-KR" altLang="en-US"/>
          </a:p>
        </p:txBody>
      </p:sp>
      <p:sp>
        <p:nvSpPr>
          <p:cNvPr id="3" name="내용 개체 틀 2"/>
          <p:cNvSpPr>
            <a:spLocks noGrp="1"/>
          </p:cNvSpPr>
          <p:nvPr>
            <p:ph idx="1"/>
          </p:nvPr>
        </p:nvSpPr>
        <p:spPr/>
        <p:txBody>
          <a:bodyPr/>
          <a:lstStyle/>
          <a:p>
            <a:pPr lvl="0"/>
            <a:r>
              <a:rPr lang="en-GB" altLang="ko-KR" sz="1600" dirty="0" smtClean="0"/>
              <a:t>SFD text[1]</a:t>
            </a:r>
          </a:p>
          <a:p>
            <a:pPr lvl="1"/>
            <a:r>
              <a:rPr lang="en-GB" altLang="ko-KR" sz="1400" dirty="0" smtClean="0"/>
              <a:t>TXID is used in broadcast wake-up and GID is used in multicast wake-up</a:t>
            </a:r>
          </a:p>
          <a:p>
            <a:pPr lvl="1"/>
            <a:r>
              <a:rPr lang="en-GB" altLang="ko-KR" sz="1400" dirty="0" smtClean="0"/>
              <a:t>A non-individually addressed wake-up frame may include the information for indicating the group addressed frame transmission through PCR</a:t>
            </a:r>
            <a:endParaRPr lang="ko-KR" altLang="ko-KR" sz="1400" smtClean="0"/>
          </a:p>
          <a:p>
            <a:pPr lvl="2"/>
            <a:r>
              <a:rPr lang="en-GB" altLang="ko-KR" sz="1200" dirty="0" smtClean="0"/>
              <a:t>The details of indicating the group addressed frame transmission (e.g., using Group ID or additional bit) is TBD </a:t>
            </a:r>
            <a:endParaRPr lang="ko-KR" altLang="ko-KR" sz="1200" smtClean="0"/>
          </a:p>
          <a:p>
            <a:r>
              <a:rPr lang="en-US" altLang="ko-KR" sz="1600" dirty="0" smtClean="0"/>
              <a:t>In legacy spec[2], there are two kinds of group addresses  </a:t>
            </a:r>
          </a:p>
          <a:p>
            <a:pPr lvl="1"/>
            <a:r>
              <a:rPr lang="en-US" altLang="ko-KR" sz="1200" dirty="0" smtClean="0"/>
              <a:t>One is </a:t>
            </a:r>
            <a:r>
              <a:rPr lang="en-US" altLang="ko-KR" sz="1200" i="1" dirty="0" smtClean="0"/>
              <a:t>multicast-group address </a:t>
            </a:r>
            <a:r>
              <a:rPr lang="en-US" altLang="ko-KR" sz="1200" dirty="0" smtClean="0"/>
              <a:t>and the other is </a:t>
            </a:r>
            <a:r>
              <a:rPr lang="en-US" altLang="ko-KR" sz="1200" i="1" dirty="0" smtClean="0"/>
              <a:t>broadcast address (section 9.2.4.3.3)</a:t>
            </a:r>
          </a:p>
          <a:p>
            <a:r>
              <a:rPr lang="en-US" altLang="ko-KR" sz="1600" dirty="0" smtClean="0"/>
              <a:t>Broadcast wake-up is used for broadcast addressed frame as well as BSS parameter update while multicast </a:t>
            </a:r>
            <a:r>
              <a:rPr lang="en-US" altLang="ko-KR" sz="1600" dirty="0"/>
              <a:t>wake-up is used for indicating multicast-group addressed frame </a:t>
            </a:r>
            <a:endParaRPr lang="en-US" altLang="ko-KR" sz="1600" dirty="0" smtClean="0"/>
          </a:p>
          <a:p>
            <a:pPr lvl="1"/>
            <a:r>
              <a:rPr lang="en-US" altLang="ko-KR" sz="1200" dirty="0" smtClean="0"/>
              <a:t>Need to distinguish if the broadcast wake-up is for broadcast addressed frame TX or not for more power saving of the STA (See next slide)</a:t>
            </a:r>
          </a:p>
          <a:p>
            <a:r>
              <a:rPr lang="en-US" altLang="ko-KR" sz="1600" dirty="0" smtClean="0"/>
              <a:t>Broadcast addressed frame indication</a:t>
            </a:r>
          </a:p>
          <a:p>
            <a:pPr lvl="1"/>
            <a:r>
              <a:rPr lang="en-US" altLang="ko-KR" sz="1200" dirty="0" smtClean="0"/>
              <a:t>Option 1: Broadcast addressed frame presence field set to 1 indicates the broadcast wake-up with broadcast addressed frame </a:t>
            </a:r>
            <a:r>
              <a:rPr lang="en-US" altLang="ko-KR" sz="1200" dirty="0" smtClean="0"/>
              <a:t>indication. The field can be included in TD control field of broadcast Wake Up frame</a:t>
            </a:r>
            <a:endParaRPr lang="en-US" altLang="ko-KR" sz="1200" dirty="0" smtClean="0"/>
          </a:p>
          <a:p>
            <a:pPr lvl="1"/>
            <a:r>
              <a:rPr lang="en-US" altLang="ko-KR" sz="1200" dirty="0" smtClean="0"/>
              <a:t>Option 2: A value of WID (e.g., 0 or</a:t>
            </a:r>
            <a:r>
              <a:rPr lang="ko-KR" altLang="en-US" sz="1200" smtClean="0"/>
              <a:t> </a:t>
            </a:r>
            <a:r>
              <a:rPr lang="en-US" altLang="ko-KR" sz="1200" dirty="0" smtClean="0"/>
              <a:t>TXID) is for broadcast wake-up without broadcast addressed frame indication. Another ID (e.g., 1 or TXID+1) is for broadcast wake-up with broadcast addressed frame indication</a:t>
            </a:r>
          </a:p>
          <a:p>
            <a:pPr lvl="1"/>
            <a:r>
              <a:rPr lang="en-US" altLang="ko-KR" sz="1200" dirty="0" smtClean="0"/>
              <a:t>AP shall not assign WIDs used for broadcast wake-up as individual WID or group </a:t>
            </a:r>
            <a:r>
              <a:rPr lang="en-US" altLang="ko-KR" sz="1200" dirty="0" smtClean="0"/>
              <a:t>WID</a:t>
            </a:r>
            <a:endParaRPr lang="ko-KR" altLang="en-US" sz="16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894258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(2/2)</a:t>
            </a:r>
            <a:endParaRPr lang="ko-KR" altLang="en-US"/>
          </a:p>
        </p:txBody>
      </p:sp>
      <p:sp>
        <p:nvSpPr>
          <p:cNvPr id="3" name="내용 개체 틀 2"/>
          <p:cNvSpPr>
            <a:spLocks noGrp="1"/>
          </p:cNvSpPr>
          <p:nvPr>
            <p:ph idx="1"/>
          </p:nvPr>
        </p:nvSpPr>
        <p:spPr/>
        <p:txBody>
          <a:bodyPr/>
          <a:lstStyle/>
          <a:p>
            <a:pPr lvl="0"/>
            <a:r>
              <a:rPr lang="en-US" altLang="ko-KR" sz="2000" dirty="0" smtClean="0"/>
              <a:t>STA operation</a:t>
            </a:r>
          </a:p>
          <a:p>
            <a:pPr lvl="1"/>
            <a:r>
              <a:rPr lang="en-US" altLang="ko-KR" sz="1600" dirty="0" smtClean="0"/>
              <a:t>For broadcast wake-up without broadcast addressed frame indication,</a:t>
            </a:r>
          </a:p>
          <a:p>
            <a:pPr lvl="2"/>
            <a:r>
              <a:rPr lang="en-US" altLang="ko-KR" sz="1400" dirty="0" smtClean="0"/>
              <a:t>If the stored counter for BSS parameter doesn’t equal to the received counter, STA attempts to update BSS parameters (e.g., The STA receives the PCR beacon after waking up at the TBTT or the STA sends the Probe Request to AP). In this case, the STA may enter the doze state until next TBTT</a:t>
            </a:r>
          </a:p>
          <a:p>
            <a:pPr lvl="2"/>
            <a:r>
              <a:rPr lang="en-US" altLang="ko-KR" sz="1400" dirty="0" smtClean="0"/>
              <a:t>After updating the BSS parameter, the STA can enter the doze state of PCR</a:t>
            </a:r>
          </a:p>
          <a:p>
            <a:pPr lvl="1"/>
            <a:r>
              <a:rPr lang="en-US" altLang="ko-KR" sz="1600" dirty="0"/>
              <a:t>For broadcast wake-up </a:t>
            </a:r>
            <a:r>
              <a:rPr lang="en-US" altLang="ko-KR" sz="1600" dirty="0" smtClean="0"/>
              <a:t>with </a:t>
            </a:r>
            <a:r>
              <a:rPr lang="en-US" altLang="ko-KR" sz="1600" dirty="0"/>
              <a:t>broadcast addressed frame indication</a:t>
            </a:r>
            <a:r>
              <a:rPr lang="en-US" altLang="ko-KR" sz="1600" dirty="0" smtClean="0"/>
              <a:t>,</a:t>
            </a:r>
            <a:endParaRPr lang="en-US" altLang="ko-KR" sz="1600" dirty="0"/>
          </a:p>
          <a:p>
            <a:pPr lvl="2"/>
            <a:r>
              <a:rPr lang="en-US" altLang="ko-KR" sz="1400" dirty="0"/>
              <a:t>STA may attempt to </a:t>
            </a:r>
            <a:r>
              <a:rPr lang="en-US" altLang="ko-KR" sz="1400" dirty="0" smtClean="0"/>
              <a:t>receive broadcast frame as well as the BSS parameter update</a:t>
            </a:r>
            <a:endParaRPr lang="en-US" altLang="ko-KR" sz="1400" dirty="0"/>
          </a:p>
          <a:p>
            <a:pPr lvl="2"/>
            <a:r>
              <a:rPr lang="en-US" altLang="ko-KR" sz="1400" dirty="0"/>
              <a:t>After updating the BSS </a:t>
            </a:r>
            <a:r>
              <a:rPr lang="en-US" altLang="ko-KR" sz="1400" dirty="0" smtClean="0"/>
              <a:t>parameters in case that the BSS parameter update is required, </a:t>
            </a:r>
            <a:r>
              <a:rPr lang="en-US" altLang="ko-KR" sz="1400" dirty="0"/>
              <a:t>the STA </a:t>
            </a:r>
            <a:r>
              <a:rPr lang="en-US" altLang="ko-KR" sz="1400" dirty="0" smtClean="0"/>
              <a:t>waits for broadcast frame. In this case, the STA can enter the doze state at the broadcast frame TX start time (e.g., Target DTIM transmission time)</a:t>
            </a:r>
          </a:p>
          <a:p>
            <a:pPr lvl="2"/>
            <a:r>
              <a:rPr lang="en-US" altLang="ko-KR" sz="1400" dirty="0" smtClean="0"/>
              <a:t>After receiving broadcast frame as well as updating the BSS parameter, the STA can enter the doze </a:t>
            </a:r>
            <a:r>
              <a:rPr lang="en-US" altLang="ko-KR" sz="1400" dirty="0" smtClean="0"/>
              <a:t>state</a:t>
            </a:r>
            <a:endParaRPr lang="en-US" altLang="ko-KR" sz="1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147865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11-17-0575-06-00ba-spec-framework</a:t>
            </a:r>
          </a:p>
          <a:p>
            <a:r>
              <a:rPr lang="en-US" altLang="ko-KR" dirty="0" smtClean="0"/>
              <a:t>[2] </a:t>
            </a:r>
            <a:r>
              <a:rPr lang="en-US" altLang="ko-KR" dirty="0"/>
              <a:t>802.11-2016</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13</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86278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modify the SFD text related to WID and Group ID as follows?</a:t>
            </a:r>
          </a:p>
          <a:p>
            <a:pPr lvl="1"/>
            <a:r>
              <a:rPr lang="en-GB" altLang="ko-KR" sz="1400" dirty="0"/>
              <a:t>R.2.4.E: The WUR Action frame sent by an AP through the PCR includes </a:t>
            </a:r>
            <a:r>
              <a:rPr lang="en-GB" altLang="ko-KR" sz="1400" u="sng" dirty="0">
                <a:solidFill>
                  <a:srgbClr val="FF0000"/>
                </a:solidFill>
              </a:rPr>
              <a:t>an individual</a:t>
            </a:r>
            <a:r>
              <a:rPr lang="en-GB" altLang="ko-KR" sz="1400" dirty="0"/>
              <a:t> WUR identifier (WID):</a:t>
            </a:r>
            <a:endParaRPr lang="ko-KR" altLang="ko-KR" sz="1400"/>
          </a:p>
          <a:p>
            <a:pPr lvl="2"/>
            <a:r>
              <a:rPr lang="en-GB" altLang="ko-KR" sz="1200" dirty="0"/>
              <a:t>The </a:t>
            </a:r>
            <a:r>
              <a:rPr lang="en-GB" altLang="ko-KR" sz="1200" u="sng" dirty="0">
                <a:solidFill>
                  <a:srgbClr val="FF0000"/>
                </a:solidFill>
              </a:rPr>
              <a:t>individual </a:t>
            </a:r>
            <a:r>
              <a:rPr lang="en-GB" altLang="ko-KR" sz="1200" dirty="0"/>
              <a:t>WID</a:t>
            </a:r>
            <a:r>
              <a:rPr lang="en-GB" altLang="ko-KR" sz="1200" u="sng" dirty="0">
                <a:solidFill>
                  <a:srgbClr val="FF0000"/>
                </a:solidFill>
              </a:rPr>
              <a:t>(I-WID) </a:t>
            </a:r>
            <a:r>
              <a:rPr lang="en-GB" altLang="ko-KR" sz="1200" dirty="0"/>
              <a:t>uniquely identifies a WUR STA within </a:t>
            </a:r>
            <a:r>
              <a:rPr lang="en-GB" altLang="ko-KR" sz="1200" u="sng" dirty="0"/>
              <a:t>the</a:t>
            </a:r>
            <a:r>
              <a:rPr lang="en-GB" altLang="ko-KR" sz="1200" dirty="0"/>
              <a:t> BSS </a:t>
            </a:r>
            <a:r>
              <a:rPr lang="en-GB" altLang="ko-KR" sz="1200" u="sng" dirty="0"/>
              <a:t>of the AP.</a:t>
            </a:r>
            <a:endParaRPr lang="ko-KR" altLang="ko-KR" sz="1200"/>
          </a:p>
          <a:p>
            <a:pPr lvl="2"/>
            <a:r>
              <a:rPr lang="en-GB" altLang="ko-KR" sz="1200" dirty="0"/>
              <a:t>The </a:t>
            </a:r>
            <a:r>
              <a:rPr lang="en-GB" altLang="ko-KR" sz="1200" u="sng" dirty="0">
                <a:solidFill>
                  <a:srgbClr val="FF0000"/>
                </a:solidFill>
              </a:rPr>
              <a:t>individual </a:t>
            </a:r>
            <a:r>
              <a:rPr lang="en-GB" altLang="ko-KR" sz="1200" dirty="0"/>
              <a:t>WID is included in a unicast wake-up frame to </a:t>
            </a:r>
            <a:r>
              <a:rPr lang="en-GB" altLang="ko-KR" sz="1200" u="sng" dirty="0"/>
              <a:t>identify the intended immediate recipient</a:t>
            </a:r>
            <a:r>
              <a:rPr lang="en-GB" altLang="ko-KR" sz="1200" dirty="0"/>
              <a:t> WUR STA </a:t>
            </a:r>
            <a:r>
              <a:rPr lang="en-GB" altLang="ko-KR" sz="1200" u="sng" dirty="0"/>
              <a:t>within the BSS of the AP.</a:t>
            </a:r>
            <a:endParaRPr lang="ko-KR" altLang="ko-KR" sz="1200"/>
          </a:p>
          <a:p>
            <a:pPr lvl="2"/>
            <a:r>
              <a:rPr lang="en-GB" altLang="ko-KR" sz="1200" dirty="0"/>
              <a:t>The size of the </a:t>
            </a:r>
            <a:r>
              <a:rPr lang="en-GB" altLang="ko-KR" sz="1200" u="sng" dirty="0">
                <a:solidFill>
                  <a:srgbClr val="FF0000"/>
                </a:solidFill>
              </a:rPr>
              <a:t>individual </a:t>
            </a:r>
            <a:r>
              <a:rPr lang="en-GB" altLang="ko-KR" sz="1200" dirty="0"/>
              <a:t>WID is TBD, and how it is computed is TBD.</a:t>
            </a:r>
            <a:endParaRPr lang="ko-KR" altLang="ko-KR" sz="1200"/>
          </a:p>
          <a:p>
            <a:pPr lvl="1"/>
            <a:r>
              <a:rPr lang="en-GB" altLang="ko-KR" sz="1400" dirty="0"/>
              <a:t>R.2.4.F: AP may negotiate one or more Group </a:t>
            </a:r>
            <a:r>
              <a:rPr lang="en-GB" altLang="ko-KR" sz="1400" u="sng" dirty="0">
                <a:solidFill>
                  <a:srgbClr val="FF0000"/>
                </a:solidFill>
              </a:rPr>
              <a:t>W</a:t>
            </a:r>
            <a:r>
              <a:rPr lang="en-GB" altLang="ko-KR" sz="1400" dirty="0"/>
              <a:t>IDs to a STA through PCR </a:t>
            </a:r>
            <a:endParaRPr lang="ko-KR" altLang="ko-KR" sz="1400"/>
          </a:p>
          <a:p>
            <a:pPr lvl="2"/>
            <a:r>
              <a:rPr lang="en-GB" altLang="ko-KR" sz="1200" dirty="0"/>
              <a:t>The assigned Group </a:t>
            </a:r>
            <a:r>
              <a:rPr lang="en-GB" altLang="ko-KR" sz="1200" u="sng" dirty="0">
                <a:solidFill>
                  <a:srgbClr val="FF0000"/>
                </a:solidFill>
              </a:rPr>
              <a:t>W</a:t>
            </a:r>
            <a:r>
              <a:rPr lang="en-GB" altLang="ko-KR" sz="1200" dirty="0"/>
              <a:t>ID</a:t>
            </a:r>
            <a:r>
              <a:rPr lang="en-GB" altLang="ko-KR" sz="1200" u="sng" dirty="0">
                <a:solidFill>
                  <a:srgbClr val="FF0000"/>
                </a:solidFill>
              </a:rPr>
              <a:t>(G-WID) </a:t>
            </a:r>
            <a:r>
              <a:rPr lang="en-GB" altLang="ko-KR" sz="1200" dirty="0"/>
              <a:t>is used in a wake-up frame</a:t>
            </a:r>
            <a:endParaRPr lang="ko-KR" altLang="ko-KR" sz="1200"/>
          </a:p>
          <a:p>
            <a:pPr lvl="2"/>
            <a:r>
              <a:rPr lang="en-GB" altLang="ko-KR" sz="1200" dirty="0"/>
              <a:t>The details for </a:t>
            </a:r>
            <a:r>
              <a:rPr lang="en-GB" altLang="ko-KR" sz="1200" u="sng" dirty="0">
                <a:solidFill>
                  <a:srgbClr val="FF0000"/>
                </a:solidFill>
              </a:rPr>
              <a:t>G</a:t>
            </a:r>
            <a:r>
              <a:rPr lang="en-GB" altLang="ko-KR" sz="1200" dirty="0"/>
              <a:t>roup </a:t>
            </a:r>
            <a:r>
              <a:rPr lang="en-GB" altLang="ko-KR" sz="1200" u="sng" dirty="0">
                <a:solidFill>
                  <a:srgbClr val="FF0000"/>
                </a:solidFill>
              </a:rPr>
              <a:t>W</a:t>
            </a:r>
            <a:r>
              <a:rPr lang="en-GB" altLang="ko-KR" sz="1200" dirty="0"/>
              <a:t>ID (e.g., ID allocation procedure (e.g., WUR Action frame or others similar to 11ac procedure), ID structure, etc.) are </a:t>
            </a:r>
            <a:r>
              <a:rPr lang="en-GB" altLang="ko-KR" sz="1200" dirty="0" smtClean="0"/>
              <a:t>TBD</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318481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Which option do you prefer as the Group ID assignment procedure?</a:t>
            </a:r>
          </a:p>
          <a:p>
            <a:pPr lvl="1"/>
            <a:r>
              <a:rPr lang="en-US" altLang="ko-KR" dirty="0" smtClean="0"/>
              <a:t>Option 1: Using WUR parameter negotiation procedure </a:t>
            </a:r>
          </a:p>
          <a:p>
            <a:pPr lvl="2"/>
            <a:r>
              <a:rPr lang="en-US" altLang="ko-KR" dirty="0" smtClean="0"/>
              <a:t>e.g., WUR Mode Response frame or WUR Mode Suspend Response frame</a:t>
            </a:r>
          </a:p>
          <a:p>
            <a:pPr lvl="1"/>
            <a:r>
              <a:rPr lang="en-US" altLang="ko-KR" dirty="0" smtClean="0"/>
              <a:t>Option 2: Using new WUR GID management </a:t>
            </a:r>
            <a:r>
              <a:rPr lang="en-US" altLang="ko-KR" dirty="0"/>
              <a:t>procedure </a:t>
            </a:r>
          </a:p>
          <a:p>
            <a:pPr lvl="2"/>
            <a:r>
              <a:rPr lang="en-US" altLang="ko-KR" dirty="0"/>
              <a:t>e.g</a:t>
            </a:r>
            <a:r>
              <a:rPr lang="en-US" altLang="ko-KR" dirty="0" smtClean="0"/>
              <a:t>., Define new WUR GID management Action frame</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543765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 </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err="1"/>
              <a:t>TGba</a:t>
            </a:r>
            <a:r>
              <a:rPr lang="en-US" altLang="ko-KR" dirty="0"/>
              <a:t> </a:t>
            </a:r>
            <a:r>
              <a:rPr lang="en-US" altLang="ko-KR" dirty="0" smtClean="0"/>
              <a:t>shall </a:t>
            </a:r>
            <a:r>
              <a:rPr lang="en-US" altLang="ko-KR" dirty="0"/>
              <a:t>define the </a:t>
            </a:r>
            <a:r>
              <a:rPr lang="en-US" altLang="ko-KR" dirty="0" smtClean="0"/>
              <a:t>mechanism to </a:t>
            </a:r>
            <a:r>
              <a:rPr lang="en-US" altLang="ko-KR" dirty="0"/>
              <a:t>indicate whether or not the intended STA should send WUR response frame in response to multicast wake-up frame</a:t>
            </a:r>
          </a:p>
          <a:p>
            <a:pPr lvl="1"/>
            <a:endParaRPr lang="ko-KR" altLang="en-US" dirty="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107905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 </a:t>
            </a:r>
            <a:endParaRPr lang="ko-KR" altLang="en-US"/>
          </a:p>
        </p:txBody>
      </p:sp>
      <p:sp>
        <p:nvSpPr>
          <p:cNvPr id="3" name="내용 개체 틀 2"/>
          <p:cNvSpPr>
            <a:spLocks noGrp="1"/>
          </p:cNvSpPr>
          <p:nvPr>
            <p:ph idx="1"/>
          </p:nvPr>
        </p:nvSpPr>
        <p:spPr/>
        <p:txBody>
          <a:bodyPr/>
          <a:lstStyle/>
          <a:p>
            <a:r>
              <a:rPr lang="en-US" altLang="ko-KR" sz="2000" dirty="0" smtClean="0"/>
              <a:t>Which option do you prefer as the mechanism </a:t>
            </a:r>
            <a:r>
              <a:rPr lang="en-US" altLang="ko-KR" sz="2000" dirty="0"/>
              <a:t>to indicate whether or not the intended STA should send WUR response frame in response to multicast wake-up </a:t>
            </a:r>
            <a:r>
              <a:rPr lang="en-US" altLang="ko-KR" sz="2000" dirty="0" smtClean="0"/>
              <a:t>frame?</a:t>
            </a:r>
          </a:p>
          <a:p>
            <a:pPr lvl="1"/>
            <a:r>
              <a:rPr lang="en-US" altLang="ko-KR" sz="1800" dirty="0" smtClean="0"/>
              <a:t>Option </a:t>
            </a:r>
            <a:r>
              <a:rPr lang="en-US" altLang="ko-KR" sz="1800" dirty="0"/>
              <a:t>1: adding 1 bit </a:t>
            </a:r>
            <a:r>
              <a:rPr lang="en-US" altLang="ko-KR" sz="1800" dirty="0" smtClean="0"/>
              <a:t>in </a:t>
            </a:r>
            <a:r>
              <a:rPr lang="en-US" altLang="ko-KR" sz="1800" dirty="0"/>
              <a:t>TD Control </a:t>
            </a:r>
            <a:r>
              <a:rPr lang="en-US" altLang="ko-KR" sz="1800" dirty="0" smtClean="0"/>
              <a:t>field for the purpose</a:t>
            </a:r>
          </a:p>
          <a:p>
            <a:pPr lvl="2"/>
            <a:r>
              <a:rPr lang="en-US" altLang="ko-KR" sz="1600" dirty="0" smtClean="0"/>
              <a:t>0: Indicate that the </a:t>
            </a:r>
            <a:r>
              <a:rPr lang="en-US" altLang="ko-KR" sz="1600" dirty="0"/>
              <a:t>intended </a:t>
            </a:r>
            <a:r>
              <a:rPr lang="en-US" altLang="ko-KR" sz="1600" dirty="0" smtClean="0"/>
              <a:t>STAs should not </a:t>
            </a:r>
            <a:r>
              <a:rPr lang="en-US" altLang="ko-KR" sz="1600" dirty="0"/>
              <a:t>send WUR response frame </a:t>
            </a:r>
            <a:r>
              <a:rPr lang="en-US" altLang="ko-KR" sz="1600" dirty="0" smtClean="0"/>
              <a:t>via PCR in </a:t>
            </a:r>
            <a:r>
              <a:rPr lang="en-US" altLang="ko-KR" sz="1600" dirty="0"/>
              <a:t>response to multicast wake-up </a:t>
            </a:r>
            <a:r>
              <a:rPr lang="en-US" altLang="ko-KR" sz="1600" dirty="0" smtClean="0"/>
              <a:t>frame</a:t>
            </a:r>
          </a:p>
          <a:p>
            <a:pPr lvl="2"/>
            <a:r>
              <a:rPr lang="en-US" altLang="ko-KR" sz="1600" dirty="0" smtClean="0"/>
              <a:t>1: Indicate that the </a:t>
            </a:r>
            <a:r>
              <a:rPr lang="en-US" altLang="ko-KR" sz="1600" dirty="0"/>
              <a:t>intended STA </a:t>
            </a:r>
            <a:r>
              <a:rPr lang="en-US" altLang="ko-KR" sz="1600" dirty="0" smtClean="0"/>
              <a:t>should send </a:t>
            </a:r>
            <a:r>
              <a:rPr lang="en-US" altLang="ko-KR" sz="1600" dirty="0"/>
              <a:t>WUR response frame </a:t>
            </a:r>
            <a:r>
              <a:rPr lang="en-US" altLang="ko-KR" sz="1600" dirty="0" smtClean="0"/>
              <a:t>via PCR in </a:t>
            </a:r>
            <a:r>
              <a:rPr lang="en-US" altLang="ko-KR" sz="1600" dirty="0"/>
              <a:t>response to multicast wake-up </a:t>
            </a:r>
            <a:r>
              <a:rPr lang="en-US" altLang="ko-KR" sz="1600" dirty="0" smtClean="0"/>
              <a:t>frame</a:t>
            </a:r>
          </a:p>
          <a:p>
            <a:pPr lvl="1"/>
            <a:r>
              <a:rPr lang="en-US" altLang="ko-KR" sz="1800" dirty="0" smtClean="0"/>
              <a:t>Option 2: Define two </a:t>
            </a:r>
            <a:r>
              <a:rPr lang="en-US" altLang="ko-KR" sz="1800" dirty="0"/>
              <a:t>types of Group </a:t>
            </a:r>
            <a:r>
              <a:rPr lang="en-US" altLang="ko-KR" sz="1800" dirty="0" smtClean="0"/>
              <a:t>ID</a:t>
            </a:r>
          </a:p>
          <a:p>
            <a:pPr lvl="2"/>
            <a:r>
              <a:rPr lang="en-US" altLang="ko-KR" sz="1600" dirty="0" smtClean="0"/>
              <a:t>One type: </a:t>
            </a:r>
            <a:r>
              <a:rPr lang="en-US" altLang="ko-KR" sz="1600" dirty="0"/>
              <a:t>Indicate that the intended STAs should not send WUR response frame via PCR in response to multicast wake-up frame</a:t>
            </a:r>
          </a:p>
          <a:p>
            <a:pPr lvl="2"/>
            <a:r>
              <a:rPr lang="en-US" altLang="ko-KR" sz="1600" dirty="0" smtClean="0"/>
              <a:t>The other type: </a:t>
            </a:r>
            <a:r>
              <a:rPr lang="en-US" altLang="ko-KR" sz="1600" dirty="0"/>
              <a:t>Indicate that the intended STA should send WUR response frame via PCR in response to multicast wake-up frame</a:t>
            </a:r>
          </a:p>
          <a:p>
            <a:pPr lvl="2"/>
            <a:endParaRPr lang="ko-KR" altLang="en-US" sz="1600" dirty="0"/>
          </a:p>
          <a:p>
            <a:pPr lvl="1"/>
            <a:endParaRPr lang="ko-KR" altLang="en-US" sz="18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17</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27275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smtClean="0"/>
              <a:t>When the Address field is Group ID and the Length field is not 0 in Wake Up frame, the bitmap indicating the multiple STAs is present in Frame Body of the frame</a:t>
            </a:r>
          </a:p>
          <a:p>
            <a:pPr lvl="2"/>
            <a:r>
              <a:rPr lang="en-US" altLang="ko-KR" dirty="0" smtClean="0"/>
              <a:t>The size of the Bitmap is decided by the value of Length field</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18</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531716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6</a:t>
            </a:r>
            <a:endParaRPr lang="ko-KR" altLang="en-US"/>
          </a:p>
        </p:txBody>
      </p:sp>
      <p:sp>
        <p:nvSpPr>
          <p:cNvPr id="3" name="내용 개체 틀 2"/>
          <p:cNvSpPr>
            <a:spLocks noGrp="1"/>
          </p:cNvSpPr>
          <p:nvPr>
            <p:ph idx="1"/>
          </p:nvPr>
        </p:nvSpPr>
        <p:spPr/>
        <p:txBody>
          <a:bodyPr/>
          <a:lstStyle/>
          <a:p>
            <a:r>
              <a:rPr lang="en-US" altLang="ko-KR" dirty="0" smtClean="0"/>
              <a:t>Which option do you prefer as the bitmap to indicate multiple STAs in multicast Wake Up frame?</a:t>
            </a:r>
          </a:p>
          <a:p>
            <a:pPr lvl="1"/>
            <a:r>
              <a:rPr lang="en-US" altLang="ko-KR" dirty="0" smtClean="0"/>
              <a:t>Option 1: WID Bitmap described in slide 8</a:t>
            </a:r>
          </a:p>
          <a:p>
            <a:pPr lvl="1"/>
            <a:r>
              <a:rPr lang="en-US" altLang="ko-KR" dirty="0" smtClean="0"/>
              <a:t>Option 2: User Bitmap </a:t>
            </a:r>
            <a:r>
              <a:rPr lang="en-US" altLang="ko-KR" dirty="0"/>
              <a:t>described in slide 9</a:t>
            </a:r>
            <a:endParaRPr lang="en-US" altLang="ko-KR" dirty="0" smtClean="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03055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400" dirty="0" smtClean="0"/>
              <a:t>Some SFD texts for WUR frame format[1]</a:t>
            </a:r>
          </a:p>
          <a:p>
            <a:pPr lvl="1"/>
            <a:r>
              <a:rPr lang="en-GB" altLang="ko-KR" sz="1100" dirty="0" smtClean="0"/>
              <a:t>The </a:t>
            </a:r>
            <a:r>
              <a:rPr lang="en-GB" altLang="ko-KR" sz="1100" dirty="0"/>
              <a:t>Frame Control field is 8 bits and contains:</a:t>
            </a:r>
            <a:endParaRPr lang="ko-KR" altLang="ko-KR" sz="1100"/>
          </a:p>
          <a:p>
            <a:pPr lvl="2"/>
            <a:r>
              <a:rPr lang="en-GB" altLang="ko-KR" sz="1050" dirty="0"/>
              <a:t>A Type subfield that identifies the type and, together with the Length field differentiates between constant length (CL) and variable length (VL) WUR frames</a:t>
            </a:r>
            <a:endParaRPr lang="ko-KR" altLang="ko-KR" sz="1050"/>
          </a:p>
          <a:p>
            <a:pPr lvl="1"/>
            <a:r>
              <a:rPr lang="en-GB" altLang="ko-KR" sz="1100" dirty="0" smtClean="0"/>
              <a:t>TBD </a:t>
            </a:r>
            <a:r>
              <a:rPr lang="en-GB" altLang="ko-KR" sz="1100" dirty="0"/>
              <a:t>bits Type field is included in the Frame control field of MAC header with the following mapping of the Type </a:t>
            </a:r>
            <a:r>
              <a:rPr lang="en-GB" altLang="ko-KR" sz="1100" dirty="0" smtClean="0"/>
              <a:t>field: </a:t>
            </a:r>
            <a:r>
              <a:rPr lang="en-GB" altLang="ko-KR" sz="1050" dirty="0" smtClean="0"/>
              <a:t>0 </a:t>
            </a:r>
            <a:r>
              <a:rPr lang="en-GB" altLang="ko-KR" sz="1050" dirty="0"/>
              <a:t>assigned to WUR </a:t>
            </a:r>
            <a:r>
              <a:rPr lang="en-GB" altLang="ko-KR" sz="1050" dirty="0" smtClean="0"/>
              <a:t>Beacon, 1 </a:t>
            </a:r>
            <a:r>
              <a:rPr lang="en-GB" altLang="ko-KR" sz="1050" dirty="0"/>
              <a:t>assigned to Wake-Up </a:t>
            </a:r>
            <a:r>
              <a:rPr lang="en-GB" altLang="ko-KR" sz="1050" dirty="0" smtClean="0"/>
              <a:t>frame, 2 </a:t>
            </a:r>
            <a:r>
              <a:rPr lang="en-GB" altLang="ko-KR" sz="1050" dirty="0"/>
              <a:t>assigned to Vendor specific </a:t>
            </a:r>
            <a:r>
              <a:rPr lang="en-GB" altLang="ko-KR" sz="1050" dirty="0" smtClean="0"/>
              <a:t>frame</a:t>
            </a:r>
          </a:p>
          <a:p>
            <a:pPr lvl="1"/>
            <a:r>
              <a:rPr lang="en-GB" altLang="ko-KR" sz="1050" dirty="0"/>
              <a:t>The Address field is 12 bits, and the TD Control field is 12 </a:t>
            </a:r>
            <a:r>
              <a:rPr lang="en-GB" altLang="ko-KR" sz="1050" dirty="0" smtClean="0"/>
              <a:t>bits</a:t>
            </a:r>
          </a:p>
          <a:p>
            <a:pPr lvl="1"/>
            <a:r>
              <a:rPr lang="en-GB" altLang="ko-KR" sz="1050" dirty="0" smtClean="0"/>
              <a:t>Address field of Wake-Up frame contains WID for unicast frame, Group ID for multicast frame, and TXID for broadcast frame</a:t>
            </a:r>
          </a:p>
          <a:p>
            <a:pPr lvl="1"/>
            <a:r>
              <a:rPr lang="en-GB" altLang="ko-KR" sz="1200" dirty="0"/>
              <a:t>The WUR Action frame sent by an AP through the PCR includes a WUR </a:t>
            </a:r>
            <a:r>
              <a:rPr lang="en-GB" altLang="ko-KR" sz="1200" dirty="0" smtClean="0"/>
              <a:t>identifier </a:t>
            </a:r>
            <a:r>
              <a:rPr lang="en-GB" altLang="ko-KR" sz="1200" dirty="0"/>
              <a:t>(WID):</a:t>
            </a:r>
            <a:endParaRPr lang="ko-KR" altLang="ko-KR" sz="1200"/>
          </a:p>
          <a:p>
            <a:pPr lvl="2"/>
            <a:r>
              <a:rPr lang="en-GB" altLang="ko-KR" sz="1000" dirty="0"/>
              <a:t>The WID uniquely identifies a WUR STA within </a:t>
            </a:r>
            <a:r>
              <a:rPr lang="en-GB" altLang="ko-KR" sz="1000" u="sng" dirty="0" smtClean="0"/>
              <a:t>the</a:t>
            </a:r>
            <a:r>
              <a:rPr lang="en-GB" altLang="ko-KR" sz="1000" dirty="0" smtClean="0"/>
              <a:t> </a:t>
            </a:r>
            <a:r>
              <a:rPr lang="en-GB" altLang="ko-KR" sz="1000" dirty="0"/>
              <a:t>BSS </a:t>
            </a:r>
            <a:r>
              <a:rPr lang="en-GB" altLang="ko-KR" sz="1000" u="sng" dirty="0"/>
              <a:t>of the AP.</a:t>
            </a:r>
            <a:endParaRPr lang="ko-KR" altLang="ko-KR" sz="1000"/>
          </a:p>
          <a:p>
            <a:pPr lvl="2"/>
            <a:r>
              <a:rPr lang="en-GB" altLang="ko-KR" sz="1000" dirty="0"/>
              <a:t>The WID is included in a unicast wake-up frame </a:t>
            </a:r>
            <a:r>
              <a:rPr lang="en-GB" altLang="ko-KR" sz="1000" dirty="0" smtClean="0"/>
              <a:t>to </a:t>
            </a:r>
            <a:r>
              <a:rPr lang="en-GB" altLang="ko-KR" sz="1000" u="sng" dirty="0"/>
              <a:t>identify the intended immediate recipient</a:t>
            </a:r>
            <a:r>
              <a:rPr lang="en-GB" altLang="ko-KR" sz="1000" dirty="0"/>
              <a:t> </a:t>
            </a:r>
            <a:r>
              <a:rPr lang="en-GB" altLang="ko-KR" sz="1000" dirty="0" smtClean="0"/>
              <a:t>WUR </a:t>
            </a:r>
            <a:r>
              <a:rPr lang="en-GB" altLang="ko-KR" sz="1000" dirty="0"/>
              <a:t>STA </a:t>
            </a:r>
            <a:r>
              <a:rPr lang="en-GB" altLang="ko-KR" sz="1000" u="sng" dirty="0"/>
              <a:t>within the BSS of the AP.</a:t>
            </a:r>
            <a:endParaRPr lang="ko-KR" altLang="ko-KR" sz="1000"/>
          </a:p>
          <a:p>
            <a:pPr lvl="1"/>
            <a:r>
              <a:rPr lang="en-GB" altLang="ko-KR" sz="1200" dirty="0" smtClean="0"/>
              <a:t>A </a:t>
            </a:r>
            <a:r>
              <a:rPr lang="en-GB" altLang="ko-KR" sz="1200" dirty="0"/>
              <a:t>wake-up frame with variable length may contain the information for the multiple STAs in the Frame Body</a:t>
            </a:r>
            <a:endParaRPr lang="en-GB" altLang="ko-KR" sz="1200" dirty="0" smtClean="0"/>
          </a:p>
          <a:p>
            <a:pPr lvl="1"/>
            <a:r>
              <a:rPr lang="en-GB" altLang="ko-KR" sz="1100" dirty="0"/>
              <a:t>The FCS additionally embeds BSSID information</a:t>
            </a:r>
            <a:r>
              <a:rPr lang="en-GB" altLang="ko-KR" sz="1100" dirty="0" smtClean="0"/>
              <a:t>:</a:t>
            </a:r>
          </a:p>
          <a:p>
            <a:pPr lvl="1"/>
            <a:r>
              <a:rPr lang="en-GB" altLang="ko-KR" sz="1200" dirty="0"/>
              <a:t>AP may negotiate one or more Group IDs to a STA through PCR </a:t>
            </a:r>
            <a:endParaRPr lang="ko-KR" altLang="ko-KR" sz="1200"/>
          </a:p>
          <a:p>
            <a:pPr lvl="2"/>
            <a:r>
              <a:rPr lang="en-GB" altLang="ko-KR" sz="1000" dirty="0"/>
              <a:t>The assigned Group ID is used in a wake-up frame</a:t>
            </a:r>
            <a:endParaRPr lang="ko-KR" altLang="ko-KR" sz="1000"/>
          </a:p>
          <a:p>
            <a:pPr lvl="2"/>
            <a:r>
              <a:rPr lang="en-GB" altLang="ko-KR" sz="1000" dirty="0"/>
              <a:t>The details for group ID (e.g., ID allocation procedure (e.g., WUR Action frame or others </a:t>
            </a:r>
            <a:r>
              <a:rPr lang="en-GB" altLang="ko-KR" sz="1000" dirty="0" smtClean="0"/>
              <a:t>similar to 11ac procedure</a:t>
            </a:r>
            <a:r>
              <a:rPr lang="en-GB" altLang="ko-KR" sz="1000" dirty="0"/>
              <a:t>), ID structure, etc.) are TBD </a:t>
            </a:r>
            <a:endParaRPr lang="ko-KR" altLang="ko-KR" sz="1000"/>
          </a:p>
          <a:p>
            <a:r>
              <a:rPr lang="en-US" altLang="ko-KR" sz="1600" dirty="0" smtClean="0"/>
              <a:t>This</a:t>
            </a:r>
            <a:r>
              <a:rPr lang="ko-KR" altLang="en-US" sz="1600" smtClean="0"/>
              <a:t> </a:t>
            </a:r>
            <a:r>
              <a:rPr lang="en-US" altLang="ko-KR" sz="1600" dirty="0" smtClean="0"/>
              <a:t>contribution provides more details of WUR frame format</a:t>
            </a:r>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080444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7</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smtClean="0"/>
              <a:t>When the Address field of </a:t>
            </a:r>
            <a:r>
              <a:rPr lang="en-US" altLang="ko-KR" dirty="0"/>
              <a:t>Wake Up frame</a:t>
            </a:r>
            <a:r>
              <a:rPr lang="en-US" altLang="ko-KR" dirty="0" smtClean="0"/>
              <a:t> contains a special value of Group ID (e.g., 0), the Frame Body of the Wake Up frame contains the list of individual WIDs</a:t>
            </a:r>
          </a:p>
          <a:p>
            <a:pPr lvl="2"/>
            <a:r>
              <a:rPr lang="en-US" altLang="ko-KR" dirty="0" smtClean="0"/>
              <a:t>The size of a individual WID included in the Frame Body is TBD</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808246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8</a:t>
            </a:r>
            <a:endParaRPr lang="ko-KR" altLang="en-US"/>
          </a:p>
        </p:txBody>
      </p:sp>
      <p:sp>
        <p:nvSpPr>
          <p:cNvPr id="3" name="내용 개체 틀 2"/>
          <p:cNvSpPr>
            <a:spLocks noGrp="1"/>
          </p:cNvSpPr>
          <p:nvPr>
            <p:ph idx="1"/>
          </p:nvPr>
        </p:nvSpPr>
        <p:spPr/>
        <p:txBody>
          <a:bodyPr/>
          <a:lstStyle/>
          <a:p>
            <a:r>
              <a:rPr lang="en-US" altLang="ko-KR" dirty="0" smtClean="0"/>
              <a:t>Which option do you prefer as the size of the individual WIDs included in the Frame Body?</a:t>
            </a:r>
          </a:p>
          <a:p>
            <a:pPr lvl="1"/>
            <a:r>
              <a:rPr lang="en-US" altLang="ko-KR" dirty="0" smtClean="0"/>
              <a:t>Option 1: The same size as the assigned individual WID (e.g., 12 bits)</a:t>
            </a:r>
          </a:p>
          <a:p>
            <a:pPr lvl="1"/>
            <a:r>
              <a:rPr lang="en-US" altLang="ko-KR" dirty="0" smtClean="0"/>
              <a:t>Option 2: Partial individual WID (e.g., 8 least significant bits WID)</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872001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9 </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smtClean="0"/>
              <a:t>The broadcast addressed Wake Up frame contains the information to indicate that the broadcast addressed frame(s) will be transmitted through PCR </a:t>
            </a:r>
            <a:endParaRPr lang="ko-KR" altLang="en-US"/>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76740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10 </a:t>
            </a:r>
            <a:endParaRPr lang="ko-KR" altLang="en-US"/>
          </a:p>
        </p:txBody>
      </p:sp>
      <p:sp>
        <p:nvSpPr>
          <p:cNvPr id="3" name="내용 개체 틀 2"/>
          <p:cNvSpPr>
            <a:spLocks noGrp="1"/>
          </p:cNvSpPr>
          <p:nvPr>
            <p:ph idx="1"/>
          </p:nvPr>
        </p:nvSpPr>
        <p:spPr/>
        <p:txBody>
          <a:bodyPr/>
          <a:lstStyle/>
          <a:p>
            <a:r>
              <a:rPr lang="en-US" altLang="ko-KR" dirty="0" smtClean="0"/>
              <a:t>Which option do you prefer as a mechanism to inform WUR STA that the broadcast frame will be sent through PCR?</a:t>
            </a:r>
          </a:p>
          <a:p>
            <a:pPr lvl="1"/>
            <a:r>
              <a:rPr lang="en-US" altLang="ko-KR" dirty="0" smtClean="0"/>
              <a:t>Option 1: Adding one bit indicator field in TD Control field of broadcast Wake Up frame</a:t>
            </a:r>
          </a:p>
          <a:p>
            <a:pPr lvl="2"/>
            <a:r>
              <a:rPr lang="en-US" altLang="ko-KR" dirty="0" smtClean="0"/>
              <a:t>The indicator set 1 indicates that the broadcast frame will be sent through PCR</a:t>
            </a:r>
          </a:p>
          <a:p>
            <a:pPr lvl="1"/>
            <a:r>
              <a:rPr lang="en-US" altLang="ko-KR" dirty="0" smtClean="0"/>
              <a:t>Option 2: Define two broadcast WIDs for broadcast wake-up </a:t>
            </a:r>
          </a:p>
          <a:p>
            <a:pPr lvl="2"/>
            <a:r>
              <a:rPr lang="en-US" altLang="ko-KR" dirty="0" smtClean="0"/>
              <a:t>One (e.g., 0 or TXID) is broadcast wake-up without broadcast frame in PCR</a:t>
            </a:r>
            <a:endParaRPr lang="ko-KR" altLang="en-US"/>
          </a:p>
          <a:p>
            <a:pPr lvl="2"/>
            <a:r>
              <a:rPr lang="en-US" altLang="ko-KR" dirty="0" smtClean="0"/>
              <a:t>The other </a:t>
            </a:r>
            <a:r>
              <a:rPr lang="en-US" altLang="ko-KR" dirty="0"/>
              <a:t>(e.g</a:t>
            </a:r>
            <a:r>
              <a:rPr lang="en-US" altLang="ko-KR" dirty="0" smtClean="0"/>
              <a:t>., 1 or TXID + 1) </a:t>
            </a:r>
            <a:r>
              <a:rPr lang="en-US" altLang="ko-KR" dirty="0"/>
              <a:t>is broadcast wake-up with broadcast frame in PCR</a:t>
            </a:r>
            <a:endParaRPr lang="ko-KR" altLang="en-US"/>
          </a:p>
          <a:p>
            <a:pPr lvl="2"/>
            <a:r>
              <a:rPr lang="en-US" altLang="ko-KR" dirty="0" smtClean="0"/>
              <a:t>Two broadcast WIDs are not assigned as Individual/group WID</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23</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3631564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Identifier (WID)</a:t>
            </a:r>
            <a:endParaRPr lang="ko-KR" altLang="en-US"/>
          </a:p>
        </p:txBody>
      </p:sp>
      <p:sp>
        <p:nvSpPr>
          <p:cNvPr id="3" name="내용 개체 틀 2"/>
          <p:cNvSpPr>
            <a:spLocks noGrp="1"/>
          </p:cNvSpPr>
          <p:nvPr>
            <p:ph idx="1"/>
          </p:nvPr>
        </p:nvSpPr>
        <p:spPr/>
        <p:txBody>
          <a:bodyPr/>
          <a:lstStyle/>
          <a:p>
            <a:r>
              <a:rPr lang="en-US" altLang="ko-KR" sz="1600" dirty="0" smtClean="0"/>
              <a:t>According to SFD text[1], a WID is included in a wake-up frame </a:t>
            </a:r>
          </a:p>
          <a:p>
            <a:pPr lvl="1"/>
            <a:r>
              <a:rPr lang="en-US" altLang="ko-KR" sz="1400" dirty="0" smtClean="0"/>
              <a:t>Some of WIDs are individual WID(I-WID)s used in unicast wake-up frame</a:t>
            </a:r>
          </a:p>
          <a:p>
            <a:pPr lvl="1"/>
            <a:r>
              <a:rPr lang="en-US" altLang="ko-KR" sz="1400" dirty="0" smtClean="0"/>
              <a:t>A value of WIDs (e.g., TXID, 0 or</a:t>
            </a:r>
            <a:r>
              <a:rPr lang="ko-KR" altLang="en-US" sz="1400" smtClean="0"/>
              <a:t> </a:t>
            </a:r>
            <a:r>
              <a:rPr lang="en-US" altLang="ko-KR" sz="1400" dirty="0" smtClean="0"/>
              <a:t>4096) is broadcast WID (B-WID) used in broadcast wake-up frame</a:t>
            </a:r>
          </a:p>
          <a:p>
            <a:pPr lvl="1"/>
            <a:r>
              <a:rPr lang="en-US" altLang="ko-KR" sz="1400" dirty="0" smtClean="0"/>
              <a:t>Others of WIDs are group WID(G-WID)s used in multicast wake-up frame</a:t>
            </a:r>
          </a:p>
          <a:p>
            <a:r>
              <a:rPr lang="en-US" altLang="ko-KR" sz="1600" dirty="0" smtClean="0"/>
              <a:t>Update the SFD texts for clarification</a:t>
            </a:r>
          </a:p>
          <a:p>
            <a:pPr lvl="1"/>
            <a:r>
              <a:rPr lang="en-GB" altLang="ko-KR" sz="1400" dirty="0" smtClean="0"/>
              <a:t>R.2.4.E: The </a:t>
            </a:r>
            <a:r>
              <a:rPr lang="en-GB" altLang="ko-KR" sz="1400" dirty="0"/>
              <a:t>WUR Action frame sent by an AP through the PCR includes </a:t>
            </a:r>
            <a:r>
              <a:rPr lang="en-GB" altLang="ko-KR" sz="1400" u="sng" dirty="0" smtClean="0">
                <a:solidFill>
                  <a:srgbClr val="FF0000"/>
                </a:solidFill>
              </a:rPr>
              <a:t>an individual</a:t>
            </a:r>
            <a:r>
              <a:rPr lang="en-GB" altLang="ko-KR" sz="1400" dirty="0" smtClean="0"/>
              <a:t> WUR identifier </a:t>
            </a:r>
            <a:r>
              <a:rPr lang="en-GB" altLang="ko-KR" sz="1400" dirty="0"/>
              <a:t>(WID):</a:t>
            </a:r>
            <a:endParaRPr lang="ko-KR" altLang="ko-KR" sz="1400"/>
          </a:p>
          <a:p>
            <a:pPr lvl="2"/>
            <a:r>
              <a:rPr lang="en-GB" altLang="ko-KR" sz="1200" dirty="0"/>
              <a:t>The </a:t>
            </a:r>
            <a:r>
              <a:rPr lang="en-GB" altLang="ko-KR" sz="1200" u="sng" dirty="0" smtClean="0">
                <a:solidFill>
                  <a:srgbClr val="FF0000"/>
                </a:solidFill>
              </a:rPr>
              <a:t>individual </a:t>
            </a:r>
            <a:r>
              <a:rPr lang="en-GB" altLang="ko-KR" sz="1200" dirty="0" smtClean="0"/>
              <a:t>WID</a:t>
            </a:r>
            <a:r>
              <a:rPr lang="en-GB" altLang="ko-KR" sz="1200" u="sng" dirty="0" smtClean="0">
                <a:solidFill>
                  <a:srgbClr val="FF0000"/>
                </a:solidFill>
              </a:rPr>
              <a:t>(I-WID)</a:t>
            </a:r>
            <a:r>
              <a:rPr lang="en-GB" altLang="ko-KR" sz="1200" dirty="0" smtClean="0"/>
              <a:t> </a:t>
            </a:r>
            <a:r>
              <a:rPr lang="en-GB" altLang="ko-KR" sz="1200" dirty="0"/>
              <a:t>uniquely identifies a WUR STA within </a:t>
            </a:r>
            <a:r>
              <a:rPr lang="en-GB" altLang="ko-KR" sz="1200" u="sng" dirty="0" smtClean="0"/>
              <a:t>the</a:t>
            </a:r>
            <a:r>
              <a:rPr lang="en-GB" altLang="ko-KR" sz="1200" dirty="0" smtClean="0"/>
              <a:t> </a:t>
            </a:r>
            <a:r>
              <a:rPr lang="en-GB" altLang="ko-KR" sz="1200" dirty="0"/>
              <a:t>BSS </a:t>
            </a:r>
            <a:r>
              <a:rPr lang="en-GB" altLang="ko-KR" sz="1200" u="sng" dirty="0"/>
              <a:t>of the AP.</a:t>
            </a:r>
            <a:endParaRPr lang="ko-KR" altLang="ko-KR" sz="1200"/>
          </a:p>
          <a:p>
            <a:pPr lvl="2"/>
            <a:r>
              <a:rPr lang="en-GB" altLang="ko-KR" sz="1200" dirty="0"/>
              <a:t>The </a:t>
            </a:r>
            <a:r>
              <a:rPr lang="en-GB" altLang="ko-KR" sz="1200" u="sng" dirty="0" smtClean="0">
                <a:solidFill>
                  <a:srgbClr val="FF0000"/>
                </a:solidFill>
              </a:rPr>
              <a:t>individual </a:t>
            </a:r>
            <a:r>
              <a:rPr lang="en-GB" altLang="ko-KR" sz="1200" dirty="0" smtClean="0"/>
              <a:t>WID </a:t>
            </a:r>
            <a:r>
              <a:rPr lang="en-GB" altLang="ko-KR" sz="1200" dirty="0"/>
              <a:t>is included in a unicast wake-up frame </a:t>
            </a:r>
            <a:r>
              <a:rPr lang="en-GB" altLang="ko-KR" sz="1200" dirty="0" smtClean="0"/>
              <a:t>to </a:t>
            </a:r>
            <a:r>
              <a:rPr lang="en-GB" altLang="ko-KR" sz="1200" u="sng" dirty="0"/>
              <a:t>identify the intended immediate recipient</a:t>
            </a:r>
            <a:r>
              <a:rPr lang="en-GB" altLang="ko-KR" sz="1200" dirty="0"/>
              <a:t> </a:t>
            </a:r>
            <a:r>
              <a:rPr lang="en-GB" altLang="ko-KR" sz="1200" dirty="0" smtClean="0"/>
              <a:t>WUR </a:t>
            </a:r>
            <a:r>
              <a:rPr lang="en-GB" altLang="ko-KR" sz="1200" dirty="0"/>
              <a:t>STA </a:t>
            </a:r>
            <a:r>
              <a:rPr lang="en-GB" altLang="ko-KR" sz="1200" u="sng" dirty="0"/>
              <a:t>within the BSS of the AP.</a:t>
            </a:r>
            <a:endParaRPr lang="ko-KR" altLang="ko-KR" sz="1200"/>
          </a:p>
          <a:p>
            <a:pPr lvl="2"/>
            <a:r>
              <a:rPr lang="en-GB" altLang="ko-KR" sz="1200" dirty="0"/>
              <a:t>The size of the </a:t>
            </a:r>
            <a:r>
              <a:rPr lang="en-GB" altLang="ko-KR" sz="1200" u="sng" dirty="0" smtClean="0">
                <a:solidFill>
                  <a:srgbClr val="FF0000"/>
                </a:solidFill>
              </a:rPr>
              <a:t>individual </a:t>
            </a:r>
            <a:r>
              <a:rPr lang="en-GB" altLang="ko-KR" sz="1200" dirty="0" smtClean="0"/>
              <a:t>WID </a:t>
            </a:r>
            <a:r>
              <a:rPr lang="en-GB" altLang="ko-KR" sz="1200" dirty="0"/>
              <a:t>is TBD, and how it is computed is TBD.</a:t>
            </a:r>
            <a:endParaRPr lang="ko-KR" altLang="ko-KR" sz="1200"/>
          </a:p>
          <a:p>
            <a:pPr lvl="1"/>
            <a:r>
              <a:rPr lang="en-GB" altLang="ko-KR" sz="1400" dirty="0" smtClean="0"/>
              <a:t>R.2.4.F: AP </a:t>
            </a:r>
            <a:r>
              <a:rPr lang="en-GB" altLang="ko-KR" sz="1400" dirty="0"/>
              <a:t>may negotiate one or more Group </a:t>
            </a:r>
            <a:r>
              <a:rPr lang="en-GB" altLang="ko-KR" sz="1400" u="sng" dirty="0" smtClean="0">
                <a:solidFill>
                  <a:srgbClr val="FF0000"/>
                </a:solidFill>
              </a:rPr>
              <a:t>W</a:t>
            </a:r>
            <a:r>
              <a:rPr lang="en-GB" altLang="ko-KR" sz="1400" dirty="0" smtClean="0"/>
              <a:t>IDs </a:t>
            </a:r>
            <a:r>
              <a:rPr lang="en-GB" altLang="ko-KR" sz="1400" dirty="0"/>
              <a:t>to a STA through PCR </a:t>
            </a:r>
            <a:endParaRPr lang="ko-KR" altLang="ko-KR" sz="1400"/>
          </a:p>
          <a:p>
            <a:pPr lvl="2"/>
            <a:r>
              <a:rPr lang="en-GB" altLang="ko-KR" sz="1200" dirty="0"/>
              <a:t>The assigned Group </a:t>
            </a:r>
            <a:r>
              <a:rPr lang="en-GB" altLang="ko-KR" sz="1200" u="sng" dirty="0" smtClean="0">
                <a:solidFill>
                  <a:srgbClr val="FF0000"/>
                </a:solidFill>
              </a:rPr>
              <a:t>W</a:t>
            </a:r>
            <a:r>
              <a:rPr lang="en-GB" altLang="ko-KR" sz="1200" dirty="0" smtClean="0"/>
              <a:t>ID</a:t>
            </a:r>
            <a:r>
              <a:rPr lang="en-GB" altLang="ko-KR" sz="1200" u="sng" dirty="0" smtClean="0">
                <a:solidFill>
                  <a:srgbClr val="FF0000"/>
                </a:solidFill>
              </a:rPr>
              <a:t>(G-WID) </a:t>
            </a:r>
            <a:r>
              <a:rPr lang="en-GB" altLang="ko-KR" sz="1200" dirty="0"/>
              <a:t>is used in a wake-up frame</a:t>
            </a:r>
            <a:endParaRPr lang="ko-KR" altLang="ko-KR" sz="1200"/>
          </a:p>
          <a:p>
            <a:pPr lvl="2"/>
            <a:r>
              <a:rPr lang="en-GB" altLang="ko-KR" sz="1200" dirty="0"/>
              <a:t>The details for </a:t>
            </a:r>
            <a:r>
              <a:rPr lang="en-GB" altLang="ko-KR" sz="1200" u="sng" dirty="0" smtClean="0">
                <a:solidFill>
                  <a:srgbClr val="FF0000"/>
                </a:solidFill>
              </a:rPr>
              <a:t>G</a:t>
            </a:r>
            <a:r>
              <a:rPr lang="en-GB" altLang="ko-KR" sz="1200" dirty="0" smtClean="0"/>
              <a:t>roup </a:t>
            </a:r>
            <a:r>
              <a:rPr lang="en-GB" altLang="ko-KR" sz="1200" u="sng" dirty="0" smtClean="0">
                <a:solidFill>
                  <a:srgbClr val="FF0000"/>
                </a:solidFill>
              </a:rPr>
              <a:t>W</a:t>
            </a:r>
            <a:r>
              <a:rPr lang="en-GB" altLang="ko-KR" sz="1200" dirty="0" smtClean="0"/>
              <a:t>ID </a:t>
            </a:r>
            <a:r>
              <a:rPr lang="en-GB" altLang="ko-KR" sz="1200" dirty="0"/>
              <a:t>(e.g., </a:t>
            </a:r>
            <a:r>
              <a:rPr lang="en-GB" altLang="ko-KR" sz="1200" dirty="0" smtClean="0"/>
              <a:t>ID </a:t>
            </a:r>
            <a:r>
              <a:rPr lang="en-GB" altLang="ko-KR" sz="1200" dirty="0"/>
              <a:t>allocation procedure (e.g., WUR Action frame or others similar to 11ac procedure), ID structure, etc.) are TBD </a:t>
            </a:r>
            <a:endParaRPr lang="en-GB" altLang="ko-KR" sz="1200" dirty="0" smtClean="0"/>
          </a:p>
          <a:p>
            <a:pPr lvl="1"/>
            <a:r>
              <a:rPr lang="en-GB" altLang="ko-KR" sz="1400" dirty="0" smtClean="0"/>
              <a:t>….</a:t>
            </a:r>
          </a:p>
          <a:p>
            <a:pPr lvl="1"/>
            <a:endParaRPr lang="ko-KR" altLang="ko-KR" sz="1400" dirty="0"/>
          </a:p>
          <a:p>
            <a:pPr lvl="2"/>
            <a:endParaRPr lang="ko-KR" altLang="en-US" sz="12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January 2018</a:t>
            </a:r>
            <a:endParaRPr lang="en-US" altLang="ko-KR" dirty="0"/>
          </a:p>
        </p:txBody>
      </p:sp>
    </p:spTree>
    <p:extLst>
      <p:ext uri="{BB962C8B-B14F-4D97-AF65-F5344CB8AC3E}">
        <p14:creationId xmlns:p14="http://schemas.microsoft.com/office/powerpoint/2010/main" val="257097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(1/3)</a:t>
            </a:r>
            <a:endParaRPr lang="ko-KR" altLang="en-US" dirty="0"/>
          </a:p>
        </p:txBody>
      </p:sp>
      <p:sp>
        <p:nvSpPr>
          <p:cNvPr id="3" name="내용 개체 틀 2"/>
          <p:cNvSpPr>
            <a:spLocks noGrp="1"/>
          </p:cNvSpPr>
          <p:nvPr>
            <p:ph idx="1"/>
          </p:nvPr>
        </p:nvSpPr>
        <p:spPr/>
        <p:txBody>
          <a:bodyPr/>
          <a:lstStyle/>
          <a:p>
            <a:r>
              <a:rPr lang="en-US" altLang="ko-KR" sz="1600" dirty="0" smtClean="0"/>
              <a:t>A GID is used in multicast wake-up and one or more GIDs can be assigned to a STA</a:t>
            </a:r>
          </a:p>
          <a:p>
            <a:r>
              <a:rPr lang="en-US" altLang="ko-KR" sz="1600" dirty="0" smtClean="0"/>
              <a:t>GID assignment procedure</a:t>
            </a:r>
          </a:p>
          <a:p>
            <a:pPr lvl="1"/>
            <a:r>
              <a:rPr lang="en-US" altLang="ko-KR" sz="1400" dirty="0" smtClean="0"/>
              <a:t>Option 1: WUR Parameter Negotiation (e.g., Enter WUR Mode RSP/Mode Suspend RSP) </a:t>
            </a:r>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r>
              <a:rPr lang="en-US" altLang="ko-KR" sz="1400" dirty="0" smtClean="0"/>
              <a:t>Option 2: New frame for WUR Group ID assignment (e.g., WUR GID management)</a:t>
            </a:r>
            <a:endParaRPr lang="ko-KR" altLang="en-US" sz="12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cxnSp>
        <p:nvCxnSpPr>
          <p:cNvPr id="8" name="직선 연결선 7"/>
          <p:cNvCxnSpPr/>
          <p:nvPr/>
        </p:nvCxnSpPr>
        <p:spPr bwMode="auto">
          <a:xfrm>
            <a:off x="1156490" y="31242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1156490" y="44196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609600" y="2971800"/>
            <a:ext cx="380232" cy="276999"/>
          </a:xfrm>
          <a:prstGeom prst="rect">
            <a:avLst/>
          </a:prstGeom>
          <a:noFill/>
        </p:spPr>
        <p:txBody>
          <a:bodyPr wrap="none" rtlCol="0">
            <a:spAutoFit/>
          </a:bodyPr>
          <a:lstStyle/>
          <a:p>
            <a:r>
              <a:rPr lang="en-US" altLang="ko-KR" dirty="0" smtClean="0"/>
              <a:t>AP</a:t>
            </a:r>
            <a:endParaRPr lang="ko-KR" altLang="en-US"/>
          </a:p>
        </p:txBody>
      </p:sp>
      <p:sp>
        <p:nvSpPr>
          <p:cNvPr id="11" name="TextBox 10"/>
          <p:cNvSpPr txBox="1"/>
          <p:nvPr/>
        </p:nvSpPr>
        <p:spPr>
          <a:xfrm>
            <a:off x="609600" y="4281100"/>
            <a:ext cx="462499" cy="276999"/>
          </a:xfrm>
          <a:prstGeom prst="rect">
            <a:avLst/>
          </a:prstGeom>
          <a:noFill/>
        </p:spPr>
        <p:txBody>
          <a:bodyPr wrap="none" rtlCol="0">
            <a:spAutoFit/>
          </a:bodyPr>
          <a:lstStyle/>
          <a:p>
            <a:r>
              <a:rPr lang="en-US" altLang="ko-KR" dirty="0" smtClean="0"/>
              <a:t>STA</a:t>
            </a:r>
            <a:endParaRPr lang="ko-KR" altLang="en-US"/>
          </a:p>
        </p:txBody>
      </p:sp>
      <p:cxnSp>
        <p:nvCxnSpPr>
          <p:cNvPr id="14" name="직선 화살표 연결선 13"/>
          <p:cNvCxnSpPr/>
          <p:nvPr/>
        </p:nvCxnSpPr>
        <p:spPr bwMode="auto">
          <a:xfrm>
            <a:off x="1620245" y="3124200"/>
            <a:ext cx="0" cy="129540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5" name="TextBox 14"/>
          <p:cNvSpPr txBox="1"/>
          <p:nvPr/>
        </p:nvSpPr>
        <p:spPr>
          <a:xfrm rot="16200000">
            <a:off x="943016" y="359947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16" name="직선 화살표 연결선 15"/>
          <p:cNvCxnSpPr/>
          <p:nvPr/>
        </p:nvCxnSpPr>
        <p:spPr bwMode="auto">
          <a:xfrm>
            <a:off x="2519937" y="3115732"/>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7" name="TextBox 16"/>
          <p:cNvSpPr txBox="1"/>
          <p:nvPr/>
        </p:nvSpPr>
        <p:spPr>
          <a:xfrm rot="16200000">
            <a:off x="1670197" y="3551569"/>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18" name="직선 화살표 연결선 17"/>
          <p:cNvCxnSpPr/>
          <p:nvPr/>
        </p:nvCxnSpPr>
        <p:spPr bwMode="auto">
          <a:xfrm>
            <a:off x="3048000" y="3115732"/>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rot="16200000">
            <a:off x="2173700" y="3536832"/>
            <a:ext cx="1286935" cy="461665"/>
          </a:xfrm>
          <a:prstGeom prst="rect">
            <a:avLst/>
          </a:prstGeom>
          <a:noFill/>
        </p:spPr>
        <p:txBody>
          <a:bodyPr wrap="square" rtlCol="0">
            <a:spAutoFit/>
          </a:bodyPr>
          <a:lstStyle/>
          <a:p>
            <a:r>
              <a:rPr lang="en-US" altLang="ko-KR" dirty="0" smtClean="0"/>
              <a:t>WUR Mode Response (</a:t>
            </a:r>
            <a:r>
              <a:rPr lang="en-US" altLang="ko-KR" u="sng" dirty="0" smtClean="0">
                <a:solidFill>
                  <a:srgbClr val="FF0000"/>
                </a:solidFill>
              </a:rPr>
              <a:t>GIDs</a:t>
            </a:r>
            <a:r>
              <a:rPr lang="en-US" altLang="ko-KR" dirty="0" smtClean="0"/>
              <a:t>)</a:t>
            </a:r>
            <a:endParaRPr lang="ko-KR" altLang="en-US"/>
          </a:p>
        </p:txBody>
      </p:sp>
      <p:cxnSp>
        <p:nvCxnSpPr>
          <p:cNvPr id="27" name="직선 연결선 26"/>
          <p:cNvCxnSpPr/>
          <p:nvPr/>
        </p:nvCxnSpPr>
        <p:spPr bwMode="auto">
          <a:xfrm>
            <a:off x="1156490" y="5002211"/>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직선 연결선 27"/>
          <p:cNvCxnSpPr/>
          <p:nvPr/>
        </p:nvCxnSpPr>
        <p:spPr bwMode="auto">
          <a:xfrm>
            <a:off x="1156490" y="635688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TextBox 28"/>
          <p:cNvSpPr txBox="1"/>
          <p:nvPr/>
        </p:nvSpPr>
        <p:spPr>
          <a:xfrm>
            <a:off x="609600" y="4876800"/>
            <a:ext cx="380232" cy="276999"/>
          </a:xfrm>
          <a:prstGeom prst="rect">
            <a:avLst/>
          </a:prstGeom>
          <a:noFill/>
        </p:spPr>
        <p:txBody>
          <a:bodyPr wrap="none" rtlCol="0">
            <a:spAutoFit/>
          </a:bodyPr>
          <a:lstStyle/>
          <a:p>
            <a:r>
              <a:rPr lang="en-US" altLang="ko-KR" dirty="0" smtClean="0"/>
              <a:t>AP</a:t>
            </a:r>
            <a:endParaRPr lang="ko-KR" altLang="en-US"/>
          </a:p>
        </p:txBody>
      </p:sp>
      <p:sp>
        <p:nvSpPr>
          <p:cNvPr id="30" name="TextBox 29"/>
          <p:cNvSpPr txBox="1"/>
          <p:nvPr/>
        </p:nvSpPr>
        <p:spPr>
          <a:xfrm>
            <a:off x="609600" y="6218380"/>
            <a:ext cx="462499" cy="276999"/>
          </a:xfrm>
          <a:prstGeom prst="rect">
            <a:avLst/>
          </a:prstGeom>
          <a:noFill/>
        </p:spPr>
        <p:txBody>
          <a:bodyPr wrap="none" rtlCol="0">
            <a:spAutoFit/>
          </a:bodyPr>
          <a:lstStyle/>
          <a:p>
            <a:r>
              <a:rPr lang="en-US" altLang="ko-KR" dirty="0" smtClean="0"/>
              <a:t>STA</a:t>
            </a:r>
            <a:endParaRPr lang="ko-KR" altLang="en-US"/>
          </a:p>
        </p:txBody>
      </p:sp>
      <p:cxnSp>
        <p:nvCxnSpPr>
          <p:cNvPr id="31" name="직선 화살표 연결선 30"/>
          <p:cNvCxnSpPr/>
          <p:nvPr/>
        </p:nvCxnSpPr>
        <p:spPr bwMode="auto">
          <a:xfrm>
            <a:off x="1620245" y="5002211"/>
            <a:ext cx="0" cy="1354669"/>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2" name="TextBox 31"/>
          <p:cNvSpPr txBox="1"/>
          <p:nvPr/>
        </p:nvSpPr>
        <p:spPr>
          <a:xfrm rot="16200000">
            <a:off x="943016" y="553675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33" name="직선 화살표 연결선 32"/>
          <p:cNvCxnSpPr/>
          <p:nvPr/>
        </p:nvCxnSpPr>
        <p:spPr bwMode="auto">
          <a:xfrm>
            <a:off x="2519937" y="5002211"/>
            <a:ext cx="0" cy="134620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4" name="TextBox 33"/>
          <p:cNvSpPr txBox="1"/>
          <p:nvPr/>
        </p:nvSpPr>
        <p:spPr>
          <a:xfrm rot="16200000">
            <a:off x="1670197" y="5488849"/>
            <a:ext cx="1257460" cy="461665"/>
          </a:xfrm>
          <a:prstGeom prst="rect">
            <a:avLst/>
          </a:prstGeom>
          <a:noFill/>
        </p:spPr>
        <p:txBody>
          <a:bodyPr wrap="square" rtlCol="0">
            <a:spAutoFit/>
          </a:bodyPr>
          <a:lstStyle/>
          <a:p>
            <a:r>
              <a:rPr lang="en-US" altLang="ko-KR" dirty="0" smtClean="0"/>
              <a:t>WUR Mode Suspend Request</a:t>
            </a:r>
            <a:endParaRPr lang="ko-KR" altLang="en-US"/>
          </a:p>
        </p:txBody>
      </p:sp>
      <p:sp>
        <p:nvSpPr>
          <p:cNvPr id="36" name="TextBox 35"/>
          <p:cNvSpPr txBox="1"/>
          <p:nvPr/>
        </p:nvSpPr>
        <p:spPr>
          <a:xfrm rot="16200000">
            <a:off x="2119464" y="5419873"/>
            <a:ext cx="1395412" cy="461665"/>
          </a:xfrm>
          <a:prstGeom prst="rect">
            <a:avLst/>
          </a:prstGeom>
          <a:noFill/>
        </p:spPr>
        <p:txBody>
          <a:bodyPr wrap="square" rtlCol="0">
            <a:spAutoFit/>
          </a:bodyPr>
          <a:lstStyle/>
          <a:p>
            <a:r>
              <a:rPr lang="en-US" altLang="ko-KR" dirty="0" smtClean="0"/>
              <a:t>WUR Mode Suspend Response</a:t>
            </a:r>
            <a:endParaRPr lang="ko-KR" altLang="en-US"/>
          </a:p>
        </p:txBody>
      </p:sp>
      <p:cxnSp>
        <p:nvCxnSpPr>
          <p:cNvPr id="37" name="직선 화살표 연결선 36"/>
          <p:cNvCxnSpPr/>
          <p:nvPr/>
        </p:nvCxnSpPr>
        <p:spPr bwMode="auto">
          <a:xfrm>
            <a:off x="3048000" y="5002211"/>
            <a:ext cx="1" cy="134620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9" name="직선 화살표 연결선 38"/>
          <p:cNvCxnSpPr/>
          <p:nvPr/>
        </p:nvCxnSpPr>
        <p:spPr bwMode="auto">
          <a:xfrm flipH="1">
            <a:off x="3723494" y="5002211"/>
            <a:ext cx="4" cy="13631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TextBox 39"/>
          <p:cNvSpPr txBox="1"/>
          <p:nvPr/>
        </p:nvSpPr>
        <p:spPr>
          <a:xfrm rot="16200000">
            <a:off x="2794959" y="5436804"/>
            <a:ext cx="1395412" cy="461665"/>
          </a:xfrm>
          <a:prstGeom prst="rect">
            <a:avLst/>
          </a:prstGeom>
          <a:noFill/>
        </p:spPr>
        <p:txBody>
          <a:bodyPr wrap="square" rtlCol="0">
            <a:spAutoFit/>
          </a:bodyPr>
          <a:lstStyle/>
          <a:p>
            <a:r>
              <a:rPr lang="en-US" altLang="ko-KR" dirty="0" smtClean="0">
                <a:solidFill>
                  <a:srgbClr val="FF0000"/>
                </a:solidFill>
              </a:rPr>
              <a:t>WUR GID management (</a:t>
            </a:r>
            <a:r>
              <a:rPr lang="en-US" altLang="ko-KR" u="sng" dirty="0" smtClean="0">
                <a:solidFill>
                  <a:srgbClr val="FF0000"/>
                </a:solidFill>
              </a:rPr>
              <a:t>GIDs</a:t>
            </a:r>
            <a:r>
              <a:rPr lang="en-US" altLang="ko-KR" dirty="0" smtClean="0">
                <a:solidFill>
                  <a:srgbClr val="FF0000"/>
                </a:solidFill>
              </a:rPr>
              <a:t>)</a:t>
            </a:r>
            <a:endParaRPr lang="ko-KR" altLang="en-US">
              <a:solidFill>
                <a:srgbClr val="FF0000"/>
              </a:solidFill>
            </a:endParaRPr>
          </a:p>
        </p:txBody>
      </p:sp>
      <p:sp>
        <p:nvSpPr>
          <p:cNvPr id="45" name="TextBox 44"/>
          <p:cNvSpPr txBox="1"/>
          <p:nvPr/>
        </p:nvSpPr>
        <p:spPr>
          <a:xfrm>
            <a:off x="6172200" y="5360611"/>
            <a:ext cx="2362200" cy="830997"/>
          </a:xfrm>
          <a:prstGeom prst="rect">
            <a:avLst/>
          </a:prstGeom>
          <a:noFill/>
        </p:spPr>
        <p:txBody>
          <a:bodyPr wrap="square" rtlCol="0">
            <a:spAutoFit/>
          </a:bodyPr>
          <a:lstStyle/>
          <a:p>
            <a:r>
              <a:rPr lang="en-US" altLang="ko-KR" dirty="0" smtClean="0"/>
              <a:t>We prefer option 1 because option 1 is simple and doesn’t make an additional procedure and new frame for Group ID assignment</a:t>
            </a:r>
            <a:endParaRPr lang="ko-KR" altLang="en-US"/>
          </a:p>
        </p:txBody>
      </p:sp>
      <p:cxnSp>
        <p:nvCxnSpPr>
          <p:cNvPr id="35" name="직선 화살표 연결선 34"/>
          <p:cNvCxnSpPr/>
          <p:nvPr/>
        </p:nvCxnSpPr>
        <p:spPr bwMode="auto">
          <a:xfrm>
            <a:off x="4348737" y="5021965"/>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8" name="TextBox 37"/>
          <p:cNvSpPr txBox="1"/>
          <p:nvPr/>
        </p:nvSpPr>
        <p:spPr>
          <a:xfrm rot="16200000">
            <a:off x="3498997" y="5457802"/>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41" name="직선 화살표 연결선 40"/>
          <p:cNvCxnSpPr/>
          <p:nvPr/>
        </p:nvCxnSpPr>
        <p:spPr bwMode="auto">
          <a:xfrm>
            <a:off x="4876800" y="5021965"/>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2" name="TextBox 41"/>
          <p:cNvSpPr txBox="1"/>
          <p:nvPr/>
        </p:nvSpPr>
        <p:spPr>
          <a:xfrm rot="16200000">
            <a:off x="4002500" y="5443065"/>
            <a:ext cx="1286935" cy="461665"/>
          </a:xfrm>
          <a:prstGeom prst="rect">
            <a:avLst/>
          </a:prstGeom>
          <a:noFill/>
        </p:spPr>
        <p:txBody>
          <a:bodyPr wrap="square" rtlCol="0">
            <a:spAutoFit/>
          </a:bodyPr>
          <a:lstStyle/>
          <a:p>
            <a:r>
              <a:rPr lang="en-US" altLang="ko-KR" dirty="0" smtClean="0"/>
              <a:t>WUR Mode Response</a:t>
            </a:r>
            <a:endParaRPr lang="ko-KR" altLang="en-US"/>
          </a:p>
        </p:txBody>
      </p:sp>
    </p:spTree>
    <p:extLst>
      <p:ext uri="{BB962C8B-B14F-4D97-AF65-F5344CB8AC3E}">
        <p14:creationId xmlns:p14="http://schemas.microsoft.com/office/powerpoint/2010/main" val="1039488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(2/3)</a:t>
            </a:r>
            <a:endParaRPr lang="ko-KR" altLang="en-US" dirty="0"/>
          </a:p>
        </p:txBody>
      </p:sp>
      <p:sp>
        <p:nvSpPr>
          <p:cNvPr id="3" name="내용 개체 틀 2"/>
          <p:cNvSpPr>
            <a:spLocks noGrp="1"/>
          </p:cNvSpPr>
          <p:nvPr>
            <p:ph idx="1"/>
          </p:nvPr>
        </p:nvSpPr>
        <p:spPr/>
        <p:txBody>
          <a:bodyPr/>
          <a:lstStyle/>
          <a:p>
            <a:r>
              <a:rPr lang="en-US" altLang="ko-KR" sz="1800" dirty="0" smtClean="0"/>
              <a:t>Multicast wake-up packet can be used for PCR MU PPDU TX (i.e., unicast data) as well as multicast-group addressed frames TX</a:t>
            </a:r>
          </a:p>
          <a:p>
            <a:pPr lvl="1"/>
            <a:r>
              <a:rPr lang="en-US" altLang="ko-KR" sz="1400" dirty="0" smtClean="0"/>
              <a:t>Note that group address is divided into broadcast address and multicast-group address in [2]</a:t>
            </a:r>
          </a:p>
          <a:p>
            <a:pPr lvl="1"/>
            <a:r>
              <a:rPr lang="en-US" altLang="ko-KR" sz="1400" dirty="0" smtClean="0"/>
              <a:t>Broadcast wake-up frame can be used for indicating broadcast addressed frame</a:t>
            </a:r>
          </a:p>
          <a:p>
            <a:r>
              <a:rPr lang="en-US" altLang="ko-KR" sz="1800" dirty="0" smtClean="0"/>
              <a:t>For multicast </a:t>
            </a:r>
            <a:r>
              <a:rPr lang="en-US" altLang="ko-KR" sz="1800" dirty="0"/>
              <a:t>wake-up for PCR MU PPDU </a:t>
            </a:r>
            <a:r>
              <a:rPr lang="en-US" altLang="ko-KR" sz="1800" dirty="0" smtClean="0"/>
              <a:t>TX, intended STA needs to send WUR response frame to a AP through PCR </a:t>
            </a:r>
          </a:p>
          <a:p>
            <a:r>
              <a:rPr lang="en-US" altLang="ko-KR" sz="1800" dirty="0" smtClean="0"/>
              <a:t>Generally, AP will not require intended STA to send WUR response frame through PCR in response to multicast wake-up frame for multicast-group addressed frames </a:t>
            </a:r>
          </a:p>
          <a:p>
            <a:pPr lvl="1"/>
            <a:r>
              <a:rPr lang="en-US" altLang="ko-KR" sz="1400" dirty="0" smtClean="0"/>
              <a:t>But AP may require intended STA to send WUR response frame in response to multicast wake-up frame for some multicast-group group addressed frame </a:t>
            </a:r>
          </a:p>
          <a:p>
            <a:pPr lvl="2"/>
            <a:r>
              <a:rPr lang="en-US" altLang="ko-KR" sz="1200" dirty="0" smtClean="0"/>
              <a:t>E.g., STAs requiring GCR Block </a:t>
            </a:r>
            <a:r>
              <a:rPr lang="en-US" altLang="ko-KR" sz="1200" dirty="0" err="1" smtClean="0"/>
              <a:t>Ack</a:t>
            </a:r>
            <a:r>
              <a:rPr lang="en-US" altLang="ko-KR" sz="1200" dirty="0" smtClean="0"/>
              <a:t> or when the number of STAs belonging to a group is small</a:t>
            </a:r>
          </a:p>
          <a:p>
            <a:endParaRPr lang="en-US" altLang="ko-KR" sz="18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2469071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(3/3)</a:t>
            </a:r>
            <a:endParaRPr lang="ko-KR" altLang="en-US" dirty="0"/>
          </a:p>
        </p:txBody>
      </p:sp>
      <p:sp>
        <p:nvSpPr>
          <p:cNvPr id="3" name="내용 개체 틀 2"/>
          <p:cNvSpPr>
            <a:spLocks noGrp="1"/>
          </p:cNvSpPr>
          <p:nvPr>
            <p:ph idx="1"/>
          </p:nvPr>
        </p:nvSpPr>
        <p:spPr/>
        <p:txBody>
          <a:bodyPr/>
          <a:lstStyle/>
          <a:p>
            <a:r>
              <a:rPr lang="en-US" altLang="ko-KR" sz="1800" dirty="0"/>
              <a:t>Need a mechanism to indicate whether or not the intended STA should send WUR response frame in response to multicast wake-up frame</a:t>
            </a:r>
          </a:p>
          <a:p>
            <a:r>
              <a:rPr lang="en-US" altLang="ko-KR" sz="1800" dirty="0"/>
              <a:t>Option 1: adding 1 bit indicator in TD Control </a:t>
            </a:r>
            <a:r>
              <a:rPr lang="en-US" altLang="ko-KR" sz="1800" dirty="0" smtClean="0"/>
              <a:t>field of MU WUR frame</a:t>
            </a:r>
            <a:endParaRPr lang="en-US" altLang="ko-KR" sz="1800" dirty="0"/>
          </a:p>
          <a:p>
            <a:pPr lvl="1"/>
            <a:r>
              <a:rPr lang="en-US" altLang="ko-KR" sz="1400" dirty="0" smtClean="0"/>
              <a:t>When the MU WUR frame is sent, AP decides if the MU WUR frame requires STA to send WUR response frame or not </a:t>
            </a:r>
            <a:r>
              <a:rPr lang="en-US" altLang="ko-KR" sz="1400" dirty="0" smtClean="0">
                <a:sym typeface="Wingdings" panose="05000000000000000000" pitchFamily="2" charset="2"/>
              </a:rPr>
              <a:t> </a:t>
            </a:r>
            <a:r>
              <a:rPr lang="en-US" altLang="ko-KR" sz="1400" dirty="0"/>
              <a:t>Providing the flexible </a:t>
            </a:r>
            <a:r>
              <a:rPr lang="en-US" altLang="ko-KR" sz="1400" dirty="0" smtClean="0"/>
              <a:t>scheduling and adopting this to all GIDs but need to add 1 bit in TDC</a:t>
            </a:r>
          </a:p>
          <a:p>
            <a:r>
              <a:rPr lang="en-US" altLang="ko-KR" sz="1800" dirty="0" smtClean="0"/>
              <a:t>Option 2: Two types of Group ID</a:t>
            </a:r>
          </a:p>
          <a:p>
            <a:pPr lvl="1"/>
            <a:r>
              <a:rPr lang="en-US" altLang="ko-KR" sz="1400" dirty="0" smtClean="0"/>
              <a:t>During GID assignment, AP indicates if the GID requires intended STA to send WUR response frame </a:t>
            </a:r>
            <a:r>
              <a:rPr lang="en-US" altLang="ko-KR" sz="1400" dirty="0" smtClean="0">
                <a:sym typeface="Wingdings" panose="05000000000000000000" pitchFamily="2" charset="2"/>
              </a:rPr>
              <a:t> Not providing full flexible scheduling but not require additional bit in WUR frame</a:t>
            </a:r>
            <a:endParaRPr lang="en-US" altLang="ko-KR" sz="1400" dirty="0" smtClean="0"/>
          </a:p>
          <a:p>
            <a:pPr lvl="1"/>
            <a:r>
              <a:rPr lang="en-US" altLang="ko-KR" sz="1400" dirty="0" smtClean="0"/>
              <a:t>A part of Group IDs requires STA to send WUR response frame for multicast wake-up</a:t>
            </a:r>
          </a:p>
          <a:p>
            <a:pPr lvl="1"/>
            <a:r>
              <a:rPr lang="en-US" altLang="ko-KR" sz="1400" dirty="0" smtClean="0"/>
              <a:t>The other GIDs does not require STA to send WUR response frame for multicast wake-up</a:t>
            </a:r>
            <a:endParaRPr lang="en-US" altLang="ko-KR" sz="1400" dirty="0"/>
          </a:p>
          <a:p>
            <a:pPr lvl="1"/>
            <a:endParaRPr lang="en-US" altLang="ko-KR" sz="1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1566477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(1/4)</a:t>
            </a:r>
            <a:endParaRPr lang="ko-KR" altLang="en-US"/>
          </a:p>
        </p:txBody>
      </p:sp>
      <p:sp>
        <p:nvSpPr>
          <p:cNvPr id="3" name="내용 개체 틀 2"/>
          <p:cNvSpPr>
            <a:spLocks noGrp="1"/>
          </p:cNvSpPr>
          <p:nvPr>
            <p:ph idx="1"/>
          </p:nvPr>
        </p:nvSpPr>
        <p:spPr/>
        <p:txBody>
          <a:bodyPr/>
          <a:lstStyle/>
          <a:p>
            <a:pPr lvl="0"/>
            <a:r>
              <a:rPr lang="en-GB" altLang="ko-KR" sz="1600" dirty="0" smtClean="0"/>
              <a:t>In SFD[1]: A </a:t>
            </a:r>
            <a:r>
              <a:rPr lang="en-GB" altLang="ko-KR" sz="1600" dirty="0"/>
              <a:t>wake-up frame with variable length may contain the information for the multiple STAs in the Frame Body </a:t>
            </a:r>
            <a:endParaRPr lang="ko-KR" altLang="ko-KR" sz="1600"/>
          </a:p>
          <a:p>
            <a:pPr lvl="1"/>
            <a:r>
              <a:rPr lang="en-GB" altLang="ko-KR" sz="1400" dirty="0"/>
              <a:t>The detailed information of multiple STAs (e.g., bitmap, ID list) is TBD</a:t>
            </a:r>
            <a:endParaRPr lang="ko-KR" altLang="ko-KR" sz="1400"/>
          </a:p>
          <a:p>
            <a:pPr lvl="1"/>
            <a:r>
              <a:rPr lang="en-GB" altLang="ko-KR" sz="1400" dirty="0"/>
              <a:t>Unicast wake-up frame does not carry the information of multiple </a:t>
            </a:r>
            <a:r>
              <a:rPr lang="en-GB" altLang="ko-KR" sz="1400" dirty="0" smtClean="0"/>
              <a:t>STAs</a:t>
            </a:r>
          </a:p>
          <a:p>
            <a:r>
              <a:rPr lang="en-GB" altLang="ko-KR" sz="1600" dirty="0" smtClean="0"/>
              <a:t>This is extended format of multicast wake-up</a:t>
            </a:r>
          </a:p>
          <a:p>
            <a:r>
              <a:rPr lang="en-US" altLang="ko-KR" sz="1600" dirty="0"/>
              <a:t>If Address field contains Group ID and Length </a:t>
            </a:r>
            <a:r>
              <a:rPr lang="en-US" altLang="ko-KR" sz="1600" dirty="0" smtClean="0"/>
              <a:t>= 0</a:t>
            </a:r>
            <a:r>
              <a:rPr lang="en-US" altLang="ko-KR" sz="1600" dirty="0"/>
              <a:t>, </a:t>
            </a:r>
            <a:r>
              <a:rPr lang="en-US" altLang="ko-KR" sz="1600" dirty="0" smtClean="0"/>
              <a:t>Frame Body is not present and all of the STAs belonging to the group turns on their PCR</a:t>
            </a:r>
          </a:p>
          <a:p>
            <a:r>
              <a:rPr lang="en-US" altLang="ko-KR" sz="1600" dirty="0" smtClean="0"/>
              <a:t>If Address field contains Group ID and Length &gt; 0, the WID/User bitmap is included in the Frame Body and only STAs corresponding to the bits set to 1 in the bitmap will turn on their PCR</a:t>
            </a:r>
          </a:p>
          <a:p>
            <a:endParaRPr lang="ko-KR" altLang="en-US" sz="12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2133600" y="48006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MAC header</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3657600" y="48006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 Body</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5181600" y="4800600"/>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FCS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9" name="직선 연결선 18"/>
          <p:cNvCxnSpPr/>
          <p:nvPr/>
        </p:nvCxnSpPr>
        <p:spPr bwMode="auto">
          <a:xfrm flipH="1">
            <a:off x="990600" y="5029200"/>
            <a:ext cx="11430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직선 연결선 19"/>
          <p:cNvCxnSpPr/>
          <p:nvPr/>
        </p:nvCxnSpPr>
        <p:spPr bwMode="auto">
          <a:xfrm flipH="1">
            <a:off x="3287926" y="5029200"/>
            <a:ext cx="369673"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직사각형 20"/>
          <p:cNvSpPr/>
          <p:nvPr/>
        </p:nvSpPr>
        <p:spPr bwMode="auto">
          <a:xfrm>
            <a:off x="1001927" y="5257800"/>
            <a:ext cx="2285998"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Type=1, Length</a:t>
            </a:r>
            <a:r>
              <a:rPr kumimoji="0" lang="en-US" altLang="ko-KR" sz="1000" b="0" i="0" u="none" strike="noStrike" cap="none" normalizeH="0" dirty="0" smtClean="0">
                <a:ln>
                  <a:noFill/>
                </a:ln>
                <a:solidFill>
                  <a:schemeClr val="tx1"/>
                </a:solidFill>
                <a:effectLst/>
                <a:latin typeface="Times New Roman" pitchFamily="18" charset="0"/>
              </a:rPr>
              <a:t>=2 byte, Address=GID</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429000" y="5257800"/>
            <a:ext cx="2286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2 bytes WID/User</a:t>
            </a:r>
            <a:r>
              <a:rPr kumimoji="0" lang="en-US" altLang="ko-KR" sz="1000" b="0" i="0" u="none" strike="noStrike" cap="none" normalizeH="0" dirty="0" smtClean="0">
                <a:ln>
                  <a:noFill/>
                </a:ln>
                <a:solidFill>
                  <a:schemeClr val="tx1"/>
                </a:solidFill>
                <a:effectLst/>
                <a:latin typeface="Times New Roman" pitchFamily="18" charset="0"/>
              </a:rPr>
              <a:t> Bitmap</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23" name="직선 연결선 22"/>
          <p:cNvCxnSpPr/>
          <p:nvPr/>
        </p:nvCxnSpPr>
        <p:spPr bwMode="auto">
          <a:xfrm flipH="1">
            <a:off x="3429000" y="5029200"/>
            <a:ext cx="2286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직선 연결선 23"/>
          <p:cNvCxnSpPr/>
          <p:nvPr/>
        </p:nvCxnSpPr>
        <p:spPr bwMode="auto">
          <a:xfrm>
            <a:off x="5181600" y="5029200"/>
            <a:ext cx="5334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92669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(2/4)</a:t>
            </a:r>
            <a:endParaRPr lang="ko-KR" altLang="en-US"/>
          </a:p>
        </p:txBody>
      </p:sp>
      <p:sp>
        <p:nvSpPr>
          <p:cNvPr id="3" name="내용 개체 틀 2"/>
          <p:cNvSpPr>
            <a:spLocks noGrp="1"/>
          </p:cNvSpPr>
          <p:nvPr>
            <p:ph idx="1"/>
          </p:nvPr>
        </p:nvSpPr>
        <p:spPr/>
        <p:txBody>
          <a:bodyPr/>
          <a:lstStyle/>
          <a:p>
            <a:r>
              <a:rPr lang="en-US" altLang="ko-KR" sz="1800" dirty="0" smtClean="0"/>
              <a:t>Option 1: WID Bitmap</a:t>
            </a:r>
          </a:p>
          <a:p>
            <a:pPr lvl="1"/>
            <a:r>
              <a:rPr lang="en-US" altLang="ko-KR" sz="1400" dirty="0" smtClean="0"/>
              <a:t>STA’s </a:t>
            </a:r>
            <a:r>
              <a:rPr lang="en-US" altLang="ko-KR" sz="1400" dirty="0"/>
              <a:t>position in the Bitmap is Bit N where N is value of (STA’s WID mod the bit size of Bitmap)</a:t>
            </a:r>
          </a:p>
          <a:p>
            <a:pPr lvl="2"/>
            <a:r>
              <a:rPr lang="en-US" altLang="ko-KR" sz="1200" dirty="0"/>
              <a:t>E.g.,) If STA X/Y’s WID = 3/32 &amp; Size of Bitmap = 16 bits, then Bit 3/0(=3/32 mode 16) for STA X/Y </a:t>
            </a:r>
          </a:p>
          <a:p>
            <a:pPr lvl="1"/>
            <a:endParaRPr lang="en-US" altLang="ko-KR" sz="1400" dirty="0"/>
          </a:p>
          <a:p>
            <a:pPr lvl="1"/>
            <a:endParaRPr lang="en-US" altLang="ko-KR" sz="1400" dirty="0"/>
          </a:p>
          <a:p>
            <a:pPr lvl="1"/>
            <a:endParaRPr lang="en-US" altLang="ko-KR" sz="1400" dirty="0"/>
          </a:p>
          <a:p>
            <a:pPr lvl="1"/>
            <a:r>
              <a:rPr lang="en-US" altLang="ko-KR" sz="1400" dirty="0"/>
              <a:t>The received Group ID also should be equal to one of the assigned Group IDs (i.e., if group ID is not equal, the frame is ignored)</a:t>
            </a:r>
          </a:p>
          <a:p>
            <a:pPr lvl="1"/>
            <a:r>
              <a:rPr lang="en-US" altLang="ko-KR" sz="1400" dirty="0"/>
              <a:t>Some STAs may be located at the same position (Bit N) of the bitmap (i.e., not unique position)</a:t>
            </a:r>
          </a:p>
          <a:p>
            <a:pPr lvl="1"/>
            <a:r>
              <a:rPr lang="en-US" altLang="ko-KR" sz="1400" dirty="0"/>
              <a:t>This can be solved by AP’s implementation</a:t>
            </a:r>
          </a:p>
          <a:p>
            <a:pPr lvl="2"/>
            <a:r>
              <a:rPr lang="en-US" altLang="ko-KR" sz="1200" dirty="0"/>
              <a:t>Ex 1) AP can assign those STAs to different groups (e.g., Group 1 for WID = 16, Group 2 for WID = 32)</a:t>
            </a:r>
          </a:p>
          <a:p>
            <a:pPr lvl="2"/>
            <a:r>
              <a:rPr lang="en-US" altLang="ko-KR" sz="1200" dirty="0"/>
              <a:t>Ex 2) AP can assign those STAs to different On durations (e.g., Group 1 and 1</a:t>
            </a:r>
            <a:r>
              <a:rPr lang="en-US" altLang="ko-KR" sz="1200" baseline="30000" dirty="0"/>
              <a:t>st</a:t>
            </a:r>
            <a:r>
              <a:rPr lang="en-US" altLang="ko-KR" sz="1200" dirty="0"/>
              <a:t> On duration for WID = 8, Group 1 and 2</a:t>
            </a:r>
            <a:r>
              <a:rPr lang="en-US" altLang="ko-KR" sz="1200" baseline="30000" dirty="0"/>
              <a:t>nd</a:t>
            </a:r>
            <a:r>
              <a:rPr lang="en-US" altLang="ko-KR" sz="1200" dirty="0"/>
              <a:t> On duration for WID=16)</a:t>
            </a:r>
          </a:p>
          <a:p>
            <a:pPr lvl="2"/>
            <a:r>
              <a:rPr lang="en-US" altLang="ko-KR" sz="1200" dirty="0"/>
              <a:t>Ex 3) AP can use WID Bitmap considering only STAs which have the capability of variable frame length</a:t>
            </a:r>
          </a:p>
          <a:p>
            <a:pPr lvl="1"/>
            <a:r>
              <a:rPr lang="en-US" altLang="ko-KR" sz="1400" dirty="0" smtClean="0"/>
              <a:t>When AP assigns WUR GIDs to a STA, the AP doesn’t need to notify the STA of the User position in the group </a:t>
            </a:r>
            <a:r>
              <a:rPr lang="en-US" altLang="ko-KR" sz="1400" dirty="0" smtClean="0">
                <a:sym typeface="Wingdings" panose="05000000000000000000" pitchFamily="2" charset="2"/>
              </a:rPr>
              <a:t> No overhead of User Position information in the assignment frame</a:t>
            </a:r>
            <a:endParaRPr lang="en-US" altLang="ko-KR" sz="1400" dirty="0" smtClean="0"/>
          </a:p>
          <a:p>
            <a:pPr lvl="1"/>
            <a:r>
              <a:rPr lang="en-US" altLang="ko-KR" sz="1400" dirty="0" smtClean="0"/>
              <a:t> ….</a:t>
            </a:r>
            <a:endParaRPr lang="en-US" altLang="ko-KR"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1985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B0</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2211344"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24445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26731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28997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3128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B5</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352800"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B6</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3918226" y="3124200"/>
            <a:ext cx="342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B15</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a:stCxn id="25" idx="1"/>
            <a:endCxn id="19" idx="2"/>
          </p:cNvCxnSpPr>
          <p:nvPr/>
        </p:nvCxnSpPr>
        <p:spPr bwMode="auto">
          <a:xfrm flipH="1" flipV="1">
            <a:off x="2787478" y="3505200"/>
            <a:ext cx="336722" cy="1384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3124200" y="3505199"/>
            <a:ext cx="603114" cy="276999"/>
          </a:xfrm>
          <a:prstGeom prst="rect">
            <a:avLst/>
          </a:prstGeom>
          <a:noFill/>
        </p:spPr>
        <p:txBody>
          <a:bodyPr wrap="none" rtlCol="0">
            <a:spAutoFit/>
          </a:bodyPr>
          <a:lstStyle/>
          <a:p>
            <a:r>
              <a:rPr lang="en-US" altLang="ko-KR" dirty="0" smtClean="0"/>
              <a:t>STA X</a:t>
            </a:r>
            <a:endParaRPr lang="ko-KR" altLang="en-US"/>
          </a:p>
        </p:txBody>
      </p:sp>
      <p:sp>
        <p:nvSpPr>
          <p:cNvPr id="26" name="TextBox 25"/>
          <p:cNvSpPr txBox="1"/>
          <p:nvPr/>
        </p:nvSpPr>
        <p:spPr>
          <a:xfrm>
            <a:off x="1161738" y="3491297"/>
            <a:ext cx="603114" cy="276999"/>
          </a:xfrm>
          <a:prstGeom prst="rect">
            <a:avLst/>
          </a:prstGeom>
          <a:noFill/>
        </p:spPr>
        <p:txBody>
          <a:bodyPr wrap="none" rtlCol="0">
            <a:spAutoFit/>
          </a:bodyPr>
          <a:lstStyle/>
          <a:p>
            <a:r>
              <a:rPr lang="en-US" altLang="ko-KR" dirty="0" smtClean="0"/>
              <a:t>STA Y</a:t>
            </a:r>
            <a:endParaRPr lang="ko-KR" altLang="en-US"/>
          </a:p>
        </p:txBody>
      </p:sp>
      <p:cxnSp>
        <p:nvCxnSpPr>
          <p:cNvPr id="27" name="직선 화살표 연결선 26"/>
          <p:cNvCxnSpPr>
            <a:stCxn id="26" idx="3"/>
            <a:endCxn id="16" idx="2"/>
          </p:cNvCxnSpPr>
          <p:nvPr/>
        </p:nvCxnSpPr>
        <p:spPr bwMode="auto">
          <a:xfrm flipV="1">
            <a:off x="1764852" y="3505200"/>
            <a:ext cx="334767" cy="12459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p:cNvSpPr txBox="1"/>
          <p:nvPr/>
        </p:nvSpPr>
        <p:spPr>
          <a:xfrm>
            <a:off x="3581400" y="3152001"/>
            <a:ext cx="338554" cy="276999"/>
          </a:xfrm>
          <a:prstGeom prst="rect">
            <a:avLst/>
          </a:prstGeom>
          <a:noFill/>
        </p:spPr>
        <p:txBody>
          <a:bodyPr wrap="none" rtlCol="0">
            <a:spAutoFit/>
          </a:bodyPr>
          <a:lstStyle/>
          <a:p>
            <a:r>
              <a:rPr lang="en-US" altLang="ko-KR" dirty="0" smtClean="0"/>
              <a:t>…</a:t>
            </a:r>
            <a:endParaRPr lang="ko-KR" altLang="en-US"/>
          </a:p>
        </p:txBody>
      </p:sp>
    </p:spTree>
    <p:extLst>
      <p:ext uri="{BB962C8B-B14F-4D97-AF65-F5344CB8AC3E}">
        <p14:creationId xmlns:p14="http://schemas.microsoft.com/office/powerpoint/2010/main" val="145620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(3/4)</a:t>
            </a:r>
            <a:endParaRPr lang="ko-KR" altLang="en-US"/>
          </a:p>
        </p:txBody>
      </p:sp>
      <p:sp>
        <p:nvSpPr>
          <p:cNvPr id="3" name="내용 개체 틀 2"/>
          <p:cNvSpPr>
            <a:spLocks noGrp="1"/>
          </p:cNvSpPr>
          <p:nvPr>
            <p:ph idx="1"/>
          </p:nvPr>
        </p:nvSpPr>
        <p:spPr/>
        <p:txBody>
          <a:bodyPr/>
          <a:lstStyle/>
          <a:p>
            <a:r>
              <a:rPr lang="en-US" altLang="ko-KR" sz="1800" dirty="0" smtClean="0"/>
              <a:t>Option 2: User Bitmap</a:t>
            </a:r>
          </a:p>
          <a:p>
            <a:pPr lvl="1"/>
            <a:r>
              <a:rPr lang="en-US" altLang="ko-KR" sz="1400" dirty="0" smtClean="0"/>
              <a:t>When AP assigns Group IDs to a STA, the AP informs the STA of the User Position in the group (similar to 11ac GID management procedure [2]). That is, </a:t>
            </a:r>
            <a:r>
              <a:rPr lang="en-US" altLang="ko-KR" sz="1400" dirty="0" smtClean="0">
                <a:sym typeface="Wingdings" panose="05000000000000000000" pitchFamily="2" charset="2"/>
              </a:rPr>
              <a:t>Need to add the User Position information into the frame for GID assignment  additional frame overhead</a:t>
            </a:r>
          </a:p>
          <a:p>
            <a:pPr lvl="1"/>
            <a:r>
              <a:rPr lang="en-US" altLang="ko-KR" sz="1400" dirty="0" smtClean="0">
                <a:sym typeface="Wingdings" panose="05000000000000000000" pitchFamily="2" charset="2"/>
              </a:rPr>
              <a:t>The size of User position information depends on the maximum size of User Bitmap </a:t>
            </a:r>
          </a:p>
          <a:p>
            <a:pPr lvl="2"/>
            <a:r>
              <a:rPr lang="en-US" altLang="ko-KR" sz="1200" dirty="0"/>
              <a:t>E.g.,) if the maximum size of the User Bitmap is </a:t>
            </a:r>
            <a:r>
              <a:rPr lang="en-US" altLang="ko-KR" sz="1200" dirty="0" smtClean="0"/>
              <a:t>2 </a:t>
            </a:r>
            <a:r>
              <a:rPr lang="en-US" altLang="ko-KR" sz="1200" dirty="0"/>
              <a:t>bytes </a:t>
            </a:r>
            <a:r>
              <a:rPr lang="en-US" altLang="ko-KR" sz="1200" dirty="0" smtClean="0"/>
              <a:t>(16 </a:t>
            </a:r>
            <a:r>
              <a:rPr lang="en-US" altLang="ko-KR" sz="1200" dirty="0"/>
              <a:t>bits)</a:t>
            </a:r>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r>
              <a:rPr lang="en-US" altLang="ko-KR" sz="1200" dirty="0" smtClean="0"/>
              <a:t>E.g.,) if the maximum size of the User Bitmap is 4 bytes (32 bits)</a:t>
            </a:r>
          </a:p>
          <a:p>
            <a:pPr lvl="2"/>
            <a:endParaRPr lang="en-US" altLang="ko-KR" sz="1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9" name="TextBox 8"/>
          <p:cNvSpPr txBox="1"/>
          <p:nvPr/>
        </p:nvSpPr>
        <p:spPr>
          <a:xfrm>
            <a:off x="1756747" y="3685401"/>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28" name="TextBox 27"/>
          <p:cNvSpPr txBox="1"/>
          <p:nvPr/>
        </p:nvSpPr>
        <p:spPr>
          <a:xfrm>
            <a:off x="2895600" y="3685400"/>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29" name="TextBox 28"/>
          <p:cNvSpPr txBox="1"/>
          <p:nvPr/>
        </p:nvSpPr>
        <p:spPr>
          <a:xfrm>
            <a:off x="4652347" y="3685400"/>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0" name="TextBox 29"/>
          <p:cNvSpPr txBox="1"/>
          <p:nvPr/>
        </p:nvSpPr>
        <p:spPr>
          <a:xfrm>
            <a:off x="4174123" y="3761601"/>
            <a:ext cx="338554" cy="276999"/>
          </a:xfrm>
          <a:prstGeom prst="rect">
            <a:avLst/>
          </a:prstGeom>
          <a:noFill/>
        </p:spPr>
        <p:txBody>
          <a:bodyPr wrap="none" rtlCol="0">
            <a:spAutoFit/>
          </a:bodyPr>
          <a:lstStyle/>
          <a:p>
            <a:r>
              <a:rPr lang="en-US" altLang="ko-KR" dirty="0" smtClean="0"/>
              <a:t>…</a:t>
            </a:r>
            <a:endParaRPr lang="ko-KR" altLang="en-US"/>
          </a:p>
        </p:txBody>
      </p:sp>
      <p:sp>
        <p:nvSpPr>
          <p:cNvPr id="31" name="TextBox 30"/>
          <p:cNvSpPr txBox="1"/>
          <p:nvPr/>
        </p:nvSpPr>
        <p:spPr>
          <a:xfrm>
            <a:off x="2044955"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2" name="TextBox 31"/>
          <p:cNvSpPr txBox="1"/>
          <p:nvPr/>
        </p:nvSpPr>
        <p:spPr>
          <a:xfrm>
            <a:off x="3153496"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3" name="TextBox 32"/>
          <p:cNvSpPr txBox="1"/>
          <p:nvPr/>
        </p:nvSpPr>
        <p:spPr>
          <a:xfrm>
            <a:off x="4964007" y="4147065"/>
            <a:ext cx="522900" cy="276999"/>
          </a:xfrm>
          <a:prstGeom prst="rect">
            <a:avLst/>
          </a:prstGeom>
          <a:noFill/>
        </p:spPr>
        <p:txBody>
          <a:bodyPr wrap="none" rtlCol="0">
            <a:spAutoFit/>
          </a:bodyPr>
          <a:lstStyle/>
          <a:p>
            <a:r>
              <a:rPr lang="en-US" altLang="ko-KR" dirty="0" smtClean="0"/>
              <a:t>4 bits</a:t>
            </a:r>
            <a:endParaRPr lang="ko-KR" altLang="en-US"/>
          </a:p>
        </p:txBody>
      </p:sp>
      <p:sp>
        <p:nvSpPr>
          <p:cNvPr id="34" name="TextBox 33"/>
          <p:cNvSpPr txBox="1"/>
          <p:nvPr/>
        </p:nvSpPr>
        <p:spPr>
          <a:xfrm>
            <a:off x="3065048" y="4410428"/>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35" name="TextBox 34"/>
          <p:cNvSpPr txBox="1"/>
          <p:nvPr/>
        </p:nvSpPr>
        <p:spPr>
          <a:xfrm>
            <a:off x="1756747" y="5125702"/>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36" name="TextBox 35"/>
          <p:cNvSpPr txBox="1"/>
          <p:nvPr/>
        </p:nvSpPr>
        <p:spPr>
          <a:xfrm>
            <a:off x="2895600" y="5125701"/>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37" name="TextBox 36"/>
          <p:cNvSpPr txBox="1"/>
          <p:nvPr/>
        </p:nvSpPr>
        <p:spPr>
          <a:xfrm>
            <a:off x="4652347" y="5125701"/>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8" name="TextBox 37"/>
          <p:cNvSpPr txBox="1"/>
          <p:nvPr/>
        </p:nvSpPr>
        <p:spPr>
          <a:xfrm>
            <a:off x="4174123" y="5201902"/>
            <a:ext cx="338554" cy="276999"/>
          </a:xfrm>
          <a:prstGeom prst="rect">
            <a:avLst/>
          </a:prstGeom>
          <a:noFill/>
        </p:spPr>
        <p:txBody>
          <a:bodyPr wrap="none" rtlCol="0">
            <a:spAutoFit/>
          </a:bodyPr>
          <a:lstStyle/>
          <a:p>
            <a:r>
              <a:rPr lang="en-US" altLang="ko-KR" dirty="0" smtClean="0"/>
              <a:t>…</a:t>
            </a:r>
            <a:endParaRPr lang="ko-KR" altLang="en-US"/>
          </a:p>
        </p:txBody>
      </p:sp>
      <p:sp>
        <p:nvSpPr>
          <p:cNvPr id="39" name="TextBox 38"/>
          <p:cNvSpPr txBox="1"/>
          <p:nvPr/>
        </p:nvSpPr>
        <p:spPr>
          <a:xfrm>
            <a:off x="2044955"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0" name="TextBox 39"/>
          <p:cNvSpPr txBox="1"/>
          <p:nvPr/>
        </p:nvSpPr>
        <p:spPr>
          <a:xfrm>
            <a:off x="3153496"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1" name="TextBox 40"/>
          <p:cNvSpPr txBox="1"/>
          <p:nvPr/>
        </p:nvSpPr>
        <p:spPr>
          <a:xfrm>
            <a:off x="4964007" y="5587366"/>
            <a:ext cx="522900" cy="276999"/>
          </a:xfrm>
          <a:prstGeom prst="rect">
            <a:avLst/>
          </a:prstGeom>
          <a:noFill/>
        </p:spPr>
        <p:txBody>
          <a:bodyPr wrap="none" rtlCol="0">
            <a:spAutoFit/>
          </a:bodyPr>
          <a:lstStyle/>
          <a:p>
            <a:r>
              <a:rPr lang="en-US" altLang="ko-KR" dirty="0" smtClean="0"/>
              <a:t>5 bits</a:t>
            </a:r>
            <a:endParaRPr lang="ko-KR" altLang="en-US"/>
          </a:p>
        </p:txBody>
      </p:sp>
      <p:sp>
        <p:nvSpPr>
          <p:cNvPr id="42" name="TextBox 41"/>
          <p:cNvSpPr txBox="1"/>
          <p:nvPr/>
        </p:nvSpPr>
        <p:spPr>
          <a:xfrm>
            <a:off x="3048000" y="5867400"/>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10" name="TextBox 9"/>
          <p:cNvSpPr txBox="1"/>
          <p:nvPr/>
        </p:nvSpPr>
        <p:spPr>
          <a:xfrm>
            <a:off x="6172200" y="3777732"/>
            <a:ext cx="889987" cy="276999"/>
          </a:xfrm>
          <a:prstGeom prst="rect">
            <a:avLst/>
          </a:prstGeom>
          <a:noFill/>
        </p:spPr>
        <p:txBody>
          <a:bodyPr wrap="none" rtlCol="0">
            <a:spAutoFit/>
          </a:bodyPr>
          <a:lstStyle/>
          <a:p>
            <a:r>
              <a:rPr lang="en-US" altLang="ko-KR" dirty="0" smtClean="0"/>
              <a:t>4 x N (bits)</a:t>
            </a:r>
            <a:endParaRPr lang="ko-KR" altLang="en-US"/>
          </a:p>
        </p:txBody>
      </p:sp>
      <p:sp>
        <p:nvSpPr>
          <p:cNvPr id="43" name="TextBox 42"/>
          <p:cNvSpPr txBox="1"/>
          <p:nvPr/>
        </p:nvSpPr>
        <p:spPr>
          <a:xfrm>
            <a:off x="6172199" y="5201902"/>
            <a:ext cx="889987" cy="276999"/>
          </a:xfrm>
          <a:prstGeom prst="rect">
            <a:avLst/>
          </a:prstGeom>
          <a:noFill/>
        </p:spPr>
        <p:txBody>
          <a:bodyPr wrap="none" rtlCol="0">
            <a:spAutoFit/>
          </a:bodyPr>
          <a:lstStyle/>
          <a:p>
            <a:r>
              <a:rPr lang="en-US" altLang="ko-KR" dirty="0" smtClean="0"/>
              <a:t>5 x N (bits)</a:t>
            </a:r>
            <a:endParaRPr lang="ko-KR" altLang="en-US"/>
          </a:p>
        </p:txBody>
      </p:sp>
    </p:spTree>
    <p:extLst>
      <p:ext uri="{BB962C8B-B14F-4D97-AF65-F5344CB8AC3E}">
        <p14:creationId xmlns:p14="http://schemas.microsoft.com/office/powerpoint/2010/main" val="5556679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149714</TotalTime>
  <Words>3005</Words>
  <Application>Microsoft Office PowerPoint</Application>
  <PresentationFormat>화면 슬라이드 쇼(4:3)</PresentationFormat>
  <Paragraphs>332</Paragraphs>
  <Slides>23</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23</vt:i4>
      </vt:variant>
    </vt:vector>
  </HeadingPairs>
  <TitlesOfParts>
    <vt:vector size="29" baseType="lpstr">
      <vt:lpstr>굴림</vt:lpstr>
      <vt:lpstr>맑은 고딕</vt:lpstr>
      <vt:lpstr>Arial</vt:lpstr>
      <vt:lpstr>Times New Roman</vt:lpstr>
      <vt:lpstr>Wingdings</vt:lpstr>
      <vt:lpstr>802-11-Submission</vt:lpstr>
      <vt:lpstr>Further considerations on WUR frame format</vt:lpstr>
      <vt:lpstr>Introduction</vt:lpstr>
      <vt:lpstr>WUR Identifier (WID)</vt:lpstr>
      <vt:lpstr>Group ID (1/3)</vt:lpstr>
      <vt:lpstr>Group ID (2/3)</vt:lpstr>
      <vt:lpstr>Group ID (3/3)</vt:lpstr>
      <vt:lpstr>Multiple STA information in wake-up frame (1/4)</vt:lpstr>
      <vt:lpstr>Multiple STA information in wake-up frame (2/4)</vt:lpstr>
      <vt:lpstr>Multiple STA information in wake-up frame (3/4)</vt:lpstr>
      <vt:lpstr>Multiple STA information in wake-up frame (4/4)</vt:lpstr>
      <vt:lpstr>Broadcast wake-up (1/2)</vt:lpstr>
      <vt:lpstr>Broadcast wake-up (2/2)</vt:lpstr>
      <vt:lpstr>Reference</vt:lpstr>
      <vt:lpstr>Straw Poll 1</vt:lpstr>
      <vt:lpstr>Straw Poll 2</vt:lpstr>
      <vt:lpstr>Straw Poll 3 </vt:lpstr>
      <vt:lpstr>Straw Poll 4 </vt:lpstr>
      <vt:lpstr>Straw Poll 5</vt:lpstr>
      <vt:lpstr>Straw Poll 6</vt:lpstr>
      <vt:lpstr>Straw Poll 7</vt:lpstr>
      <vt:lpstr>Straw Poll 8</vt:lpstr>
      <vt:lpstr>Straw Poll 9 </vt:lpstr>
      <vt:lpstr>Straw Poll 10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1906</cp:revision>
  <cp:lastPrinted>1998-02-10T13:28:06Z</cp:lastPrinted>
  <dcterms:created xsi:type="dcterms:W3CDTF">2007-05-21T21:00:37Z</dcterms:created>
  <dcterms:modified xsi:type="dcterms:W3CDTF">2018-01-15T18:05:02Z</dcterms:modified>
</cp:coreProperties>
</file>