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79" r:id="rId2"/>
    <p:sldId id="480" r:id="rId3"/>
    <p:sldId id="481" r:id="rId4"/>
    <p:sldId id="482" r:id="rId5"/>
    <p:sldId id="483" r:id="rId6"/>
    <p:sldId id="484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55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3633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400" b="1" dirty="0" smtClean="0">
                <a:cs typeface="+mn-cs"/>
              </a:rPr>
              <a:t>doc.: IEEE 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802.11-18/0101r0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6001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     Jan</a:t>
            </a:r>
            <a:r>
              <a:rPr lang="en-US" altLang="zh-CN" sz="1400" b="1" dirty="0" smtClean="0"/>
              <a:t>.</a:t>
            </a:r>
            <a:r>
              <a:rPr lang="en-US" sz="1400" b="1" dirty="0" smtClean="0"/>
              <a:t> 2018</a:t>
            </a:r>
            <a:endParaRPr lang="en-US" sz="1400" b="1" dirty="0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6702072" y="6475413"/>
            <a:ext cx="15885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altLang="zh-CN" dirty="0" smtClean="0"/>
              <a:t>Ming Gan </a:t>
            </a:r>
            <a:r>
              <a:rPr kumimoji="0" lang="fr-FR" altLang="zh-CN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et al. (Huawei)</a:t>
            </a:r>
            <a:endParaRPr kumimoji="0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ouser.com/Passive-Components/Frequency-Control-Timing-Devices/Oscillators/Standard-Clock-Oscillators/_/N-7jdva?P=1yzmo0z&amp;FS=Tru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2800" dirty="0" smtClean="0"/>
              <a:t>Discussion on TSF</a:t>
            </a:r>
            <a:endParaRPr lang="en-US" altLang="zh-CN" sz="2800" dirty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</a:t>
            </a:r>
            <a:r>
              <a:rPr lang="en-US" sz="2000" smtClean="0"/>
              <a:t>:</a:t>
            </a:r>
            <a:r>
              <a:rPr lang="en-US" sz="2000" b="0" smtClean="0"/>
              <a:t> </a:t>
            </a:r>
            <a:r>
              <a:rPr lang="en-US" sz="2000" b="0" smtClean="0"/>
              <a:t>2018-01-10</a:t>
            </a:r>
            <a:endParaRPr lang="en-US" sz="2000" b="0" dirty="0" smtClean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/>
          </p:nvPr>
        </p:nvGraphicFramePr>
        <p:xfrm>
          <a:off x="1066800" y="2768600"/>
          <a:ext cx="67818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ocument" r:id="rId5" imgW="8488757" imgH="4457314" progId="Word.Document.8">
                  <p:embed/>
                </p:oleObj>
              </mc:Choice>
              <mc:Fallback>
                <p:oleObj name="Document" r:id="rId5" imgW="8488757" imgH="44573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68600"/>
                        <a:ext cx="6781800" cy="355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2286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287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TSF timer is proposed to be included in WUR beacon [1-3]</a:t>
            </a:r>
          </a:p>
          <a:p>
            <a:pPr lvl="1">
              <a:buFontTx/>
              <a:buChar char="–"/>
            </a:pPr>
            <a:r>
              <a:rPr lang="en-US" altLang="ja-JP" sz="1600" dirty="0" smtClean="0"/>
              <a:t>It helps the </a:t>
            </a:r>
            <a:r>
              <a:rPr lang="en-US" altLang="ja-JP" sz="1600" dirty="0" err="1" smtClean="0"/>
              <a:t>WURx</a:t>
            </a:r>
            <a:r>
              <a:rPr lang="en-US" altLang="ja-JP" sz="1600" dirty="0" smtClean="0"/>
              <a:t> </a:t>
            </a:r>
            <a:r>
              <a:rPr lang="en-US" altLang="zh-CN" sz="1600" dirty="0" smtClean="0"/>
              <a:t>synchronize to the AP’s timer</a:t>
            </a:r>
            <a:endParaRPr lang="en-US" altLang="ja-JP" sz="1600" dirty="0" smtClean="0"/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Current spec. states that the accuracy of the TSF timer shall be no worse than </a:t>
            </a:r>
            <a:r>
              <a:rPr lang="en-US" altLang="ko-KR" sz="1600" dirty="0" smtClean="0">
                <a:ea typeface="굴림" panose="020B0600000101010101" pitchFamily="34" charset="-127"/>
              </a:rPr>
              <a:t>±100 ppm</a:t>
            </a:r>
          </a:p>
          <a:p>
            <a:pPr lvl="1">
              <a:buFontTx/>
              <a:buChar char="–"/>
            </a:pPr>
            <a:endParaRPr lang="en-US" altLang="ja-JP" sz="1600" dirty="0" smtClean="0"/>
          </a:p>
          <a:p>
            <a:pPr lvl="1">
              <a:buFontTx/>
              <a:buChar char="–"/>
            </a:pPr>
            <a:endParaRPr lang="ja-JP" altLang="en-US" sz="1600" dirty="0"/>
          </a:p>
          <a:p>
            <a:r>
              <a:rPr lang="en-US" altLang="zh-CN" dirty="0" smtClean="0"/>
              <a:t>In this contribution, we focus on</a:t>
            </a:r>
          </a:p>
          <a:p>
            <a:pPr lvl="1"/>
            <a:r>
              <a:rPr lang="en-US" altLang="zh-CN" sz="1600" dirty="0"/>
              <a:t>The TSF timer accuracy </a:t>
            </a:r>
            <a:r>
              <a:rPr lang="en-US" altLang="zh-CN" sz="1600" dirty="0" smtClean="0"/>
              <a:t>requirement</a:t>
            </a:r>
            <a:endParaRPr lang="en-US" altLang="zh-CN" sz="160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48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TSF timer </a:t>
            </a:r>
            <a:r>
              <a:rPr lang="en-US" altLang="zh-CN" dirty="0" smtClean="0"/>
              <a:t>accuracy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To keep high </a:t>
            </a:r>
            <a:r>
              <a:rPr lang="en-US" sz="2000" dirty="0"/>
              <a:t>transmit center frequency and symbol </a:t>
            </a:r>
            <a:r>
              <a:rPr lang="en-US" sz="2000" dirty="0" smtClean="0"/>
              <a:t>clock, a high-</a:t>
            </a:r>
            <a:r>
              <a:rPr lang="en-US" altLang="zh-CN" sz="2000" dirty="0" smtClean="0"/>
              <a:t>precision reference oscillator is required for every 802.11 PHY</a:t>
            </a: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The worse accuracy shall be less than 20 ppm~25 ppm </a:t>
            </a: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Typical reference clock frequencies are 22 or 44 MHz (802.11b), and 20, 40 or 80 MHz (802.11a or 802.11g)</a:t>
            </a:r>
            <a:endParaRPr lang="en-US" altLang="zh-CN" dirty="0" smtClean="0"/>
          </a:p>
          <a:p>
            <a:r>
              <a:rPr lang="en-US" altLang="zh-CN" sz="2000" dirty="0" smtClean="0"/>
              <a:t>At the beginning, 1588 in the upper layer was proposed to maintain timer in the MAC layer</a:t>
            </a:r>
          </a:p>
          <a:p>
            <a:r>
              <a:rPr lang="en-US" altLang="zh-CN" sz="2000" dirty="0" smtClean="0"/>
              <a:t>To further reduce power and cost, </a:t>
            </a:r>
            <a:r>
              <a:rPr lang="en-US" sz="2000" dirty="0" smtClean="0"/>
              <a:t>the </a:t>
            </a:r>
            <a:r>
              <a:rPr lang="en-US" sz="2000" dirty="0"/>
              <a:t>MAC-layer TSF </a:t>
            </a:r>
            <a:r>
              <a:rPr lang="en-US" sz="2000" dirty="0" smtClean="0"/>
              <a:t>timer </a:t>
            </a:r>
            <a:r>
              <a:rPr lang="en-US" altLang="zh-CN" sz="2000" dirty="0" smtClean="0"/>
              <a:t>is derived from a s</a:t>
            </a:r>
            <a:r>
              <a:rPr lang="en-US" sz="2000" dirty="0" smtClean="0"/>
              <a:t>eparate </a:t>
            </a:r>
            <a:r>
              <a:rPr lang="en-US" altLang="zh-CN" sz="2000" dirty="0"/>
              <a:t>reference </a:t>
            </a:r>
            <a:r>
              <a:rPr lang="en-US" altLang="zh-CN" sz="2000" dirty="0" smtClean="0"/>
              <a:t>oscillator</a:t>
            </a:r>
          </a:p>
          <a:p>
            <a:pPr lvl="1">
              <a:buFontTx/>
              <a:buChar char="–"/>
            </a:pPr>
            <a:r>
              <a:rPr lang="en-US" altLang="zh-CN" sz="1600" dirty="0">
                <a:ea typeface="굴림" panose="020B0600000101010101" pitchFamily="34" charset="-127"/>
              </a:rPr>
              <a:t>Generally speaking, the TSF is based on a 1-MHz clock and "ticks" in microseconds. </a:t>
            </a:r>
            <a:endParaRPr lang="en-US" altLang="zh-CN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sz="1600" dirty="0"/>
              <a:t>Each </a:t>
            </a:r>
            <a:r>
              <a:rPr lang="en-US" sz="1600" dirty="0" smtClean="0"/>
              <a:t>STA </a:t>
            </a:r>
            <a:r>
              <a:rPr lang="en-US" sz="1600" dirty="0"/>
              <a:t>maintains a TSF timer with modulus 2</a:t>
            </a:r>
            <a:r>
              <a:rPr lang="en-US" sz="1600" baseline="30000" dirty="0"/>
              <a:t>64</a:t>
            </a:r>
            <a:r>
              <a:rPr lang="en-US" sz="1600" dirty="0"/>
              <a:t> counting in increments of </a:t>
            </a:r>
            <a:r>
              <a:rPr lang="en-US" sz="1600" dirty="0" smtClean="0"/>
              <a:t>microseconds</a:t>
            </a:r>
          </a:p>
          <a:p>
            <a:pPr lvl="1"/>
            <a:r>
              <a:rPr lang="en-US" altLang="ko-KR" sz="1600" dirty="0">
                <a:ea typeface="굴림" panose="020B0600000101010101" pitchFamily="34" charset="-127"/>
              </a:rPr>
              <a:t>non-DMG STA’s TSF timer shall be accurate to within ±100 ppm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TSF timer </a:t>
            </a:r>
            <a:r>
              <a:rPr lang="en-US" altLang="zh-CN" dirty="0"/>
              <a:t>accuracy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r>
              <a:rPr lang="en-US" dirty="0" smtClean="0"/>
              <a:t>Extreme low power </a:t>
            </a:r>
            <a:r>
              <a:rPr lang="en-US" altLang="zh-CN" dirty="0" smtClean="0"/>
              <a:t>oscillator </a:t>
            </a:r>
            <a:r>
              <a:rPr lang="zh-CN" altLang="en-US" dirty="0"/>
              <a:t> </a:t>
            </a:r>
            <a:r>
              <a:rPr lang="en-US" altLang="zh-CN" dirty="0" smtClean="0"/>
              <a:t>(LPO)</a:t>
            </a:r>
            <a:endParaRPr lang="en-US" dirty="0" smtClean="0"/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The </a:t>
            </a:r>
            <a:r>
              <a:rPr lang="en-US" sz="1600" dirty="0">
                <a:ea typeface="굴림" panose="020B0600000101010101" pitchFamily="34" charset="-127"/>
              </a:rPr>
              <a:t>32.768 kHz LPO </a:t>
            </a:r>
            <a:r>
              <a:rPr lang="en-US" sz="1600" dirty="0" smtClean="0">
                <a:ea typeface="굴림" panose="020B0600000101010101" pitchFamily="34" charset="-127"/>
              </a:rPr>
              <a:t>clock is used when the STA stays in doze state where the </a:t>
            </a:r>
            <a:r>
              <a:rPr lang="en-US" sz="1600" dirty="0">
                <a:ea typeface="굴림" panose="020B0600000101010101" pitchFamily="34" charset="-127"/>
              </a:rPr>
              <a:t>radio, analog domains, and most of the linear regulators are powered down. </a:t>
            </a:r>
            <a:endParaRPr lang="en-US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altLang="zh-CN" sz="1600" dirty="0" smtClean="0">
                <a:ea typeface="굴림" panose="020B0600000101010101" pitchFamily="34" charset="-127"/>
              </a:rPr>
              <a:t>It </a:t>
            </a:r>
            <a:r>
              <a:rPr lang="en-US" sz="1600" dirty="0" smtClean="0">
                <a:ea typeface="굴림" panose="020B0600000101010101" pitchFamily="34" charset="-127"/>
              </a:rPr>
              <a:t>allow</a:t>
            </a:r>
            <a:r>
              <a:rPr lang="en-US" altLang="zh-CN" sz="1600" dirty="0" smtClean="0">
                <a:ea typeface="굴림" panose="020B0600000101010101" pitchFamily="34" charset="-127"/>
              </a:rPr>
              <a:t>s</a:t>
            </a:r>
            <a:r>
              <a:rPr lang="en-US" sz="1600" dirty="0" smtClean="0">
                <a:ea typeface="굴림" panose="020B0600000101010101" pitchFamily="34" charset="-127"/>
              </a:rPr>
              <a:t> </a:t>
            </a:r>
            <a:r>
              <a:rPr lang="en-US" sz="1600" dirty="0">
                <a:ea typeface="굴림" panose="020B0600000101010101" pitchFamily="34" charset="-127"/>
              </a:rPr>
              <a:t>the </a:t>
            </a:r>
            <a:r>
              <a:rPr lang="en-US" sz="1600" dirty="0" smtClean="0">
                <a:ea typeface="굴림" panose="020B0600000101010101" pitchFamily="34" charset="-127"/>
              </a:rPr>
              <a:t>power </a:t>
            </a:r>
            <a:r>
              <a:rPr lang="en-US" altLang="zh-CN" sz="1600" dirty="0" smtClean="0">
                <a:ea typeface="굴림" panose="020B0600000101010101" pitchFamily="34" charset="-127"/>
              </a:rPr>
              <a:t>management </a:t>
            </a:r>
            <a:r>
              <a:rPr lang="en-US" sz="1600" dirty="0" smtClean="0">
                <a:ea typeface="굴림" panose="020B0600000101010101" pitchFamily="34" charset="-127"/>
              </a:rPr>
              <a:t>sequencer </a:t>
            </a:r>
            <a:r>
              <a:rPr lang="en-US" sz="1600" dirty="0">
                <a:ea typeface="굴림" panose="020B0600000101010101" pitchFamily="34" charset="-127"/>
              </a:rPr>
              <a:t>to wake-up the chip and transition to Active mode. </a:t>
            </a:r>
            <a:endParaRPr lang="en-US" sz="1600" dirty="0" smtClean="0">
              <a:ea typeface="굴림" panose="020B0600000101010101" pitchFamily="34" charset="-127"/>
            </a:endParaRP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A maximum drive level is </a:t>
            </a:r>
            <a:r>
              <a:rPr lang="en-US" altLang="zh-CN" sz="1600" dirty="0" smtClean="0">
                <a:ea typeface="굴림" panose="020B0600000101010101" pitchFamily="34" charset="-127"/>
              </a:rPr>
              <a:t>of </a:t>
            </a:r>
            <a:r>
              <a:rPr lang="en-US" sz="1600" dirty="0" smtClean="0">
                <a:ea typeface="굴림" panose="020B0600000101010101" pitchFamily="34" charset="-127"/>
              </a:rPr>
              <a:t>a mere 1 </a:t>
            </a:r>
            <a:r>
              <a:rPr lang="en-US" sz="1600" dirty="0" err="1" smtClean="0">
                <a:ea typeface="굴림" panose="020B0600000101010101" pitchFamily="34" charset="-127"/>
              </a:rPr>
              <a:t>uW</a:t>
            </a:r>
            <a:r>
              <a:rPr lang="en-US" sz="1600" dirty="0" smtClean="0">
                <a:ea typeface="굴림" panose="020B0600000101010101" pitchFamily="34" charset="-127"/>
              </a:rPr>
              <a:t> [6]</a:t>
            </a:r>
            <a:endParaRPr lang="en-US" sz="1600" dirty="0">
              <a:ea typeface="굴림" panose="020B0600000101010101" pitchFamily="34" charset="-127"/>
            </a:endParaRP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LPO </a:t>
            </a:r>
            <a:r>
              <a:rPr lang="en-US" altLang="zh-CN" b="1" dirty="0" smtClean="0">
                <a:ea typeface="+mn-ea"/>
                <a:cs typeface="+mn-cs"/>
              </a:rPr>
              <a:t>still can </a:t>
            </a:r>
            <a:r>
              <a:rPr lang="en-US" altLang="zh-CN" b="1" dirty="0">
                <a:ea typeface="+mn-ea"/>
                <a:cs typeface="+mn-cs"/>
              </a:rPr>
              <a:t>keep the frequency stability less than 100 </a:t>
            </a:r>
            <a:r>
              <a:rPr lang="en-US" altLang="zh-CN" b="1" dirty="0" smtClean="0">
                <a:ea typeface="+mn-ea"/>
                <a:cs typeface="+mn-cs"/>
              </a:rPr>
              <a:t>ppm based on the existing commercial oscillator datasheets [5] </a:t>
            </a:r>
          </a:p>
          <a:p>
            <a:pPr lvl="1"/>
            <a:r>
              <a:rPr lang="en-US" altLang="zh-CN" sz="1600" dirty="0">
                <a:ea typeface="굴림" panose="020B0600000101010101" pitchFamily="34" charset="-127"/>
              </a:rPr>
              <a:t>Some LPO accuracy even </a:t>
            </a:r>
            <a:r>
              <a:rPr lang="en-US" altLang="zh-CN" sz="1600" dirty="0" smtClean="0">
                <a:ea typeface="굴림" panose="020B0600000101010101" pitchFamily="34" charset="-127"/>
              </a:rPr>
              <a:t>goes </a:t>
            </a:r>
            <a:r>
              <a:rPr lang="en-US" altLang="zh-CN" sz="1600" dirty="0">
                <a:ea typeface="굴림" panose="020B0600000101010101" pitchFamily="34" charset="-127"/>
              </a:rPr>
              <a:t>down to </a:t>
            </a:r>
            <a:r>
              <a:rPr lang="en-US" altLang="zh-CN" sz="1600" dirty="0" smtClean="0">
                <a:ea typeface="굴림" panose="020B0600000101010101" pitchFamily="34" charset="-127"/>
              </a:rPr>
              <a:t>10 ppm</a:t>
            </a: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100 </a:t>
            </a:r>
            <a:r>
              <a:rPr lang="en-US" altLang="zh-CN" sz="1600" dirty="0" smtClean="0">
                <a:ea typeface="굴림" panose="020B0600000101010101" pitchFamily="34" charset="-127"/>
              </a:rPr>
              <a:t>KHz oscillator keeps </a:t>
            </a:r>
            <a:r>
              <a:rPr lang="en-US" altLang="zh-CN" sz="1600" dirty="0">
                <a:ea typeface="굴림" panose="020B0600000101010101" pitchFamily="34" charset="-127"/>
              </a:rPr>
              <a:t>frequency stability </a:t>
            </a:r>
            <a:r>
              <a:rPr lang="en-US" altLang="zh-CN" sz="1600" dirty="0" smtClean="0">
                <a:ea typeface="굴림" panose="020B0600000101010101" pitchFamily="34" charset="-127"/>
              </a:rPr>
              <a:t>within about 30 ppm</a:t>
            </a:r>
          </a:p>
          <a:p>
            <a:pPr lvl="1"/>
            <a:r>
              <a:rPr lang="en-US" sz="1600" dirty="0" smtClean="0">
                <a:ea typeface="굴림" panose="020B0600000101010101" pitchFamily="34" charset="-127"/>
              </a:rPr>
              <a:t>Hence, it is </a:t>
            </a:r>
            <a:r>
              <a:rPr lang="en-US" altLang="zh-CN" sz="1600" dirty="0" smtClean="0">
                <a:ea typeface="굴림" panose="020B0600000101010101" pitchFamily="34" charset="-127"/>
              </a:rPr>
              <a:t>not reasonable to assume the TSF timer accuracy for WUR is </a:t>
            </a:r>
            <a:r>
              <a:rPr lang="en-US" sz="1600" dirty="0" smtClean="0"/>
              <a:t>±500</a:t>
            </a:r>
            <a:r>
              <a:rPr lang="en-US" altLang="zh-CN" sz="1600" dirty="0" smtClean="0"/>
              <a:t>ppm</a:t>
            </a:r>
            <a:r>
              <a:rPr lang="en-US" altLang="zh-CN" sz="1600" dirty="0" smtClean="0">
                <a:ea typeface="굴림" panose="020B0600000101010101" pitchFamily="34" charset="-127"/>
              </a:rPr>
              <a:t> as [4]</a:t>
            </a:r>
            <a:endParaRPr lang="en-US" sz="1600" dirty="0">
              <a:ea typeface="굴림" panose="020B0600000101010101" pitchFamily="34" charset="-127"/>
            </a:endParaRPr>
          </a:p>
          <a:p>
            <a:pPr marL="342900" lvl="1" indent="-342900">
              <a:buChar char="•"/>
            </a:pPr>
            <a:r>
              <a:rPr lang="en-US" b="1" dirty="0">
                <a:ea typeface="+mn-ea"/>
                <a:cs typeface="+mn-cs"/>
              </a:rPr>
              <a:t>Hence, </a:t>
            </a:r>
            <a:r>
              <a:rPr lang="en-US" b="1" dirty="0" smtClean="0">
                <a:ea typeface="+mn-ea"/>
                <a:cs typeface="+mn-cs"/>
              </a:rPr>
              <a:t>it is </a:t>
            </a:r>
            <a:r>
              <a:rPr lang="en-US" altLang="zh-CN" b="1" dirty="0" smtClean="0">
                <a:ea typeface="+mn-ea"/>
                <a:cs typeface="+mn-cs"/>
              </a:rPr>
              <a:t>nature to keep the TSF timer accuracy within </a:t>
            </a:r>
            <a:r>
              <a:rPr lang="en-US" b="1" dirty="0"/>
              <a:t>±</a:t>
            </a:r>
            <a:r>
              <a:rPr lang="en-US" dirty="0"/>
              <a:t> </a:t>
            </a:r>
            <a:r>
              <a:rPr lang="en-US" altLang="zh-CN" b="1" dirty="0" smtClean="0">
                <a:ea typeface="+mn-ea"/>
                <a:cs typeface="+mn-cs"/>
              </a:rPr>
              <a:t>100 ppm as today’s </a:t>
            </a:r>
            <a:r>
              <a:rPr lang="en-US" altLang="zh-CN" b="1" dirty="0" err="1" smtClean="0">
                <a:ea typeface="+mn-ea"/>
                <a:cs typeface="+mn-cs"/>
              </a:rPr>
              <a:t>WiFi</a:t>
            </a:r>
            <a:r>
              <a:rPr lang="en-US" altLang="zh-CN" b="1" dirty="0" smtClean="0">
                <a:ea typeface="+mn-ea"/>
                <a:cs typeface="+mn-cs"/>
              </a:rPr>
              <a:t> devices</a:t>
            </a:r>
          </a:p>
          <a:p>
            <a:pPr lvl="1"/>
            <a:r>
              <a:rPr lang="en-US" sz="1600" dirty="0">
                <a:ea typeface="굴림" panose="020B0600000101010101" pitchFamily="34" charset="-127"/>
              </a:rPr>
              <a:t>Otherwise, it </a:t>
            </a:r>
            <a:r>
              <a:rPr lang="en-US" sz="1600" dirty="0" smtClean="0">
                <a:ea typeface="굴림" panose="020B0600000101010101" pitchFamily="34" charset="-127"/>
              </a:rPr>
              <a:t>bring</a:t>
            </a:r>
            <a:r>
              <a:rPr lang="en-US" altLang="zh-CN" sz="1600" dirty="0" smtClean="0">
                <a:ea typeface="굴림" panose="020B0600000101010101" pitchFamily="34" charset="-127"/>
              </a:rPr>
              <a:t>s</a:t>
            </a:r>
            <a:r>
              <a:rPr lang="en-US" sz="1600" dirty="0" smtClean="0">
                <a:ea typeface="굴림" panose="020B0600000101010101" pitchFamily="34" charset="-127"/>
              </a:rPr>
              <a:t> </a:t>
            </a:r>
            <a:r>
              <a:rPr lang="en-US" altLang="zh-CN" sz="1600" dirty="0" smtClean="0">
                <a:ea typeface="굴림" panose="020B0600000101010101" pitchFamily="34" charset="-127"/>
              </a:rPr>
              <a:t>serious time </a:t>
            </a:r>
            <a:r>
              <a:rPr lang="en-US" altLang="zh-CN" sz="1600" dirty="0">
                <a:ea typeface="굴림" panose="020B0600000101010101" pitchFamily="34" charset="-127"/>
              </a:rPr>
              <a:t>drift </a:t>
            </a:r>
            <a:r>
              <a:rPr lang="en-US" altLang="zh-CN" sz="1600" dirty="0" smtClean="0">
                <a:ea typeface="굴림" panose="020B0600000101010101" pitchFamily="34" charset="-127"/>
              </a:rPr>
              <a:t>issue and requires frequent synchronization actions</a:t>
            </a:r>
          </a:p>
          <a:p>
            <a:pPr lvl="1"/>
            <a:endParaRPr lang="en-US" sz="1600" dirty="0">
              <a:ea typeface="굴림" panose="020B0600000101010101" pitchFamily="34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6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maintain the TSF timer accuracy in the MAC layer </a:t>
            </a:r>
            <a:r>
              <a:rPr lang="en-US" altLang="zh-CN" smtClean="0"/>
              <a:t>for WUR STA </a:t>
            </a:r>
            <a:r>
              <a:rPr lang="en-US" altLang="zh-CN" dirty="0"/>
              <a:t>within ±100 </a:t>
            </a:r>
            <a:r>
              <a:rPr lang="en-US" altLang="zh-CN" dirty="0" smtClean="0"/>
              <a:t>ppm</a:t>
            </a:r>
            <a:r>
              <a:rPr lang="en-US" altLang="zh-CN" dirty="0"/>
              <a:t>?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9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[1] 17/1004r4 Consideration on </a:t>
            </a:r>
            <a:r>
              <a:rPr lang="en-US" sz="1800" dirty="0" smtClean="0"/>
              <a:t>WUR </a:t>
            </a:r>
            <a:r>
              <a:rPr lang="en-US" sz="1800" dirty="0"/>
              <a:t>frame </a:t>
            </a:r>
            <a:r>
              <a:rPr lang="en-US" sz="1800" dirty="0" smtClean="0"/>
              <a:t>format</a:t>
            </a:r>
            <a:endParaRPr lang="en-GB" sz="1800" dirty="0" smtClean="0"/>
          </a:p>
          <a:p>
            <a:r>
              <a:rPr lang="en-GB" sz="1800" dirty="0" smtClean="0"/>
              <a:t>[2] </a:t>
            </a:r>
            <a:r>
              <a:rPr lang="en-GB" sz="1800" dirty="0"/>
              <a:t>17/1645r3 </a:t>
            </a:r>
            <a:r>
              <a:rPr lang="en-US" sz="1800" dirty="0"/>
              <a:t>WUR frame format – Follow </a:t>
            </a:r>
            <a:r>
              <a:rPr lang="en-US" sz="1800" dirty="0" smtClean="0"/>
              <a:t>up</a:t>
            </a:r>
          </a:p>
          <a:p>
            <a:r>
              <a:rPr lang="en-US" altLang="zh-CN" sz="1800" dirty="0" smtClean="0"/>
              <a:t>[3</a:t>
            </a:r>
            <a:r>
              <a:rPr lang="en-US" altLang="zh-CN" sz="1800" dirty="0"/>
              <a:t>] 20170221 Intel WUR Beacon Follow </a:t>
            </a:r>
            <a:r>
              <a:rPr lang="en-US" altLang="zh-CN" sz="1800" dirty="0" smtClean="0"/>
              <a:t>up</a:t>
            </a:r>
          </a:p>
          <a:p>
            <a:r>
              <a:rPr lang="en-US" altLang="zh-CN" sz="1800" dirty="0" smtClean="0"/>
              <a:t>[4] 17/1384r0 WUR Synchronization</a:t>
            </a:r>
          </a:p>
          <a:p>
            <a:r>
              <a:rPr lang="en-US" altLang="zh-CN" sz="1800" dirty="0"/>
              <a:t>[5] </a:t>
            </a:r>
            <a:r>
              <a:rPr lang="en-US" altLang="zh-CN" sz="1800" dirty="0">
                <a:hlinkClick r:id="rId2"/>
              </a:rPr>
              <a:t>https://www.mouser.com/Passive-Components/Frequency-Control-Timing-Devices/Oscillators/Standard-Clock-Oscillators/_/</a:t>
            </a:r>
            <a:r>
              <a:rPr lang="en-US" altLang="zh-CN" sz="1800" dirty="0" smtClean="0">
                <a:hlinkClick r:id="rId2"/>
              </a:rPr>
              <a:t>N-7jdva?P=1yzmo0z&amp;FS=True</a:t>
            </a:r>
            <a:endParaRPr lang="en-US" altLang="zh-CN" sz="1800" dirty="0" smtClean="0"/>
          </a:p>
          <a:p>
            <a:r>
              <a:rPr lang="en-US" altLang="zh-CN" sz="1800" dirty="0" smtClean="0"/>
              <a:t>[6] Clock solutions for </a:t>
            </a:r>
            <a:r>
              <a:rPr lang="en-US" altLang="zh-CN" sz="1800" dirty="0" err="1" smtClean="0"/>
              <a:t>WiFi</a:t>
            </a:r>
            <a:r>
              <a:rPr lang="en-US" altLang="zh-CN" sz="1800" dirty="0"/>
              <a:t> (IEEE 802.11) http://application-notes.digchip.com/031/31-20310.pdf</a:t>
            </a:r>
          </a:p>
          <a:p>
            <a:pPr marL="0" indent="0">
              <a:buNone/>
            </a:pPr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47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47505</TotalTime>
  <Words>449</Words>
  <Application>Microsoft Office PowerPoint</Application>
  <PresentationFormat>全屏显示(4:3)</PresentationFormat>
  <Paragraphs>52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Arial Unicode MS</vt:lpstr>
      <vt:lpstr>굴림</vt:lpstr>
      <vt:lpstr>MS Gothic</vt:lpstr>
      <vt:lpstr>Times New Roman</vt:lpstr>
      <vt:lpstr>ACcord Submission Template</vt:lpstr>
      <vt:lpstr>Document</vt:lpstr>
      <vt:lpstr>Discussion on TSF</vt:lpstr>
      <vt:lpstr>Introduction</vt:lpstr>
      <vt:lpstr>TSF timer accuracy</vt:lpstr>
      <vt:lpstr>TSF timer accuracy</vt:lpstr>
      <vt:lpstr>SP</vt:lpstr>
      <vt:lpstr>Reference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ming.gan@huawei.com</dc:creator>
  <cp:lastModifiedBy>Ming Gan</cp:lastModifiedBy>
  <cp:revision>1042</cp:revision>
  <cp:lastPrinted>1998-02-10T13:28:06Z</cp:lastPrinted>
  <dcterms:created xsi:type="dcterms:W3CDTF">2009-12-02T19:05:24Z</dcterms:created>
  <dcterms:modified xsi:type="dcterms:W3CDTF">2018-01-13T05:33:34Z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(3)uwMQdxbDjI8nYpEQ1Dm92mvgcSfsTff9pGUBKTour1uM6qwBBQxsoFneNY1cDCe6u/WuEJsR
hNgzms6sjn9xAA+VdmyS2ofRol7lXv9BTEhj+Q21L2vbvCAdYLUCfRBvpNKndnzjBncAG769
IdOocDCZTOB+cfbx/E36yERlJs/LvKuDRLoyRsltCeEDpssgfCDDBkCGJnl76Fol2eBg6xuA
DhdBpq3oJQpHyrIWWq</vt:lpwstr>
  </property>
  <property fmtid="{D5CDD505-2E9C-101B-9397-08002B2CF9AE}" pid="4" name="_2015_ms_pID_7253431">
    <vt:lpwstr>1NyJXIZ8dLljGe7bt/3PL6yQ1SI+LlS6Tq5cPgGMHvosxagj+ou1uU
3zAyvKNfTqTRS7vdoInQ6hj97bMW4atQjlL58YjcDCiggLJ+Gm/GcGleSyGsFEZlYJTwUpsQ
xkkcxN5KSR7aryqCcp1ubJUXt2DVGnZ5vFeehLv1/dStu1mte7GmX9DyIeAS9BAy92b6Zgkv
LZWgqiuSiu4O9Oe5PJc/cFpMOkhdxbXeGgof</vt:lpwstr>
  </property>
  <property fmtid="{D5CDD505-2E9C-101B-9397-08002B2CF9AE}" pid="5" name="_2015_ms_pID_7253432">
    <vt:lpwstr>jptJy/PJtBktQ2IueBo8pr1fc6sjUnLXQkd2
z9qxsdqvUu3mo8eUvjiBKm13SHwYFG5YZfi86GfuWVkUsu7tplw=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1515821542</vt:lpwstr>
  </property>
</Properties>
</file>