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309" r:id="rId3"/>
    <p:sldId id="327" r:id="rId4"/>
    <p:sldId id="340" r:id="rId5"/>
    <p:sldId id="346" r:id="rId6"/>
    <p:sldId id="330" r:id="rId7"/>
    <p:sldId id="336" r:id="rId8"/>
    <p:sldId id="347" r:id="rId9"/>
    <p:sldId id="331" r:id="rId10"/>
    <p:sldId id="343" r:id="rId11"/>
    <p:sldId id="342" r:id="rId12"/>
    <p:sldId id="344" r:id="rId13"/>
    <p:sldId id="345" r:id="rId14"/>
    <p:sldId id="348" r:id="rId15"/>
    <p:sldId id="313" r:id="rId16"/>
    <p:sldId id="341" r:id="rId17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88" autoAdjust="0"/>
    <p:restoredTop sz="95034" autoAdjust="0"/>
  </p:normalViewPr>
  <p:slideViewPr>
    <p:cSldViewPr>
      <p:cViewPr varScale="1">
        <p:scale>
          <a:sx n="74" d="100"/>
          <a:sy n="74" d="100"/>
        </p:scale>
        <p:origin x="12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52" y="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06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Jan.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Jan.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Jan.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32862" y="394156"/>
            <a:ext cx="261263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400" b="1" dirty="0" err="1" smtClean="0">
                <a:ea typeface="Gulim" panose="020B0600000101010101" pitchFamily="34" charset="-127"/>
              </a:rPr>
              <a:t>doc.:IEEE</a:t>
            </a:r>
            <a:r>
              <a:rPr lang="en-US" altLang="zh-CN" sz="1400" b="1" dirty="0" smtClean="0">
                <a:ea typeface="Gulim" panose="020B0600000101010101" pitchFamily="34" charset="-127"/>
              </a:rPr>
              <a:t> </a:t>
            </a:r>
            <a:r>
              <a:rPr lang="en-US" altLang="zh-CN" sz="1400" b="1" dirty="0" smtClean="0">
                <a:ea typeface="Gulim" panose="020B0600000101010101" pitchFamily="34" charset="-127"/>
              </a:rPr>
              <a:t>802.11-18/0100r1</a:t>
            </a:r>
            <a:endParaRPr kumimoji="0" lang="en-US" altLang="ko-KR" sz="16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>
                <a:ea typeface="Gulim" panose="020B0600000101010101" pitchFamily="34" charset="-127"/>
              </a:rPr>
              <a:t>WUR Preamble </a:t>
            </a:r>
            <a:r>
              <a:rPr lang="en-US" altLang="zh-CN" sz="3600" dirty="0" smtClean="0">
                <a:ea typeface="Gulim" panose="020B0600000101010101" pitchFamily="34" charset="-127"/>
              </a:rPr>
              <a:t>Sequence Performance Evaluation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2018-01-12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28823"/>
              </p:ext>
            </p:extLst>
          </p:nvPr>
        </p:nvGraphicFramePr>
        <p:xfrm>
          <a:off x="762000" y="3278185"/>
          <a:ext cx="7620000" cy="96043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High Rate Sync Performance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2801" y="1600200"/>
            <a:ext cx="10389601" cy="48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9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High Rate PER Performance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2801" y="1752600"/>
            <a:ext cx="10389601" cy="465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15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Low Rate Sync Performance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2801" y="1752600"/>
            <a:ext cx="10389601" cy="465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4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Low Rate PER Performance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2801" y="1709506"/>
            <a:ext cx="10389601" cy="465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5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Through </a:t>
            </a:r>
            <a:r>
              <a:rPr lang="en-US" altLang="zh-CN" b="1" dirty="0">
                <a:ea typeface="+mn-ea"/>
                <a:cs typeface="+mn-cs"/>
              </a:rPr>
              <a:t>the simulation results and metrics analysis, we </a:t>
            </a:r>
            <a:r>
              <a:rPr lang="en-US" altLang="zh-CN" b="1" dirty="0" smtClean="0">
                <a:ea typeface="+mn-ea"/>
                <a:cs typeface="+mn-cs"/>
              </a:rPr>
              <a:t>obtain</a:t>
            </a:r>
          </a:p>
          <a:p>
            <a:pPr lvl="1"/>
            <a:r>
              <a:rPr lang="en-US" altLang="zh-CN" sz="1800" dirty="0" smtClean="0"/>
              <a:t>Low rate case: S3 outperforms S1 and S2 by about 0.3dB gain </a:t>
            </a:r>
            <a:r>
              <a:rPr lang="en-US" altLang="zh-CN" sz="1800" dirty="0"/>
              <a:t>@1% </a:t>
            </a:r>
            <a:r>
              <a:rPr lang="en-US" altLang="zh-CN" sz="1800" dirty="0" smtClean="0"/>
              <a:t>PER, where S1 and S2 have </a:t>
            </a:r>
            <a:r>
              <a:rPr lang="en-US" altLang="zh-CN" sz="1800" dirty="0"/>
              <a:t>similar </a:t>
            </a:r>
            <a:r>
              <a:rPr lang="en-US" altLang="zh-CN" sz="1800" dirty="0" smtClean="0"/>
              <a:t>overall PER performance</a:t>
            </a:r>
          </a:p>
          <a:p>
            <a:pPr lvl="1">
              <a:buFontTx/>
              <a:buChar char="–"/>
            </a:pPr>
            <a:r>
              <a:rPr lang="en-US" altLang="zh-CN" sz="1800" dirty="0" smtClean="0"/>
              <a:t>High rate </a:t>
            </a:r>
            <a:r>
              <a:rPr lang="en-US" altLang="zh-CN" sz="1800" dirty="0"/>
              <a:t>c</a:t>
            </a:r>
            <a:r>
              <a:rPr lang="en-US" altLang="zh-CN" sz="1800" dirty="0" smtClean="0"/>
              <a:t>ase</a:t>
            </a:r>
            <a:r>
              <a:rPr lang="en-US" altLang="zh-CN" sz="1800" dirty="0"/>
              <a:t>: </a:t>
            </a:r>
            <a:r>
              <a:rPr lang="en-US" altLang="zh-CN" sz="1800" dirty="0" smtClean="0"/>
              <a:t>S1 </a:t>
            </a:r>
            <a:r>
              <a:rPr lang="en-US" altLang="zh-CN" sz="1800" dirty="0"/>
              <a:t>and </a:t>
            </a:r>
            <a:r>
              <a:rPr lang="en-US" altLang="zh-CN" sz="1800" dirty="0" smtClean="0"/>
              <a:t>S3 </a:t>
            </a:r>
            <a:r>
              <a:rPr lang="en-US" altLang="zh-CN" sz="1800" dirty="0"/>
              <a:t>outperforms S2 by </a:t>
            </a:r>
            <a:r>
              <a:rPr lang="en-US" altLang="zh-CN" sz="1800" dirty="0" smtClean="0"/>
              <a:t>0.53dB gain </a:t>
            </a:r>
            <a:r>
              <a:rPr lang="en-US" altLang="zh-CN" sz="1800" dirty="0"/>
              <a:t>and </a:t>
            </a:r>
            <a:r>
              <a:rPr lang="en-US" altLang="zh-CN" sz="1800" dirty="0" smtClean="0"/>
              <a:t>0.23 dB gain @1</a:t>
            </a:r>
            <a:r>
              <a:rPr lang="en-US" altLang="zh-CN" sz="1800" dirty="0"/>
              <a:t>% </a:t>
            </a:r>
            <a:r>
              <a:rPr lang="en-US" altLang="zh-CN" sz="1800" dirty="0" smtClean="0"/>
              <a:t>PER, respectively</a:t>
            </a:r>
          </a:p>
          <a:p>
            <a:pPr>
              <a:buFontTx/>
              <a:buChar char="–"/>
            </a:pPr>
            <a:r>
              <a:rPr lang="en-US" altLang="zh-CN" sz="2200" dirty="0" smtClean="0"/>
              <a:t>It is recommended to choose S3 since the performance in low data rate environment is more concerned.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342900" lvl="1" indent="-342900">
              <a:buChar char="•"/>
            </a:pPr>
            <a:endParaRPr lang="en-US" altLang="zh-CN" sz="2400" b="1" dirty="0" smtClean="0">
              <a:ea typeface="+mn-ea"/>
              <a:cs typeface="+mn-cs"/>
            </a:endParaRPr>
          </a:p>
          <a:p>
            <a:pPr lvl="1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>
                <a:solidFill>
                  <a:srgbClr val="000000"/>
                </a:solidFill>
              </a:rPr>
              <a:t>Justin Jia Jia, et. al., Huawei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>
                <a:solidFill>
                  <a:srgbClr val="000000"/>
                </a:solidFill>
              </a:rPr>
              <a:t>Slide </a:t>
            </a:r>
            <a:fld id="{E792CD62-9AAA-4B66-A216-7F1F565D5B47}" type="slidenum">
              <a:rPr lang="en-US" altLang="ko-KR" smtClean="0">
                <a:solidFill>
                  <a:srgbClr val="000000"/>
                </a:solidFill>
              </a:rPr>
              <a:pPr/>
              <a:t>14</a:t>
            </a:fld>
            <a:endParaRPr lang="en-US" altLang="ko-KR">
              <a:solidFill>
                <a:srgbClr val="000000"/>
              </a:solidFill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Jan. 2018</a:t>
            </a:r>
            <a:endParaRPr lang="en-US" altLang="ko-KR" dirty="0">
              <a:solidFill>
                <a:srgbClr val="000000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729379"/>
              </p:ext>
            </p:extLst>
          </p:nvPr>
        </p:nvGraphicFramePr>
        <p:xfrm>
          <a:off x="545983" y="3877787"/>
          <a:ext cx="7598010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6335"/>
                <a:gridCol w="1266335"/>
                <a:gridCol w="1266335"/>
                <a:gridCol w="1266335"/>
                <a:gridCol w="1266335"/>
                <a:gridCol w="1266335"/>
              </a:tblGrid>
              <a:tr h="447283">
                <a:tc rowSpan="3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 Rate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High Rate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Maximum</a:t>
                      </a:r>
                      <a:r>
                        <a:rPr lang="en-US" altLang="zh-CN" baseline="0" dirty="0" smtClean="0"/>
                        <a:t> off duration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98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1% PER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10% PER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1% PER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10% PER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094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SNR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SNR</a:t>
                      </a:r>
                      <a:endParaRPr lang="zh-CN" altLang="en-US" sz="140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SNR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SNR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1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S1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6.03dB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0.62dB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8.87dB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4.09dB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us 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1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S2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6.00dB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0.63dB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9.40dB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4.13dB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</a:t>
                      </a:r>
                      <a:r>
                        <a:rPr lang="en-US" altLang="zh-CN" sz="1400" baseline="0" dirty="0" smtClean="0"/>
                        <a:t> us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1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S3</a:t>
                      </a:r>
                      <a:endParaRPr lang="zh-CN" alt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5.70dB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0.61dB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9.17dB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4.19dB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6 us</a:t>
                      </a:r>
                      <a:endParaRPr lang="zh-CN" altLang="en-US" sz="14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2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GB" altLang="zh-CN" sz="2000" dirty="0"/>
              <a:t>IEEE 802.11-17/0575r6,</a:t>
            </a:r>
            <a:r>
              <a:rPr lang="zh-CN" altLang="en-US" sz="2000" dirty="0"/>
              <a:t>“</a:t>
            </a:r>
            <a:r>
              <a:rPr lang="en-US" altLang="zh-CN" sz="2000" dirty="0"/>
              <a:t>Specification Framework for </a:t>
            </a:r>
            <a:r>
              <a:rPr lang="en-US" altLang="zh-CN" sz="2000" dirty="0" err="1"/>
              <a:t>TGba</a:t>
            </a:r>
            <a:r>
              <a:rPr lang="zh-CN" altLang="en-US" sz="2000" dirty="0"/>
              <a:t>”</a:t>
            </a:r>
            <a:r>
              <a:rPr lang="en-US" altLang="zh-CN" sz="2000" dirty="0"/>
              <a:t>, Nov. </a:t>
            </a:r>
            <a:r>
              <a:rPr lang="en-US" altLang="zh-CN" sz="2000" dirty="0" smtClean="0"/>
              <a:t>2017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</a:t>
            </a:r>
            <a:r>
              <a:rPr lang="en-US" altLang="ko-KR" sz="2000" dirty="0" smtClean="0"/>
              <a:t>] IEEE 802.11-17/0188r9, “Simulation Scenario and Evaluation Methodology”, Jul. 2017</a:t>
            </a:r>
          </a:p>
          <a:p>
            <a:pPr marL="0" indent="0">
              <a:buNone/>
            </a:pPr>
            <a:r>
              <a:rPr lang="en-US" altLang="ko-KR" sz="2000" dirty="0" smtClean="0"/>
              <a:t>[3]17/1636 r0 A </a:t>
            </a:r>
            <a:r>
              <a:rPr lang="en-US" altLang="ko-KR" sz="2000" dirty="0"/>
              <a:t>Simple WUR Preamble Design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sz="2000" dirty="0" smtClean="0"/>
              <a:t>[4] 18/0123r0 </a:t>
            </a:r>
            <a:r>
              <a:rPr lang="en-US" sz="2000" b="0" dirty="0" smtClean="0"/>
              <a:t>Options </a:t>
            </a:r>
            <a:r>
              <a:rPr lang="en-US" sz="2000" b="0" dirty="0"/>
              <a:t>for 32-bit S in Sync Field</a:t>
            </a:r>
            <a:endParaRPr lang="en-US" sz="2000" dirty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52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</p:spPr>
            <p:txBody>
              <a:bodyPr/>
              <a:lstStyle/>
              <a:p>
                <a:r>
                  <a:rPr lang="en-US" dirty="0" smtClean="0">
                    <a:cs typeface="Calibri" panose="020F0502020204030204" pitchFamily="34" charset="0"/>
                  </a:rPr>
                  <a:t>Do you support S3 to use to construct the short preamble sequence </a:t>
                </a:r>
                <a14:m>
                  <m:oMath xmlns:m="http://schemas.openxmlformats.org/officeDocument/2006/math"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[</m:t>
                    </m:r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b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>
                    <a:cs typeface="Calibri" panose="020F0502020204030204" pitchFamily="34" charset="0"/>
                  </a:rPr>
                  <a:t> and the long preamble sequence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</m:t>
                    </m:r>
                    <m:r>
                      <a:rPr lang="en-US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S</m:t>
                    </m:r>
                    <m:r>
                      <a:rPr lang="en-US" b="1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]</m:t>
                    </m:r>
                  </m:oMath>
                </a14:m>
                <a:r>
                  <a:rPr lang="en-US" dirty="0" smtClean="0">
                    <a:cs typeface="Calibri" panose="020F0502020204030204" pitchFamily="34" charset="0"/>
                  </a:rPr>
                  <a:t>?</a:t>
                </a:r>
              </a:p>
              <a:p>
                <a:pPr lvl="1"/>
                <a:r>
                  <a:rPr lang="en-US" altLang="zh-CN" sz="1800" dirty="0" smtClean="0"/>
                  <a:t>S3 </a:t>
                </a:r>
                <a:r>
                  <a:rPr lang="en-US" altLang="zh-CN" sz="1800" dirty="0"/>
                  <a:t>= [</a:t>
                </a:r>
                <a:r>
                  <a:rPr lang="en-US" altLang="zh-CN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1 0 1 0 0 1 0 0 1 0 1 1 1 0 1 1 0 0 0 1 0 1 1 1 0 0 1 1 1 0 0 0</a:t>
                </a:r>
                <a:r>
                  <a:rPr lang="en-US" altLang="zh-CN" sz="1800" dirty="0"/>
                  <a:t>];</a:t>
                </a:r>
              </a:p>
              <a:p>
                <a:pPr marL="457200" lvl="1" indent="0">
                  <a:buNone/>
                </a:pPr>
                <a:r>
                  <a:rPr lang="en-US" sz="1800" b="0" dirty="0" smtClean="0"/>
                  <a:t>where the bit duration is 2 us.</a:t>
                </a:r>
              </a:p>
              <a:p>
                <a:pPr marL="457200" lvl="1" indent="0">
                  <a:buNone/>
                </a:pPr>
                <a:endParaRPr lang="en-US" sz="1800" b="0" dirty="0" smtClean="0"/>
              </a:p>
              <a:p>
                <a:pPr marL="457200" lvl="1" indent="0">
                  <a:buNone/>
                </a:pPr>
                <a:r>
                  <a:rPr lang="en-US" sz="1800" dirty="0" smtClean="0"/>
                  <a:t>Results: </a:t>
                </a:r>
                <a:r>
                  <a:rPr lang="en-US" sz="1800" dirty="0" smtClean="0"/>
                  <a:t>11/0/21</a:t>
                </a:r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752600"/>
                <a:ext cx="7858125" cy="4343400"/>
              </a:xfrm>
              <a:blipFill rotWithShape="0">
                <a:blip r:embed="rId2"/>
                <a:stretch>
                  <a:fillRect l="-1008" t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9185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Current</a:t>
                </a:r>
                <a:r>
                  <a:rPr lang="en-US" dirty="0"/>
                  <a:t> </a:t>
                </a:r>
                <a:r>
                  <a:rPr lang="en-US" dirty="0" smtClean="0"/>
                  <a:t>SFD[1] defines the WUR preamble structure where</a:t>
                </a:r>
                <a:endParaRPr lang="en-US" altLang="zh-CN" dirty="0" smtClean="0"/>
              </a:p>
              <a:p>
                <a:pPr lvl="1"/>
                <a:r>
                  <a:rPr lang="en-US" sz="1800" dirty="0" smtClean="0"/>
                  <a:t>For high data rate: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1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1800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/>
                  <a:t>, where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CN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CN" sz="1800" i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1800" dirty="0" smtClean="0"/>
                  <a:t> is the complementary sequence of the basic preamble sequence S</a:t>
                </a:r>
              </a:p>
              <a:p>
                <a:pPr lvl="1"/>
                <a:r>
                  <a:rPr lang="en-US" sz="1800" dirty="0" smtClean="0"/>
                  <a:t>For low data rate: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zh-CN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sz="18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</m:oMath>
                </a14:m>
                <a:endParaRPr lang="en-US" altLang="zh-CN" sz="1800" dirty="0" smtClean="0"/>
              </a:p>
              <a:p>
                <a:pPr marL="342900" lvl="1" indent="-342900">
                  <a:buChar char="•"/>
                </a:pPr>
                <a:r>
                  <a:rPr lang="en-US" altLang="zh-CN" sz="2400" b="1" dirty="0">
                    <a:ea typeface="+mn-ea"/>
                    <a:cs typeface="+mn-cs"/>
                  </a:rPr>
                  <a:t>T</a:t>
                </a:r>
                <a:r>
                  <a:rPr lang="en-US" altLang="zh-CN" sz="2400" b="1" dirty="0" smtClean="0">
                    <a:ea typeface="+mn-ea"/>
                    <a:cs typeface="+mn-cs"/>
                  </a:rPr>
                  <a:t>o simplify the WUR detector implementation, </a:t>
                </a:r>
              </a:p>
              <a:p>
                <a:pPr lvl="1"/>
                <a:r>
                  <a:rPr lang="en-US" altLang="zh-CN" sz="1800" dirty="0" smtClean="0"/>
                  <a:t>A </a:t>
                </a:r>
                <a:r>
                  <a:rPr lang="en-US" altLang="zh-CN" sz="1800" dirty="0"/>
                  <a:t>short local reference sequence for WUR signal detection (Correlation) is selected </a:t>
                </a:r>
                <a:endParaRPr lang="en-US" altLang="zh-CN" sz="1800" dirty="0" smtClean="0"/>
              </a:p>
              <a:p>
                <a:pPr lvl="1"/>
                <a:r>
                  <a:rPr lang="en-US" altLang="zh-CN" sz="1800" dirty="0" smtClean="0"/>
                  <a:t>only one </a:t>
                </a:r>
                <a:r>
                  <a:rPr lang="en-US" altLang="zh-CN" sz="1800" dirty="0" err="1" smtClean="0"/>
                  <a:t>correlator</a:t>
                </a:r>
                <a:r>
                  <a:rPr lang="en-US" altLang="zh-CN" sz="1800" dirty="0" smtClean="0"/>
                  <a:t> is required at the </a:t>
                </a:r>
                <a:r>
                  <a:rPr lang="en-US" altLang="zh-CN" sz="1800" dirty="0" err="1" smtClean="0"/>
                  <a:t>WURx</a:t>
                </a:r>
                <a:r>
                  <a:rPr lang="en-US" altLang="zh-CN" sz="1800" dirty="0" smtClean="0"/>
                  <a:t> side</a:t>
                </a:r>
                <a:endParaRPr lang="en-US" altLang="zh-CN" sz="1800" dirty="0"/>
              </a:p>
              <a:p>
                <a:pPr marL="342900" lvl="2" indent="0">
                  <a:buNone/>
                </a:pPr>
                <a:endParaRPr lang="en-US" altLang="zh-CN" b="0" i="0" dirty="0" smtClean="0"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3429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Ref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=2×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S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</m:t>
                      </m:r>
                    </m:oMath>
                  </m:oMathPara>
                </a14:m>
                <a:endParaRPr lang="en-US" altLang="zh-CN" dirty="0" smtClean="0"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8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Metrics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199"/>
                <a:ext cx="7772400" cy="4875213"/>
              </a:xfrm>
            </p:spPr>
            <p:txBody>
              <a:bodyPr/>
              <a:lstStyle/>
              <a:p>
                <a:r>
                  <a:rPr lang="en-US" altLang="zh-CN" sz="2000" dirty="0" smtClean="0"/>
                  <a:t>The correlations performed at WUR for high and low data preambles are: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600" b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Correltion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HighR</m:t>
                          </m:r>
                        </m:e>
                      </m:d>
                      <m:r>
                        <a:rPr lang="en-US" altLang="zh-CN" sz="1600" b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xcorr</m:t>
                      </m:r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altLang="zh-CN" sz="1600" b="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S</m:t>
                              </m:r>
                            </m:e>
                          </m:acc>
                        </m:e>
                      </m:d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Ref</m:t>
                      </m:r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altLang="zh-CN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Correltion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Low</m:t>
                          </m:r>
                          <m:r>
                            <m:rPr>
                              <m:sty m:val="p"/>
                            </m:rPr>
                            <a:rPr lang="en-US" altLang="zh-CN" sz="1600" b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R</m:t>
                          </m:r>
                        </m:e>
                      </m:d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xcorr</m:t>
                      </m:r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</m:t>
                          </m:r>
                          <m: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zh-CN" sz="1600" b="0" i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S</m:t>
                          </m:r>
                        </m:e>
                      </m:d>
                      <m:r>
                        <a:rPr lang="en-US" altLang="zh-CN" sz="1600" i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  <m:r>
                        <m:rPr>
                          <m:sty m:val="p"/>
                        </m:rP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Ref</m:t>
                      </m:r>
                      <m:r>
                        <a:rPr lang="en-US" altLang="zh-CN" sz="160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altLang="zh-CN" sz="2000" dirty="0" smtClean="0"/>
              </a:p>
              <a:p>
                <a:r>
                  <a:rPr lang="en-US" altLang="zh-CN" sz="2000" dirty="0" smtClean="0"/>
                  <a:t>The metrics for the optimum S are defined as follows</a:t>
                </a:r>
              </a:p>
              <a:p>
                <a:pPr lvl="1"/>
                <a:r>
                  <a:rPr lang="en-US" altLang="zh-CN" sz="1800" dirty="0"/>
                  <a:t>Maximize the </a:t>
                </a:r>
                <a:r>
                  <a:rPr lang="en-US" altLang="zh-CN" sz="1800" dirty="0" smtClean="0"/>
                  <a:t>sum </a:t>
                </a:r>
                <a:r>
                  <a:rPr lang="en-US" altLang="zh-CN" sz="1800" dirty="0"/>
                  <a:t>of </a:t>
                </a:r>
                <a:r>
                  <a:rPr lang="en-US" altLang="zh-CN" sz="1800" dirty="0" smtClean="0"/>
                  <a:t>negative high rate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 and positive low rate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(sum of absolute values)</a:t>
                </a:r>
                <a:endParaRPr lang="en-US" altLang="zh-CN" sz="1800" dirty="0"/>
              </a:p>
              <a:p>
                <a:pPr lvl="1"/>
                <a:r>
                  <a:rPr lang="en-US" altLang="zh-CN" sz="1800" dirty="0" smtClean="0"/>
                  <a:t>Maximize </a:t>
                </a:r>
                <a:r>
                  <a:rPr lang="en-US" altLang="zh-CN" sz="1800" dirty="0"/>
                  <a:t>the </a:t>
                </a:r>
                <a:r>
                  <a:rPr lang="en-US" altLang="zh-CN" sz="1800" dirty="0" smtClean="0"/>
                  <a:t>absolute </a:t>
                </a:r>
                <a:r>
                  <a:rPr lang="en-US" altLang="zh-CN" sz="1800" dirty="0" err="1" smtClean="0"/>
                  <a:t>ACMetric</a:t>
                </a:r>
                <a:r>
                  <a:rPr lang="en-US" altLang="zh-CN" sz="1800" dirty="0" smtClean="0"/>
                  <a:t> </a:t>
                </a:r>
                <a:r>
                  <a:rPr lang="en-US" altLang="zh-CN" sz="1800" dirty="0"/>
                  <a:t>for both high rate and low </a:t>
                </a:r>
                <a:r>
                  <a:rPr lang="en-US" altLang="zh-CN" sz="1800" dirty="0" smtClean="0"/>
                  <a:t>rate</a:t>
                </a:r>
              </a:p>
              <a:p>
                <a:pPr lvl="2"/>
                <a:r>
                  <a:rPr lang="en-US" altLang="zh-CN" sz="1400" dirty="0" smtClean="0"/>
                  <a:t>Give the priority to the </a:t>
                </a:r>
                <a:r>
                  <a:rPr lang="en-US" altLang="zh-CN" sz="1400" dirty="0" err="1" smtClean="0"/>
                  <a:t>ACMetric</a:t>
                </a:r>
                <a:r>
                  <a:rPr lang="en-US" altLang="zh-CN" sz="1400" dirty="0" smtClean="0"/>
                  <a:t> of  low rate under </a:t>
                </a:r>
                <a:r>
                  <a:rPr lang="en-US" altLang="zh-CN" sz="1400" dirty="0"/>
                  <a:t>the same sum of </a:t>
                </a:r>
                <a:r>
                  <a:rPr lang="en-US" altLang="zh-CN" sz="1400" dirty="0" smtClean="0"/>
                  <a:t>absolute </a:t>
                </a:r>
                <a:r>
                  <a:rPr lang="en-US" altLang="zh-CN" sz="1400" dirty="0" err="1" smtClean="0"/>
                  <a:t>ACMetrics</a:t>
                </a:r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lvl="2"/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lvl="2"/>
                <a:endParaRPr lang="en-US" altLang="zh-CN" sz="1400" dirty="0" smtClean="0"/>
              </a:p>
              <a:p>
                <a:pPr lvl="2"/>
                <a:endParaRPr lang="en-US" altLang="zh-CN" sz="1400" dirty="0"/>
              </a:p>
              <a:p>
                <a:pPr marL="857250" lvl="2" indent="0">
                  <a:buNone/>
                </a:pPr>
                <a:r>
                  <a:rPr lang="en-US" altLang="zh-CN" sz="1400" dirty="0" smtClean="0"/>
                  <a:t>     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/>
                    </m:d>
                  </m:oMath>
                </a14:m>
                <a:r>
                  <a:rPr lang="en-US" altLang="zh-CN" sz="1400" dirty="0" smtClean="0"/>
                  <a:t> indicates the absolute value</a:t>
                </a:r>
                <a:endParaRPr lang="en-US" altLang="zh-CN" sz="1400" dirty="0"/>
              </a:p>
              <a:p>
                <a:endParaRPr lang="en-US" altLang="zh-CN" sz="1400" dirty="0" smtClean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endParaRPr lang="en-US" altLang="zh-CN" sz="2000" dirty="0" smtClean="0"/>
              </a:p>
              <a:p>
                <a:endParaRPr lang="en-US" altLang="zh-CN" sz="2000" dirty="0" smtClean="0"/>
              </a:p>
              <a:p>
                <a:endParaRPr lang="en-US" altLang="zh-CN" sz="2000" dirty="0" smtClean="0"/>
              </a:p>
              <a:p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199"/>
                <a:ext cx="7772400" cy="4875213"/>
              </a:xfrm>
              <a:blipFill rotWithShape="0">
                <a:blip r:embed="rId2"/>
                <a:stretch>
                  <a:fillRect l="-706" t="-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4A3DE842-F240-407E-9018-7CAA8B774802}"/>
                  </a:ext>
                </a:extLst>
              </p:cNvPr>
              <p:cNvSpPr txBox="1"/>
              <p:nvPr/>
            </p:nvSpPr>
            <p:spPr>
              <a:xfrm>
                <a:off x="2227942" y="4425868"/>
                <a:ext cx="4764317" cy="527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𝐀𝐂𝐌𝐞𝐭𝐫𝐢𝐜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HighR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𝐌𝐢𝐧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HighR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zh-CN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𝟐𝐧𝐝𝐋𝐚𝐫𝐠𝐞𝐬𝐭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HighR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A3DE842-F240-407E-9018-7CAA8B774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942" y="4425868"/>
                <a:ext cx="4764317" cy="5271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6">
                <a:extLst>
                  <a:ext uri="{FF2B5EF4-FFF2-40B4-BE49-F238E27FC236}">
                    <a16:creationId xmlns="" xmlns:a16="http://schemas.microsoft.com/office/drawing/2014/main" id="{4A3DE842-F240-407E-9018-7CAA8B774802}"/>
                  </a:ext>
                </a:extLst>
              </p:cNvPr>
              <p:cNvSpPr txBox="1"/>
              <p:nvPr/>
            </p:nvSpPr>
            <p:spPr>
              <a:xfrm>
                <a:off x="2225107" y="5105400"/>
                <a:ext cx="4693785" cy="527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𝐀𝐂𝐌𝐞𝐭𝐫𝐢𝐜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1600" b="0" i="0" smtClean="0">
                              <a:latin typeface="Cambria Math" panose="02040503050406030204" pitchFamily="18" charset="0"/>
                            </a:rPr>
                            <m:t>Low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𝐌𝐚𝐱</m:t>
                          </m:r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LowR</m:t>
                              </m:r>
                            </m:e>
                          </m:d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</m:t>
                          </m:r>
                        </m:num>
                        <m:den>
                          <m:r>
                            <a:rPr lang="en-US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𝟐𝐧𝐝𝐋𝐚𝐫𝐠𝐞𝐬𝐭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en-US" altLang="zh-CN" sz="1600">
                              <a:latin typeface="Cambria Math" panose="02040503050406030204" pitchFamily="18" charset="0"/>
                            </a:rPr>
                            <m:t>Correltion</m:t>
                          </m:r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Low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160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Box 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A3DE842-F240-407E-9018-7CAA8B774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107" y="5105400"/>
                <a:ext cx="4693785" cy="5271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r>
              <a:rPr lang="en-US" altLang="ko-KR" dirty="0" smtClean="0"/>
              <a:t>Slide </a:t>
            </a:r>
            <a:r>
              <a:rPr lang="en-US" altLang="ko-KR" dirty="0"/>
              <a:t>3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12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Metrics Analysis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447800"/>
            <a:ext cx="7962900" cy="44958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sz="1800" b="1" dirty="0" smtClean="0">
                <a:ea typeface="+mn-ea"/>
                <a:cs typeface="+mn-cs"/>
              </a:rPr>
              <a:t>Multiple Auto/Cross-Correlation Metrics may be</a:t>
            </a:r>
            <a:r>
              <a:rPr lang="en-US" altLang="zh-CN" sz="1800" b="1" dirty="0" smtClean="0">
                <a:ea typeface="+mn-ea"/>
                <a:cs typeface="+mn-cs"/>
              </a:rPr>
              <a:t> not necessary</a:t>
            </a:r>
          </a:p>
          <a:p>
            <a:pPr lvl="1"/>
            <a:r>
              <a:rPr lang="en-US" altLang="zh-CN" sz="1600" dirty="0" smtClean="0"/>
              <a:t>It is impossible to have </a:t>
            </a:r>
            <a:r>
              <a:rPr lang="en-US" altLang="zh-CN" sz="1600" dirty="0"/>
              <a:t>two sets of local reference sequence </a:t>
            </a:r>
            <a:r>
              <a:rPr lang="en-US" altLang="zh-CN" sz="1600" b="1" dirty="0" smtClean="0"/>
              <a:t>Ref</a:t>
            </a:r>
            <a:r>
              <a:rPr lang="en-US" altLang="zh-CN" sz="1600" dirty="0" smtClean="0"/>
              <a:t>s at the </a:t>
            </a:r>
            <a:r>
              <a:rPr lang="en-US" altLang="zh-CN" sz="1600" dirty="0" err="1" smtClean="0"/>
              <a:t>correlator</a:t>
            </a:r>
            <a:r>
              <a:rPr lang="en-US" altLang="zh-CN" sz="1600" dirty="0" smtClean="0"/>
              <a:t> of the receiver</a:t>
            </a:r>
            <a:endParaRPr lang="en-US" sz="1600" b="1" dirty="0" smtClean="0"/>
          </a:p>
          <a:p>
            <a:pPr lvl="1"/>
            <a:r>
              <a:rPr lang="en-US" sz="1600" dirty="0" smtClean="0"/>
              <a:t>Data </a:t>
            </a:r>
            <a:r>
              <a:rPr lang="en-US" sz="1600" dirty="0"/>
              <a:t>rates can be identified by the sign of output of </a:t>
            </a:r>
            <a:r>
              <a:rPr lang="en-US" sz="1600" dirty="0" err="1"/>
              <a:t>correlator</a:t>
            </a:r>
            <a:r>
              <a:rPr lang="en-US" sz="1600" dirty="0"/>
              <a:t> at the receiver side</a:t>
            </a:r>
          </a:p>
          <a:p>
            <a:pPr lvl="2"/>
            <a:r>
              <a:rPr lang="en-US" sz="1400" dirty="0"/>
              <a:t>It </a:t>
            </a:r>
            <a:r>
              <a:rPr lang="en-US" sz="1400" dirty="0" smtClean="0"/>
              <a:t>could </a:t>
            </a:r>
            <a:r>
              <a:rPr lang="en-US" sz="1400" dirty="0"/>
              <a:t>be further enhanced by the number of </a:t>
            </a:r>
            <a:r>
              <a:rPr lang="en-US" sz="1400" dirty="0" smtClean="0"/>
              <a:t>peaks</a:t>
            </a:r>
            <a:endParaRPr lang="en-US" sz="1400" b="1" dirty="0" smtClean="0"/>
          </a:p>
          <a:p>
            <a:pPr marL="342900" lvl="1" indent="-342900">
              <a:buChar char="•"/>
            </a:pPr>
            <a:r>
              <a:rPr lang="en-US" sz="1800" b="1" dirty="0" smtClean="0">
                <a:ea typeface="+mn-ea"/>
                <a:cs typeface="+mn-cs"/>
              </a:rPr>
              <a:t>Auto Correlation Metric can ensure the timing performance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output </a:t>
            </a:r>
            <a:r>
              <a:rPr lang="en-US" sz="1600" dirty="0" smtClean="0"/>
              <a:t>sign </a:t>
            </a:r>
            <a:r>
              <a:rPr lang="en-US" sz="1600" dirty="0"/>
              <a:t>of </a:t>
            </a:r>
            <a:r>
              <a:rPr lang="en-US" sz="1600" dirty="0" err="1" smtClean="0"/>
              <a:t>correlator</a:t>
            </a:r>
            <a:r>
              <a:rPr lang="en-US" sz="1600" dirty="0" smtClean="0"/>
              <a:t> </a:t>
            </a:r>
            <a:r>
              <a:rPr lang="en-US" altLang="zh-CN" sz="1600" dirty="0" smtClean="0"/>
              <a:t>in the </a:t>
            </a:r>
            <a:r>
              <a:rPr lang="en-US" altLang="zh-CN" sz="1600" dirty="0" err="1" smtClean="0"/>
              <a:t>numberator</a:t>
            </a:r>
            <a:r>
              <a:rPr lang="en-US" sz="1600" dirty="0" smtClean="0"/>
              <a:t> </a:t>
            </a:r>
            <a:r>
              <a:rPr lang="en-US" sz="1600" dirty="0"/>
              <a:t>can be used to </a:t>
            </a:r>
            <a:r>
              <a:rPr lang="en-US" altLang="zh-CN" sz="1600" dirty="0"/>
              <a:t>distinguish the two data </a:t>
            </a:r>
            <a:r>
              <a:rPr lang="en-US" altLang="zh-CN" sz="1600" dirty="0" smtClean="0"/>
              <a:t>rates</a:t>
            </a:r>
          </a:p>
          <a:p>
            <a:pPr lvl="1"/>
            <a:r>
              <a:rPr lang="en-US" altLang="zh-CN" sz="1600" dirty="0" smtClean="0"/>
              <a:t>The absolute value of second largest peak in denominator is used for our metrics to avoid the timing error and false rate detection</a:t>
            </a:r>
          </a:p>
          <a:p>
            <a:pPr lvl="2"/>
            <a:r>
              <a:rPr lang="en-US" altLang="zh-CN" sz="1400" dirty="0" smtClean="0"/>
              <a:t>A huge second largest peak with the same sign as the largest peak may cause timing error</a:t>
            </a:r>
          </a:p>
          <a:p>
            <a:pPr lvl="2"/>
            <a:r>
              <a:rPr lang="en-US" altLang="zh-CN" sz="1400" dirty="0" smtClean="0"/>
              <a:t>A huge second largest peak with the opposite sign as the largest peak may cause false rate detection </a:t>
            </a: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In this contribution, we </a:t>
            </a:r>
            <a:r>
              <a:rPr lang="en-US" altLang="zh-CN" sz="1800" b="1" dirty="0" smtClean="0">
                <a:ea typeface="+mn-ea"/>
                <a:cs typeface="+mn-cs"/>
              </a:rPr>
              <a:t>pick up three </a:t>
            </a:r>
            <a:r>
              <a:rPr lang="en-US" altLang="zh-CN" sz="1800" b="1" dirty="0">
                <a:ea typeface="+mn-ea"/>
                <a:cs typeface="+mn-cs"/>
              </a:rPr>
              <a:t>candidates of </a:t>
            </a:r>
            <a:r>
              <a:rPr lang="en-US" altLang="zh-CN" sz="1800" b="1" dirty="0" smtClean="0">
                <a:ea typeface="+mn-ea"/>
                <a:cs typeface="+mn-cs"/>
              </a:rPr>
              <a:t>32-bit-based </a:t>
            </a:r>
            <a:r>
              <a:rPr lang="en-US" altLang="zh-CN" sz="1800" b="1" dirty="0">
                <a:ea typeface="+mn-ea"/>
                <a:cs typeface="+mn-cs"/>
              </a:rPr>
              <a:t>basic </a:t>
            </a:r>
            <a:r>
              <a:rPr lang="en-US" altLang="zh-CN" sz="1800" b="1" dirty="0" smtClean="0">
                <a:ea typeface="+mn-ea"/>
                <a:cs typeface="+mn-cs"/>
              </a:rPr>
              <a:t>sequence S1[3], S2[4], </a:t>
            </a:r>
            <a:r>
              <a:rPr lang="en-US" altLang="zh-CN" sz="1800" b="1" dirty="0">
                <a:ea typeface="+mn-ea"/>
                <a:cs typeface="+mn-cs"/>
              </a:rPr>
              <a:t>and S3 and evaluate their performance</a:t>
            </a:r>
          </a:p>
          <a:p>
            <a:pPr lvl="1"/>
            <a:r>
              <a:rPr lang="en-US" altLang="zh-CN" sz="1600" dirty="0"/>
              <a:t>S1 = 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1 0 1 0 0 0 1 1 0 1 1 0 1 1 1 1 0 0 0 0 1 0 0 1 1 1 0 0 0 1 0 1</a:t>
            </a:r>
            <a:r>
              <a:rPr lang="en-US" altLang="zh-CN" sz="1600" dirty="0"/>
              <a:t>];</a:t>
            </a:r>
          </a:p>
          <a:p>
            <a:pPr lvl="1"/>
            <a:r>
              <a:rPr lang="en-US" altLang="zh-CN" sz="1600" dirty="0"/>
              <a:t>S2 = [</a:t>
            </a: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0 1 1 1 0 1 0 1 0 0 1 0 1 0 0 1 0 1 1 0 0 1 1 0 1 1 0 0 0 1 1 0</a:t>
            </a:r>
            <a:r>
              <a:rPr lang="en-US" altLang="zh-CN" sz="1600" dirty="0"/>
              <a:t>]; </a:t>
            </a:r>
          </a:p>
          <a:p>
            <a:pPr lvl="1"/>
            <a:r>
              <a:rPr lang="en-US" altLang="zh-CN" sz="1600" u="sng" dirty="0"/>
              <a:t>S3 = [</a:t>
            </a:r>
            <a:r>
              <a:rPr lang="en-US" altLang="zh-CN" sz="1600" u="sng" dirty="0">
                <a:latin typeface="Arial" panose="020B0604020202020204" pitchFamily="34" charset="0"/>
                <a:cs typeface="Arial" panose="020B0604020202020204" pitchFamily="34" charset="0"/>
              </a:rPr>
              <a:t>1 0 1 0 0 1 0 0 1 0 1 1 1 0 1 1 0 0 0 1 0 1 1 1 0 0 1 1 1 0 0 0</a:t>
            </a:r>
            <a:r>
              <a:rPr lang="en-US" altLang="zh-CN" sz="1600" u="sng" dirty="0" smtClean="0"/>
              <a:t>]</a:t>
            </a:r>
            <a:r>
              <a:rPr lang="en-US" altLang="zh-CN" sz="1600" dirty="0" smtClean="0"/>
              <a:t>;</a:t>
            </a:r>
            <a:endParaRPr lang="en-US" altLang="zh-CN" sz="16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9" name="左大括号 8"/>
          <p:cNvSpPr/>
          <p:nvPr/>
        </p:nvSpPr>
        <p:spPr bwMode="auto">
          <a:xfrm>
            <a:off x="909147" y="5661434"/>
            <a:ext cx="255843" cy="813979"/>
          </a:xfrm>
          <a:prstGeom prst="leftBrace">
            <a:avLst>
              <a:gd name="adj1" fmla="val 45302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-101196" y="5805957"/>
            <a:ext cx="119164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1000" b="1" dirty="0" smtClean="0">
                <a:solidFill>
                  <a:srgbClr val="7030A0"/>
                </a:solidFill>
              </a:rPr>
              <a:t>Equal number of Ones and </a:t>
            </a:r>
            <a:r>
              <a:rPr lang="en-US" altLang="zh-CN" sz="1000" b="1" dirty="0" err="1" smtClean="0">
                <a:solidFill>
                  <a:srgbClr val="7030A0"/>
                </a:solidFill>
              </a:rPr>
              <a:t>Zeros</a:t>
            </a:r>
            <a:endParaRPr lang="zh-CN" altLang="en-US" sz="1000" b="1" dirty="0">
              <a:solidFill>
                <a:srgbClr val="7030A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620881" y="606842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00B050"/>
                </a:solidFill>
              </a:rPr>
              <a:t>Recommended </a:t>
            </a:r>
          </a:p>
          <a:p>
            <a:pPr algn="ctr"/>
            <a:r>
              <a:rPr lang="en-US" altLang="zh-CN" b="1" dirty="0" smtClean="0">
                <a:solidFill>
                  <a:srgbClr val="00B050"/>
                </a:solidFill>
              </a:rPr>
              <a:t>Sequence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8" name="左箭头 7"/>
          <p:cNvSpPr/>
          <p:nvPr/>
        </p:nvSpPr>
        <p:spPr bwMode="auto">
          <a:xfrm>
            <a:off x="7667883" y="6306966"/>
            <a:ext cx="248217" cy="13329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200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Correlation Property of S1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Correlations at the receiver for S1: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Dec.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966468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9175"/>
            <a:ext cx="7241849" cy="4648800"/>
          </a:xfrm>
          <a:prstGeom prst="rect">
            <a:avLst/>
          </a:prstGeom>
        </p:spPr>
      </p:pic>
      <p:sp>
        <p:nvSpPr>
          <p:cNvPr id="7" name="下箭头标注 6"/>
          <p:cNvSpPr/>
          <p:nvPr/>
        </p:nvSpPr>
        <p:spPr bwMode="auto">
          <a:xfrm>
            <a:off x="6564079" y="2644140"/>
            <a:ext cx="2207605" cy="685800"/>
          </a:xfrm>
          <a:prstGeom prst="downArrowCallout">
            <a:avLst>
              <a:gd name="adj1" fmla="val 27424"/>
              <a:gd name="adj2" fmla="val 29848"/>
              <a:gd name="adj3" fmla="val 22576"/>
              <a:gd name="adj4" fmla="val 6012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dirty="0" smtClean="0"/>
              <a:t>Better performance for the high rate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72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</a:t>
            </a:r>
            <a:r>
              <a:rPr lang="en-US" altLang="zh-CN" dirty="0" smtClean="0"/>
              <a:t>of S2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S2: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240702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-3.2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1375"/>
            <a:ext cx="7254000" cy="4656600"/>
          </a:xfrm>
          <a:prstGeom prst="rect">
            <a:avLst/>
          </a:prstGeom>
        </p:spPr>
      </p:pic>
      <p:sp>
        <p:nvSpPr>
          <p:cNvPr id="12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860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Property of </a:t>
            </a:r>
            <a:r>
              <a:rPr lang="en-US" altLang="zh-CN" dirty="0" smtClean="0"/>
              <a:t>S3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Correlations at the receiver for </a:t>
            </a:r>
            <a:r>
              <a:rPr lang="en-US" altLang="zh-CN" dirty="0" smtClean="0"/>
              <a:t>S3: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798771"/>
              </p:ext>
            </p:extLst>
          </p:nvPr>
        </p:nvGraphicFramePr>
        <p:xfrm>
          <a:off x="6564080" y="3406140"/>
          <a:ext cx="220760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8016"/>
                <a:gridCol w="5395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-5.3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CN" altLang="en-US" sz="1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2001375"/>
            <a:ext cx="7254000" cy="4656600"/>
          </a:xfrm>
          <a:prstGeom prst="rect">
            <a:avLst/>
          </a:prstGeom>
        </p:spPr>
      </p:pic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  <p:sp>
        <p:nvSpPr>
          <p:cNvPr id="4" name="上箭头标注 3"/>
          <p:cNvSpPr/>
          <p:nvPr/>
        </p:nvSpPr>
        <p:spPr bwMode="auto">
          <a:xfrm>
            <a:off x="6564079" y="4455404"/>
            <a:ext cx="2207605" cy="726196"/>
          </a:xfrm>
          <a:prstGeom prst="upArrowCallout">
            <a:avLst>
              <a:gd name="adj1" fmla="val 25000"/>
              <a:gd name="adj2" fmla="val 36674"/>
              <a:gd name="adj3" fmla="val 17727"/>
              <a:gd name="adj4" fmla="val 6057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latinLnBrk="0" hangingPunct="0"/>
            <a:r>
              <a:rPr kumimoji="0" lang="en-US" altLang="zh-CN" dirty="0"/>
              <a:t>Better performance for </a:t>
            </a:r>
            <a:r>
              <a:rPr kumimoji="0" lang="en-US" altLang="zh-CN" dirty="0" smtClean="0"/>
              <a:t>the low </a:t>
            </a:r>
            <a:r>
              <a:rPr kumimoji="0" lang="en-US" altLang="zh-CN" dirty="0"/>
              <a:t>rate</a:t>
            </a:r>
            <a:endParaRPr kumimoji="0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18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for </a:t>
            </a:r>
            <a:r>
              <a:rPr lang="en-US" altLang="zh-CN" dirty="0" smtClean="0"/>
              <a:t>preamble sequence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Summary on Metrics comparison</a:t>
            </a:r>
          </a:p>
          <a:p>
            <a:pPr lvl="1"/>
            <a:r>
              <a:rPr lang="en-US" altLang="zh-CN" sz="1600" dirty="0"/>
              <a:t>S3 has the best performance for data rate, however, S1 performs best on high data rate </a:t>
            </a:r>
            <a:endParaRPr 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760097"/>
              </p:ext>
            </p:extLst>
          </p:nvPr>
        </p:nvGraphicFramePr>
        <p:xfrm>
          <a:off x="1790700" y="3048001"/>
          <a:ext cx="5638800" cy="16373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1371600"/>
                <a:gridCol w="1295400"/>
                <a:gridCol w="1295400"/>
              </a:tblGrid>
              <a:tr h="450485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S2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S3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6874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</a:t>
                      </a:r>
                      <a:endParaRPr lang="zh-CN" altLang="en-U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-3.2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-5.3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729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ACMetric</a:t>
                      </a:r>
                      <a:endParaRPr lang="en-US" altLang="zh-CN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r>
                        <a:rPr lang="en-US" altLang="zh-CN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LowR</a:t>
                      </a:r>
                      <a:r>
                        <a:rPr lang="en-US" altLang="zh-C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zh-CN" alt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altLang="en-US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CN" altLang="en-US" sz="16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9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Settings[2]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</p:spPr>
            <p:txBody>
              <a:bodyPr/>
              <a:lstStyle/>
              <a:p>
                <a:r>
                  <a:rPr lang="en-US" altLang="zh-CN" sz="1600" dirty="0"/>
                  <a:t>Symbol Form: </a:t>
                </a:r>
              </a:p>
              <a:p>
                <a:pPr lvl="1"/>
                <a:r>
                  <a:rPr lang="en-US" altLang="zh-CN" sz="1400" dirty="0"/>
                  <a:t>Preamble: </a:t>
                </a:r>
                <a:r>
                  <a:rPr lang="en-US" altLang="zh-CN" sz="1400" dirty="0" smtClean="0"/>
                  <a:t>4us </a:t>
                </a:r>
                <a:r>
                  <a:rPr lang="en-US" altLang="zh-CN" sz="1400" dirty="0"/>
                  <a:t>Conventional </a:t>
                </a:r>
                <a:r>
                  <a:rPr lang="en-US" altLang="zh-CN" sz="1400" dirty="0" smtClean="0"/>
                  <a:t>OOK, based on 32-bit S sequence</a:t>
                </a:r>
                <a:endParaRPr lang="en-US" altLang="zh-CN" sz="1400" dirty="0"/>
              </a:p>
              <a:p>
                <a:pPr lvl="1"/>
                <a:r>
                  <a:rPr lang="en-US" altLang="zh-CN" sz="1400" dirty="0"/>
                  <a:t>Data Payload(Manchester): </a:t>
                </a:r>
              </a:p>
              <a:p>
                <a:pPr lvl="2"/>
                <a:r>
                  <a:rPr lang="en-US" altLang="zh-CN" sz="1200" dirty="0"/>
                  <a:t>High Rate: 2us ON+2us OFF, vice versa</a:t>
                </a:r>
              </a:p>
              <a:p>
                <a:pPr lvl="2"/>
                <a:r>
                  <a:rPr lang="en-US" altLang="zh-CN" sz="1200" dirty="0"/>
                  <a:t>Low Rate: 4us ON+4us OFF+4us ON+4us OFF, vice versa</a:t>
                </a:r>
              </a:p>
              <a:p>
                <a:r>
                  <a:rPr lang="en-US" altLang="zh-CN" sz="1600" dirty="0"/>
                  <a:t>Baseband Sampling: 5MHz—20 samples per OOK symbol(16-IFFT)</a:t>
                </a:r>
              </a:p>
              <a:p>
                <a:r>
                  <a:rPr lang="en-US" altLang="zh-CN" sz="1600" dirty="0"/>
                  <a:t>Channel </a:t>
                </a:r>
                <a:r>
                  <a:rPr lang="en-US" altLang="zh-CN" sz="1600" dirty="0" err="1"/>
                  <a:t>Upsampling</a:t>
                </a:r>
                <a:r>
                  <a:rPr lang="en-US" altLang="zh-CN" sz="1600" dirty="0"/>
                  <a:t> Rate.: 20x—@</a:t>
                </a:r>
                <a:r>
                  <a:rPr lang="en-US" altLang="zh-CN" sz="1600" dirty="0" smtClean="0"/>
                  <a:t>100MHz; </a:t>
                </a:r>
              </a:p>
              <a:p>
                <a:r>
                  <a:rPr lang="en-US" altLang="zh-CN" sz="1600" dirty="0"/>
                  <a:t>Channels: </a:t>
                </a:r>
                <a:r>
                  <a:rPr lang="en-US" altLang="zh-CN" sz="1600" dirty="0" err="1"/>
                  <a:t>TGn</a:t>
                </a:r>
                <a:r>
                  <a:rPr lang="en-US" altLang="zh-CN" sz="1600" dirty="0"/>
                  <a:t> </a:t>
                </a:r>
                <a:r>
                  <a:rPr lang="en-US" altLang="zh-CN" sz="1600" dirty="0" err="1"/>
                  <a:t>Ch.D</a:t>
                </a:r>
                <a:r>
                  <a:rPr lang="en-US" altLang="zh-CN" sz="1600" dirty="0"/>
                  <a:t> </a:t>
                </a:r>
                <a:r>
                  <a:rPr lang="en-US" altLang="zh-CN" sz="1600" dirty="0" smtClean="0"/>
                  <a:t>NLOS; CFO</a:t>
                </a:r>
                <a:r>
                  <a:rPr lang="en-US" altLang="zh-CN" sz="1600" dirty="0"/>
                  <a:t>: +/-</a:t>
                </a:r>
                <a:r>
                  <a:rPr lang="en-US" altLang="zh-CN" sz="1600" dirty="0" smtClean="0"/>
                  <a:t>200ppm</a:t>
                </a:r>
                <a:endParaRPr lang="en-US" altLang="zh-CN" sz="1600" dirty="0"/>
              </a:p>
              <a:p>
                <a:r>
                  <a:rPr lang="en-US" altLang="zh-CN" sz="1600" dirty="0" err="1"/>
                  <a:t>Tx</a:t>
                </a:r>
                <a:r>
                  <a:rPr lang="en-US" altLang="zh-CN" sz="1600" dirty="0"/>
                  <a:t>/Rx Filter: 5</a:t>
                </a:r>
                <a:r>
                  <a:rPr lang="en-US" altLang="zh-CN" sz="1600" baseline="30000" dirty="0"/>
                  <a:t>th</a:t>
                </a:r>
                <a:r>
                  <a:rPr lang="en-US" altLang="zh-CN" sz="1600" dirty="0"/>
                  <a:t>-order Butterworth @ 2.5MHz Fc and 50MHz </a:t>
                </a:r>
                <a:r>
                  <a:rPr lang="en-US" altLang="zh-CN" sz="1600" dirty="0" smtClean="0"/>
                  <a:t>Fs</a:t>
                </a:r>
                <a:endParaRPr lang="en-US" altLang="zh-CN" sz="1600" dirty="0"/>
              </a:p>
              <a:p>
                <a:r>
                  <a:rPr lang="en-US" altLang="zh-CN" sz="1600" dirty="0"/>
                  <a:t>SNR Measurement: @20MHz by </a:t>
                </a:r>
                <a:r>
                  <a:rPr lang="en-US" altLang="zh-CN" sz="1600" dirty="0" err="1"/>
                  <a:t>upsampling</a:t>
                </a:r>
                <a:r>
                  <a:rPr lang="en-US" altLang="zh-CN" sz="1600" dirty="0"/>
                  <a:t> the baseband 5MHz(SNR is calculated with the inserted </a:t>
                </a:r>
                <a:r>
                  <a:rPr lang="en-US" altLang="zh-CN" sz="1600" dirty="0" smtClean="0"/>
                  <a:t>zeroes)</a:t>
                </a:r>
                <a:endParaRPr lang="en-US" altLang="zh-CN" sz="1600" dirty="0"/>
              </a:p>
              <a:p>
                <a:r>
                  <a:rPr lang="en-US" altLang="zh-CN" sz="1600" dirty="0"/>
                  <a:t>Front Silent Period: 2ms</a:t>
                </a:r>
              </a:p>
              <a:p>
                <a:r>
                  <a:rPr lang="en-US" altLang="zh-CN" sz="1600" dirty="0"/>
                  <a:t>False alarm rate is slightly less than 1% @all SNR</a:t>
                </a:r>
              </a:p>
              <a:p>
                <a:r>
                  <a:rPr lang="en-US" altLang="zh-CN" sz="1600" dirty="0"/>
                  <a:t>Data payload: </a:t>
                </a:r>
                <a:r>
                  <a:rPr lang="en-US" altLang="zh-CN" sz="1600" dirty="0" smtClean="0"/>
                  <a:t>100bits</a:t>
                </a:r>
              </a:p>
              <a:p>
                <a:r>
                  <a:rPr lang="en-US" altLang="zh-CN" sz="1600" dirty="0"/>
                  <a:t>Sync Error </a:t>
                </a:r>
                <a:r>
                  <a:rPr lang="en-US" altLang="zh-CN" sz="1600" dirty="0" smtClean="0"/>
                  <a:t>Event Definition</a:t>
                </a:r>
                <a:r>
                  <a:rPr lang="en-US" altLang="zh-CN" sz="1600" dirty="0"/>
                  <a:t>: </a:t>
                </a:r>
              </a:p>
              <a:p>
                <a:pPr lvl="1"/>
                <a:r>
                  <a:rPr lang="en-US" altLang="zh-CN" sz="1200" dirty="0"/>
                  <a:t>Max(abs(Correlation Result))&lt; Threshold</a:t>
                </a:r>
              </a:p>
              <a:p>
                <a:pPr lvl="1"/>
                <a:r>
                  <a:rPr lang="en-US" altLang="zh-CN" sz="1200" dirty="0"/>
                  <a:t>S is detected </a:t>
                </a:r>
                <a:r>
                  <a:rPr lang="en-US" altLang="zh-CN" sz="1200" dirty="0" smtClean="0"/>
                  <a:t>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2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lang="en-US" altLang="zh-CN" sz="1200" dirty="0" smtClean="0"/>
                  <a:t>, </a:t>
                </a:r>
                <a:r>
                  <a:rPr lang="en-US" altLang="zh-CN" sz="1200" dirty="0"/>
                  <a:t>vice versa</a:t>
                </a:r>
              </a:p>
              <a:p>
                <a:pPr lvl="1"/>
                <a:r>
                  <a:rPr lang="en-US" altLang="zh-CN" sz="1200" dirty="0"/>
                  <a:t>Time acquisition error  @5MHz fs </a:t>
                </a:r>
                <a:r>
                  <a:rPr lang="en-US" altLang="zh-CN" sz="1200" dirty="0" smtClean="0"/>
                  <a:t>samplings&gt;2</a:t>
                </a:r>
                <a:endParaRPr lang="en-US" altLang="zh-CN" sz="1200" dirty="0"/>
              </a:p>
              <a:p>
                <a:endParaRPr lang="en-US" altLang="zh-CN" sz="160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  <a:blipFill rotWithShape="0">
                <a:blip r:embed="rId2"/>
                <a:stretch>
                  <a:fillRect l="-314" t="-394" b="-4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内容占位符 2"/>
              <p:cNvSpPr txBox="1">
                <a:spLocks/>
              </p:cNvSpPr>
              <p:nvPr/>
            </p:nvSpPr>
            <p:spPr bwMode="auto">
              <a:xfrm>
                <a:off x="4701104" y="5287962"/>
                <a:ext cx="4181475" cy="13700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latinLnBrk="0"/>
                <a:r>
                  <a:rPr kumimoji="0" lang="en-US" sz="1600" kern="0" dirty="0" smtClean="0"/>
                  <a:t>Packet Error Event Definition: </a:t>
                </a:r>
              </a:p>
              <a:p>
                <a:pPr lvl="1" latinLnBrk="0"/>
                <a:r>
                  <a:rPr kumimoji="0" lang="en-US" sz="1200" kern="0" dirty="0" smtClean="0"/>
                  <a:t>Max(abs(Correlation Result))&lt; Threshold</a:t>
                </a:r>
              </a:p>
              <a:p>
                <a:pPr lvl="1" latinLnBrk="0"/>
                <a:r>
                  <a:rPr kumimoji="0" lang="en-US" altLang="zh-CN" sz="1200" kern="0" dirty="0" smtClean="0"/>
                  <a:t>S is detected 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1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CN" sz="12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acc>
                  </m:oMath>
                </a14:m>
                <a:r>
                  <a:rPr kumimoji="0" lang="en-US" altLang="zh-CN" sz="1200" kern="0" dirty="0" smtClean="0"/>
                  <a:t> , vice versa</a:t>
                </a:r>
                <a:endParaRPr kumimoji="0" lang="en-US" sz="1200" kern="0" dirty="0" smtClean="0"/>
              </a:p>
              <a:p>
                <a:pPr lvl="1" latinLnBrk="0"/>
                <a:r>
                  <a:rPr kumimoji="0" lang="en-US" sz="1200" kern="0" dirty="0" smtClean="0"/>
                  <a:t>Bit error &gt;0</a:t>
                </a:r>
                <a:endParaRPr kumimoji="0" lang="en-US" altLang="zh-CN" sz="1200" kern="0" dirty="0" smtClean="0"/>
              </a:p>
            </p:txBody>
          </p:sp>
        </mc:Choice>
        <mc:Fallback xmlns="">
          <p:sp>
            <p:nvSpPr>
              <p:cNvPr id="7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01104" y="5287962"/>
                <a:ext cx="4181475" cy="1370013"/>
              </a:xfrm>
              <a:prstGeom prst="rect">
                <a:avLst/>
              </a:prstGeom>
              <a:blipFill rotWithShape="0">
                <a:blip r:embed="rId3"/>
                <a:stretch>
                  <a:fillRect l="-437" t="-8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Jan.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512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6186608</TotalTime>
  <Words>1044</Words>
  <Application>Microsoft Office PowerPoint</Application>
  <PresentationFormat>全屏显示(4:3)</PresentationFormat>
  <Paragraphs>230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Gulim</vt:lpstr>
      <vt:lpstr>Gulim</vt:lpstr>
      <vt:lpstr>Malgun Gothic</vt:lpstr>
      <vt:lpstr>宋体</vt:lpstr>
      <vt:lpstr>Arial</vt:lpstr>
      <vt:lpstr>Calibri</vt:lpstr>
      <vt:lpstr>Cambria Math</vt:lpstr>
      <vt:lpstr>Times New Roman</vt:lpstr>
      <vt:lpstr>802-11-Submission</vt:lpstr>
      <vt:lpstr>WUR Preamble Sequence Performance Evaluation</vt:lpstr>
      <vt:lpstr>Introduction</vt:lpstr>
      <vt:lpstr>Metrics</vt:lpstr>
      <vt:lpstr>Metrics Analysis</vt:lpstr>
      <vt:lpstr>Correlation Property of S1</vt:lpstr>
      <vt:lpstr>Correlation Property of S2</vt:lpstr>
      <vt:lpstr>Correlation Property of S3</vt:lpstr>
      <vt:lpstr>Metrics for preamble sequence</vt:lpstr>
      <vt:lpstr>Simulation Settings[2]</vt:lpstr>
      <vt:lpstr>High Rate Sync Performance</vt:lpstr>
      <vt:lpstr>High Rate PER Performance</vt:lpstr>
      <vt:lpstr>Low Rate Sync Performance</vt:lpstr>
      <vt:lpstr>Low Rate PER Performance</vt:lpstr>
      <vt:lpstr>Summary</vt:lpstr>
      <vt:lpstr>Reference</vt:lpstr>
      <vt:lpstr>Straw Poll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justin.jia@huawei.com;Ming Gan</dc:creator>
  <cp:lastModifiedBy>Ming Gan</cp:lastModifiedBy>
  <cp:revision>3178</cp:revision>
  <cp:lastPrinted>2016-12-22T05:59:35Z</cp:lastPrinted>
  <dcterms:created xsi:type="dcterms:W3CDTF">2007-05-21T21:00:37Z</dcterms:created>
  <dcterms:modified xsi:type="dcterms:W3CDTF">2018-01-25T13:18:43Z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(3)1qqb4EM9e8vLAorv/ZXnaTmJe26On4MPwAfJF0C1giUmKjPh+/pX3Gnkg+5P6s54/JQsRG4N
k86s+5dGUxWEx4nlZ7bF/o0Ilm3Y2IP3PIQcSWUWnitIqwQvQZoXKuCJK7DeSw80vwWTmjld
qXmdG/A2xVN5qPIiBN80sJSdAXbMIHze3REHk2Sv9e2U1R7QwMkUc3yEohFgPBKlVjsqEAOL
vzT7KLgnUGJvMGdsuf</vt:lpwstr>
  </property>
  <property fmtid="{D5CDD505-2E9C-101B-9397-08002B2CF9AE}" pid="3" name="_2015_ms_pID_7253431">
    <vt:lpwstr>n69+AxknSUzzjFcN2K5JcN5tkHFW0yOUHsJ1t7KiMV86ogMNS1ngVj
fuiPIvnWxDkLi4VSxMCTnMwBrV3/bUMWzThv2hud1stKYi0GRrPtAJ2kOhbE8VWScR4YIa4n
PVrKfAb/Zv+wwko/mrcV7gGHy7LNVGl457lv2KYfAKsrwsciZ0SpfqVi8Z85dv46N70UoPPd
CXQg3PlfY/u+9VxGJYmJALXHre9VFpnCW94C</vt:lpwstr>
  </property>
  <property fmtid="{D5CDD505-2E9C-101B-9397-08002B2CF9AE}" pid="4" name="_2015_ms_pID_7253432">
    <vt:lpwstr>dw==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1515954574</vt:lpwstr>
  </property>
</Properties>
</file>