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5" r:id="rId3"/>
    <p:sldId id="308" r:id="rId4"/>
    <p:sldId id="340" r:id="rId5"/>
    <p:sldId id="310" r:id="rId6"/>
    <p:sldId id="320" r:id="rId7"/>
    <p:sldId id="324" r:id="rId8"/>
    <p:sldId id="347" r:id="rId9"/>
    <p:sldId id="341" r:id="rId10"/>
    <p:sldId id="360" r:id="rId11"/>
    <p:sldId id="349" r:id="rId12"/>
    <p:sldId id="361" r:id="rId13"/>
    <p:sldId id="351" r:id="rId14"/>
    <p:sldId id="352" r:id="rId15"/>
    <p:sldId id="353" r:id="rId16"/>
    <p:sldId id="356" r:id="rId17"/>
    <p:sldId id="357" r:id="rId18"/>
    <p:sldId id="330" r:id="rId19"/>
    <p:sldId id="346" r:id="rId20"/>
    <p:sldId id="359" r:id="rId21"/>
    <p:sldId id="370" r:id="rId22"/>
    <p:sldId id="369" r:id="rId23"/>
    <p:sldId id="371" r:id="rId24"/>
    <p:sldId id="372" r:id="rId25"/>
    <p:sldId id="362" r:id="rId26"/>
    <p:sldId id="333" r:id="rId27"/>
    <p:sldId id="365" r:id="rId28"/>
    <p:sldId id="366" r:id="rId29"/>
    <p:sldId id="367" r:id="rId30"/>
    <p:sldId id="368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414" autoAdjust="0"/>
    <p:restoredTop sz="94703" autoAdjust="0"/>
  </p:normalViewPr>
  <p:slideViewPr>
    <p:cSldViewPr>
      <p:cViewPr varScale="1">
        <p:scale>
          <a:sx n="86" d="100"/>
          <a:sy n="86" d="100"/>
        </p:scale>
        <p:origin x="90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20" y="3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Vinod kristem,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3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802.11-18/-0096r3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SYNC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1197"/>
              </p:ext>
            </p:extLst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metrics for picking a preamble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Desirable metrics for picking a preamble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PER performance, measured in terms of SNR gap between the ideal timing and estimated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Ratio of strongest peak/next strongest peak in auto-correlation of sequence is one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Smaller OFF (Silence) period in the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consecutive 1’s or 0’s (run length) in the sequence 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Smaller OFF period is </a:t>
            </a:r>
            <a:r>
              <a:rPr lang="en-US" dirty="0" smtClean="0"/>
              <a:t>desirable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Other devices does not sense the channel as idle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Good for AGC implementation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At least 4 </a:t>
            </a:r>
            <a:r>
              <a:rPr lang="en-US" dirty="0" err="1" smtClean="0"/>
              <a:t>usec</a:t>
            </a:r>
            <a:r>
              <a:rPr lang="en-US" dirty="0" smtClean="0"/>
              <a:t> of OFF duration for preamble bit duration of 2 us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 that enables efficient AGC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Desirable to have small silence period at the beginning of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(1)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752600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475332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471016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1219200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7750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AGC gain typically set based on energy in the legacy preamble </a:t>
            </a:r>
            <a:r>
              <a:rPr lang="en-US" sz="2000" kern="0" dirty="0" smtClean="0"/>
              <a:t>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Energy accumulation window location can be arbitrary because of unknown packet 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 silence period results in inaccurate gain setting</a:t>
            </a:r>
            <a:endParaRPr lang="en-US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Small OFF period in preamble is desirable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smaller accumulation window and faster AGC gain convergence</a:t>
            </a:r>
          </a:p>
        </p:txBody>
      </p:sp>
    </p:spTree>
    <p:extLst>
      <p:ext uri="{BB962C8B-B14F-4D97-AF65-F5344CB8AC3E}">
        <p14:creationId xmlns:p14="http://schemas.microsoft.com/office/powerpoint/2010/main" val="6863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468059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190791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186475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934659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5464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Desirable to have smaller silence period at the beginning of the sequence</a:t>
            </a:r>
            <a:endParaRPr lang="en-US" sz="20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Consecutive </a:t>
            </a:r>
            <a:r>
              <a:rPr lang="en-US" sz="1600" dirty="0"/>
              <a:t>zeros in the </a:t>
            </a:r>
            <a:r>
              <a:rPr lang="en-US" sz="1600" dirty="0" smtClean="0"/>
              <a:t>beginning can </a:t>
            </a:r>
            <a:r>
              <a:rPr lang="en-US" sz="1600" dirty="0"/>
              <a:t>cause significant fluctuations in the AGC gains.</a:t>
            </a: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faster AGC gain convergence and 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 (Silence Period Location): </a:t>
            </a:r>
            <a:r>
              <a:rPr lang="en-US" sz="1600" dirty="0"/>
              <a:t>How far into the preamble sequence, do we get </a:t>
            </a:r>
            <a:r>
              <a:rPr lang="en-US" sz="1600" dirty="0" smtClean="0"/>
              <a:t>a silence </a:t>
            </a:r>
            <a:r>
              <a:rPr lang="en-US" sz="1600" dirty="0"/>
              <a:t>period of 4 us or </a:t>
            </a:r>
            <a:r>
              <a:rPr lang="en-US" sz="1600" dirty="0" smtClean="0"/>
              <a:t>more</a:t>
            </a:r>
            <a:endParaRPr lang="en-US" kern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ex: [1 0 1 0 1 0 0 1……] with bit duration of 2 us, </a:t>
            </a:r>
            <a:r>
              <a:rPr lang="en-US" sz="1600" dirty="0" smtClean="0"/>
              <a:t>Metric = 10 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Larger values are better for AGC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8" y="17280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S1: Zero padded PN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S1 </a:t>
            </a:r>
            <a:r>
              <a:rPr lang="en-US" sz="1600" dirty="0"/>
              <a:t>= </a:t>
            </a:r>
            <a:r>
              <a:rPr lang="en-US" sz="1600" dirty="0" smtClean="0"/>
              <a:t>[0 </a:t>
            </a:r>
            <a:r>
              <a:rPr lang="en-US" sz="1600" dirty="0"/>
              <a:t>1 1 1 0 1 0 1 0 0 0 0 1 0 0 1 0 1 1 0 0 1 1 1 1 1 0 0 0 1 1 0]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off time in S/S-Complement = 10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Silence period location: 2 us into the sequence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S2: Proposed sequence in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S2 = [</a:t>
            </a:r>
            <a:r>
              <a:rPr lang="en-US" sz="1600" dirty="0"/>
              <a:t>0 1 1 1 0 1 0 1 0 0 1 0 1 0 0 1 0 1 1 0 0 1 1 0 1 1 0 0 0 1 1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</a:t>
            </a:r>
            <a:r>
              <a:rPr lang="en-US" sz="1600" dirty="0" smtClean="0"/>
              <a:t>6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 us into the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S3: </a:t>
            </a:r>
            <a:r>
              <a:rPr lang="en-US" sz="2000" dirty="0"/>
              <a:t>Proposed sequence in </a:t>
            </a:r>
            <a:r>
              <a:rPr lang="en-US" sz="2000" dirty="0" smtClean="0"/>
              <a:t>[7]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S3 = [</a:t>
            </a:r>
            <a:r>
              <a:rPr lang="en-US" sz="1600" dirty="0"/>
              <a:t>1 0 1 0 0 1 0 0 1 0 1 1 1 0 1 1 0 0 0 1 0 1 1 1 0 0 1 1 1 0 0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6</a:t>
            </a:r>
            <a:r>
              <a:rPr lang="en-US" sz="1600" dirty="0" smtClean="0"/>
              <a:t>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6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7" y="16911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S4: 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S4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1 0 0 1 1 0 0 1 1 0 0 1 0 1 1 0 0 1 0 1 1 0 1 0 1 0 1 0 0 1 0 </a:t>
            </a:r>
            <a:r>
              <a:rPr lang="en-US" sz="1600" dirty="0" smtClean="0"/>
              <a:t>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</a:t>
            </a:r>
            <a:r>
              <a:rPr lang="en-US" sz="1600" dirty="0" smtClean="0"/>
              <a:t>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</a:t>
            </a:r>
            <a:r>
              <a:rPr lang="en-US" sz="1600" dirty="0" smtClean="0"/>
              <a:t>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Generated by applying Manchester encoding [1 0]/[0 1] to zero padded 15 bit PN sequence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 </a:t>
            </a:r>
            <a:r>
              <a:rPr lang="en-US" sz="2000" dirty="0" smtClean="0"/>
              <a:t>S5: </a:t>
            </a:r>
            <a:r>
              <a:rPr lang="en-US" sz="2000" dirty="0"/>
              <a:t>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S5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1 0 1 0 1 0 1 0 0 1 0 1 </a:t>
            </a:r>
            <a:r>
              <a:rPr lang="en-US" sz="1600" dirty="0" smtClean="0"/>
              <a:t>1 </a:t>
            </a:r>
            <a:r>
              <a:rPr lang="en-US" sz="1600" dirty="0"/>
              <a:t>0 0 1 1 0 0 1 1 0 0 1 0 1 1 0 0 1 0 </a:t>
            </a:r>
            <a:r>
              <a:rPr lang="en-US" sz="1600" dirty="0" smtClean="0"/>
              <a:t>1]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14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Generated by applying </a:t>
            </a:r>
            <a:r>
              <a:rPr lang="en-US" sz="1600" dirty="0" smtClean="0"/>
              <a:t>cyclic shift to Sequence S4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sequences S1-S5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37649"/>
              </p:ext>
            </p:extLst>
          </p:nvPr>
        </p:nvGraphicFramePr>
        <p:xfrm>
          <a:off x="2001096" y="1830390"/>
          <a:ext cx="828929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323"/>
                <a:gridCol w="2072323"/>
                <a:gridCol w="2072323"/>
                <a:gridCol w="2072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ACM (first maximum/second maximum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OFF time in S/S-complement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Silence period 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 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212" y="4576772"/>
            <a:ext cx="10247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the least OFF times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smaller ACM values than S1 and S3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Does not necessarily translate to higher PER, as can be seen from simulation results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S5 has the maximum silence period location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Consecutive 0’s/1’s in the sequence will start much later into the sequence</a:t>
            </a:r>
          </a:p>
        </p:txBody>
      </p:sp>
    </p:spTree>
    <p:extLst>
      <p:ext uri="{BB962C8B-B14F-4D97-AF65-F5344CB8AC3E}">
        <p14:creationId xmlns:p14="http://schemas.microsoft.com/office/powerpoint/2010/main" val="3955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ideal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5204689"/>
            <a:ext cx="967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Color codes: 5 different sequences – S1 to S5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 values for different sequences 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Expected as the timing is perfect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26" y="1115860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543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4960618"/>
            <a:ext cx="10777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S, under different </a:t>
            </a:r>
            <a:r>
              <a:rPr lang="en-US" sz="2400" dirty="0" err="1" smtClean="0">
                <a:solidFill>
                  <a:srgbClr val="000000"/>
                </a:solidFill>
              </a:rPr>
              <a:t>Tx</a:t>
            </a:r>
            <a:r>
              <a:rPr lang="en-US" sz="2400" dirty="0" smtClean="0">
                <a:solidFill>
                  <a:srgbClr val="000000"/>
                </a:solidFill>
              </a:rPr>
              <a:t> rates and channel conditions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 includes miss detection, rate miss classification, and false alarms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43" y="1143001"/>
            <a:ext cx="6634163" cy="38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52" y="571026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447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Evaluated and compared the performance of preamble sequences with 2us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low rate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slightly better in Channel D, for high rate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2 us bit duration sequences (S4 </a:t>
            </a:r>
            <a:r>
              <a:rPr lang="en-US" dirty="0"/>
              <a:t>and </a:t>
            </a:r>
            <a:r>
              <a:rPr lang="en-US" dirty="0" smtClean="0"/>
              <a:t>S5), </a:t>
            </a:r>
            <a:r>
              <a:rPr lang="en-US" dirty="0"/>
              <a:t>suitable for efficient AGC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off period (especially at the beginning of preamble) is better for AGC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performance of different 32-bit preamble sequences S, with bit duration of 2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PER values for different channel models and </a:t>
            </a:r>
            <a:r>
              <a:rPr lang="en-US" dirty="0" err="1"/>
              <a:t>Tx</a:t>
            </a:r>
            <a:r>
              <a:rPr lang="en-US" dirty="0"/>
              <a:t> rates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sequences S4 and S5 have smallest OFF period (4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Among the studied sequences, S5 has the OFF period (&gt;2 us), farthest into the preamble sequence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</a:t>
            </a:r>
            <a:r>
              <a:rPr lang="en-US" dirty="0"/>
              <a:t>options do you support for preamble bit duration </a:t>
            </a:r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2 </a:t>
            </a:r>
            <a:r>
              <a:rPr lang="en-US" dirty="0"/>
              <a:t>us bit </a:t>
            </a:r>
            <a:r>
              <a:rPr lang="en-US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7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discussions [1]-[5], the motion has been passed for the following preamble structure to support two different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exact bit sequence S and the bit duration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Preamble structure to support two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931554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3107882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9800" y="3107005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74394" y="3107005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66522" y="3107006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41548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3443655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2821754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2525807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4708791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474400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128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31914" y="6245423"/>
            <a:ext cx="17075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621851" y="6172200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64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3462008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4158246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Rate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397618" y="568766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Higher Rate</a:t>
            </a:r>
            <a:endParaRPr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4154804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1637" y="5758049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 Complement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design of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consider maximum OFF period.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28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design of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consider maximum OFF duration to enable fast AGC and to reduce the impact of channel sensing on third party 802.11 stations.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4553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proposal?</a:t>
            </a:r>
          </a:p>
          <a:p>
            <a:r>
              <a:rPr lang="en-US" dirty="0" smtClean="0"/>
              <a:t>We propose to use the following 32-bit preamble sequence S (S5 in the presentation), with 2 us bit duration.</a:t>
            </a:r>
          </a:p>
          <a:p>
            <a:r>
              <a:rPr lang="en-US" dirty="0" smtClean="0"/>
              <a:t>S = [</a:t>
            </a:r>
            <a:r>
              <a:rPr lang="en-US" dirty="0"/>
              <a:t>1 0 1 0 1 0 1 0 0 1 0 1 1 0 0 1 1 0 0 1 1 0 0 1 0 1 1 0 0 1 0 1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(Low rate is indicated by [S S], High rate is indicated by [S complement])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1006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be designed such that the contiguous OFF period is no more than 8 us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2338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76400"/>
                <a:ext cx="10361084" cy="4571999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Move to modify SFD </a:t>
                </a:r>
                <a:r>
                  <a:rPr lang="en-US" dirty="0"/>
                  <a:t>as </a:t>
                </a:r>
                <a:r>
                  <a:rPr lang="en-US" dirty="0" smtClean="0"/>
                  <a:t>follows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	</a:t>
                </a:r>
                <a:r>
                  <a:rPr lang="en-US" dirty="0">
                    <a:solidFill>
                      <a:srgbClr val="002060"/>
                    </a:solidFill>
                  </a:rPr>
                  <a:t>The duration of each bit in the SYNC field is TBD (either 2 or 4) µs. The specific bit sequence of S is TBD. </a:t>
                </a:r>
                <a:r>
                  <a:rPr lang="en-US" dirty="0"/>
                  <a:t>The contiguous OFF period of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]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/>
                  <a:t>is no more than 8 us.</a:t>
                </a:r>
              </a:p>
              <a:p>
                <a:endParaRPr lang="en-US" dirty="0"/>
              </a:p>
              <a:p>
                <a:r>
                  <a:rPr lang="en-US" dirty="0"/>
                  <a:t>	Move:   Shahrnaz Azizi </a:t>
                </a:r>
              </a:p>
              <a:p>
                <a:r>
                  <a:rPr lang="en-US" dirty="0"/>
                  <a:t>	Second</a:t>
                </a:r>
                <a:r>
                  <a:rPr lang="en-US" dirty="0"/>
                  <a:t>: Steve Shellhammer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Yes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Abstain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76400"/>
                <a:ext cx="10361084" cy="4571999"/>
              </a:xfrm>
              <a:blipFill rotWithShape="0">
                <a:blip r:embed="rId2"/>
                <a:stretch>
                  <a:fillRect l="-882" t="-1067" r="-1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4332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184520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71600" y="1751013"/>
            <a:ext cx="96774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1</a:t>
            </a:r>
            <a:r>
              <a:rPr lang="en-US" sz="2000" kern="0" dirty="0" smtClean="0"/>
              <a:t>] 17/0997r0 </a:t>
            </a:r>
            <a:r>
              <a:rPr lang="en-US" sz="2000" kern="0" dirty="0"/>
              <a:t>Preamble  </a:t>
            </a:r>
            <a:r>
              <a:rPr lang="en-US" sz="2000" kern="0" dirty="0" smtClean="0"/>
              <a:t>Options,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July </a:t>
            </a:r>
            <a:r>
              <a:rPr lang="en-US" sz="2000" kern="0" dirty="0"/>
              <a:t>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[2</a:t>
            </a:r>
            <a:r>
              <a:rPr lang="en-US" sz="2000" kern="0" dirty="0"/>
              <a:t>] </a:t>
            </a:r>
            <a:r>
              <a:rPr lang="en-US" sz="2000" kern="0" dirty="0" smtClean="0"/>
              <a:t>17/1781r1 Sync Structure Motions,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Nov. 2017 </a:t>
            </a: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[3] 17/1355r1 </a:t>
            </a:r>
            <a:r>
              <a:rPr lang="en-GB" sz="2000" dirty="0" smtClean="0"/>
              <a:t>WUR </a:t>
            </a:r>
            <a:r>
              <a:rPr lang="en-GB" sz="2000" dirty="0"/>
              <a:t>Preamble Evaluation</a:t>
            </a:r>
            <a:r>
              <a:rPr lang="en-US" sz="2000" kern="0" dirty="0" smtClean="0"/>
              <a:t>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September </a:t>
            </a:r>
            <a:r>
              <a:rPr lang="en-US" sz="2000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[4] 17/1345r5 </a:t>
            </a:r>
            <a:r>
              <a:rPr lang="en-US" sz="2000" kern="0" dirty="0"/>
              <a:t>11ba PHY Frame Format Proposal,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</a:t>
            </a:r>
            <a:r>
              <a:rPr lang="en-US" sz="2000" kern="0" dirty="0"/>
              <a:t>September </a:t>
            </a:r>
            <a:r>
              <a:rPr lang="en-US" sz="2000" kern="0" dirty="0" smtClean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[5] 17/1614r1 </a:t>
            </a:r>
            <a:r>
              <a:rPr lang="en-US" sz="2000" dirty="0"/>
              <a:t>Preamble studies to indicate different data </a:t>
            </a:r>
            <a:r>
              <a:rPr lang="en-US" sz="2000" dirty="0" smtClean="0"/>
              <a:t>rates,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Nov. 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5</a:t>
            </a:r>
            <a:r>
              <a:rPr lang="en-US" sz="2000" kern="0" dirty="0" smtClean="0"/>
              <a:t>] 18/0123r0 Options </a:t>
            </a:r>
            <a:r>
              <a:rPr lang="en-US" sz="2000" kern="0" dirty="0"/>
              <a:t>for Sync Field Bit </a:t>
            </a:r>
            <a:r>
              <a:rPr lang="en-US" sz="2000" kern="0" dirty="0" smtClean="0"/>
              <a:t>Sequence,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[6] 18/0100r0 </a:t>
            </a:r>
            <a:r>
              <a:rPr lang="en-US" sz="2000" dirty="0" smtClean="0"/>
              <a:t>WUR </a:t>
            </a:r>
            <a:r>
              <a:rPr lang="en-US" sz="2000" dirty="0"/>
              <a:t>Preamble Sequence Performance </a:t>
            </a:r>
            <a:r>
              <a:rPr lang="en-US" sz="2000" dirty="0" smtClean="0"/>
              <a:t>Evaluation</a:t>
            </a:r>
            <a:r>
              <a:rPr lang="en-US" sz="2000" kern="0" dirty="0"/>
              <a:t>, 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8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Appendix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</a:t>
            </a: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0.5 dB loss in AWGN and 1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23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2413"/>
            <a:ext cx="5676503" cy="3784336"/>
          </a:xfrm>
        </p:spPr>
      </p:pic>
    </p:spTree>
    <p:extLst>
      <p:ext uri="{BB962C8B-B14F-4D97-AF65-F5344CB8AC3E}">
        <p14:creationId xmlns:p14="http://schemas.microsoft.com/office/powerpoint/2010/main" val="3060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high rate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of 0.4 dB for low rate 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2413"/>
            <a:ext cx="6169819" cy="3963987"/>
          </a:xfrm>
        </p:spPr>
      </p:pic>
    </p:spTree>
    <p:extLst>
      <p:ext uri="{BB962C8B-B14F-4D97-AF65-F5344CB8AC3E}">
        <p14:creationId xmlns:p14="http://schemas.microsoft.com/office/powerpoint/2010/main" val="981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457200"/>
            <a:ext cx="10972800" cy="1158240"/>
          </a:xfrm>
        </p:spPr>
        <p:txBody>
          <a:bodyPr/>
          <a:lstStyle/>
          <a:p>
            <a:r>
              <a:rPr lang="en-US" dirty="0" smtClean="0"/>
              <a:t>Performance comparison (4 us Vs 2 us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(WUR processes only </a:t>
            </a:r>
            <a:r>
              <a:rPr lang="en-US" dirty="0" err="1"/>
              <a:t>Inphase</a:t>
            </a:r>
            <a:r>
              <a:rPr lang="en-US" dirty="0"/>
              <a:t> component)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us case is </a:t>
            </a:r>
            <a:r>
              <a:rPr lang="en-US" dirty="0" smtClean="0"/>
              <a:t>better </a:t>
            </a:r>
            <a:r>
              <a:rPr lang="en-US" dirty="0"/>
              <a:t>for High rate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</a:t>
                          </a:r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3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and timing detection the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Received samples correlated </a:t>
            </a:r>
            <a:r>
              <a:rPr lang="en-US" dirty="0"/>
              <a:t>with </a:t>
            </a:r>
            <a:r>
              <a:rPr lang="en-US" dirty="0" smtClean="0"/>
              <a:t>sequence 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Rate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transmission: 2 positive peaks, separated by PN 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smtClean="0"/>
              <a:t>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rate transmission: Single negative </a:t>
            </a:r>
            <a:r>
              <a:rPr lang="en-US" dirty="0" smtClean="0"/>
              <a:t>peak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Timing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Correlation exceeds a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61" y="1357313"/>
            <a:ext cx="6557962" cy="4371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br>
              <a:rPr lang="en-US" dirty="0" smtClean="0"/>
            </a:br>
            <a:r>
              <a:rPr lang="en-US" dirty="0" smtClean="0"/>
              <a:t>(WUR processing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486400"/>
            <a:ext cx="1108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sequence S: PN sequence with different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Sequence S (64 us duration)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15 bit PN sequence, with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31 bit PN sequence, with 2 us bit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evaluate and compare the performance of 4 us and 2 us preamble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Sequences with even smaller bit duration (1 us and below) can result in significant ISI and hence are not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060" y="2141477"/>
            <a:ext cx="10361084" cy="4648200"/>
          </a:xfrm>
        </p:spPr>
        <p:txBody>
          <a:bodyPr>
            <a:normAutofit fontScale="400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Preamble: </a:t>
            </a:r>
            <a:r>
              <a:rPr lang="en-US" sz="5400" dirty="0"/>
              <a:t>Low rate: [S S</a:t>
            </a:r>
            <a:r>
              <a:rPr lang="en-US" sz="5400" dirty="0" smtClean="0"/>
              <a:t>], </a:t>
            </a:r>
            <a:r>
              <a:rPr lang="en-US" sz="5400" dirty="0"/>
              <a:t>High rate: [S complement]</a:t>
            </a:r>
            <a:endParaRPr lang="en-US" sz="50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1: S </a:t>
            </a:r>
            <a:r>
              <a:rPr lang="en-US" sz="4800" dirty="0"/>
              <a:t>- [0 15 bit PN </a:t>
            </a:r>
            <a:r>
              <a:rPr lang="en-US" sz="4800" dirty="0" smtClean="0"/>
              <a:t>seq.], with 4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4 </a:t>
            </a:r>
            <a:r>
              <a:rPr lang="en-US" sz="4600" dirty="0"/>
              <a:t>us OOK </a:t>
            </a:r>
            <a:r>
              <a:rPr lang="en-US" sz="4600" dirty="0" smtClean="0"/>
              <a:t>pulse constructed using 13 L-STF coefficients</a:t>
            </a:r>
            <a:endParaRPr lang="en-US" sz="4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2: </a:t>
            </a:r>
            <a:r>
              <a:rPr lang="en-US" sz="4800" dirty="0"/>
              <a:t>S - [0 </a:t>
            </a:r>
            <a:r>
              <a:rPr lang="en-US" sz="4800" dirty="0" smtClean="0"/>
              <a:t>31 </a:t>
            </a:r>
            <a:r>
              <a:rPr lang="en-US" sz="4800" dirty="0"/>
              <a:t>bit PN </a:t>
            </a:r>
            <a:r>
              <a:rPr lang="en-US" sz="4800" dirty="0" smtClean="0"/>
              <a:t>seq.], with 2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2 </a:t>
            </a:r>
            <a:r>
              <a:rPr lang="en-US" sz="4400" dirty="0"/>
              <a:t>us OOK pulse generated using 32 </a:t>
            </a:r>
            <a:r>
              <a:rPr lang="en-US" sz="4400" dirty="0" smtClean="0"/>
              <a:t>pt. </a:t>
            </a:r>
            <a:r>
              <a:rPr lang="en-US" sz="4400" dirty="0"/>
              <a:t>FFT in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Data portion: Manchester coding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Low 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</a:t>
            </a:r>
            <a:r>
              <a:rPr lang="en-US" sz="4600" dirty="0"/>
              <a:t>4 us </a:t>
            </a:r>
            <a:r>
              <a:rPr lang="en-US" sz="4600" dirty="0" smtClean="0"/>
              <a:t>ON,  4 </a:t>
            </a:r>
            <a:r>
              <a:rPr lang="en-US" sz="4600" dirty="0"/>
              <a:t>us OFF, 4 us ON, </a:t>
            </a:r>
            <a:r>
              <a:rPr lang="en-US" sz="4600" dirty="0" smtClean="0"/>
              <a:t> 4 </a:t>
            </a:r>
            <a:r>
              <a:rPr lang="en-US" sz="4600" dirty="0"/>
              <a:t>us 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</a:t>
            </a:r>
            <a:r>
              <a:rPr lang="en-US" sz="4600" dirty="0"/>
              <a:t>4 us OFF, 4 us ON, </a:t>
            </a:r>
            <a:r>
              <a:rPr lang="en-US" sz="4600" dirty="0" smtClean="0"/>
              <a:t> 4 </a:t>
            </a:r>
            <a:r>
              <a:rPr lang="en-US" sz="4600" dirty="0"/>
              <a:t>us OFF, 4 us 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us OOK pulse constructed using 13 L-STF coefficients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High </a:t>
            </a:r>
            <a:r>
              <a:rPr lang="en-US" sz="4800" dirty="0"/>
              <a:t>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‘0’- 2 </a:t>
            </a:r>
            <a:r>
              <a:rPr lang="en-US" sz="4600" dirty="0"/>
              <a:t>us ON,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‘1’- 2 </a:t>
            </a:r>
            <a:r>
              <a:rPr lang="en-US" sz="4600" dirty="0"/>
              <a:t>us OFF,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ON</a:t>
            </a:r>
            <a:endParaRPr lang="en-US" sz="4600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800" dirty="0"/>
              <a:t>2 us OOK pulse generated using 32 pt. FFT in 20 MHz</a:t>
            </a:r>
            <a:endParaRPr lang="en-US" sz="5000" dirty="0" smtClean="0"/>
          </a:p>
          <a:p>
            <a:pPr lvl="1"/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37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Third order Butterworth filter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Cutoff freq</a:t>
            </a:r>
            <a:r>
              <a:rPr lang="en-US" sz="1800" dirty="0">
                <a:sym typeface="Wingdings" panose="05000000000000000000" pitchFamily="2" charset="2"/>
              </a:rPr>
              <a:t>. = </a:t>
            </a:r>
            <a:r>
              <a:rPr lang="en-US" sz="1800" dirty="0" smtClean="0">
                <a:sym typeface="Wingdings" panose="05000000000000000000" pitchFamily="2" charset="2"/>
              </a:rPr>
              <a:t>2.5 MHz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smtClean="0">
                <a:sym typeface="Wingdings" panose="05000000000000000000" pitchFamily="2" charset="2"/>
              </a:rPr>
              <a:t>Sampling </a:t>
            </a:r>
            <a:r>
              <a:rPr lang="en-US" sz="1800" dirty="0">
                <a:sym typeface="Wingdings" panose="05000000000000000000" pitchFamily="2" charset="2"/>
              </a:rPr>
              <a:t>freq. =</a:t>
            </a:r>
            <a:r>
              <a:rPr lang="en-US" sz="1800" dirty="0" smtClean="0">
                <a:sym typeface="Wingdings" panose="05000000000000000000" pitchFamily="2" charset="2"/>
              </a:rPr>
              <a:t>160 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</a:t>
            </a:r>
            <a:r>
              <a:rPr lang="en-US" sz="1800" dirty="0" smtClean="0">
                <a:sym typeface="Wingdings" panose="05000000000000000000" pitchFamily="2" charset="2"/>
              </a:rPr>
              <a:t>processes (</a:t>
            </a:r>
            <a:r>
              <a:rPr lang="en-US" sz="1800" dirty="0" err="1" smtClean="0">
                <a:sym typeface="Wingdings" panose="05000000000000000000" pitchFamily="2" charset="2"/>
              </a:rPr>
              <a:t>i</a:t>
            </a:r>
            <a:r>
              <a:rPr lang="en-US" sz="1800" dirty="0" smtClean="0">
                <a:sym typeface="Wingdings" panose="05000000000000000000" pitchFamily="2" charset="2"/>
              </a:rPr>
              <a:t>) in-phase </a:t>
            </a:r>
            <a:r>
              <a:rPr lang="en-US" sz="1800" dirty="0">
                <a:sym typeface="Wingdings" panose="05000000000000000000" pitchFamily="2" charset="2"/>
              </a:rPr>
              <a:t>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); (ii) processes both I and Q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r>
              <a:rPr lang="en-US" sz="1800" dirty="0" smtClean="0">
                <a:sym typeface="Wingdings" panose="05000000000000000000" pitchFamily="2" charset="2"/>
              </a:rPr>
              <a:t>and ACI modeled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</a:t>
            </a:r>
            <a:r>
              <a:rPr lang="en-US" sz="1800" dirty="0">
                <a:sym typeface="Wingdings" panose="05000000000000000000" pitchFamily="2" charset="2"/>
              </a:rPr>
              <a:t>is measured </a:t>
            </a:r>
            <a:r>
              <a:rPr lang="en-US" sz="1800" dirty="0" smtClean="0">
                <a:sym typeface="Wingdings" panose="05000000000000000000" pitchFamily="2" charset="2"/>
              </a:rPr>
              <a:t>at 20 MHz bandwidth, post 4 MHz LPF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Performance quantified with respect to ideal rate and timing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3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90" y="1284356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0.25 dB loss in AWGN and 0.5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3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89" y="1296987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both low and high rate scenarios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76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365760"/>
            <a:ext cx="10972800" cy="1158240"/>
          </a:xfrm>
        </p:spPr>
        <p:txBody>
          <a:bodyPr/>
          <a:lstStyle/>
          <a:p>
            <a:pPr algn="ctr"/>
            <a:r>
              <a:rPr lang="en-US" dirty="0" smtClean="0"/>
              <a:t>Performance comparison (4 us Vs 2 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Good performance for both 2 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is little better for High rate scenario in Channel 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20878</TotalTime>
  <Words>2505</Words>
  <Application>Microsoft Office PowerPoint</Application>
  <PresentationFormat>Widescreen</PresentationFormat>
  <Paragraphs>432</Paragraphs>
  <Slides>30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SYNC DESIGN</vt:lpstr>
      <vt:lpstr>Preamble structure to support two rates</vt:lpstr>
      <vt:lpstr>Rate and timing detection the receiver</vt:lpstr>
      <vt:lpstr>Candidate sequence S: PN sequence with different bit durations</vt:lpstr>
      <vt:lpstr>Simulation parameters (Transmitter)</vt:lpstr>
      <vt:lpstr>Simulation parameters (Receiver)</vt:lpstr>
      <vt:lpstr>Performance of 4 us bit duration  (WUR processes both I and Q)</vt:lpstr>
      <vt:lpstr>Performance of 2 us bit duration  (WUR processes both I and Q)</vt:lpstr>
      <vt:lpstr>Performance comparison (4 us Vs 2 us)</vt:lpstr>
      <vt:lpstr>Other metrics for picking a preamble sequence</vt:lpstr>
      <vt:lpstr>Impact of silence period on AGC (1)</vt:lpstr>
      <vt:lpstr>Impact of silence period on AGC (2)</vt:lpstr>
      <vt:lpstr>Candidate sequences S with 2 us bit durations</vt:lpstr>
      <vt:lpstr>Candidate sequences S with 2 us bit durations</vt:lpstr>
      <vt:lpstr>Metrics of sequences S1-S5 </vt:lpstr>
      <vt:lpstr>PER with ideal rate and timing</vt:lpstr>
      <vt:lpstr>PER with estimated rate and timing</vt:lpstr>
      <vt:lpstr>Summary</vt:lpstr>
      <vt:lpstr>Straw poll 1</vt:lpstr>
      <vt:lpstr>Straw Poll 2</vt:lpstr>
      <vt:lpstr>Straw Poll 3</vt:lpstr>
      <vt:lpstr>Straw Poll 4</vt:lpstr>
      <vt:lpstr>Straw Poll 5</vt:lpstr>
      <vt:lpstr>Motion</vt:lpstr>
      <vt:lpstr>References</vt:lpstr>
      <vt:lpstr>PowerPoint Presentation</vt:lpstr>
      <vt:lpstr>Performance of 4 us bit duration  (WUR processes only Inphase component)</vt:lpstr>
      <vt:lpstr>Performance of 2 us bit duration  (WUR processes only Inphase component)</vt:lpstr>
      <vt:lpstr>Performance comparison (4 us Vs 2 us) (WUR processes only Inphase component)</vt:lpstr>
      <vt:lpstr>PER with estimated rate and timing (WUR processing Only Inphase component)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CTPClassification=CTP_IC:VisualMarkings=, CTPClassification=CTP_IC</cp:keywords>
  <cp:lastModifiedBy>Azizi, Shahrnaz</cp:lastModifiedBy>
  <cp:revision>747</cp:revision>
  <cp:lastPrinted>1601-01-01T00:00:00Z</cp:lastPrinted>
  <dcterms:created xsi:type="dcterms:W3CDTF">2015-10-31T00:33:08Z</dcterms:created>
  <dcterms:modified xsi:type="dcterms:W3CDTF">2018-01-18T17:11:23Z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dfc36810-fd62-4f1c-9b87-38ad191fdb81</vt:lpwstr>
  </property>
  <property fmtid="{D5CDD505-2E9C-101B-9397-08002B2CF9AE}" pid="3" name="CTP_BU">
    <vt:lpwstr>INTEL LABS GRP</vt:lpwstr>
  </property>
  <property fmtid="{D5CDD505-2E9C-101B-9397-08002B2CF9AE}" pid="4" name="CTP_TimeStamp">
    <vt:lpwstr>2018-01-17 23:09:52Z</vt:lpwstr>
  </property>
  <property fmtid="{D5CDD505-2E9C-101B-9397-08002B2CF9AE}" pid="5" name="CTPClassification">
    <vt:lpwstr>CTP_IC</vt:lpwstr>
  </property>
</Properties>
</file>