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6" r:id="rId2"/>
    <p:sldId id="279" r:id="rId3"/>
    <p:sldId id="280" r:id="rId4"/>
    <p:sldId id="281" r:id="rId5"/>
    <p:sldId id="283" r:id="rId6"/>
    <p:sldId id="282" r:id="rId7"/>
    <p:sldId id="285" r:id="rId8"/>
    <p:sldId id="286" r:id="rId9"/>
    <p:sldId id="287" r:id="rId10"/>
    <p:sldId id="277" r:id="rId11"/>
    <p:sldId id="278" r:id="rId12"/>
    <p:sldId id="288" r:id="rId13"/>
    <p:sldId id="284" r:id="rId14"/>
    <p:sldId id="289" r:id="rId15"/>
    <p:sldId id="259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76"/>
            <p14:sldId id="279"/>
            <p14:sldId id="280"/>
            <p14:sldId id="281"/>
            <p14:sldId id="283"/>
            <p14:sldId id="282"/>
            <p14:sldId id="285"/>
            <p14:sldId id="286"/>
            <p14:sldId id="287"/>
            <p14:sldId id="277"/>
            <p14:sldId id="278"/>
            <p14:sldId id="288"/>
            <p14:sldId id="284"/>
            <p14:sldId id="289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53D0DFB-6DBA-4EE1-863A-76DC32108A7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E6F2C40-A133-4081-99CB-E8B05DB00E0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802.11-18/0094r0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06463"/>
            <a:ext cx="7772400" cy="536575"/>
          </a:xfrm>
        </p:spPr>
        <p:txBody>
          <a:bodyPr/>
          <a:lstStyle/>
          <a:p>
            <a:r>
              <a:rPr lang="en-US" dirty="0"/>
              <a:t>Fixing TBDs in WUR frames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2018-01-08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753166"/>
              </p:ext>
            </p:extLst>
          </p:nvPr>
        </p:nvGraphicFramePr>
        <p:xfrm>
          <a:off x="533400" y="2938463"/>
          <a:ext cx="8709025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3" imgW="6311477" imgH="1090561" progId="Word.Document.12">
                  <p:embed/>
                </p:oleObj>
              </mc:Choice>
              <mc:Fallback>
                <p:oleObj name="Document" r:id="rId3" imgW="6311477" imgH="1090561" progId="Word.Document.12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2938463"/>
                        <a:ext cx="8709025" cy="1500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4656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9765D-C099-429A-9E70-034E0558C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3B897-73DF-42D5-8F89-A12F0BB34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support to amend the following text in the </a:t>
            </a:r>
            <a:r>
              <a:rPr lang="en-US" sz="2000" dirty="0" err="1"/>
              <a:t>TGba</a:t>
            </a:r>
            <a:r>
              <a:rPr lang="en-US" sz="2000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“The length of the Frame Body field is in units of </a:t>
            </a:r>
            <a:r>
              <a:rPr lang="en-US" sz="1200" strike="sngStrike" dirty="0">
                <a:solidFill>
                  <a:schemeClr val="tx1"/>
                </a:solidFill>
              </a:rPr>
              <a:t>TBD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u="sng" dirty="0">
                <a:solidFill>
                  <a:schemeClr val="tx1"/>
                </a:solidFill>
              </a:rPr>
              <a:t>2</a:t>
            </a:r>
            <a:r>
              <a:rPr lang="en-US" sz="1200" dirty="0">
                <a:solidFill>
                  <a:schemeClr val="tx1"/>
                </a:solidFill>
              </a:rPr>
              <a:t> octets, and is up to </a:t>
            </a:r>
            <a:r>
              <a:rPr lang="en-US" sz="1200" strike="sngStrike" dirty="0">
                <a:solidFill>
                  <a:schemeClr val="tx1"/>
                </a:solidFill>
              </a:rPr>
              <a:t>8 or </a:t>
            </a:r>
            <a:r>
              <a:rPr lang="en-US" sz="1200" dirty="0">
                <a:solidFill>
                  <a:schemeClr val="tx1"/>
                </a:solidFill>
              </a:rPr>
              <a:t>16 </a:t>
            </a:r>
            <a:r>
              <a:rPr lang="en-US" sz="1200" strike="sngStrike" dirty="0">
                <a:solidFill>
                  <a:schemeClr val="tx1"/>
                </a:solidFill>
              </a:rPr>
              <a:t>(TBD) </a:t>
            </a:r>
            <a:r>
              <a:rPr lang="en-US" sz="1200" dirty="0">
                <a:solidFill>
                  <a:schemeClr val="tx1"/>
                </a:solidFill>
              </a:rPr>
              <a:t>octets.”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96CE2-B930-40A6-9232-404F07F07A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7773D-0C9F-45B8-A3B5-A9A56E6F30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942641-55DB-4D46-9FD5-A5BB3A8E422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602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02446-7D11-4035-A681-EE9E3F17D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F0268-C062-48B3-8F87-F514F7CF1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using one of the following CRC engines from IEEE 802.11 to compute the CRC?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32-bit CRC, 16-bit CRC, 8-bit CRC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282BD8-AEDD-4707-86D0-96ED928A3B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4F1E2-2407-4E84-B08C-29F84AAF47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A7A2AB2-0F99-45BD-9E70-21667BB75B6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986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02446-7D11-4035-A681-EE9E3F17D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F0268-C062-48B3-8F87-F514F7CF1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 to add to the </a:t>
            </a:r>
            <a:r>
              <a:rPr lang="en-US" dirty="0" err="1"/>
              <a:t>TGba</a:t>
            </a:r>
            <a:r>
              <a:rPr lang="en-US" dirty="0"/>
              <a:t> SFD: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CRC of WUR frames shall use one of the following CRC engines from IEEE 802.11: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32-bit CRC, 16-bit CRC, 8-bit CRC”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r>
              <a:rPr lang="en-US" dirty="0"/>
              <a:t>Move:	 Alfred	Asterjadhi		Second: Po-Kai Huang</a:t>
            </a:r>
          </a:p>
          <a:p>
            <a:pPr marL="57150" indent="0"/>
            <a:endParaRPr lang="en-US" dirty="0"/>
          </a:p>
          <a:p>
            <a:pPr marL="57150" indent="0"/>
            <a:r>
              <a:rPr lang="en-US" dirty="0"/>
              <a:t>Result: passes with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282BD8-AEDD-4707-86D0-96ED928A3B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4F1E2-2407-4E84-B08C-29F84AAF47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A7A2AB2-0F99-45BD-9E70-21667BB75B6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3475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4AFE9-F69A-4998-AFCA-BD437423D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328F2-FE91-48FF-B3D0-E520730C7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Which option do you prefer for embedding BSSID info. in the FCS?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1: Compute the CRC assuming that Embedded BSSID field is present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Embedded BSSID field is not present in the transmitted WUR frame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2: Compute the CRC and then XOR the Embedded BSSID with the CRC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3E27DF-C481-473F-A194-B0FCAD0CA4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F61D1-5FD3-436A-82F7-9255EC65BF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7BBB1D-BE7E-4997-9FA1-F834CA4FF6F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A567C1A-86C5-4682-981B-56CAD68B4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306651"/>
              </p:ext>
            </p:extLst>
          </p:nvPr>
        </p:nvGraphicFramePr>
        <p:xfrm>
          <a:off x="1836112" y="32004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97770F7-5962-40B8-92E2-B3EC3EAA83E9}"/>
              </a:ext>
            </a:extLst>
          </p:cNvPr>
          <p:cNvCxnSpPr>
            <a:cxnSpLocks/>
            <a:endCxn id="10" idx="1"/>
          </p:cNvCxnSpPr>
          <p:nvPr/>
        </p:nvCxnSpPr>
        <p:spPr bwMode="auto">
          <a:xfrm flipV="1">
            <a:off x="4639107" y="33831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803C5E-4B80-41FE-9590-D8F6F0583D8F}"/>
              </a:ext>
            </a:extLst>
          </p:cNvPr>
          <p:cNvSpPr txBox="1"/>
          <p:nvPr/>
        </p:nvSpPr>
        <p:spPr>
          <a:xfrm>
            <a:off x="2715105" y="29718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D50AC05-3E97-47C4-9C67-1BC7B0A0CD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667045"/>
              </p:ext>
            </p:extLst>
          </p:nvPr>
        </p:nvGraphicFramePr>
        <p:xfrm>
          <a:off x="5286916" y="31926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26B94AC-9027-494C-B309-D32620D0CFFF}"/>
              </a:ext>
            </a:extLst>
          </p:cNvPr>
          <p:cNvSpPr txBox="1"/>
          <p:nvPr/>
        </p:nvSpPr>
        <p:spPr>
          <a:xfrm>
            <a:off x="5743524" y="29718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602B08F-71D6-4A2B-A865-4542C1B74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398346"/>
              </p:ext>
            </p:extLst>
          </p:nvPr>
        </p:nvGraphicFramePr>
        <p:xfrm>
          <a:off x="1822668" y="4564219"/>
          <a:ext cx="2798962" cy="381000"/>
        </p:xfrm>
        <a:graphic>
          <a:graphicData uri="http://schemas.openxmlformats.org/drawingml/2006/table">
            <a:tbl>
              <a:tblPr/>
              <a:tblGrid>
                <a:gridCol w="554030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604082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  <a:gridCol w="656600">
                  <a:extLst>
                    <a:ext uri="{9D8B030D-6E8A-4147-A177-3AD203B41FA5}">
                      <a16:colId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CRC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D5EB1763-2A18-48CA-AA0A-D3E369205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109967"/>
              </p:ext>
            </p:extLst>
          </p:nvPr>
        </p:nvGraphicFramePr>
        <p:xfrm>
          <a:off x="3954201" y="3901634"/>
          <a:ext cx="664798" cy="381000"/>
        </p:xfrm>
        <a:graphic>
          <a:graphicData uri="http://schemas.openxmlformats.org/drawingml/2006/table">
            <a:tbl>
              <a:tblPr/>
              <a:tblGrid>
                <a:gridCol w="664798">
                  <a:extLst>
                    <a:ext uri="{9D8B030D-6E8A-4147-A177-3AD203B41FA5}">
                      <a16:colId xmlns:a16="http://schemas.microsoft.com/office/drawing/2014/main" val="915111345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BSSID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177921"/>
                  </a:ext>
                </a:extLst>
              </a:tr>
            </a:tbl>
          </a:graphicData>
        </a:graphic>
      </p:graphicFrame>
      <p:sp>
        <p:nvSpPr>
          <p:cNvPr id="15" name="Oval 14">
            <a:extLst>
              <a:ext uri="{FF2B5EF4-FFF2-40B4-BE49-F238E27FC236}">
                <a16:creationId xmlns:a16="http://schemas.microsoft.com/office/drawing/2014/main" id="{269A4D71-6E77-457A-90A6-B11C8E7B3AE6}"/>
              </a:ext>
            </a:extLst>
          </p:cNvPr>
          <p:cNvSpPr/>
          <p:nvPr/>
        </p:nvSpPr>
        <p:spPr bwMode="auto">
          <a:xfrm>
            <a:off x="4173391" y="4308332"/>
            <a:ext cx="214940" cy="2301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9A82978-CA74-4A51-8834-0A3E16769F3F}"/>
              </a:ext>
            </a:extLst>
          </p:cNvPr>
          <p:cNvCxnSpPr>
            <a:cxnSpLocks/>
          </p:cNvCxnSpPr>
          <p:nvPr/>
        </p:nvCxnSpPr>
        <p:spPr bwMode="auto">
          <a:xfrm>
            <a:off x="4495800" y="4282634"/>
            <a:ext cx="0" cy="2558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AACB419-46FF-4BFD-9D33-35CCAEA196A6}"/>
              </a:ext>
            </a:extLst>
          </p:cNvPr>
          <p:cNvCxnSpPr/>
          <p:nvPr/>
        </p:nvCxnSpPr>
        <p:spPr bwMode="auto">
          <a:xfrm>
            <a:off x="4038600" y="4282634"/>
            <a:ext cx="0" cy="2558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D1CE9853-6B9E-4986-9289-F8110FA51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831421"/>
              </p:ext>
            </p:extLst>
          </p:nvPr>
        </p:nvGraphicFramePr>
        <p:xfrm>
          <a:off x="5266808" y="4565805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35B987C-8FB7-4F94-8C71-D42784621628}"/>
              </a:ext>
            </a:extLst>
          </p:cNvPr>
          <p:cNvSpPr txBox="1"/>
          <p:nvPr/>
        </p:nvSpPr>
        <p:spPr>
          <a:xfrm>
            <a:off x="5723416" y="4344953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E705917-5AD0-4E53-983A-42EF5E699DE6}"/>
              </a:ext>
            </a:extLst>
          </p:cNvPr>
          <p:cNvSpPr txBox="1"/>
          <p:nvPr/>
        </p:nvSpPr>
        <p:spPr>
          <a:xfrm>
            <a:off x="2758269" y="4344953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ABD32FA-C91A-4584-8E96-7A079B6158A5}"/>
              </a:ext>
            </a:extLst>
          </p:cNvPr>
          <p:cNvCxnSpPr>
            <a:cxnSpLocks/>
          </p:cNvCxnSpPr>
          <p:nvPr/>
        </p:nvCxnSpPr>
        <p:spPr bwMode="auto">
          <a:xfrm flipV="1">
            <a:off x="4618999" y="4751255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99204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4AFE9-F69A-4998-AFCA-BD437423D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328F2-FE91-48FF-B3D0-E520730C7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Move to add the following to the </a:t>
            </a:r>
            <a:r>
              <a:rPr lang="en-US" sz="1800" dirty="0" err="1"/>
              <a:t>TGba</a:t>
            </a:r>
            <a:r>
              <a:rPr lang="en-US" sz="1800" dirty="0"/>
              <a:t> SFD: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method for embedding BSSID info. in the FCS is as follows: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Compute the CRC assuming that Embedded BSSID field is present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Embedded BSSID field is not present in the transmitted WUR frame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The contents of the Embedded BSSID field is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2000" dirty="0"/>
              <a:t>Move: 	Alfred Asterjadhi			Second: Ming Gan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Result: passes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3E27DF-C481-473F-A194-B0FCAD0CA4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F61D1-5FD3-436A-82F7-9255EC65BF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7BBB1D-BE7E-4997-9FA1-F834CA4FF6F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A567C1A-86C5-4682-981B-56CAD68B4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591079"/>
              </p:ext>
            </p:extLst>
          </p:nvPr>
        </p:nvGraphicFramePr>
        <p:xfrm>
          <a:off x="1836112" y="38100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97770F7-5962-40B8-92E2-B3EC3EAA83E9}"/>
              </a:ext>
            </a:extLst>
          </p:cNvPr>
          <p:cNvCxnSpPr>
            <a:cxnSpLocks/>
            <a:endCxn id="10" idx="1"/>
          </p:cNvCxnSpPr>
          <p:nvPr/>
        </p:nvCxnSpPr>
        <p:spPr bwMode="auto">
          <a:xfrm flipV="1">
            <a:off x="4639107" y="39927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803C5E-4B80-41FE-9590-D8F6F0583D8F}"/>
              </a:ext>
            </a:extLst>
          </p:cNvPr>
          <p:cNvSpPr txBox="1"/>
          <p:nvPr/>
        </p:nvSpPr>
        <p:spPr>
          <a:xfrm>
            <a:off x="2715105" y="35814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D50AC05-3E97-47C4-9C67-1BC7B0A0CD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454234"/>
              </p:ext>
            </p:extLst>
          </p:nvPr>
        </p:nvGraphicFramePr>
        <p:xfrm>
          <a:off x="5286916" y="38022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26B94AC-9027-494C-B309-D32620D0CFFF}"/>
              </a:ext>
            </a:extLst>
          </p:cNvPr>
          <p:cNvSpPr txBox="1"/>
          <p:nvPr/>
        </p:nvSpPr>
        <p:spPr>
          <a:xfrm>
            <a:off x="5743524" y="35814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</p:spTree>
    <p:extLst>
      <p:ext uri="{BB962C8B-B14F-4D97-AF65-F5344CB8AC3E}">
        <p14:creationId xmlns:p14="http://schemas.microsoft.com/office/powerpoint/2010/main" val="900779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DF12-0486-4469-9E16-E789387E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68C0E-DBD8-4766-80F2-263D5DF1B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 11-17/1004r4 Considerations on WUR frame format (A. Asterjadhi, et. al.)</a:t>
            </a:r>
          </a:p>
          <a:p>
            <a:r>
              <a:rPr lang="en-US" sz="1800" dirty="0"/>
              <a:t>[2] 11-17/1115r5 11ba wakeup frame format (L. Chu, et. al.)</a:t>
            </a:r>
          </a:p>
          <a:p>
            <a:r>
              <a:rPr lang="en-US" sz="1800" dirty="0"/>
              <a:t>[3] 11-17/977r4 Address structure in unicast wake-up frame (J. Kim, et. al.)</a:t>
            </a:r>
          </a:p>
          <a:p>
            <a:r>
              <a:rPr lang="en-US" sz="1800" dirty="0"/>
              <a:t>[4] 11-17/1008r0 Vendor Specific WUR Frame Follow up (P. Huang, et. al.)</a:t>
            </a:r>
          </a:p>
          <a:p>
            <a:r>
              <a:rPr lang="en-US" sz="1800" dirty="0"/>
              <a:t>[5] 11-17/1608r0 WUR Discovery Frame for Smart Scanning (G. Li, et. al.)</a:t>
            </a:r>
          </a:p>
          <a:p>
            <a:r>
              <a:rPr lang="en-US" sz="1800" dirty="0"/>
              <a:t>[6] 11-17/1645r3 WUR frame format follow up (A. Asterjadhi, et. al.)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D6E31-7EA8-4689-9858-5C74F8C40D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6BC44-D3E3-4116-B64D-343F82752C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609E30F-6384-480E-B24C-C5F80CD8F17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916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377AF-0FC4-4089-ACFA-133E2A133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DC09E-521D-4BD1-9FAF-5719A4307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general WUR frame format was defined in [1-6]: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good progress on many of the structure/functionality details: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Length of the MAC Header is fixed,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Frame Control field contains a Type subfield, etc.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 we follow up on some of the TBDs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98D4E-38E3-4132-A29E-BBD372B85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5262C-7B24-4362-96CD-1D6B9C4E2D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6850FB-E63F-4A78-A42C-00D4B520364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C590B4B-C181-4372-9E9E-8E0EC4A07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764513"/>
              </p:ext>
            </p:extLst>
          </p:nvPr>
        </p:nvGraphicFramePr>
        <p:xfrm>
          <a:off x="3200400" y="25146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F0C77AA-D1E8-4415-82B6-8CF179D49D43}"/>
              </a:ext>
            </a:extLst>
          </p:cNvPr>
          <p:cNvCxnSpPr/>
          <p:nvPr/>
        </p:nvCxnSpPr>
        <p:spPr bwMode="auto">
          <a:xfrm>
            <a:off x="4155452" y="28185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7905742-B696-4DCB-97C5-0D06092F3D6E}"/>
              </a:ext>
            </a:extLst>
          </p:cNvPr>
          <p:cNvCxnSpPr/>
          <p:nvPr/>
        </p:nvCxnSpPr>
        <p:spPr bwMode="auto">
          <a:xfrm flipH="1">
            <a:off x="2571735" y="28116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7BC83C0-1E0F-4488-8378-3D30A3E72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788029"/>
              </p:ext>
            </p:extLst>
          </p:nvPr>
        </p:nvGraphicFramePr>
        <p:xfrm>
          <a:off x="2133600" y="30250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698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D90F9-E3AE-4283-A7E2-A27C35D7F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7464B-769E-4F37-BA53-3E047B9A2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72614"/>
            <a:ext cx="7770813" cy="3821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Frame Control field has Type (size TBD) and Length/</a:t>
            </a:r>
            <a:r>
              <a:rPr lang="en-US" sz="1600" dirty="0" err="1"/>
              <a:t>Misc</a:t>
            </a:r>
            <a:r>
              <a:rPr lang="en-US" sz="1600" dirty="0"/>
              <a:t> field (size TBD)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focus in determining the size of Length field and its unit for VL WUR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Currently, the length is in units of </a:t>
            </a:r>
            <a:r>
              <a:rPr lang="en-US" sz="1400" i="1" dirty="0"/>
              <a:t>TBD</a:t>
            </a:r>
            <a:r>
              <a:rPr lang="en-US" sz="1400" dirty="0"/>
              <a:t> octets, and is up to 8 or 16 (</a:t>
            </a:r>
            <a:r>
              <a:rPr lang="en-US" sz="1400" i="1" dirty="0"/>
              <a:t>TBD</a:t>
            </a:r>
            <a:r>
              <a:rPr lang="en-US" sz="1400" dirty="0"/>
              <a:t>) octets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Size of Frame Body field will determine the maximum length of the WUR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If Frame Body is 8 bytes then max WUR frame is 14 Bytes* (~1.9ms airtime@62.5kbps)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If Frame Body is 16 Bytes then max WUR frame is 22 Bytes* (~3ms airtime@62.5kbps)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Airtime is ~4 times less if 250 kbps is used for the transmissions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Proposal: Maximum length of Frame Body is 16 octets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And the unit of the length to be 2 octets in order to reduce the size of the Length field</a:t>
            </a:r>
          </a:p>
          <a:p>
            <a:pPr marL="57150" indent="0"/>
            <a:endParaRPr lang="en-US" sz="1400" dirty="0"/>
          </a:p>
          <a:p>
            <a:pPr marL="57150" indent="0"/>
            <a:r>
              <a:rPr lang="en-US" sz="1400" dirty="0"/>
              <a:t>* Assuming the FCS field is 2 Bytes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9FA27-685D-459B-9A7E-10F61A2E78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E937A-7EFA-4FFB-B5C6-4D89A9DBB3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7B5E4B-850C-4F9B-8CD5-DB807A7E327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39952CF-9B19-4B50-8468-39C0BA8E17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709834"/>
              </p:ext>
            </p:extLst>
          </p:nvPr>
        </p:nvGraphicFramePr>
        <p:xfrm>
          <a:off x="3013430" y="1592951"/>
          <a:ext cx="2663116" cy="679662"/>
        </p:xfrm>
        <a:graphic>
          <a:graphicData uri="http://schemas.openxmlformats.org/drawingml/2006/table">
            <a:tbl>
              <a:tblPr/>
              <a:tblGrid>
                <a:gridCol w="437764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5172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946150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val="3870461259"/>
                    </a:ext>
                  </a:extLst>
                </a:gridCol>
              </a:tblGrid>
              <a:tr h="2588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Type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Length/Misc.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rest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47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E86D1-9F0B-4BA8-BDFE-43BF83E48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1EC3C-029A-4449-8975-F5368D2BD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Motioned: The FCS carries the CRC of the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Length and computation of the FCS is TBD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FCS additionally embeds BSSID information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Not applicable for pre-association WUR frames)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How to embed the BSSID information in the FCS is TBD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Items for discussion in the following slides: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Computation of the CRC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Embedding BSSID information in the FCS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118620-AF92-4FE2-86B9-70E4D324C5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043D0-0E5E-4C31-82FC-EBD8E4DB93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30D2B9-008D-43EE-92D9-CF302F63D22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459B0B3-BCB9-4601-B1D3-AC3D86A19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011180"/>
              </p:ext>
            </p:extLst>
          </p:nvPr>
        </p:nvGraphicFramePr>
        <p:xfrm>
          <a:off x="3200400" y="1598731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602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75C98-C5B2-4B6E-822A-4768EEBC1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 BSSID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97701-96F4-4846-9B23-3D4DC5DC3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Embedding BSSID info. requires AP and WUR STA to share this information in advance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AP selects which portion of BSSID (or any other sequence?) is embedded in FCS and indicates it during association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/>
              <a:t>E.g., Embedded BSSID field contained in the WUR element could provide such information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800" dirty="0"/>
              <a:t>If WUR element is sent in PMF frame then transmission of WUR frames would provide some privacy as well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/>
              <a:t>Or assume whole BSSID is embedded but would require WUR STA to store all 6 bytes and could be known by all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All WUR frames generated by AP post-association contain this embedded BSSID information</a:t>
            </a:r>
            <a:endParaRPr lang="en-US" sz="7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Embedding BSSID info. in the WUR frame can be done in two simple ways: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50" dirty="0"/>
              <a:t>Compute the CRC assuming that Embedded BSSID field is present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/>
              <a:t>Embedded BSSID field is not present in the transmitted WUR frame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50" dirty="0"/>
              <a:t>Compute the CRC and then XOR the Embedded BSSID with the CRC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900" dirty="0"/>
              <a:t>This option would allow XORing to extend beyond CRC (benefiting to privacy)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6E327-6EF7-4BF2-A1D9-BEDB33A38F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BA56A-98A1-490C-A7C2-0DB7C418E06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DB89E1-DC40-48C2-812F-C88971247E5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4BFCFA4-88A3-498D-B246-119E71299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745113"/>
              </p:ext>
            </p:extLst>
          </p:nvPr>
        </p:nvGraphicFramePr>
        <p:xfrm>
          <a:off x="1836112" y="41910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256CA1D-29C9-49CB-917E-47F0A414726B}"/>
              </a:ext>
            </a:extLst>
          </p:cNvPr>
          <p:cNvCxnSpPr>
            <a:cxnSpLocks/>
            <a:endCxn id="10" idx="1"/>
          </p:cNvCxnSpPr>
          <p:nvPr/>
        </p:nvCxnSpPr>
        <p:spPr bwMode="auto">
          <a:xfrm flipV="1">
            <a:off x="4639107" y="43737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715105" y="39624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333798"/>
              </p:ext>
            </p:extLst>
          </p:nvPr>
        </p:nvGraphicFramePr>
        <p:xfrm>
          <a:off x="5286916" y="41832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8D72665-2EC1-468A-97BA-3F954A19CC4B}"/>
              </a:ext>
            </a:extLst>
          </p:cNvPr>
          <p:cNvSpPr txBox="1"/>
          <p:nvPr/>
        </p:nvSpPr>
        <p:spPr>
          <a:xfrm>
            <a:off x="5743524" y="39624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396A16-AE0F-4AEF-85E7-CEFC9F6F1CC1}"/>
              </a:ext>
            </a:extLst>
          </p:cNvPr>
          <p:cNvSpPr/>
          <p:nvPr/>
        </p:nvSpPr>
        <p:spPr bwMode="auto">
          <a:xfrm>
            <a:off x="2362200" y="5187795"/>
            <a:ext cx="1592001" cy="3810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F67B1DB-B235-4183-9841-EFD61D831F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276932"/>
              </p:ext>
            </p:extLst>
          </p:nvPr>
        </p:nvGraphicFramePr>
        <p:xfrm>
          <a:off x="1822668" y="5865814"/>
          <a:ext cx="2798962" cy="381000"/>
        </p:xfrm>
        <a:graphic>
          <a:graphicData uri="http://schemas.openxmlformats.org/drawingml/2006/table">
            <a:tbl>
              <a:tblPr/>
              <a:tblGrid>
                <a:gridCol w="554030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604082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  <a:gridCol w="656600">
                  <a:extLst>
                    <a:ext uri="{9D8B030D-6E8A-4147-A177-3AD203B41FA5}">
                      <a16:colId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CRC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DD09928-E15B-4C2B-ADE0-5E836E630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08703"/>
              </p:ext>
            </p:extLst>
          </p:nvPr>
        </p:nvGraphicFramePr>
        <p:xfrm>
          <a:off x="3954201" y="5203229"/>
          <a:ext cx="664798" cy="381000"/>
        </p:xfrm>
        <a:graphic>
          <a:graphicData uri="http://schemas.openxmlformats.org/drawingml/2006/table">
            <a:tbl>
              <a:tblPr/>
              <a:tblGrid>
                <a:gridCol w="664798">
                  <a:extLst>
                    <a:ext uri="{9D8B030D-6E8A-4147-A177-3AD203B41FA5}">
                      <a16:colId xmlns:a16="http://schemas.microsoft.com/office/drawing/2014/main" val="915111345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BSSID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177921"/>
                  </a:ext>
                </a:extLst>
              </a:tr>
            </a:tbl>
          </a:graphicData>
        </a:graphic>
      </p:graphicFrame>
      <p:sp>
        <p:nvSpPr>
          <p:cNvPr id="15" name="Oval 14">
            <a:extLst>
              <a:ext uri="{FF2B5EF4-FFF2-40B4-BE49-F238E27FC236}">
                <a16:creationId xmlns:a16="http://schemas.microsoft.com/office/drawing/2014/main" id="{0C2CA27C-AF6D-43BC-B47B-F7AC977EC78D}"/>
              </a:ext>
            </a:extLst>
          </p:cNvPr>
          <p:cNvSpPr/>
          <p:nvPr/>
        </p:nvSpPr>
        <p:spPr bwMode="auto">
          <a:xfrm>
            <a:off x="4173391" y="5609927"/>
            <a:ext cx="214940" cy="2301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235AAEC-E5E8-438A-9EC2-A893590F8506}"/>
              </a:ext>
            </a:extLst>
          </p:cNvPr>
          <p:cNvCxnSpPr>
            <a:cxnSpLocks/>
          </p:cNvCxnSpPr>
          <p:nvPr/>
        </p:nvCxnSpPr>
        <p:spPr bwMode="auto">
          <a:xfrm>
            <a:off x="4495800" y="5584229"/>
            <a:ext cx="0" cy="2558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ACC502A-F781-4B58-9469-CDE23A690E29}"/>
              </a:ext>
            </a:extLst>
          </p:cNvPr>
          <p:cNvCxnSpPr/>
          <p:nvPr/>
        </p:nvCxnSpPr>
        <p:spPr bwMode="auto">
          <a:xfrm>
            <a:off x="4038600" y="5584229"/>
            <a:ext cx="0" cy="2558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72778E39-8420-47EA-B512-14882E15F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196144"/>
              </p:ext>
            </p:extLst>
          </p:nvPr>
        </p:nvGraphicFramePr>
        <p:xfrm>
          <a:off x="5266808" y="5867400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0CBAFBFC-CF91-4D95-BBEB-89888189BB21}"/>
              </a:ext>
            </a:extLst>
          </p:cNvPr>
          <p:cNvSpPr txBox="1"/>
          <p:nvPr/>
        </p:nvSpPr>
        <p:spPr>
          <a:xfrm>
            <a:off x="5723416" y="5646548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DBF45F6-5198-431A-BFE6-DC36DE000764}"/>
              </a:ext>
            </a:extLst>
          </p:cNvPr>
          <p:cNvSpPr txBox="1"/>
          <p:nvPr/>
        </p:nvSpPr>
        <p:spPr>
          <a:xfrm>
            <a:off x="2742164" y="5630439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78AA254-FC52-4668-B78D-DBFF712A80B8}"/>
              </a:ext>
            </a:extLst>
          </p:cNvPr>
          <p:cNvCxnSpPr>
            <a:cxnSpLocks/>
          </p:cNvCxnSpPr>
          <p:nvPr/>
        </p:nvCxnSpPr>
        <p:spPr bwMode="auto">
          <a:xfrm flipV="1">
            <a:off x="4618999" y="6052850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3EDD829-9185-487E-B112-1A7E7C5210AF}"/>
              </a:ext>
            </a:extLst>
          </p:cNvPr>
          <p:cNvCxnSpPr/>
          <p:nvPr/>
        </p:nvCxnSpPr>
        <p:spPr bwMode="auto">
          <a:xfrm>
            <a:off x="2362200" y="5393729"/>
            <a:ext cx="0" cy="4463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02665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2830B-550D-4717-9895-4CD2E473E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the CRC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49909-C317-43AC-8EC3-34B331AAC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WUR is expected to be a companion of MR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Preference is to use an existing CRC engine available for the MR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Aim at: minimizing complexity, memory, and FCS length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Without significant degradation in terms of false alarms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MR (802.11) supports the three CRC engines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32-bit CRC (e.g., MPDU protection (9.2.4.8 (FCS field)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i="1" dirty="0"/>
              <a:t>G</a:t>
            </a:r>
            <a:r>
              <a:rPr lang="en-US" sz="1200" dirty="0"/>
              <a:t>(</a:t>
            </a:r>
            <a:r>
              <a:rPr lang="en-US" sz="1200" i="1" dirty="0"/>
              <a:t>x</a:t>
            </a:r>
            <a:r>
              <a:rPr lang="en-US" sz="1200" dirty="0"/>
              <a:t>) = </a:t>
            </a:r>
            <a:r>
              <a:rPr lang="en-US" sz="1200" i="1" dirty="0"/>
              <a:t>x</a:t>
            </a:r>
            <a:r>
              <a:rPr lang="en-US" sz="1200" baseline="30000" dirty="0"/>
              <a:t>32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26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23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22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16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12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11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10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8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7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5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4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2</a:t>
            </a:r>
            <a:r>
              <a:rPr lang="en-US" sz="1200" dirty="0"/>
              <a:t> + </a:t>
            </a:r>
            <a:r>
              <a:rPr lang="en-US" sz="1200" i="1" dirty="0"/>
              <a:t>x </a:t>
            </a:r>
            <a:r>
              <a:rPr lang="en-US" sz="1200" dirty="0"/>
              <a:t>+ 1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16-bit CRC (e.g., SIG field protection of DSS PHY (15.3.3.7 (PHY CRC field)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i="1" dirty="0"/>
              <a:t>G(x) =</a:t>
            </a:r>
            <a:r>
              <a:rPr lang="en-US" sz="1200" dirty="0"/>
              <a:t> </a:t>
            </a:r>
            <a:r>
              <a:rPr lang="en-US" sz="1200" i="1" dirty="0"/>
              <a:t>x</a:t>
            </a:r>
            <a:r>
              <a:rPr lang="en-US" sz="1200" baseline="30000" dirty="0"/>
              <a:t>16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12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5</a:t>
            </a:r>
            <a:r>
              <a:rPr lang="en-US" sz="1200" dirty="0"/>
              <a:t> + 1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8-bit CRC (e.g., A-MPDU delimiter protection (9.7.2 (MPDU delimiter CRC field)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i="1" dirty="0"/>
              <a:t>G(x) =</a:t>
            </a:r>
            <a:r>
              <a:rPr lang="en-US" sz="1200" dirty="0"/>
              <a:t> </a:t>
            </a:r>
            <a:r>
              <a:rPr lang="en-US" sz="1200" i="1" dirty="0"/>
              <a:t>x</a:t>
            </a:r>
            <a:r>
              <a:rPr lang="en-US" sz="1200" baseline="30000" dirty="0"/>
              <a:t>8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2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dirty="0"/>
              <a:t> + 1</a:t>
            </a: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Proposal: Use one of these engines for obtaining the CRC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Note: We could use a higher order generator polynomial even if the FCS field length is smaller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E.g., if we decide FCS-8 and CRC-16 then send in FCS the 8 MSBs of calculated CRC etc.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C60BB-F794-4984-A638-B3EC77CFF5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71E1D-E6F3-4277-99A6-9736A934B9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2BB274-DE56-4E5C-9476-92545E7638C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18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32A4C-DB20-4B4F-AF37-7B29835CC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Length of FCS field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DB00E-50B9-4CC6-A985-DC0448BBC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66764"/>
            <a:ext cx="7770813" cy="36578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FCS field length has been and continues to be debated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Several options are candidates (8, 16, 24 bits)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Longer FCS provides better protection but higher overhead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Shorter FCS provides lesser protection but lower overhead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 trade-off between the two properties need to be found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Ensuring acceptable protection and low overhead for WUR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make a decision we might need to consider that we have: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Constant length (CL) WUR frames (only 4 bytes)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Variable length (VL) WUR frames (up to 20 bytes)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And that the FCS could carry the MIC as well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C6700-77A7-4508-9A17-56719B0C0C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5F7A9-1A3A-46F7-9E10-07C90E5E82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D54CE3-A4CC-41F2-912E-B0A94FD9F27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D50556-033F-4D2C-8520-87445CA14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256213"/>
              </p:ext>
            </p:extLst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88E66D0-A5BD-4072-AAA2-EB03AB08CAF3}"/>
              </a:ext>
            </a:extLst>
          </p:cNvPr>
          <p:cNvCxnSpPr/>
          <p:nvPr/>
        </p:nvCxnSpPr>
        <p:spPr bwMode="auto">
          <a:xfrm>
            <a:off x="4155452" y="1827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D53DE9B-EFA4-405B-A565-86385B324BC6}"/>
              </a:ext>
            </a:extLst>
          </p:cNvPr>
          <p:cNvCxnSpPr/>
          <p:nvPr/>
        </p:nvCxnSpPr>
        <p:spPr bwMode="auto">
          <a:xfrm flipH="1">
            <a:off x="2571735" y="1821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AE8FB66-304D-499F-A26E-A39A36C8B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370865"/>
              </p:ext>
            </p:extLst>
          </p:nvPr>
        </p:nvGraphicFramePr>
        <p:xfrm>
          <a:off x="21336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CEC7202-9DE7-4BC9-BDD2-6F5B9AE248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49655"/>
              </p:ext>
            </p:extLst>
          </p:nvPr>
        </p:nvGraphicFramePr>
        <p:xfrm>
          <a:off x="5105400" y="2034402"/>
          <a:ext cx="847725" cy="662461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99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961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4C203-ED22-40CE-814A-8EF877D4A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Length of FCS field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80506-7442-401B-9B1B-074893F8A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Overhead (FCS length/MPDU length)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lower the overhead the better. Generally &gt; 25% overhead is not desirable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False positive rate (worst case)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lower the false positive rate the better.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actual false positive will be lower since Address field has to check as well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Collision probability expected to be minimal due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At least 12 bits of Address field present in every WUR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BSSID information will be hidden in the FCS of WUR frames sent after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WUR frames transmitted at scheduled times can reduce overlap with OBSS activities</a:t>
            </a:r>
            <a:endParaRPr lang="en-US" sz="12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95BE5A-F9ED-4737-94F3-D3A886052E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AF0F9-7A58-457F-B008-1623D18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FF754D-3D2C-4987-ACD1-0F9410E49E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12" name="Content Placeholder 6">
            <a:extLst>
              <a:ext uri="{FF2B5EF4-FFF2-40B4-BE49-F238E27FC236}">
                <a16:creationId xmlns:a16="http://schemas.microsoft.com/office/drawing/2014/main" id="{4BA75F0C-8BDB-4687-91D4-CE69AB7C89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7546534"/>
              </p:ext>
            </p:extLst>
          </p:nvPr>
        </p:nvGraphicFramePr>
        <p:xfrm>
          <a:off x="990600" y="1973702"/>
          <a:ext cx="6829743" cy="13028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1487">
                  <a:extLst>
                    <a:ext uri="{9D8B030D-6E8A-4147-A177-3AD203B41FA5}">
                      <a16:colId xmlns:a16="http://schemas.microsoft.com/office/drawing/2014/main" val="2158009291"/>
                    </a:ext>
                  </a:extLst>
                </a:gridCol>
                <a:gridCol w="922655">
                  <a:extLst>
                    <a:ext uri="{9D8B030D-6E8A-4147-A177-3AD203B41FA5}">
                      <a16:colId xmlns:a16="http://schemas.microsoft.com/office/drawing/2014/main" val="3672766270"/>
                    </a:ext>
                  </a:extLst>
                </a:gridCol>
                <a:gridCol w="1722898">
                  <a:extLst>
                    <a:ext uri="{9D8B030D-6E8A-4147-A177-3AD203B41FA5}">
                      <a16:colId xmlns:a16="http://schemas.microsoft.com/office/drawing/2014/main" val="2463135608"/>
                    </a:ext>
                  </a:extLst>
                </a:gridCol>
                <a:gridCol w="1942703">
                  <a:extLst>
                    <a:ext uri="{9D8B030D-6E8A-4147-A177-3AD203B41FA5}">
                      <a16:colId xmlns:a16="http://schemas.microsoft.com/office/drawing/2014/main" val="526497732"/>
                    </a:ext>
                  </a:extLst>
                </a:gridCol>
              </a:tblGrid>
              <a:tr h="21910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Overhead [%]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/>
                        <a:t>8-bit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/>
                        <a:t>16-bit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/>
                        <a:t>24-bit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285527"/>
                  </a:ext>
                </a:extLst>
              </a:tr>
              <a:tr h="219105">
                <a:tc>
                  <a:txBody>
                    <a:bodyPr/>
                    <a:lstStyle/>
                    <a:p>
                      <a:r>
                        <a:rPr lang="en-US" sz="1100" b="1" dirty="0"/>
                        <a:t>CL WUR frame (4B)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~20%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~33%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~43%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849402"/>
                  </a:ext>
                </a:extLst>
              </a:tr>
              <a:tr h="219105">
                <a:tc>
                  <a:txBody>
                    <a:bodyPr/>
                    <a:lstStyle/>
                    <a:p>
                      <a:r>
                        <a:rPr lang="en-US" sz="1100" b="1" dirty="0"/>
                        <a:t>Min VL WUR frame (6B)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~14%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~25%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~33%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622676"/>
                  </a:ext>
                </a:extLst>
              </a:tr>
              <a:tr h="219105">
                <a:tc>
                  <a:txBody>
                    <a:bodyPr/>
                    <a:lstStyle/>
                    <a:p>
                      <a:r>
                        <a:rPr lang="en-US" sz="1100" b="1" dirty="0"/>
                        <a:t>Max VL WUR frame(20B)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~5%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~9%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~13%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10419"/>
                  </a:ext>
                </a:extLst>
              </a:tr>
              <a:tr h="266578">
                <a:tc gridSpan="4">
                  <a:txBody>
                    <a:bodyPr/>
                    <a:lstStyle/>
                    <a:p>
                      <a:r>
                        <a:rPr lang="en-US" sz="1100" dirty="0"/>
                        <a:t>NOTE-Every octet costs ~0.13ms of airtime@62.5kbps, and ~0.03ms of airtime@250kbps.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170392"/>
                  </a:ext>
                </a:extLst>
              </a:tr>
            </a:tbl>
          </a:graphicData>
        </a:graphic>
      </p:graphicFrame>
      <p:graphicFrame>
        <p:nvGraphicFramePr>
          <p:cNvPr id="13" name="Content Placeholder 6">
            <a:extLst>
              <a:ext uri="{FF2B5EF4-FFF2-40B4-BE49-F238E27FC236}">
                <a16:creationId xmlns:a16="http://schemas.microsoft.com/office/drawing/2014/main" id="{EC59721E-D764-4424-8256-8607E0DEBC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8168752"/>
              </p:ext>
            </p:extLst>
          </p:nvPr>
        </p:nvGraphicFramePr>
        <p:xfrm>
          <a:off x="930116" y="3962400"/>
          <a:ext cx="6829743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1487">
                  <a:extLst>
                    <a:ext uri="{9D8B030D-6E8A-4147-A177-3AD203B41FA5}">
                      <a16:colId xmlns:a16="http://schemas.microsoft.com/office/drawing/2014/main" val="2158009291"/>
                    </a:ext>
                  </a:extLst>
                </a:gridCol>
                <a:gridCol w="922655">
                  <a:extLst>
                    <a:ext uri="{9D8B030D-6E8A-4147-A177-3AD203B41FA5}">
                      <a16:colId xmlns:a16="http://schemas.microsoft.com/office/drawing/2014/main" val="3672766270"/>
                    </a:ext>
                  </a:extLst>
                </a:gridCol>
                <a:gridCol w="1722898">
                  <a:extLst>
                    <a:ext uri="{9D8B030D-6E8A-4147-A177-3AD203B41FA5}">
                      <a16:colId xmlns:a16="http://schemas.microsoft.com/office/drawing/2014/main" val="2463135608"/>
                    </a:ext>
                  </a:extLst>
                </a:gridCol>
                <a:gridCol w="1942703">
                  <a:extLst>
                    <a:ext uri="{9D8B030D-6E8A-4147-A177-3AD203B41FA5}">
                      <a16:colId xmlns:a16="http://schemas.microsoft.com/office/drawing/2014/main" val="526497732"/>
                    </a:ext>
                  </a:extLst>
                </a:gridCol>
              </a:tblGrid>
              <a:tr h="2874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FPR [%]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8-bit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16-bit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24-bit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285527"/>
                  </a:ext>
                </a:extLst>
              </a:tr>
              <a:tr h="287424">
                <a:tc>
                  <a:txBody>
                    <a:bodyPr/>
                    <a:lstStyle/>
                    <a:p>
                      <a:r>
                        <a:rPr lang="en-US" sz="1400" b="1" dirty="0"/>
                        <a:t>1/2</a:t>
                      </a:r>
                      <a:r>
                        <a:rPr lang="en-US" sz="1400" b="1" baseline="30000" dirty="0"/>
                        <a:t>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~4*10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~1.5*10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~6*10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849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007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1990D-15BE-4576-A9B6-ADFF8E163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EECD6-45F9-4DDC-958A-EB5577498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Since the impact of the FCS length may vary for different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We might want to consider an FCS that is: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Shorter for the CL WUR frames (4 Bytes </a:t>
            </a:r>
            <a:r>
              <a:rPr lang="en-US" sz="1600" i="1" dirty="0"/>
              <a:t>payload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Longer for the VL WUR frames (20 Bytes </a:t>
            </a:r>
            <a:r>
              <a:rPr lang="en-US" sz="1600" i="1" dirty="0"/>
              <a:t>payload</a:t>
            </a:r>
            <a:r>
              <a:rPr lang="en-US" sz="16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example we could use a 16-bit CRC polynomial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 bit CRC included in the FCS (e.g., 8 MSBs of the 16-bit CRC)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Common for all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Additional 8 bit CRC included in the Frame Body of VL WUR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Suppressed in transmission for CL WUR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These considerations are noteworthy if a unified FCS design for all WUR frames is not acceptable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E.g., all WUR frames contain a TBD-bit FCS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Where TBD could be for example 8, 16,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BB978-313E-47E1-8E25-8366C95E86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4BAD9-7FE8-4A5F-9B3C-48C1807877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8787A3-87C3-4906-9A6D-CC9E89E0DC4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7549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25008</TotalTime>
  <Words>1787</Words>
  <Application>Microsoft Office PowerPoint</Application>
  <PresentationFormat>On-screen Show (4:3)</PresentationFormat>
  <Paragraphs>357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굴림</vt:lpstr>
      <vt:lpstr>MS Gothic</vt:lpstr>
      <vt:lpstr>Arial</vt:lpstr>
      <vt:lpstr>Arial Unicode MS</vt:lpstr>
      <vt:lpstr>Calibri</vt:lpstr>
      <vt:lpstr>Times New Roman</vt:lpstr>
      <vt:lpstr>Office Theme</vt:lpstr>
      <vt:lpstr>Document</vt:lpstr>
      <vt:lpstr>Fixing TBDs in WUR frames</vt:lpstr>
      <vt:lpstr>Introduction</vt:lpstr>
      <vt:lpstr>Frame Control</vt:lpstr>
      <vt:lpstr>FCS</vt:lpstr>
      <vt:lpstr>Embed BSSID information</vt:lpstr>
      <vt:lpstr>Computation of the CRC</vt:lpstr>
      <vt:lpstr>Length of FCS field (1)</vt:lpstr>
      <vt:lpstr>Length of FCS field (2)</vt:lpstr>
      <vt:lpstr>Further considerations</vt:lpstr>
      <vt:lpstr>Straw Poll 1</vt:lpstr>
      <vt:lpstr>Straw Poll 2</vt:lpstr>
      <vt:lpstr>Motion 1</vt:lpstr>
      <vt:lpstr>Straw Poll 3</vt:lpstr>
      <vt:lpstr>Motion 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1482</cp:revision>
  <cp:lastPrinted>1601-01-01T00:00:00Z</cp:lastPrinted>
  <dcterms:created xsi:type="dcterms:W3CDTF">2017-01-24T18:47:07Z</dcterms:created>
  <dcterms:modified xsi:type="dcterms:W3CDTF">2018-01-18T23:28:26Z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