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799" r:id="rId3"/>
    <p:sldId id="809" r:id="rId4"/>
    <p:sldId id="812" r:id="rId5"/>
    <p:sldId id="813" r:id="rId6"/>
    <p:sldId id="806" r:id="rId7"/>
    <p:sldId id="807" r:id="rId8"/>
    <p:sldId id="810" r:id="rId9"/>
    <p:sldId id="814" r:id="rId10"/>
    <p:sldId id="815" r:id="rId11"/>
    <p:sldId id="816" r:id="rId12"/>
    <p:sldId id="817" r:id="rId13"/>
    <p:sldId id="818" r:id="rId14"/>
    <p:sldId id="819" r:id="rId15"/>
    <p:sldId id="805" r:id="rId16"/>
    <p:sldId id="820" r:id="rId17"/>
    <p:sldId id="825" r:id="rId18"/>
    <p:sldId id="824" r:id="rId19"/>
    <p:sldId id="800" r:id="rId20"/>
    <p:sldId id="821" r:id="rId21"/>
    <p:sldId id="801" r:id="rId22"/>
    <p:sldId id="822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802.11-18/0071r0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Investigation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on Partial OOK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2018-01-15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PER for </a:t>
            </a:r>
            <a:r>
              <a:rPr lang="en-US" altLang="ko-KR" dirty="0" smtClean="0"/>
              <a:t>OP1 according </a:t>
            </a:r>
            <a:r>
              <a:rPr lang="en-US" altLang="ko-KR" dirty="0"/>
              <a:t>to the partial ON-Signal </a:t>
            </a:r>
            <a:r>
              <a:rPr lang="en-US" altLang="ko-KR" dirty="0" smtClean="0"/>
              <a:t>length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914399" y="5943600"/>
            <a:ext cx="788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4us ON duration in each symbol (i.e., two 2us partial ON-Signals in each symbol) seems to be the best (gain 0.6dB / 0.6dB)</a:t>
            </a:r>
          </a:p>
          <a:p>
            <a:r>
              <a:rPr lang="en-US" altLang="ko-KR" dirty="0" smtClean="0"/>
              <a:t>Extremely short ON durations cause severe performance degradation since it is quite vulnerable to timing error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57" y="2382982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803" y="2384163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0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PER for </a:t>
            </a:r>
            <a:r>
              <a:rPr lang="en-US" altLang="ko-KR" dirty="0" smtClean="0"/>
              <a:t>OP2 according </a:t>
            </a:r>
            <a:r>
              <a:rPr lang="en-US" altLang="ko-KR" dirty="0"/>
              <a:t>to the partial ON-Signal </a:t>
            </a:r>
            <a:r>
              <a:rPr lang="en-US" altLang="ko-KR" dirty="0" smtClean="0"/>
              <a:t>length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914399" y="5943600"/>
            <a:ext cx="7629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2us partial ON-Signal seems to be the </a:t>
            </a:r>
            <a:r>
              <a:rPr lang="en-US" altLang="ko-KR" dirty="0" smtClean="0"/>
              <a:t>best (</a:t>
            </a:r>
            <a:r>
              <a:rPr lang="en-US" altLang="ko-KR" dirty="0"/>
              <a:t>gain </a:t>
            </a:r>
            <a:r>
              <a:rPr lang="en-US" altLang="ko-KR" dirty="0" smtClean="0"/>
              <a:t>1.1dB / 1.3dB)</a:t>
            </a:r>
            <a:endParaRPr lang="ko-KR" altLang="en-US"/>
          </a:p>
          <a:p>
            <a:r>
              <a:rPr lang="en-US" altLang="ko-KR" dirty="0" smtClean="0"/>
              <a:t>1us / 4us partial ON-Signals also have comparable performance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57" y="2388980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803" y="239109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PER for </a:t>
            </a:r>
            <a:r>
              <a:rPr lang="en-US" altLang="ko-KR" dirty="0" smtClean="0"/>
              <a:t>OP3 according </a:t>
            </a:r>
            <a:r>
              <a:rPr lang="en-US" altLang="ko-KR" dirty="0"/>
              <a:t>to the partial ON-Signal </a:t>
            </a:r>
            <a:r>
              <a:rPr lang="en-US" altLang="ko-KR" dirty="0" smtClean="0"/>
              <a:t>length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914399" y="5943600"/>
            <a:ext cx="7629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2us partial ON-Signal seems to be the </a:t>
            </a:r>
            <a:r>
              <a:rPr lang="en-US" altLang="ko-KR" dirty="0" smtClean="0"/>
              <a:t>best (gain 1.3dB / 1.4dB)</a:t>
            </a:r>
            <a:endParaRPr lang="ko-KR" altLang="en-US"/>
          </a:p>
          <a:p>
            <a:r>
              <a:rPr lang="en-US" altLang="ko-KR" dirty="0" smtClean="0"/>
              <a:t>1us / 4us partial ON-Signals also have comparable performance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91" y="2391091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801" y="239109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84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comparison with 2us partial ON-Signal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914399" y="5841078"/>
            <a:ext cx="7629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option 1,  two 2us partial ON-Signals are considered in each 16us symbol</a:t>
            </a:r>
          </a:p>
          <a:p>
            <a:r>
              <a:rPr lang="en-US" altLang="ko-KR" dirty="0" smtClean="0"/>
              <a:t>All</a:t>
            </a:r>
            <a:r>
              <a:rPr lang="ko-KR" altLang="en-US" smtClean="0"/>
              <a:t> </a:t>
            </a:r>
            <a:r>
              <a:rPr lang="en-US" altLang="ko-KR" dirty="0" smtClean="0"/>
              <a:t>of the options are better than the normal OOK</a:t>
            </a:r>
          </a:p>
          <a:p>
            <a:r>
              <a:rPr lang="en-US" altLang="ko-KR" dirty="0"/>
              <a:t>O</a:t>
            </a:r>
            <a:r>
              <a:rPr lang="en-US" altLang="ko-KR" dirty="0" smtClean="0"/>
              <a:t>ption 3 seems the best and option 2 is comparable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84" y="2391091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630" y="2384904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93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several partial OOK symbol structures for low and high data rates and investigated their performance</a:t>
            </a:r>
          </a:p>
          <a:p>
            <a:r>
              <a:rPr lang="en-US" altLang="ko-KR" sz="2000" dirty="0" smtClean="0"/>
              <a:t>Partial OOK can enhance the performance for both low and high data rates because much higher received SNR can be achieved</a:t>
            </a:r>
          </a:p>
          <a:p>
            <a:r>
              <a:rPr lang="en-US" altLang="ko-KR" sz="2000" dirty="0" smtClean="0"/>
              <a:t>However, the length of the partial OOK signal needs to be properly set for better performance</a:t>
            </a:r>
          </a:p>
          <a:p>
            <a:pPr lvl="1"/>
            <a:r>
              <a:rPr lang="en-US" altLang="ko-KR" sz="1800" dirty="0" smtClean="0"/>
              <a:t>The partial OOK with extremely short length of the partial ON-Signal can aggravate the performance and have even worse performance than that of the normal OOK because it requires quite accurate timing</a:t>
            </a:r>
          </a:p>
          <a:p>
            <a:pPr lvl="1"/>
            <a:r>
              <a:rPr lang="en-US" altLang="ko-KR" sz="1800" dirty="0" smtClean="0"/>
              <a:t>1us and 2us partial ON-Signals seem to be suitable for high and low data rates, respectively</a:t>
            </a:r>
          </a:p>
          <a:p>
            <a:r>
              <a:rPr lang="en-US" altLang="ko-KR" sz="2000" dirty="0" smtClean="0"/>
              <a:t>In addition, for the low </a:t>
            </a:r>
            <a:r>
              <a:rPr lang="en-US" altLang="ko-KR" sz="2000" dirty="0"/>
              <a:t>data </a:t>
            </a:r>
            <a:r>
              <a:rPr lang="en-US" altLang="ko-KR" sz="2000" dirty="0" smtClean="0"/>
              <a:t>rate case, we could come up with the current symbol structure based partial OOK (i.e., option 2) which offers comparable performance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28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IEEE 802.11-17/1347r3 Symbol Structure</a:t>
            </a:r>
          </a:p>
          <a:p>
            <a:pPr marL="0" indent="0">
              <a:buNone/>
            </a:pPr>
            <a:r>
              <a:rPr lang="en-US" altLang="ko-KR" dirty="0" smtClean="0"/>
              <a:t>[2] IEEE 802.11-17/1390r1 </a:t>
            </a:r>
            <a:r>
              <a:rPr lang="en-US" altLang="ko-KR" dirty="0"/>
              <a:t>Blank GI choices under Timing Errors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[3] IEEE 802.11-17/1673r1 </a:t>
            </a:r>
            <a:r>
              <a:rPr lang="en-GB" altLang="ko-KR" dirty="0"/>
              <a:t>Partial OOK – Generalizing the Blank GI Idea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92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64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</a:t>
            </a:r>
            <a:r>
              <a:rPr lang="en-US" altLang="ko-KR" sz="2400" dirty="0" smtClean="0"/>
              <a:t>A </a:t>
            </a:r>
            <a:r>
              <a:rPr lang="en-US" altLang="ko-KR" sz="2400" dirty="0"/>
              <a:t>– Performance Comparison According </a:t>
            </a:r>
            <a:r>
              <a:rPr lang="en-US" altLang="ko-KR" sz="2400" dirty="0" smtClean="0"/>
              <a:t>to Locations </a:t>
            </a:r>
            <a:r>
              <a:rPr lang="en-US" altLang="ko-KR" sz="2400" dirty="0"/>
              <a:t>of Partial ON-Signals in </a:t>
            </a:r>
            <a:r>
              <a:rPr lang="en-US" altLang="ko-KR" sz="2400" dirty="0" smtClean="0"/>
              <a:t>High Data </a:t>
            </a:r>
            <a:r>
              <a:rPr lang="en-US" altLang="ko-KR" sz="2400" dirty="0"/>
              <a:t>Rate </a:t>
            </a:r>
            <a:endParaRPr lang="ko-KR" altLang="en-US" sz="24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Options</a:t>
            </a:r>
          </a:p>
          <a:p>
            <a:pPr lvl="1"/>
            <a:r>
              <a:rPr lang="en-US" altLang="ko-KR" sz="1600" dirty="0" smtClean="0"/>
              <a:t>Case 1 : </a:t>
            </a:r>
            <a:r>
              <a:rPr lang="en-US" altLang="ko-KR" sz="1600" dirty="0"/>
              <a:t>Both partial ON-Signals for info ’0’ and ‘1’ are located in the middle of the 2us ON </a:t>
            </a:r>
            <a:r>
              <a:rPr lang="en-US" altLang="ko-KR" sz="1600" dirty="0" smtClean="0"/>
              <a:t>part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2 </a:t>
            </a:r>
            <a:r>
              <a:rPr lang="en-US" altLang="ko-KR" sz="1600" dirty="0"/>
              <a:t>: Partial ON-Signals for info ’0’ and ‘1’ are located at the front and at the end of the 2us ON part, respectively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3 : </a:t>
            </a:r>
            <a:r>
              <a:rPr lang="en-US" altLang="ko-KR" sz="1600" dirty="0"/>
              <a:t>Partial ON-Signals for info ’0’ and ‘1’ are located at the </a:t>
            </a:r>
            <a:r>
              <a:rPr lang="en-US" altLang="ko-KR" sz="1600" dirty="0" smtClean="0"/>
              <a:t>end </a:t>
            </a:r>
            <a:r>
              <a:rPr lang="en-US" altLang="ko-KR" sz="1600" dirty="0"/>
              <a:t>and at the </a:t>
            </a:r>
            <a:r>
              <a:rPr lang="en-US" altLang="ko-KR" sz="1600" dirty="0" smtClean="0"/>
              <a:t>front of the 2us </a:t>
            </a:r>
            <a:r>
              <a:rPr lang="en-US" altLang="ko-KR" sz="1600" dirty="0"/>
              <a:t>ON </a:t>
            </a:r>
            <a:r>
              <a:rPr lang="en-US" altLang="ko-KR" sz="1600" dirty="0" smtClean="0"/>
              <a:t>part, </a:t>
            </a:r>
            <a:r>
              <a:rPr lang="en-US" altLang="ko-KR" sz="1600" dirty="0"/>
              <a:t>respectively</a:t>
            </a:r>
          </a:p>
          <a:p>
            <a:pPr lvl="1"/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351" y="4038600"/>
            <a:ext cx="5900650" cy="85396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351" y="2636325"/>
            <a:ext cx="5900650" cy="86887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9351" y="5534639"/>
            <a:ext cx="5900650" cy="85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5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– Performance Comparison According to Locations of Partial ON-Signals in High Data Rate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58" y="239109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877" y="239109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526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B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– Performance Comparison According to Locations of Partial ON-Signals in </a:t>
            </a:r>
            <a:r>
              <a:rPr lang="en-US" altLang="ko-KR" sz="2400" dirty="0" smtClean="0"/>
              <a:t>High </a:t>
            </a:r>
            <a:r>
              <a:rPr lang="en-US" altLang="ko-KR" sz="2400" dirty="0"/>
              <a:t>Data Rate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Options</a:t>
            </a:r>
          </a:p>
          <a:p>
            <a:pPr lvl="1"/>
            <a:r>
              <a:rPr lang="en-US" altLang="ko-KR" dirty="0" smtClean="0"/>
              <a:t>Case 1 : </a:t>
            </a:r>
            <a:r>
              <a:rPr lang="en-US" altLang="ko-KR" dirty="0"/>
              <a:t>Partial </a:t>
            </a:r>
            <a:r>
              <a:rPr lang="en-US" altLang="ko-KR" dirty="0" smtClean="0"/>
              <a:t>ON-Signal </a:t>
            </a:r>
            <a:r>
              <a:rPr lang="en-US" altLang="ko-KR" dirty="0"/>
              <a:t>in the middle of the 2us ON </a:t>
            </a:r>
            <a:r>
              <a:rPr lang="en-US" altLang="ko-KR" dirty="0" smtClean="0"/>
              <a:t>part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Case 2 : Partial </a:t>
            </a:r>
            <a:r>
              <a:rPr lang="en-US" altLang="ko-KR" dirty="0" smtClean="0"/>
              <a:t>ON-Signal </a:t>
            </a:r>
            <a:r>
              <a:rPr lang="en-US" altLang="ko-KR" dirty="0"/>
              <a:t>at the front of the 2us ON part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Case 3 : </a:t>
            </a:r>
            <a:r>
              <a:rPr lang="en-US" altLang="ko-KR" dirty="0"/>
              <a:t>Partial </a:t>
            </a:r>
            <a:r>
              <a:rPr lang="en-US" altLang="ko-KR" dirty="0" smtClean="0"/>
              <a:t>ON-Signal </a:t>
            </a:r>
            <a:r>
              <a:rPr lang="en-US" altLang="ko-KR" dirty="0"/>
              <a:t>at the </a:t>
            </a:r>
            <a:r>
              <a:rPr lang="en-US" altLang="ko-KR" dirty="0" smtClean="0"/>
              <a:t>end </a:t>
            </a:r>
            <a:r>
              <a:rPr lang="en-US" altLang="ko-KR" dirty="0"/>
              <a:t>of the 2us ON part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5486400"/>
            <a:ext cx="6019800" cy="9144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590800"/>
            <a:ext cx="6019800" cy="90643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4038600"/>
            <a:ext cx="6019800" cy="89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5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[1][2], null CP within the ON-Signal was proposed to mitigate inter- and intra-symbol interference</a:t>
            </a:r>
          </a:p>
          <a:p>
            <a:r>
              <a:rPr lang="en-US" altLang="ko-KR" dirty="0" smtClean="0"/>
              <a:t>In [3], partial OOK which generalizes the null CP and leads to the increase in the received SNR was proposed to further enhance the performance</a:t>
            </a:r>
          </a:p>
          <a:p>
            <a:r>
              <a:rPr lang="en-US" altLang="ko-KR" dirty="0" smtClean="0"/>
              <a:t>In this contribution, we propose possible structures of the partial OOK for low and high data rates and investigate their performance in terms of the PER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03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</a:t>
            </a:r>
            <a:r>
              <a:rPr lang="en-US" altLang="ko-KR" sz="2400" dirty="0" smtClean="0"/>
              <a:t>B </a:t>
            </a:r>
            <a:r>
              <a:rPr lang="en-US" altLang="ko-KR" sz="2400" dirty="0"/>
              <a:t>– Performance Comparison According to Locations of Partial ON-Signals in High Data Rate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60" y="2391091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006" y="2385552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915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</a:t>
            </a:r>
            <a:r>
              <a:rPr lang="en-US" altLang="ko-KR" sz="2400" dirty="0" smtClean="0"/>
              <a:t>C </a:t>
            </a:r>
            <a:r>
              <a:rPr lang="en-US" altLang="ko-KR" sz="2400" dirty="0"/>
              <a:t>– Performance Comparison According </a:t>
            </a:r>
            <a:r>
              <a:rPr lang="en-US" altLang="ko-KR" sz="2400" dirty="0" smtClean="0"/>
              <a:t>to </a:t>
            </a:r>
            <a:r>
              <a:rPr lang="en-US" altLang="ko-KR" sz="2400" dirty="0"/>
              <a:t>Locations of Partial ON-Signals in </a:t>
            </a:r>
            <a:r>
              <a:rPr lang="en-US" altLang="ko-KR" sz="2400" dirty="0" smtClean="0"/>
              <a:t>Low Data </a:t>
            </a:r>
            <a:r>
              <a:rPr lang="en-US" altLang="ko-KR" sz="2400" dirty="0"/>
              <a:t>Rate </a:t>
            </a:r>
            <a:endParaRPr lang="ko-KR" altLang="en-US" sz="24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Options</a:t>
            </a:r>
          </a:p>
          <a:p>
            <a:pPr lvl="1"/>
            <a:r>
              <a:rPr lang="en-US" altLang="ko-KR" sz="1600" dirty="0" smtClean="0"/>
              <a:t>Case 1 : </a:t>
            </a:r>
            <a:r>
              <a:rPr lang="en-US" altLang="ko-KR" sz="1600" dirty="0"/>
              <a:t>P</a:t>
            </a:r>
            <a:r>
              <a:rPr lang="en-US" altLang="ko-KR" sz="1600" dirty="0" smtClean="0"/>
              <a:t>artial ON-Signals for info ’0’ and ‘1’ are located at the end and at the front, respectively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2 : Both partial </a:t>
            </a:r>
            <a:r>
              <a:rPr lang="en-US" altLang="ko-KR" sz="1600" dirty="0"/>
              <a:t>ON-Signals for info ’0’ and ‘1’ are located </a:t>
            </a:r>
            <a:r>
              <a:rPr lang="en-US" altLang="ko-KR" sz="1600" dirty="0" smtClean="0"/>
              <a:t>in the middle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3 : </a:t>
            </a:r>
            <a:r>
              <a:rPr lang="en-US" altLang="ko-KR" sz="1600" dirty="0"/>
              <a:t>Partial ON-Signals for info ’0’ and ‘1’ are located at the </a:t>
            </a:r>
            <a:r>
              <a:rPr lang="en-US" altLang="ko-KR" sz="1600" dirty="0" smtClean="0"/>
              <a:t>front </a:t>
            </a:r>
            <a:r>
              <a:rPr lang="en-US" altLang="ko-KR" sz="1600" dirty="0"/>
              <a:t>and at the </a:t>
            </a:r>
            <a:r>
              <a:rPr lang="en-US" altLang="ko-KR" sz="1600" dirty="0" smtClean="0"/>
              <a:t>end, </a:t>
            </a:r>
            <a:r>
              <a:rPr lang="en-US" altLang="ko-KR" sz="1600" dirty="0"/>
              <a:t>respectively</a:t>
            </a:r>
          </a:p>
          <a:p>
            <a:pPr lvl="1"/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351" y="2590800"/>
            <a:ext cx="5900650" cy="87518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644" y="3886200"/>
            <a:ext cx="5898358" cy="88851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9351" y="5507472"/>
            <a:ext cx="5900650" cy="91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18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Appendix </a:t>
            </a:r>
            <a:r>
              <a:rPr lang="en-US" altLang="ko-KR" sz="2400" dirty="0" smtClean="0"/>
              <a:t>C </a:t>
            </a:r>
            <a:r>
              <a:rPr lang="en-US" altLang="ko-KR" sz="2400" dirty="0"/>
              <a:t>– Performance Comparison According to Locations of Partial ON-Signals in </a:t>
            </a:r>
            <a:r>
              <a:rPr lang="en-US" altLang="ko-KR" sz="2400" dirty="0" smtClean="0"/>
              <a:t>Low Data </a:t>
            </a:r>
            <a:r>
              <a:rPr lang="en-US" altLang="ko-KR" sz="2400" dirty="0"/>
              <a:t>Rate </a:t>
            </a:r>
            <a:endParaRPr lang="ko-KR" altLang="en-US" sz="24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72" y="2391091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803" y="239109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7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OOK </a:t>
            </a:r>
            <a:r>
              <a:rPr lang="en-US" altLang="ko-KR" dirty="0" smtClean="0"/>
              <a:t>for High Data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following structure is considered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length of </a:t>
            </a:r>
            <a:r>
              <a:rPr lang="en-US" altLang="ko-KR" sz="1600" dirty="0" smtClean="0"/>
              <a:t>each partial </a:t>
            </a:r>
            <a:r>
              <a:rPr lang="en-US" altLang="ko-KR" sz="1600" dirty="0"/>
              <a:t>ON-signal (the length of ON duration in each </a:t>
            </a:r>
            <a:r>
              <a:rPr lang="en-US" altLang="ko-KR" sz="1600" dirty="0" smtClean="0"/>
              <a:t>4us symbol) </a:t>
            </a:r>
            <a:r>
              <a:rPr lang="en-US" altLang="ko-KR" sz="1600" dirty="0"/>
              <a:t>is denoted as </a:t>
            </a:r>
            <a:r>
              <a:rPr lang="en-US" altLang="ko-KR" sz="1600" i="1" dirty="0" smtClean="0"/>
              <a:t>t</a:t>
            </a:r>
            <a:r>
              <a:rPr lang="en-US" altLang="ko-KR" sz="1600" dirty="0" smtClean="0"/>
              <a:t> which is shorter than 2us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We assume that partial ON-signals for both info. ‘0’ and ‘1’ are located at the same position within the 2us ON part because different positions can cause severe ISI and intra-symbol interference</a:t>
            </a:r>
          </a:p>
          <a:p>
            <a:pPr lvl="2"/>
            <a:r>
              <a:rPr lang="en-US" altLang="ko-KR" sz="1400" dirty="0" smtClean="0"/>
              <a:t>For example, consider that the partial ON-Signal for info. ‘0’ is located at the front of the symbol while the partial ON-Signal for info. ‘1’ is located at the end of the symbol</a:t>
            </a:r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r>
              <a:rPr lang="en-US" altLang="ko-KR" sz="1400" dirty="0" smtClean="0"/>
              <a:t>In this case, each 4us symbol can be decoded by comparing the power between first </a:t>
            </a:r>
            <a:r>
              <a:rPr lang="en-US" altLang="ko-KR" sz="1400" i="1" dirty="0" smtClean="0"/>
              <a:t>t</a:t>
            </a:r>
            <a:r>
              <a:rPr lang="en-US" altLang="ko-KR" sz="1400" dirty="0" smtClean="0"/>
              <a:t> (duration A) and last </a:t>
            </a:r>
            <a:r>
              <a:rPr lang="en-US" altLang="ko-KR" sz="1400" i="1" dirty="0" smtClean="0"/>
              <a:t>t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duration </a:t>
            </a:r>
            <a:r>
              <a:rPr lang="en-US" altLang="ko-KR" sz="1400" dirty="0" smtClean="0"/>
              <a:t>B) parts of the symbol</a:t>
            </a:r>
          </a:p>
          <a:p>
            <a:pPr lvl="2"/>
            <a:r>
              <a:rPr lang="en-US" altLang="ko-KR" sz="1400" dirty="0" smtClean="0"/>
              <a:t>Then, performance can be degraded since duration B in the symbol for info. ‘1’ can cause severe interference in duration A in the following symbol</a:t>
            </a:r>
          </a:p>
          <a:p>
            <a:pPr lvl="2"/>
            <a:r>
              <a:rPr lang="en-US" altLang="ko-KR" sz="1400" dirty="0" smtClean="0"/>
              <a:t>Appendix A shows that partial OOK with </a:t>
            </a:r>
            <a:r>
              <a:rPr lang="en-US" altLang="ko-KR" sz="1400" dirty="0"/>
              <a:t>the same </a:t>
            </a:r>
            <a:r>
              <a:rPr lang="en-US" altLang="ko-KR" sz="1400" dirty="0" smtClean="0"/>
              <a:t>position for all partial ON-signals has better performance than that with different locations according to the symbol’s information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3" y="2133600"/>
            <a:ext cx="4038600" cy="59942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436226"/>
            <a:ext cx="3681413" cy="55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7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is assumed </a:t>
            </a:r>
            <a:r>
              <a:rPr lang="en-US" altLang="ko-KR" sz="1800" dirty="0"/>
              <a:t>that </a:t>
            </a:r>
            <a:r>
              <a:rPr lang="en-US" altLang="ko-KR" sz="1800" dirty="0" smtClean="0"/>
              <a:t>each partial ON-Signal is </a:t>
            </a:r>
            <a:r>
              <a:rPr lang="en-US" altLang="ko-KR" sz="1800" dirty="0"/>
              <a:t>located in the middle of </a:t>
            </a:r>
            <a:r>
              <a:rPr lang="en-US" altLang="ko-KR" sz="1800" dirty="0" smtClean="0"/>
              <a:t>each </a:t>
            </a:r>
            <a:r>
              <a:rPr lang="en-US" altLang="ko-KR" sz="1800" dirty="0"/>
              <a:t>2us ON part</a:t>
            </a:r>
          </a:p>
          <a:p>
            <a:pPr lvl="1"/>
            <a:r>
              <a:rPr lang="en-US" altLang="ko-KR" sz="1600" dirty="0"/>
              <a:t>As shown in Appendix </a:t>
            </a:r>
            <a:r>
              <a:rPr lang="en-US" altLang="ko-KR" sz="1600" dirty="0" smtClean="0"/>
              <a:t>B, </a:t>
            </a:r>
            <a:r>
              <a:rPr lang="en-US" altLang="ko-KR" sz="1600" dirty="0"/>
              <a:t>this </a:t>
            </a:r>
            <a:r>
              <a:rPr lang="en-US" altLang="ko-KR" sz="1600" dirty="0" smtClean="0"/>
              <a:t>partial OOK structure has </a:t>
            </a:r>
            <a:r>
              <a:rPr lang="en-US" altLang="ko-KR" sz="1600" dirty="0"/>
              <a:t>similar performance with the case where </a:t>
            </a:r>
            <a:r>
              <a:rPr lang="en-US" altLang="ko-KR" sz="1600" dirty="0" smtClean="0"/>
              <a:t>all </a:t>
            </a:r>
            <a:r>
              <a:rPr lang="en-US" altLang="ko-KR" sz="1600" dirty="0"/>
              <a:t>partial </a:t>
            </a:r>
            <a:r>
              <a:rPr lang="en-US" altLang="ko-KR" sz="1600" dirty="0" smtClean="0"/>
              <a:t>ON-Signals are </a:t>
            </a:r>
            <a:r>
              <a:rPr lang="en-US" altLang="ko-KR" sz="1600" dirty="0"/>
              <a:t>located at the front or at the end of </a:t>
            </a:r>
            <a:r>
              <a:rPr lang="en-US" altLang="ko-KR" sz="1600" dirty="0" smtClean="0"/>
              <a:t>2us </a:t>
            </a:r>
            <a:r>
              <a:rPr lang="en-US" altLang="ko-KR" sz="1600" dirty="0"/>
              <a:t>ON </a:t>
            </a:r>
            <a:r>
              <a:rPr lang="en-US" altLang="ko-KR" sz="1600" dirty="0" smtClean="0"/>
              <a:t>parts</a:t>
            </a:r>
            <a:endParaRPr lang="ko-KR" altLang="en-US" sz="1600"/>
          </a:p>
          <a:p>
            <a:r>
              <a:rPr lang="en-US" altLang="ko-KR" sz="1800" i="1" dirty="0" smtClean="0"/>
              <a:t>t</a:t>
            </a:r>
            <a:r>
              <a:rPr lang="en-US" altLang="ko-KR" sz="1800" dirty="0" smtClean="0"/>
              <a:t> is set to 1us / 0.5us</a:t>
            </a:r>
          </a:p>
          <a:p>
            <a:r>
              <a:rPr lang="en-US" altLang="ko-KR" sz="1800" dirty="0" smtClean="0"/>
              <a:t>The length of the decoding window (range for measuring power) is the same as </a:t>
            </a:r>
            <a:r>
              <a:rPr lang="en-US" altLang="ko-KR" sz="1800" i="1" dirty="0" smtClean="0"/>
              <a:t>t</a:t>
            </a:r>
          </a:p>
          <a:p>
            <a:r>
              <a:rPr lang="en-US" altLang="ko-KR" sz="1800" dirty="0" smtClean="0"/>
              <a:t>SYNC preamble is used for data rate signaling as well as packet detection and timing recovery</a:t>
            </a:r>
          </a:p>
          <a:p>
            <a:r>
              <a:rPr lang="en-US" altLang="ko-KR" sz="1800" dirty="0" smtClean="0"/>
              <a:t>CFO and phase noise applied</a:t>
            </a:r>
          </a:p>
          <a:p>
            <a:r>
              <a:rPr lang="en-US" altLang="ko-KR" sz="1800" dirty="0">
                <a:ea typeface="굴림" panose="020B0600000101010101" pitchFamily="50" charset="-127"/>
              </a:rPr>
              <a:t>Butterworth </a:t>
            </a:r>
            <a:r>
              <a:rPr lang="en-US" altLang="ko-KR" sz="1800" dirty="0" smtClean="0">
                <a:ea typeface="굴림" panose="020B0600000101010101" pitchFamily="50" charset="-127"/>
              </a:rPr>
              <a:t>filter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2.5MHz </a:t>
            </a:r>
            <a:r>
              <a:rPr lang="en-US" altLang="ko-KR" sz="1600" dirty="0">
                <a:ea typeface="굴림" panose="020B0600000101010101" pitchFamily="50" charset="-127"/>
              </a:rPr>
              <a:t>cut off frequency, second </a:t>
            </a:r>
            <a:r>
              <a:rPr lang="en-US" altLang="ko-KR" sz="1600" dirty="0" smtClean="0">
                <a:ea typeface="굴림" panose="020B0600000101010101" pitchFamily="50" charset="-127"/>
              </a:rPr>
              <a:t>order</a:t>
            </a:r>
          </a:p>
          <a:p>
            <a:r>
              <a:rPr lang="en-US" altLang="ko-KR" sz="1800" dirty="0" smtClean="0">
                <a:ea typeface="굴림" panose="020B0600000101010101" pitchFamily="50" charset="-127"/>
              </a:rPr>
              <a:t>20MHz sampling rate and SNR defined in 20MHz bandwidth</a:t>
            </a:r>
          </a:p>
          <a:p>
            <a:r>
              <a:rPr lang="en-US" altLang="ko-KR" sz="1800" dirty="0" err="1">
                <a:ea typeface="굴림" panose="020B0600000101010101" pitchFamily="50" charset="-127"/>
              </a:rPr>
              <a:t>TGnD</a:t>
            </a:r>
            <a:r>
              <a:rPr lang="en-US" altLang="ko-KR" sz="1800" dirty="0">
                <a:ea typeface="굴림" panose="020B0600000101010101" pitchFamily="50" charset="-127"/>
              </a:rPr>
              <a:t> and </a:t>
            </a:r>
            <a:r>
              <a:rPr lang="en-US" altLang="ko-KR" sz="1800" dirty="0" err="1">
                <a:ea typeface="굴림" panose="020B0600000101010101" pitchFamily="50" charset="-127"/>
              </a:rPr>
              <a:t>UMi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  <a:r>
              <a:rPr lang="en-US" altLang="ko-KR" sz="1800" dirty="0" err="1">
                <a:ea typeface="굴림" panose="020B0600000101010101" pitchFamily="50" charset="-127"/>
              </a:rPr>
              <a:t>NLoS</a:t>
            </a:r>
            <a:r>
              <a:rPr lang="en-US" altLang="ko-KR" sz="1800" dirty="0">
                <a:ea typeface="굴림" panose="020B0600000101010101" pitchFamily="50" charset="-127"/>
              </a:rPr>
              <a:t> channels in </a:t>
            </a:r>
            <a:r>
              <a:rPr lang="en-US" altLang="ko-KR" sz="1800" dirty="0" smtClean="0">
                <a:ea typeface="굴림" panose="020B0600000101010101" pitchFamily="50" charset="-127"/>
              </a:rPr>
              <a:t>2.4GHz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7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according to the partial ON-Signal length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2872" y="566101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30240" y="565685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914399" y="5943600"/>
            <a:ext cx="7629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Partial ON-Signal can enhance the performance and the gain of the 1us </a:t>
            </a:r>
            <a:r>
              <a:rPr lang="en-US" altLang="ko-KR" dirty="0"/>
              <a:t>partial ON-Signal </a:t>
            </a:r>
            <a:r>
              <a:rPr lang="en-US" altLang="ko-KR" dirty="0" smtClean="0"/>
              <a:t>is 0.9dB / 1.7dB</a:t>
            </a:r>
          </a:p>
          <a:p>
            <a:r>
              <a:rPr lang="en-US" altLang="ko-KR" dirty="0" smtClean="0"/>
              <a:t>The shorter ON duration, the better received SNR but the more vulnerable to timing error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22" y="2391091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802" y="2393725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7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Partial OOK for Low Data Rate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following options are considered</a:t>
            </a:r>
          </a:p>
          <a:p>
            <a:pPr lvl="1"/>
            <a:r>
              <a:rPr lang="en-US" altLang="ko-KR" sz="1600" dirty="0" smtClean="0"/>
              <a:t>Option 1 : two partial ON-Signals used for each 16us symbol </a:t>
            </a:r>
            <a:r>
              <a:rPr lang="en-US" altLang="ko-KR" sz="1600" dirty="0"/>
              <a:t>based on the agreed symbol </a:t>
            </a:r>
            <a:r>
              <a:rPr lang="en-US" altLang="ko-KR" sz="1600" dirty="0" smtClean="0"/>
              <a:t>structure, i.e., flipping 4us ON/OFF parts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 2 : only one partial ON-Signal used for each 16us symbol </a:t>
            </a:r>
            <a:r>
              <a:rPr lang="en-US" altLang="ko-KR" sz="1600" dirty="0"/>
              <a:t>based on the agreed symbol </a:t>
            </a:r>
            <a:r>
              <a:rPr lang="en-US" altLang="ko-KR" sz="1600" dirty="0" smtClean="0"/>
              <a:t>structure, </a:t>
            </a:r>
            <a:r>
              <a:rPr lang="en-US" altLang="ko-KR" sz="1600" dirty="0"/>
              <a:t>i.e., flipping 4us </a:t>
            </a:r>
            <a:r>
              <a:rPr lang="en-US" altLang="ko-KR" sz="1600" dirty="0" smtClean="0"/>
              <a:t>ON/OFF parts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 3 : only </a:t>
            </a:r>
            <a:r>
              <a:rPr lang="en-US" altLang="ko-KR" sz="1600" dirty="0"/>
              <a:t>one partial ON-Signal </a:t>
            </a:r>
            <a:r>
              <a:rPr lang="en-US" altLang="ko-KR" sz="1600" dirty="0" smtClean="0"/>
              <a:t>used for </a:t>
            </a:r>
            <a:r>
              <a:rPr lang="en-US" altLang="ko-KR" sz="1600" dirty="0"/>
              <a:t>each </a:t>
            </a:r>
            <a:r>
              <a:rPr lang="en-US" altLang="ko-KR" sz="1600" dirty="0" smtClean="0"/>
              <a:t>16us symbol </a:t>
            </a:r>
            <a:r>
              <a:rPr lang="en-US" altLang="ko-KR" sz="1600" dirty="0"/>
              <a:t>based on </a:t>
            </a:r>
            <a:r>
              <a:rPr lang="en-US" altLang="ko-KR" sz="1600" dirty="0" smtClean="0"/>
              <a:t>the symbol structure with 8us ON/OFF parts similar to that of high data rate</a:t>
            </a:r>
            <a:endParaRPr lang="en-US" altLang="ko-KR" sz="16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255" y="2727806"/>
            <a:ext cx="5066703" cy="76095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255" y="4170361"/>
            <a:ext cx="5066703" cy="746772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7023" y="5511138"/>
            <a:ext cx="5100935" cy="79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1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OOK for Low Data Rate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option 1,</a:t>
            </a:r>
          </a:p>
          <a:p>
            <a:pPr lvl="1"/>
            <a:r>
              <a:rPr lang="en-US" altLang="ko-KR" sz="1800" dirty="0"/>
              <a:t>The length of each partial ON-signal </a:t>
            </a:r>
            <a:r>
              <a:rPr lang="en-US" altLang="ko-KR" sz="1800" dirty="0" smtClean="0"/>
              <a:t>is denoted as </a:t>
            </a:r>
            <a:r>
              <a:rPr lang="en-US" altLang="ko-KR" sz="1800" i="1" dirty="0"/>
              <a:t>T</a:t>
            </a:r>
            <a:r>
              <a:rPr lang="en-US" altLang="ko-KR" sz="1800" dirty="0"/>
              <a:t>/2, i.e</a:t>
            </a:r>
            <a:r>
              <a:rPr lang="en-US" altLang="ko-KR" sz="1800" dirty="0" smtClean="0"/>
              <a:t>., the length of ON duration in each 16us symbol is </a:t>
            </a:r>
            <a:r>
              <a:rPr lang="en-US" altLang="ko-KR" sz="1800" i="1" dirty="0" smtClean="0"/>
              <a:t>T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Similar to the high data rate case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all of the partial </a:t>
            </a:r>
            <a:r>
              <a:rPr lang="en-US" altLang="ko-KR" sz="1800" dirty="0"/>
              <a:t>ON-signals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located at the same position within </a:t>
            </a:r>
            <a:r>
              <a:rPr lang="en-US" altLang="ko-KR" sz="1800" dirty="0" smtClean="0"/>
              <a:t>the 4us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part</a:t>
            </a:r>
          </a:p>
          <a:p>
            <a:pPr lvl="1"/>
            <a:r>
              <a:rPr lang="en-US" altLang="ko-KR" sz="1800" dirty="0"/>
              <a:t>For the simulation, we assume that </a:t>
            </a:r>
            <a:r>
              <a:rPr lang="en-US" altLang="ko-KR" sz="1800" dirty="0" smtClean="0"/>
              <a:t>each </a:t>
            </a:r>
            <a:r>
              <a:rPr lang="en-US" altLang="ko-KR" sz="1800" dirty="0"/>
              <a:t>partial </a:t>
            </a:r>
            <a:r>
              <a:rPr lang="en-US" altLang="ko-KR" sz="1800" dirty="0" smtClean="0"/>
              <a:t>ON-Signal is </a:t>
            </a:r>
            <a:r>
              <a:rPr lang="en-US" altLang="ko-KR" sz="1800" dirty="0"/>
              <a:t>located in the middle of </a:t>
            </a:r>
            <a:r>
              <a:rPr lang="en-US" altLang="ko-KR" sz="1800" dirty="0" smtClean="0"/>
              <a:t>each 4us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part</a:t>
            </a:r>
          </a:p>
          <a:p>
            <a:r>
              <a:rPr lang="en-US" altLang="ko-KR" sz="2000" dirty="0" smtClean="0"/>
              <a:t>In option 3,</a:t>
            </a:r>
          </a:p>
          <a:p>
            <a:pPr lvl="1"/>
            <a:r>
              <a:rPr lang="en-US" altLang="ko-KR" sz="1800" dirty="0"/>
              <a:t>The length of </a:t>
            </a:r>
            <a:r>
              <a:rPr lang="en-US" altLang="ko-KR" sz="1800" dirty="0" smtClean="0"/>
              <a:t>each partial </a:t>
            </a:r>
            <a:r>
              <a:rPr lang="en-US" altLang="ko-KR" sz="1800" dirty="0"/>
              <a:t>ON-signal (the </a:t>
            </a:r>
            <a:r>
              <a:rPr lang="en-US" altLang="ko-KR" sz="1800" dirty="0" smtClean="0"/>
              <a:t>length </a:t>
            </a:r>
            <a:r>
              <a:rPr lang="en-US" altLang="ko-KR" sz="1800" dirty="0"/>
              <a:t>of ON duration in each </a:t>
            </a:r>
            <a:r>
              <a:rPr lang="en-US" altLang="ko-KR" sz="1800" dirty="0" smtClean="0"/>
              <a:t>16us symbol) </a:t>
            </a:r>
            <a:r>
              <a:rPr lang="en-US" altLang="ko-KR" sz="1800" dirty="0"/>
              <a:t>is denoted as </a:t>
            </a:r>
            <a:r>
              <a:rPr lang="en-US" altLang="ko-KR" sz="1800" i="1" dirty="0"/>
              <a:t>T</a:t>
            </a:r>
          </a:p>
          <a:p>
            <a:pPr lvl="1"/>
            <a:r>
              <a:rPr lang="en-US" altLang="ko-KR" sz="1800" dirty="0"/>
              <a:t>Similar to the high data rate case, all of the partial ON-signals are located at the same position within </a:t>
            </a:r>
            <a:r>
              <a:rPr lang="en-US" altLang="ko-KR" sz="1800" dirty="0" smtClean="0"/>
              <a:t>the 8us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part</a:t>
            </a:r>
          </a:p>
          <a:p>
            <a:pPr lvl="1"/>
            <a:r>
              <a:rPr lang="en-US" altLang="ko-KR" sz="1800" dirty="0"/>
              <a:t>For the simulation, we assume that </a:t>
            </a:r>
            <a:r>
              <a:rPr lang="en-US" altLang="ko-KR" sz="1800" dirty="0" smtClean="0"/>
              <a:t>each </a:t>
            </a:r>
            <a:r>
              <a:rPr lang="en-US" altLang="ko-KR" sz="1800" dirty="0"/>
              <a:t>partial </a:t>
            </a:r>
            <a:r>
              <a:rPr lang="en-US" altLang="ko-KR" sz="1800" dirty="0" smtClean="0"/>
              <a:t>ON-Signal is </a:t>
            </a:r>
            <a:r>
              <a:rPr lang="en-US" altLang="ko-KR" sz="1800" dirty="0"/>
              <a:t>located in the middle of </a:t>
            </a:r>
            <a:r>
              <a:rPr lang="en-US" altLang="ko-KR" sz="1800" dirty="0" smtClean="0"/>
              <a:t>each 8us </a:t>
            </a:r>
            <a:r>
              <a:rPr lang="en-US" altLang="ko-KR" sz="1800" dirty="0"/>
              <a:t>ON part</a:t>
            </a:r>
          </a:p>
          <a:p>
            <a:pPr lvl="1"/>
            <a:endParaRPr lang="en-US" altLang="ko-KR" sz="16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0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OOK for Low Data Rate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</a:t>
            </a:r>
            <a:r>
              <a:rPr lang="en-US" altLang="ko-KR" sz="1800" dirty="0"/>
              <a:t>option 2,</a:t>
            </a:r>
          </a:p>
          <a:p>
            <a:pPr lvl="1"/>
            <a:r>
              <a:rPr lang="en-US" altLang="ko-KR" sz="1600" dirty="0"/>
              <a:t>The length of </a:t>
            </a:r>
            <a:r>
              <a:rPr lang="en-US" altLang="ko-KR" sz="1600" dirty="0" smtClean="0"/>
              <a:t>each partial </a:t>
            </a:r>
            <a:r>
              <a:rPr lang="en-US" altLang="ko-KR" sz="1600" dirty="0"/>
              <a:t>ON-signal </a:t>
            </a:r>
            <a:r>
              <a:rPr lang="en-US" altLang="ko-KR" sz="1600" dirty="0" smtClean="0"/>
              <a:t>(the </a:t>
            </a:r>
            <a:r>
              <a:rPr lang="en-US" altLang="ko-KR" sz="1600" dirty="0"/>
              <a:t>length of ON </a:t>
            </a:r>
            <a:r>
              <a:rPr lang="en-US" altLang="ko-KR" sz="1600" dirty="0" smtClean="0"/>
              <a:t>duration </a:t>
            </a:r>
            <a:r>
              <a:rPr lang="en-US" altLang="ko-KR" sz="1600" dirty="0"/>
              <a:t>in each </a:t>
            </a:r>
            <a:r>
              <a:rPr lang="en-US" altLang="ko-KR" sz="1600" dirty="0" smtClean="0"/>
              <a:t>16us symbol) </a:t>
            </a:r>
            <a:r>
              <a:rPr lang="en-US" altLang="ko-KR" sz="1600" dirty="0"/>
              <a:t>is denoted as </a:t>
            </a:r>
            <a:r>
              <a:rPr lang="en-US" altLang="ko-KR" sz="1600" i="1" dirty="0"/>
              <a:t>T</a:t>
            </a:r>
          </a:p>
          <a:p>
            <a:pPr lvl="1"/>
            <a:r>
              <a:rPr lang="en-US" altLang="ko-KR" sz="1600" dirty="0"/>
              <a:t>First and last </a:t>
            </a:r>
            <a:r>
              <a:rPr lang="en-US" altLang="ko-KR" sz="1600" dirty="0" smtClean="0"/>
              <a:t>4us parts in each 16us symbol </a:t>
            </a:r>
            <a:r>
              <a:rPr lang="en-US" altLang="ko-KR" sz="1600" dirty="0"/>
              <a:t>are used for guard </a:t>
            </a:r>
            <a:r>
              <a:rPr lang="en-US" altLang="ko-KR" sz="1600" dirty="0" smtClean="0"/>
              <a:t>interval</a:t>
            </a:r>
            <a:endParaRPr lang="en-US" altLang="ko-KR" sz="1600" dirty="0"/>
          </a:p>
          <a:p>
            <a:pPr lvl="1"/>
            <a:r>
              <a:rPr lang="en-US" altLang="ko-KR" sz="1600" dirty="0"/>
              <a:t>In addition, the partial ON-Signal for </a:t>
            </a:r>
            <a:r>
              <a:rPr lang="en-US" altLang="ko-KR" sz="1600" dirty="0" smtClean="0"/>
              <a:t>info. ‘0</a:t>
            </a:r>
            <a:r>
              <a:rPr lang="en-US" altLang="ko-KR" sz="1600" dirty="0"/>
              <a:t>’ is located at the end of the second ON part while the partial ON-Signal for </a:t>
            </a:r>
            <a:r>
              <a:rPr lang="en-US" altLang="ko-KR" sz="1600" dirty="0" smtClean="0"/>
              <a:t>info. </a:t>
            </a:r>
            <a:r>
              <a:rPr lang="en-US" altLang="ko-KR" sz="1600" dirty="0"/>
              <a:t>‘1’ is located at the front of the first ON part to further mitigate the intra-symbol </a:t>
            </a:r>
            <a:r>
              <a:rPr lang="en-US" altLang="ko-KR" sz="1600" dirty="0" smtClean="0"/>
              <a:t>interference</a:t>
            </a:r>
          </a:p>
          <a:p>
            <a:pPr lvl="1"/>
            <a:r>
              <a:rPr lang="en-US" altLang="ko-KR" sz="1600" dirty="0" smtClean="0"/>
              <a:t>Any other positions can cause severe intra-symbol interference</a:t>
            </a:r>
          </a:p>
          <a:p>
            <a:pPr lvl="2"/>
            <a:r>
              <a:rPr lang="en-US" altLang="ko-KR" sz="1400" dirty="0" smtClean="0"/>
              <a:t>For example, consider that partial ON-Signals </a:t>
            </a:r>
            <a:r>
              <a:rPr lang="en-US" altLang="ko-KR" sz="1400" dirty="0"/>
              <a:t>for </a:t>
            </a:r>
            <a:r>
              <a:rPr lang="en-US" altLang="ko-KR" sz="1400" dirty="0" smtClean="0"/>
              <a:t>info. </a:t>
            </a:r>
            <a:r>
              <a:rPr lang="en-US" altLang="ko-KR" sz="1400" dirty="0"/>
              <a:t>‘0</a:t>
            </a:r>
            <a:r>
              <a:rPr lang="en-US" altLang="ko-KR" sz="1400" dirty="0" smtClean="0"/>
              <a:t>’ and ‘1’ are </a:t>
            </a:r>
            <a:r>
              <a:rPr lang="en-US" altLang="ko-KR" sz="1400" dirty="0"/>
              <a:t>located at the </a:t>
            </a:r>
            <a:r>
              <a:rPr lang="en-US" altLang="ko-KR" sz="1400" dirty="0" smtClean="0"/>
              <a:t>front </a:t>
            </a:r>
            <a:r>
              <a:rPr lang="en-US" altLang="ko-KR" sz="1400" dirty="0"/>
              <a:t>of the second ON part </a:t>
            </a:r>
            <a:r>
              <a:rPr lang="en-US" altLang="ko-KR" sz="1400" dirty="0" smtClean="0"/>
              <a:t>and at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end </a:t>
            </a:r>
            <a:r>
              <a:rPr lang="en-US" altLang="ko-KR" sz="1400" dirty="0"/>
              <a:t>of the first ON </a:t>
            </a:r>
            <a:r>
              <a:rPr lang="en-US" altLang="ko-KR" sz="1400" dirty="0" smtClean="0"/>
              <a:t>part, respectively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r>
              <a:rPr lang="en-US" altLang="ko-KR" sz="1400" dirty="0"/>
              <a:t>E</a:t>
            </a:r>
            <a:r>
              <a:rPr lang="en-US" altLang="ko-KR" sz="1400" dirty="0" smtClean="0"/>
              <a:t>ach 16us symbol can be decoded by comparing the power between </a:t>
            </a:r>
            <a:r>
              <a:rPr lang="en-US" altLang="ko-KR" sz="1400" dirty="0" smtClean="0"/>
              <a:t>duration </a:t>
            </a:r>
            <a:r>
              <a:rPr lang="en-US" altLang="ko-KR" sz="1400" dirty="0" smtClean="0"/>
              <a:t>A and B</a:t>
            </a:r>
          </a:p>
          <a:p>
            <a:pPr lvl="2"/>
            <a:r>
              <a:rPr lang="en-US" altLang="ko-KR" sz="1400" dirty="0" smtClean="0"/>
              <a:t>In this case, </a:t>
            </a:r>
            <a:r>
              <a:rPr lang="en-US" altLang="ko-KR" sz="1400" dirty="0"/>
              <a:t>performance can be degraded </a:t>
            </a:r>
            <a:r>
              <a:rPr lang="en-US" altLang="ko-KR" sz="1400" dirty="0" smtClean="0"/>
              <a:t>since in </a:t>
            </a:r>
            <a:r>
              <a:rPr lang="en-US" altLang="ko-KR" sz="1400" dirty="0"/>
              <a:t>the symbol for info. ‘</a:t>
            </a:r>
            <a:r>
              <a:rPr lang="en-US" altLang="ko-KR" sz="1400" dirty="0" smtClean="0"/>
              <a:t>1’, the partial ON-signal (duration A) can cause severe interference in duration B</a:t>
            </a:r>
          </a:p>
          <a:p>
            <a:pPr lvl="2"/>
            <a:r>
              <a:rPr lang="en-US" altLang="ko-KR" sz="1400" dirty="0" smtClean="0"/>
              <a:t>In Appendix C, performances are shown according to locations of partial ON-Signals in option 2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973" y="4512426"/>
            <a:ext cx="4210711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It is assumed that the following location for the partial ON-Signal is applied to each option</a:t>
            </a:r>
          </a:p>
          <a:p>
            <a:pPr lvl="1"/>
            <a:r>
              <a:rPr lang="en-US" altLang="ko-KR" sz="1800" dirty="0" smtClean="0"/>
              <a:t>For option 1, </a:t>
            </a:r>
            <a:r>
              <a:rPr lang="en-US" altLang="ko-KR" sz="1800" dirty="0"/>
              <a:t>each partial ON-Signal is located in the middle of each 4us ON </a:t>
            </a:r>
            <a:r>
              <a:rPr lang="en-US" altLang="ko-KR" sz="1800" dirty="0" smtClean="0"/>
              <a:t>part</a:t>
            </a:r>
          </a:p>
          <a:p>
            <a:pPr lvl="1"/>
            <a:r>
              <a:rPr lang="en-US" altLang="ko-KR" sz="1800" dirty="0" smtClean="0"/>
              <a:t>For option 2, </a:t>
            </a:r>
            <a:r>
              <a:rPr lang="en-US" altLang="ko-KR" sz="1800" dirty="0"/>
              <a:t>the partial ON-Signal for info. ‘0’ is located at the end of the second </a:t>
            </a:r>
            <a:r>
              <a:rPr lang="en-US" altLang="ko-KR" sz="1800" dirty="0" smtClean="0"/>
              <a:t>4us ON </a:t>
            </a:r>
            <a:r>
              <a:rPr lang="en-US" altLang="ko-KR" sz="1800" dirty="0"/>
              <a:t>part while the partial ON-Signal for info. ‘1’ is located at the front of the first </a:t>
            </a:r>
            <a:r>
              <a:rPr lang="en-US" altLang="ko-KR" sz="1800" dirty="0" smtClean="0"/>
              <a:t>4us ON </a:t>
            </a:r>
            <a:r>
              <a:rPr lang="en-US" altLang="ko-KR" sz="1800" dirty="0"/>
              <a:t>part</a:t>
            </a:r>
          </a:p>
          <a:p>
            <a:pPr lvl="1"/>
            <a:r>
              <a:rPr lang="en-US" altLang="ko-KR" sz="1800" dirty="0" smtClean="0"/>
              <a:t>For option 3, </a:t>
            </a:r>
            <a:r>
              <a:rPr lang="en-US" altLang="ko-KR" sz="1800" dirty="0"/>
              <a:t>each partial ON-Signal is located in the middle of each </a:t>
            </a:r>
            <a:r>
              <a:rPr lang="en-US" altLang="ko-KR" sz="1800" dirty="0" smtClean="0"/>
              <a:t>8us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part</a:t>
            </a:r>
            <a:endParaRPr lang="en-US" altLang="ko-KR" sz="1600" dirty="0"/>
          </a:p>
          <a:p>
            <a:r>
              <a:rPr lang="en-US" altLang="ko-KR" sz="2000" i="1" dirty="0" smtClean="0"/>
              <a:t>T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is set to </a:t>
            </a:r>
            <a:r>
              <a:rPr lang="en-US" altLang="ko-KR" sz="2000" dirty="0" smtClean="0"/>
              <a:t>4us / 2us / 1us / 0.5us</a:t>
            </a:r>
            <a:endParaRPr lang="en-US" altLang="ko-KR" sz="2000" dirty="0"/>
          </a:p>
          <a:p>
            <a:r>
              <a:rPr lang="en-US" altLang="ko-KR" sz="2000" dirty="0"/>
              <a:t>The length of the decoding window is the same as </a:t>
            </a:r>
            <a:r>
              <a:rPr lang="en-US" altLang="ko-KR" sz="2000" i="1" dirty="0" smtClean="0"/>
              <a:t>T</a:t>
            </a:r>
          </a:p>
          <a:p>
            <a:r>
              <a:rPr lang="en-US" altLang="ko-KR" sz="2000" dirty="0" smtClean="0"/>
              <a:t>Others are described in slide 4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376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200381</TotalTime>
  <Words>1935</Words>
  <Application>Microsoft Office PowerPoint</Application>
  <PresentationFormat>화면 슬라이드 쇼(4:3)</PresentationFormat>
  <Paragraphs>248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7" baseType="lpstr">
      <vt:lpstr>굴림</vt:lpstr>
      <vt:lpstr>맑은 고딕</vt:lpstr>
      <vt:lpstr>Arial</vt:lpstr>
      <vt:lpstr>Times New Roman</vt:lpstr>
      <vt:lpstr>802-11-Submission</vt:lpstr>
      <vt:lpstr>Performance Investigation on Partial OOK</vt:lpstr>
      <vt:lpstr>Introduction</vt:lpstr>
      <vt:lpstr>Partial OOK for High Data Rate</vt:lpstr>
      <vt:lpstr>Simulation Assumption</vt:lpstr>
      <vt:lpstr>Simulation Results</vt:lpstr>
      <vt:lpstr>Partial OOK for Low Data Rate (1/3)</vt:lpstr>
      <vt:lpstr>Partial OOK for Low Data Rate (2/3)</vt:lpstr>
      <vt:lpstr>Partial OOK for Low Data Rate (3/3)</vt:lpstr>
      <vt:lpstr>Simulation Assumption</vt:lpstr>
      <vt:lpstr>Simulation Results (1/4)</vt:lpstr>
      <vt:lpstr>Simulation Results (2/4)</vt:lpstr>
      <vt:lpstr>Simulation Results (3/4)</vt:lpstr>
      <vt:lpstr>Simulation Results (4/4)</vt:lpstr>
      <vt:lpstr>Conclusion</vt:lpstr>
      <vt:lpstr>References</vt:lpstr>
      <vt:lpstr>Appendix</vt:lpstr>
      <vt:lpstr>Appendix A – Performance Comparison According to Locations of Partial ON-Signals in High Data Rate </vt:lpstr>
      <vt:lpstr>Appendix A – Performance Comparison According to Locations of Partial ON-Signals in High Data Rate </vt:lpstr>
      <vt:lpstr>Appendix B – Performance Comparison According to Locations of Partial ON-Signals in High Data Rate </vt:lpstr>
      <vt:lpstr>Appendix B – Performance Comparison According to Locations of Partial ON-Signals in High Data Rate </vt:lpstr>
      <vt:lpstr>Appendix C – Performance Comparison According to Locations of Partial ON-Signals in Low Data Rate </vt:lpstr>
      <vt:lpstr>Appendix C – Performance Comparison According to Locations of Partial ON-Signals in Low Data Rate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3914</cp:revision>
  <cp:lastPrinted>2017-07-07T02:11:09Z</cp:lastPrinted>
  <dcterms:created xsi:type="dcterms:W3CDTF">2007-05-21T21:00:37Z</dcterms:created>
  <dcterms:modified xsi:type="dcterms:W3CDTF">2018-01-09T07:37:15Z</dcterms:modified>
</cp:coreProperties>
</file>