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6" r:id="rId2"/>
    <p:sldId id="257" r:id="rId3"/>
    <p:sldId id="269" r:id="rId4"/>
    <p:sldId id="271" r:id="rId5"/>
    <p:sldId id="272" r:id="rId6"/>
    <p:sldId id="273" r:id="rId7"/>
    <p:sldId id="274" r:id="rId8"/>
    <p:sldId id="275" r:id="rId9"/>
    <p:sldId id="277" r:id="rId10"/>
    <p:sldId id="278" r:id="rId11"/>
    <p:sldId id="259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F608494-8392-4095-A190-A284939721AE}">
          <p14:sldIdLst>
            <p14:sldId id="276"/>
            <p14:sldId id="257"/>
            <p14:sldId id="269"/>
            <p14:sldId id="271"/>
            <p14:sldId id="272"/>
            <p14:sldId id="273"/>
            <p14:sldId id="274"/>
            <p14:sldId id="275"/>
            <p14:sldId id="277"/>
            <p14:sldId id="278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23" autoAdjust="0"/>
    <p:restoredTop sz="94660"/>
  </p:normalViewPr>
  <p:slideViewPr>
    <p:cSldViewPr>
      <p:cViewPr varScale="1">
        <p:scale>
          <a:sx n="119" d="100"/>
          <a:sy n="119" d="100"/>
        </p:scale>
        <p:origin x="82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53D0DFB-6DBA-4EE1-863A-76DC32108A7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E6F2C40-A133-4081-99CB-E8B05DB00E0B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802.11-18/0064r0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06463"/>
            <a:ext cx="7772400" cy="536575"/>
          </a:xfrm>
        </p:spPr>
        <p:txBody>
          <a:bodyPr/>
          <a:lstStyle/>
          <a:p>
            <a:r>
              <a:rPr lang="en-US" dirty="0"/>
              <a:t>Secure WUR frames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>
                <a:ea typeface="굴림" panose="020B0600000101010101" pitchFamily="50" charset="-127"/>
              </a:rPr>
              <a:t> 2018-01-08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3309188"/>
              </p:ext>
            </p:extLst>
          </p:nvPr>
        </p:nvGraphicFramePr>
        <p:xfrm>
          <a:off x="533400" y="2938463"/>
          <a:ext cx="8709025" cy="150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Document" r:id="rId3" imgW="6311477" imgH="1089480" progId="Word.Document.12">
                  <p:embed/>
                </p:oleObj>
              </mc:Choice>
              <mc:Fallback>
                <p:oleObj name="Document" r:id="rId3" imgW="6311477" imgH="1089480" progId="Word.Document.12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2938463"/>
                        <a:ext cx="8709025" cy="1500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4656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02446-7D11-4035-A681-EE9E3F17D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F0268-C062-48B3-8F87-F514F7CF1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to have a bit in the Frame Control field that indicates whether MIC or CRC is present in the FCS?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282BD8-AEDD-4707-86D0-96ED928A3B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4F1E2-2407-4E84-B08C-29F84AAF47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A7A2AB2-0F99-45BD-9E70-21667BB75B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986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DF12-0486-4469-9E16-E789387E9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68C0E-DBD8-4766-80F2-263D5DF1B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 11-17/1004r4 Considerations on WUR frame format (A. Asterjadhi, et. al.)</a:t>
            </a:r>
          </a:p>
          <a:p>
            <a:r>
              <a:rPr lang="en-US" sz="1800" dirty="0"/>
              <a:t>[2] 11-17/1115r5 11ba wakeup frame format (L. Chu, et. al.)</a:t>
            </a:r>
          </a:p>
          <a:p>
            <a:r>
              <a:rPr lang="en-US" sz="1800" dirty="0"/>
              <a:t>[3] 11-17/977r4 Address structure in unicast wake-up frame (J. Kim, et. al.)</a:t>
            </a:r>
          </a:p>
          <a:p>
            <a:r>
              <a:rPr lang="en-US" sz="1800" dirty="0"/>
              <a:t>[4] 11-17/1008r0 Vendor Specific WUR Frame Follow up (P. Huang, et. al.)</a:t>
            </a:r>
          </a:p>
          <a:p>
            <a:r>
              <a:rPr lang="en-US" sz="1800" dirty="0"/>
              <a:t>[5] 11-17/1608r0 WUR Discovery Frame for Smart Scanning (G. Li, et. al.)</a:t>
            </a:r>
          </a:p>
          <a:p>
            <a:r>
              <a:rPr lang="en-US" sz="1800" dirty="0"/>
              <a:t>[6] 11-17/1645r3 WUR frame format follow up (A. Asterjadhi, et. al.)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D6E31-7EA8-4689-9858-5C74F8C40D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6BC44-D3E3-4116-B64D-343F82752C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609E30F-6384-480E-B24C-C5F80CD8F17C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916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general WUR frame format was defined in [1-6]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Discussed and approved several details on field contents and frame types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presentation we continue discussions regarding security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Authenticate WUR frames via message integrity code (MIC) as an optional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Define a Frame Check Sequence (FCS) that carries either MIC (for protected frames) or CRC (for unprotected frames)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13EFB2E-0971-4151-8494-31BB9031DD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120217"/>
              </p:ext>
            </p:extLst>
          </p:nvPr>
        </p:nvGraphicFramePr>
        <p:xfrm>
          <a:off x="3200400" y="25146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96895CD-A039-4CE9-A04E-13CAE5F4F2AD}"/>
              </a:ext>
            </a:extLst>
          </p:cNvPr>
          <p:cNvCxnSpPr/>
          <p:nvPr/>
        </p:nvCxnSpPr>
        <p:spPr bwMode="auto">
          <a:xfrm>
            <a:off x="4155452" y="28185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0086BFE-F96E-42F3-8486-66E007783C4D}"/>
              </a:ext>
            </a:extLst>
          </p:cNvPr>
          <p:cNvCxnSpPr/>
          <p:nvPr/>
        </p:nvCxnSpPr>
        <p:spPr bwMode="auto">
          <a:xfrm flipH="1">
            <a:off x="2571735" y="28116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B49CA8C-1196-4481-B121-D77CE988C3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191144"/>
              </p:ext>
            </p:extLst>
          </p:nvPr>
        </p:nvGraphicFramePr>
        <p:xfrm>
          <a:off x="2133600" y="30250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3F728CFB-E589-49E1-AC60-A2957E84303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41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6A793-90C4-4E94-B286-4D744BD67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Purpose and Proposal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0FC37-7C5C-4D47-B795-ED0A2CAFB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645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Ensure that WUR STAs are not woken up by an attacker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Minimize probability that a frame sent by attacker causes STA to wake up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False wake up of WUR STA would lead to waste of energy and initiate unnecessary interactions with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Proposal is a simple security protocol that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Reuses the existing 802.11 crypto algorithms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The underlying technology already exists (and for us to use it)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Avoids CCMP-like signaling (8/16 Byte MIC, 8 Byte CCMP header, etc.)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Transmitting info. in WUR frames is expensive (and for us the aim is to reduce incurring overhead)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Maintains optional use of the functionality (i.e., can be used for certain WUR frames)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Not all WUR frames need to be protected (e.g., pre-association WUR frames)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Not all applications and/or implementations will require and/or support security of WUR frames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Post-association WUR frames can 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Unsecure: The FCS contains the CRC with hidden BSSID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Secure: The FCS contains the MIC with hidden BSSID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How to signal that the FCS contains CRC or MIC?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Either the Frame Control field of WUR frames contains a bit (dynamic signaling but requires a bit),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Or negotiation during WUR setup (less dynamic but does not require bit in WUR frame)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7ED3E4-9F13-4DD7-A703-E2F8DC8C8A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4B4CB-D6CC-449D-BE1D-F270522C2E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113C581-C361-4B4A-9951-9644071B696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691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8E9AE-948F-4BEF-827F-593FFF112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security design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4765B-4166-41DA-BE27-72BECD461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665413"/>
            <a:ext cx="7770813" cy="38100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Minimize the overhead in WUR frames incurred due to security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1) Not using CCMP header, 2) Minimization of the MIC field size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Use existing crypto algorithm(s)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400" dirty="0"/>
              <a:t>Simplifies design by using existing components and mechanisms</a:t>
            </a:r>
          </a:p>
          <a:p>
            <a:pPr marL="1771650" lvl="4" indent="0"/>
            <a:endParaRPr lang="en-US" sz="1100" dirty="0"/>
          </a:p>
          <a:p>
            <a:pPr>
              <a:buFont typeface="+mj-lt"/>
              <a:buAutoNum type="arabicPeriod"/>
            </a:pPr>
            <a:r>
              <a:rPr lang="en-US" sz="1600" dirty="0"/>
              <a:t>Not using CCMP header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Key ID not present (default value or update it over MR)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Key ID might be updated (which is a rare event) using MR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PN field is not present (use the TSF timer to perform its functionality)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WUR STA maintains synchronization by tracking the TSF timer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100" dirty="0"/>
              <a:t>Certain WUR frames (including secure WUR frames) will contain partial TSF timer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>
              <a:buFont typeface="+mj-lt"/>
              <a:buAutoNum type="arabicPeriod"/>
            </a:pPr>
            <a:r>
              <a:rPr lang="en-US" sz="1600" dirty="0"/>
              <a:t>Minimizing the size of the MIC field (from 8/16 bytes to 2-3 bytes)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Only include a portion of the MIC in the FCS field of the WUR frame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7E222-22BD-4833-A8EB-883A878E6A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89AAF-5637-44BF-B024-E5C3880AD2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115B8AE-13AA-4E32-9A35-2050D2FF9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009761"/>
              </p:ext>
            </p:extLst>
          </p:nvPr>
        </p:nvGraphicFramePr>
        <p:xfrm>
          <a:off x="3200400" y="16002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947A608-52EB-4A19-85EF-613DA5600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026784"/>
              </p:ext>
            </p:extLst>
          </p:nvPr>
        </p:nvGraphicFramePr>
        <p:xfrm>
          <a:off x="5031437" y="2057400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9F1D487-25D4-40C0-8E9D-C91E4D9FFA97}"/>
              </a:ext>
            </a:extLst>
          </p:cNvPr>
          <p:cNvCxnSpPr>
            <a:cxnSpLocks/>
          </p:cNvCxnSpPr>
          <p:nvPr/>
        </p:nvCxnSpPr>
        <p:spPr bwMode="auto">
          <a:xfrm flipH="1">
            <a:off x="5031437" y="1904764"/>
            <a:ext cx="73963" cy="1526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C388A86-B2FF-47EE-B40E-B106A49BFC1C}"/>
              </a:ext>
            </a:extLst>
          </p:cNvPr>
          <p:cNvCxnSpPr>
            <a:cxnSpLocks/>
          </p:cNvCxnSpPr>
          <p:nvPr/>
        </p:nvCxnSpPr>
        <p:spPr bwMode="auto">
          <a:xfrm>
            <a:off x="5759263" y="1905000"/>
            <a:ext cx="119899" cy="152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F2AD188-D9D5-44D3-8AEB-679956043B0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625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F11AD-E6B9-4624-8011-A7182CB03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WUR frames (Transmit)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1A895-2A88-4AAB-9430-4887DFE95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819164"/>
            <a:ext cx="7770813" cy="36562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An AP transmits a secure WUR frame to one or more WUR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With which AP has already security association (i.e., shares a key(s) over the MR (e.g., IGTK)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Provided that the WUR STA(s) support reception/verification of secure WUR frames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 secure WUR frame contains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MIC in the FCS that is computed over the entire WUR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And is generated based on the pre-shared key and the TSF timer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The CMAC output is truncated to </a:t>
            </a:r>
            <a:r>
              <a:rPr lang="en-US" sz="1200" i="1" dirty="0"/>
              <a:t>TBD</a:t>
            </a:r>
            <a:r>
              <a:rPr lang="en-US" sz="1200" dirty="0"/>
              <a:t> bits: (MIC = Truncate-TBD(CMAC Output))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partial TSF timer in the TD Control field (at least 8 bits)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This is a portion of the monotonically increasing counter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E.g., partial TSF may consist of the 1 MSB of the 2 LSBs of the Timestamp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100" dirty="0"/>
              <a:t>Counter increases every 256 us and wraps around every 65636 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Additional BSSID information can be hidden in the MIC [6]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556DD-1523-42C0-A4D6-A3D52AB1BF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C4AC4-9CD2-42FB-809F-D5BA3FA8B6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BF611A7-23DF-494A-AC47-F0C30B2892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07530"/>
              </p:ext>
            </p:extLst>
          </p:nvPr>
        </p:nvGraphicFramePr>
        <p:xfrm>
          <a:off x="3159213" y="16002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EC2A71A-12B3-47FA-B81C-32AE668ADB4B}"/>
              </a:ext>
            </a:extLst>
          </p:cNvPr>
          <p:cNvCxnSpPr/>
          <p:nvPr/>
        </p:nvCxnSpPr>
        <p:spPr bwMode="auto">
          <a:xfrm flipH="1">
            <a:off x="3561107" y="1928538"/>
            <a:ext cx="540547" cy="2605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6053043-AC69-439B-AA89-1772A7049BA9}"/>
              </a:ext>
            </a:extLst>
          </p:cNvPr>
          <p:cNvCxnSpPr/>
          <p:nvPr/>
        </p:nvCxnSpPr>
        <p:spPr bwMode="auto">
          <a:xfrm flipH="1">
            <a:off x="1312857" y="1921584"/>
            <a:ext cx="1849365" cy="2675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0AB71E6-79A9-453B-BE95-F78D30A34B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475986"/>
              </p:ext>
            </p:extLst>
          </p:nvPr>
        </p:nvGraphicFramePr>
        <p:xfrm>
          <a:off x="855657" y="2189128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B0D45A1-2D91-4995-8B70-249A70C851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464191"/>
              </p:ext>
            </p:extLst>
          </p:nvPr>
        </p:nvGraphicFramePr>
        <p:xfrm>
          <a:off x="5035550" y="2189128"/>
          <a:ext cx="831850" cy="708798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122700"/>
                  </a:ext>
                </a:extLst>
              </a:tr>
            </a:tbl>
          </a:graphicData>
        </a:graphic>
      </p:graphicFrame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99B2B60-DC10-42A0-9908-5AE3CE114954}"/>
              </a:ext>
            </a:extLst>
          </p:cNvPr>
          <p:cNvCxnSpPr/>
          <p:nvPr/>
        </p:nvCxnSpPr>
        <p:spPr bwMode="auto">
          <a:xfrm>
            <a:off x="5471078" y="1904764"/>
            <a:ext cx="0" cy="2605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D65AAA9B-8D7D-4A13-A9D6-271D72A31FC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5815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21140-4E0D-4242-B6C1-F93E887DB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WUR frames (Receive)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DFE1A-5829-4006-91A4-7AEE3D492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43200"/>
            <a:ext cx="7770813" cy="3732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 WUR STA that receives a secure WUR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Determines whether it is an intended receiver from the Address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Obtains the partial TSF from the TD Control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Shall construct the local TSF timer using the partial TSF and the locally stored TSF timer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The update of the local TSF timer is based on a TBD method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/>
              <a:t>Method needs to address the issue of either internal clock drifting or replay attacks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Since there might be drifting the local TSF timer will have certain LSBs of it truncated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Shall detect a replayed frame comparing the constructed TSF and the local TSF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 replayed frame occurs when the constructed TSF obtained from the received WUR frame is less than or equal to the value of the local TSF timer at the 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Constructed TSF timer is given as a parameter to the computation of MIC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Computes MIC over entire WUR frame using pre-shared key and local TSF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If computed MIC does not coincide with MIC of the frame then discard packet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FCC1DA-AB97-4B3D-BA1A-D55341D2F7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D8A9E-DC4F-4EEB-B253-FD68BBA835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100B458-3791-4EE9-B17C-F6DB95F8F7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18089"/>
              </p:ext>
            </p:extLst>
          </p:nvPr>
        </p:nvGraphicFramePr>
        <p:xfrm>
          <a:off x="3065556" y="16002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8B41523-AAE2-489D-99A1-930BEFE310E5}"/>
              </a:ext>
            </a:extLst>
          </p:cNvPr>
          <p:cNvCxnSpPr>
            <a:cxnSpLocks/>
          </p:cNvCxnSpPr>
          <p:nvPr/>
        </p:nvCxnSpPr>
        <p:spPr bwMode="auto">
          <a:xfrm flipH="1">
            <a:off x="3467451" y="1904764"/>
            <a:ext cx="571149" cy="2843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0E51240-EDA2-4FD0-BC49-0D5CFDF6FBC2}"/>
              </a:ext>
            </a:extLst>
          </p:cNvPr>
          <p:cNvCxnSpPr>
            <a:cxnSpLocks/>
          </p:cNvCxnSpPr>
          <p:nvPr/>
        </p:nvCxnSpPr>
        <p:spPr bwMode="auto">
          <a:xfrm flipH="1">
            <a:off x="1219201" y="1904764"/>
            <a:ext cx="1846355" cy="2843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1A42B40-C043-43F1-928A-35A2F5D60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856798"/>
              </p:ext>
            </p:extLst>
          </p:nvPr>
        </p:nvGraphicFramePr>
        <p:xfrm>
          <a:off x="762000" y="2189128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A5A3BAF-5889-4FB3-AA7D-89D0674ED3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290930"/>
              </p:ext>
            </p:extLst>
          </p:nvPr>
        </p:nvGraphicFramePr>
        <p:xfrm>
          <a:off x="4941893" y="2189128"/>
          <a:ext cx="831850" cy="708798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122700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C228B93-203B-4AF8-A2F2-24BE55635267}"/>
              </a:ext>
            </a:extLst>
          </p:cNvPr>
          <p:cNvCxnSpPr/>
          <p:nvPr/>
        </p:nvCxnSpPr>
        <p:spPr bwMode="auto">
          <a:xfrm>
            <a:off x="5377421" y="1904764"/>
            <a:ext cx="0" cy="2605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991F0E3D-8B01-43C6-AEC6-CD219CDFEE1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9786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F7235-D9FD-4285-97F9-25BCCF922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 considerations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62B8AF-A7D1-4592-AED5-7313FE6B28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7770813" cy="4494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dirty="0"/>
                  <a:t>What can an attacker do to “hurt” a WUR STA?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Launch a brute force attack (burst of malicious WUR frames addressed to WUR STA)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sz="1200" dirty="0"/>
                  <a:t>Attacker randomly guesses a correct MIC</a:t>
                </a:r>
              </a:p>
              <a:p>
                <a:pPr lvl="4">
                  <a:buFont typeface="Arial" panose="020B0604020202020204" pitchFamily="34" charset="0"/>
                  <a:buChar char="•"/>
                </a:pPr>
                <a:endParaRPr lang="en-US" sz="11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dirty="0"/>
                  <a:t>What does “hurting” a WUR STA mean (i.e., what does a successful attack entail)?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The WUR STA turns on its main radio (MR) due to the malicious WUR frame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sz="1200" dirty="0"/>
                  <a:t>Increased power consumption since the MR consumes more power compared to the WUR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The WUR STA obtains misleading information from the malicious WUR frame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sz="1200" dirty="0"/>
                  <a:t>E.g., wrong TSF information, and other miscellaneous signaling contained in the WUR frame</a:t>
                </a:r>
              </a:p>
              <a:p>
                <a:pPr lvl="4">
                  <a:buFont typeface="Arial" panose="020B0604020202020204" pitchFamily="34" charset="0"/>
                  <a:buChar char="•"/>
                </a:pPr>
                <a:endParaRPr lang="en-US" sz="11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dirty="0"/>
                  <a:t>What determines the resilience of a secure WUR frame to a brute force attack?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MIC length has a direct impact on number of guesses the attacker has to find correct MIC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Probability of guessing MIC (generate malicious frame that would pass MIC verification)=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40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1400" b="0" i="0" baseline="30000" dirty="0" smtClean="0">
                                <a:latin typeface="Cambria Math" panose="02040503050406030204" pitchFamily="18" charset="0"/>
                              </a:rPr>
                              <m:t>m</m:t>
                            </m:r>
                          </m:den>
                        </m:f>
                      </m:e>
                    </m:d>
                  </m:oMath>
                </a14:m>
                <a:endParaRPr lang="en-US" sz="1400" dirty="0"/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sz="1200" i="1" dirty="0"/>
                  <a:t>m </a:t>
                </a:r>
                <a:r>
                  <a:rPr lang="en-US" sz="1200" dirty="0"/>
                  <a:t>is MIC field size (e.g., would take max 256 frames if </a:t>
                </a:r>
                <a:r>
                  <a:rPr lang="en-US" sz="1200" i="1" dirty="0"/>
                  <a:t>m</a:t>
                </a:r>
                <a:r>
                  <a:rPr lang="en-US" sz="1200" dirty="0"/>
                  <a:t> is 8 and 65536 frames if m is 16 bits, etc.)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sz="1200" dirty="0"/>
                  <a:t>Note: Assumption is that the attacker already knows the WID of the STA under attack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62B8AF-A7D1-4592-AED5-7313FE6B28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7770813" cy="4494213"/>
              </a:xfrm>
              <a:blipFill>
                <a:blip r:embed="rId2"/>
                <a:stretch>
                  <a:fillRect l="-314" t="-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CBBB9C-8A14-4375-B388-09E57D6FC0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3EEABE-6440-4F95-A742-E58E17344E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C50FC209-1ABA-4236-9D20-A151A13A6F0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2774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E7DC8-B352-4DF5-B4BB-552135403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2B930-A217-4662-9A3C-4ADFF0F5D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Larger MIC field size offers better protection of WUR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However, this comes at the expense of increased overhead for WUR frames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CL WUR frames are 4 Bytes and VL WUR frames are expected to not exceed 20 Bytes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Design of FCS of WUR frames needs to account for these considerations as well</a:t>
            </a:r>
            <a:endParaRPr lang="en-US" sz="2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optional protection of WUR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FCS field of these WUR frames carries a MIC field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Reuse existing components from the MR’s crypto engine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While minimizing over-the-air overhead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7C8081-588C-4648-96E8-F95DAC930F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60220-5CDF-45D0-8D7C-7EA7DF3AD0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107D214A-43E3-45CD-9247-4B4CDA0648E7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5719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9765D-C099-429A-9E70-034E0558C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3B897-73DF-42D5-8F89-A12F0BB34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authenticate WUR frames using message integrity check (MIC)?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procedure is optional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96CE2-B930-40A6-9232-404F07F07A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7773D-0C9F-45B8-A3B5-A9A56E6F30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0942641-55DB-4D46-9FD5-A5BB3A8E422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7602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25020</TotalTime>
  <Words>1413</Words>
  <Application>Microsoft Office PowerPoint</Application>
  <PresentationFormat>On-screen Show (4:3)</PresentationFormat>
  <Paragraphs>189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 Unicode MS</vt:lpstr>
      <vt:lpstr>굴림</vt:lpstr>
      <vt:lpstr>MS Gothic</vt:lpstr>
      <vt:lpstr>Arial</vt:lpstr>
      <vt:lpstr>Calibri</vt:lpstr>
      <vt:lpstr>Cambria Math</vt:lpstr>
      <vt:lpstr>Times New Roman</vt:lpstr>
      <vt:lpstr>Office Theme</vt:lpstr>
      <vt:lpstr>Document</vt:lpstr>
      <vt:lpstr>Secure WUR frames</vt:lpstr>
      <vt:lpstr>Introduction</vt:lpstr>
      <vt:lpstr>Purpose and Proposal</vt:lpstr>
      <vt:lpstr>WUR security design principles</vt:lpstr>
      <vt:lpstr>Secure WUR frames (Transmit)</vt:lpstr>
      <vt:lpstr>Secure WUR frames (Receive)</vt:lpstr>
      <vt:lpstr>Security considerations</vt:lpstr>
      <vt:lpstr>Summary</vt:lpstr>
      <vt:lpstr>Straw Poll 1</vt:lpstr>
      <vt:lpstr>Straw Poll 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Qualcomm-2</cp:lastModifiedBy>
  <cp:revision>1482</cp:revision>
  <cp:lastPrinted>1601-01-01T00:00:00Z</cp:lastPrinted>
  <dcterms:created xsi:type="dcterms:W3CDTF">2017-01-24T18:47:07Z</dcterms:created>
  <dcterms:modified xsi:type="dcterms:W3CDTF">2018-01-15T16:39:33Z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