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5" r:id="rId4"/>
    <p:sldId id="266" r:id="rId5"/>
    <p:sldId id="290" r:id="rId6"/>
    <p:sldId id="268" r:id="rId7"/>
    <p:sldId id="280" r:id="rId8"/>
    <p:sldId id="275" r:id="rId9"/>
    <p:sldId id="282" r:id="rId10"/>
    <p:sldId id="291" r:id="rId11"/>
    <p:sldId id="288" r:id="rId12"/>
    <p:sldId id="289" r:id="rId13"/>
    <p:sldId id="274"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6" d="100"/>
          <a:sy n="76" d="100"/>
        </p:scale>
        <p:origin x="120" y="12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1/8/2018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60237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13</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14</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March 2015</a:t>
            </a:r>
          </a:p>
        </p:txBody>
      </p:sp>
    </p:spTree>
    <p:extLst>
      <p:ext uri="{BB962C8B-B14F-4D97-AF65-F5344CB8AC3E}">
        <p14:creationId xmlns:p14="http://schemas.microsoft.com/office/powerpoint/2010/main" val="22915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2018</a:t>
            </a:r>
            <a:endParaRPr lang="en-GB" dirty="0"/>
          </a:p>
        </p:txBody>
      </p:sp>
      <p:sp>
        <p:nvSpPr>
          <p:cNvPr id="5" name="Content Placeholder 4"/>
          <p:cNvSpPr>
            <a:spLocks noGrp="1"/>
          </p:cNvSpPr>
          <p:nvPr>
            <p:ph sz="quarter" idx="16"/>
          </p:nvPr>
        </p:nvSpPr>
        <p:spPr>
          <a:xfrm>
            <a:off x="108966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802.11-18/0062r1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1889-01-AANI-skeleton-for-a-candidate-imt-2020-rit-based-on-ieee-802-11.docx" TargetMode="External"/><Relationship Id="rId2" Type="http://schemas.openxmlformats.org/officeDocument/2006/relationships/hyperlink" Target="https://mentor.ieee.org/802.11/dcn/17/11-17-1889-00-AANI-skeleton-for-a-candidate-imt-2020-rit-based-on-ieee-802-11.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7/11-17-1817-01-AANI-working-spread-sheets-for-assignment-and-schedule.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11/Reports/aani_update.ht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11/email/stds-802-11-aani/" TargetMode="External"/><Relationship Id="rId4" Type="http://schemas.openxmlformats.org/officeDocument/2006/relationships/hyperlink" Target="https://mentor.ieee.org/802.11/documents?is_dcn=DCN,%20Title,%20Author%20or%20Affiliation&amp;is_group=AAN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seph.levy@interdigita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r.b.marks@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7/11-17-1889-00-AANI-skeleton-for-a-candidate-imt-2020-rit-based-on-ieee-802-11.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mentor.ieee.org/802.11/dcn/17/11-17-1817-01-AANI-working-spread-sheets-for-assignment-and-schedule.pptx" TargetMode="External"/><Relationship Id="rId4" Type="http://schemas.openxmlformats.org/officeDocument/2006/relationships/hyperlink" Target="https://mentor.ieee.org/802.11/dcn/17/11-17-1889-01-AANI-skeleton-for-a-candidate-imt-2020-rit-based-on-ieee-802-11.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7/11-17-1823-00-AANI-imt-2020-requirements-and-thoughts-on-submissions.pptx" TargetMode="External"/><Relationship Id="rId13" Type="http://schemas.openxmlformats.org/officeDocument/2006/relationships/hyperlink" Target="https://mentor.ieee.org/802.11/dcn/17/11-17-1886-00-AANI-5g-rit-submission-to-itu-r.pptx" TargetMode="External"/><Relationship Id="rId3" Type="http://schemas.openxmlformats.org/officeDocument/2006/relationships/hyperlink" Target="https://mentor.ieee.org/802.11/dcn/17/11-17-1844-00-AANI-imt-2020-contribution-content.pptx" TargetMode="External"/><Relationship Id="rId7" Type="http://schemas.openxmlformats.org/officeDocument/2006/relationships/hyperlink" Target="https://mentor.ieee.org/802.11/dcn/17/11-17-1820-01-AANI-imt-2020-usage-scenarios-test-environments-and-evaluation-configurations.pptx" TargetMode="External"/><Relationship Id="rId12" Type="http://schemas.openxmlformats.org/officeDocument/2006/relationships/hyperlink" Target="https://mentor.ieee.org/802.11/dcn/17/11-17-1885-00-AANI-preparing-for-imt-2020-submission.pptx" TargetMode="External"/><Relationship Id="rId17" Type="http://schemas.openxmlformats.org/officeDocument/2006/relationships/hyperlink" Target="http://www.ieee802.org/11/email/stds-802-11-aani/msg00085.html" TargetMode="External"/><Relationship Id="rId2" Type="http://schemas.openxmlformats.org/officeDocument/2006/relationships/hyperlink" Target="https://mentor.ieee.org/802.11/dcn/17/11-17-1820-00-AANI-imt-2020-usage-scenarios-test-environments-and-evaluation-configurations.pptx" TargetMode="External"/><Relationship Id="rId16" Type="http://schemas.openxmlformats.org/officeDocument/2006/relationships/hyperlink" Target="http://www.ieee802.org/11/email/stds-802-11-aani/msg00086.html" TargetMode="External"/><Relationship Id="rId1" Type="http://schemas.openxmlformats.org/officeDocument/2006/relationships/slideLayout" Target="../slideLayouts/slideLayout2.xml"/><Relationship Id="rId6" Type="http://schemas.openxmlformats.org/officeDocument/2006/relationships/hyperlink" Target="https://mentor.ieee.org/802.11/dcn/17/11-17-1813-00-AANI-imt-2020-s-rit-description-template-compliance-template.docx" TargetMode="External"/><Relationship Id="rId11" Type="http://schemas.openxmlformats.org/officeDocument/2006/relationships/hyperlink" Target="https://mentor.ieee.org/802.11/dcn/17/11-17-1836-01-AANI-draft-for-itu-r-submission.pptx" TargetMode="External"/><Relationship Id="rId5" Type="http://schemas.openxmlformats.org/officeDocument/2006/relationships/hyperlink" Target="https://mentor.ieee.org/802.11/dcn/17/11-17-1812-00-AANI-imt-2020-s-rit-description-template-characteristic-template.docx" TargetMode="External"/><Relationship Id="rId15" Type="http://schemas.openxmlformats.org/officeDocument/2006/relationships/hyperlink" Target="http://www.ieee802.org/11/email/stds-802-11-aani/" TargetMode="External"/><Relationship Id="rId10" Type="http://schemas.openxmlformats.org/officeDocument/2006/relationships/hyperlink" Target="https://mentor.ieee.org/802.11/dcn/17/11-17-1821-00-AANI-imt-2020-requirements-deep-dive-part-1-mobility.pptx" TargetMode="External"/><Relationship Id="rId4" Type="http://schemas.openxmlformats.org/officeDocument/2006/relationships/hyperlink" Target="https://mentor.ieee.org/802.11/dcn/17/11-17-1869-00-AANI-input-to-itu-r-submission.pptx" TargetMode="External"/><Relationship Id="rId9" Type="http://schemas.openxmlformats.org/officeDocument/2006/relationships/hyperlink" Target="https://mentor.ieee.org/802.11/dcn/17/11-17-1814-00-AANI-preparation-for-imt-2020-5g-candidate-submission.pptx" TargetMode="External"/><Relationship Id="rId14" Type="http://schemas.openxmlformats.org/officeDocument/2006/relationships/hyperlink" Target="https://mentor.ieee.org/802.11/dcn/17/11-17-1889-00-AANI-skeleton-for-a-candidate-imt-2020-rit-based-on-ieee-802-11.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 8 January 2018 Teleconference</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2018-01-08</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January 2018</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70284137"/>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94" name="Document" r:id="rId4" imgW="8267030" imgH="2840781" progId="Word.Document.8">
                  <p:embed/>
                </p:oleObj>
              </mc:Choice>
              <mc:Fallback>
                <p:oleObj name="Document" r:id="rId4" imgW="8267030" imgH="284078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1"/>
            <a:ext cx="10361084" cy="380999"/>
          </a:xfrm>
        </p:spPr>
        <p:txBody>
          <a:bodyPr/>
          <a:lstStyle/>
          <a:p>
            <a:r>
              <a:rPr lang="en-US" sz="2800" dirty="0"/>
              <a:t>New Contributions -  802.11 IMT-2020 RIT Proposal</a:t>
            </a:r>
          </a:p>
        </p:txBody>
      </p:sp>
      <p:sp>
        <p:nvSpPr>
          <p:cNvPr id="3" name="Content Placeholder 2"/>
          <p:cNvSpPr>
            <a:spLocks noGrp="1"/>
          </p:cNvSpPr>
          <p:nvPr>
            <p:ph idx="1"/>
          </p:nvPr>
        </p:nvSpPr>
        <p:spPr>
          <a:xfrm>
            <a:off x="228600" y="1295400"/>
            <a:ext cx="11734800" cy="5100638"/>
          </a:xfrm>
        </p:spPr>
        <p:txBody>
          <a:bodyPr/>
          <a:lstStyle/>
          <a:p>
            <a:pPr marL="457200" indent="-457200">
              <a:buFont typeface="+mj-lt"/>
              <a:buAutoNum type="arabicPeriod"/>
              <a:defRPr/>
            </a:pPr>
            <a:r>
              <a:rPr lang="en-US" dirty="0">
                <a:hlinkClick r:id="rId2"/>
              </a:rPr>
              <a:t>11-17/1889r0</a:t>
            </a:r>
            <a:r>
              <a:rPr lang="en-US" dirty="0"/>
              <a:t> – Skeleton for a Candidate IMT-2020 RIT based on IEEE 802.11</a:t>
            </a:r>
            <a:br>
              <a:rPr lang="en-US" dirty="0"/>
            </a:br>
            <a:r>
              <a:rPr lang="en-US" dirty="0"/>
              <a:t>Joseph Levy (InterDigital)</a:t>
            </a:r>
          </a:p>
          <a:p>
            <a:pPr marL="457200" indent="-457200">
              <a:buFont typeface="+mj-lt"/>
              <a:buAutoNum type="arabicPeriod"/>
              <a:defRPr/>
            </a:pPr>
            <a:r>
              <a:rPr lang="en-US" dirty="0">
                <a:hlinkClick r:id="rId3"/>
              </a:rPr>
              <a:t>11-17/1889r1</a:t>
            </a:r>
            <a:r>
              <a:rPr lang="en-US" dirty="0"/>
              <a:t> – Skeleton for a Candidate IMT-2020 RIT based on IEEE 802.11 Rakesh Taori (</a:t>
            </a:r>
            <a:r>
              <a:rPr lang="en-US" dirty="0" err="1"/>
              <a:t>Phazr</a:t>
            </a:r>
            <a:r>
              <a:rPr lang="en-US" dirty="0"/>
              <a:t> Inc.)</a:t>
            </a:r>
          </a:p>
          <a:p>
            <a:pPr marL="457200" indent="-457200">
              <a:buFont typeface="+mj-lt"/>
              <a:buAutoNum type="arabicPeriod"/>
              <a:defRPr/>
            </a:pPr>
            <a:r>
              <a:rPr lang="en-US" sz="2200" dirty="0"/>
              <a:t>???</a:t>
            </a:r>
            <a:endParaRPr lang="en-US" sz="2000" dirty="0"/>
          </a:p>
          <a:p>
            <a:endParaRPr lang="en-US" dirty="0"/>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2793631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773072"/>
          </a:xfrm>
        </p:spPr>
        <p:txBody>
          <a:bodyPr/>
          <a:lstStyle/>
          <a:p>
            <a:r>
              <a:rPr lang="en-US" dirty="0"/>
              <a:t>Proposed Way Forward </a:t>
            </a:r>
            <a:br>
              <a:rPr lang="en-US" dirty="0"/>
            </a:br>
            <a:r>
              <a:rPr lang="en-US" sz="2800" dirty="0"/>
              <a:t>(based on discussions, not agreed</a:t>
            </a:r>
            <a:r>
              <a:rPr lang="en-US" altLang="en-US" sz="2800" dirty="0"/>
              <a:t>)</a:t>
            </a:r>
            <a:endParaRPr lang="en-US" dirty="0"/>
          </a:p>
        </p:txBody>
      </p:sp>
      <p:sp>
        <p:nvSpPr>
          <p:cNvPr id="3" name="Content Placeholder 2"/>
          <p:cNvSpPr>
            <a:spLocks noGrp="1"/>
          </p:cNvSpPr>
          <p:nvPr>
            <p:ph idx="1"/>
          </p:nvPr>
        </p:nvSpPr>
        <p:spPr>
          <a:xfrm>
            <a:off x="760943" y="1652674"/>
            <a:ext cx="10667999" cy="4653004"/>
          </a:xfrm>
        </p:spPr>
        <p:txBody>
          <a:bodyPr/>
          <a:lstStyle/>
          <a:p>
            <a:pPr>
              <a:buFont typeface="Arial" panose="020B0604020202020204" pitchFamily="34" charset="0"/>
              <a:buChar char="•"/>
            </a:pPr>
            <a:r>
              <a:rPr lang="en-US" sz="2800" dirty="0"/>
              <a:t>Prepare a contribution for WP5D that meets WP5D format requirements. A skeleton proposal text document, which contains an informational power point document providing an overview of what 802.11 is planning on proposing (below).</a:t>
            </a:r>
          </a:p>
          <a:p>
            <a:pPr>
              <a:buFont typeface="Arial" panose="020B0604020202020204" pitchFamily="34" charset="0"/>
              <a:buChar char="•"/>
            </a:pPr>
            <a:r>
              <a:rPr lang="en-US" sz="2800" dirty="0"/>
              <a:t>Prepare an informational power point providing an overview of the 802.11 proposal plan, to be approved at the January meeting and included in the skeleton document (above). Including: </a:t>
            </a:r>
          </a:p>
          <a:p>
            <a:pPr marL="857250" lvl="1" indent="-342900">
              <a:buFont typeface="+mj-lt"/>
              <a:buAutoNum type="arabicPeriod"/>
            </a:pPr>
            <a:r>
              <a:rPr lang="en-US" dirty="0"/>
              <a:t>IEEE 802’s intent to submit a 5G (S)RIT proposal</a:t>
            </a:r>
          </a:p>
          <a:p>
            <a:pPr marL="857250" lvl="1" indent="-342900">
              <a:buFont typeface="+mj-lt"/>
              <a:buAutoNum type="arabicPeriod"/>
            </a:pPr>
            <a:r>
              <a:rPr lang="en-US" dirty="0"/>
              <a:t>An overview of the how the proposal works</a:t>
            </a:r>
          </a:p>
          <a:p>
            <a:pPr marL="857250" lvl="1" indent="-342900">
              <a:buFont typeface="+mj-lt"/>
              <a:buAutoNum type="arabicPeriod"/>
            </a:pPr>
            <a:r>
              <a:rPr lang="en-US" dirty="0"/>
              <a:t>Configurations, for each of the 5 test environments, for which the proposal will be tested</a:t>
            </a:r>
          </a:p>
          <a:p>
            <a:pPr marL="857250" lvl="1" indent="-342900">
              <a:buFont typeface="+mj-lt"/>
              <a:buAutoNum type="arabicPeriod"/>
            </a:pPr>
            <a:r>
              <a:rPr lang="en-US" dirty="0"/>
              <a:t>Some high-level Analysis on how the proposal will meet the IMT-2020 requirements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2232090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 IMT-2020 Proposal Assignment/Schedule</a:t>
            </a:r>
          </a:p>
        </p:txBody>
      </p:sp>
      <p:sp>
        <p:nvSpPr>
          <p:cNvPr id="3" name="Content Placeholder 2"/>
          <p:cNvSpPr>
            <a:spLocks noGrp="1"/>
          </p:cNvSpPr>
          <p:nvPr>
            <p:ph idx="1"/>
          </p:nvPr>
        </p:nvSpPr>
        <p:spPr/>
        <p:txBody>
          <a:bodyPr/>
          <a:lstStyle/>
          <a:p>
            <a:r>
              <a:rPr lang="en-US" dirty="0">
                <a:hlinkClick r:id="rId2"/>
              </a:rPr>
              <a:t>11-17/1817r1</a:t>
            </a:r>
            <a:r>
              <a:rPr lang="en-US" dirty="0"/>
              <a:t>  Working Spread Sheets for Assignment and 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28244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762000" y="1143000"/>
            <a:ext cx="10361084" cy="5332414"/>
          </a:xfrm>
        </p:spPr>
        <p:txBody>
          <a:bodyPr/>
          <a:lstStyle/>
          <a:p>
            <a:r>
              <a:rPr lang="en-US" altLang="en-US" dirty="0"/>
              <a:t>Teleconference: </a:t>
            </a:r>
          </a:p>
          <a:p>
            <a:pPr marL="800100" lvl="1" indent="-342900">
              <a:buFont typeface="Arial" panose="020B0604020202020204" pitchFamily="34" charset="0"/>
              <a:buChar char="•"/>
            </a:pPr>
            <a:r>
              <a:rPr lang="en-US" altLang="en-US" sz="1800" dirty="0"/>
              <a:t>None scheduled</a:t>
            </a:r>
          </a:p>
          <a:p>
            <a:r>
              <a:rPr lang="en-US" altLang="en-US" dirty="0"/>
              <a:t>Topics for discussion/contribution:</a:t>
            </a:r>
          </a:p>
          <a:p>
            <a:pPr marL="914400" lvl="1" indent="-457200">
              <a:buFont typeface="+mj-lt"/>
              <a:buAutoNum type="arabicPeriod"/>
            </a:pPr>
            <a:r>
              <a:rPr lang="en-US" altLang="en-US" sz="2400" b="1" dirty="0"/>
              <a:t>802.11 IMT-2020 Proposal</a:t>
            </a:r>
          </a:p>
          <a:p>
            <a:pPr marL="914400" lvl="1" indent="-457200">
              <a:buFont typeface="+mj-lt"/>
              <a:buAutoNum type="arabicPeriod"/>
            </a:pPr>
            <a:r>
              <a:rPr lang="en-US" altLang="en-US" sz="1600" dirty="0"/>
              <a:t>NEND IC activity</a:t>
            </a:r>
          </a:p>
          <a:p>
            <a:pPr marL="914400" lvl="1" indent="-457200">
              <a:buFont typeface="+mj-lt"/>
              <a:buAutoNum type="arabicPeriod"/>
            </a:pPr>
            <a:r>
              <a:rPr lang="en-US" altLang="en-US" sz="1600" dirty="0"/>
              <a:t>3GPP Interworking</a:t>
            </a:r>
          </a:p>
          <a:p>
            <a:r>
              <a:rPr lang="en-US" altLang="en-US" sz="2200" dirty="0"/>
              <a:t>15-18 January 2018 802.11 F2F, Irvine, California, USA - Goals:</a:t>
            </a:r>
            <a:endParaRPr lang="en-US" altLang="en-US" sz="2000" b="0" dirty="0"/>
          </a:p>
          <a:p>
            <a:pPr marL="971550" lvl="1" indent="-457200">
              <a:buFont typeface="+mj-lt"/>
              <a:buAutoNum type="arabicPeriod"/>
            </a:pPr>
            <a:r>
              <a:rPr lang="en-US" altLang="en-US" sz="1800" dirty="0"/>
              <a:t>Complete a draft of an 802.11 IMT-2020 Proposal</a:t>
            </a:r>
          </a:p>
          <a:p>
            <a:pPr marL="971550" lvl="1" indent="-457200">
              <a:buFont typeface="+mj-lt"/>
              <a:buAutoNum type="arabicPeriod"/>
            </a:pPr>
            <a:r>
              <a:rPr lang="en-US" altLang="en-US" sz="1800" dirty="0"/>
              <a:t>Gain 802.11 WG approval of the draft 802.11 IMT-2020 Proposal</a:t>
            </a:r>
          </a:p>
          <a:p>
            <a:pPr marL="971550" lvl="1" indent="-457200">
              <a:buFont typeface="+mj-lt"/>
              <a:buAutoNum type="arabicPeriod"/>
            </a:pPr>
            <a:r>
              <a:rPr lang="en-US" altLang="en-US" sz="1800" dirty="0"/>
              <a:t>Gain 802.18 SC approval of the draft 802.11 IMT-202 Proposal</a:t>
            </a:r>
          </a:p>
          <a:p>
            <a:pPr marL="971550" lvl="1" indent="-457200">
              <a:buFont typeface="+mj-lt"/>
              <a:buAutoNum type="arabicPeriod"/>
            </a:pPr>
            <a:r>
              <a:rPr lang="en-US" altLang="en-US" sz="1800" dirty="0"/>
              <a:t>Plan to support the 802.11 IMT-2020 Proposal at the ITU-T WP5D Meeting 31-01-2018</a:t>
            </a:r>
          </a:p>
          <a:p>
            <a:pPr marL="971550" lvl="1" indent="-457200">
              <a:buFont typeface="+mj-lt"/>
              <a:buAutoNum type="arabicPeriod"/>
            </a:pPr>
            <a:r>
              <a:rPr lang="en-US" altLang="en-US" sz="1800" dirty="0"/>
              <a:t>Contributions on other topics related to 3GPP Interworking or NEND ICA</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US" dirty="0"/>
              <a:t>A guide/summary of the AANI SC activity and documents can be found on the ieee.802.org: </a:t>
            </a:r>
            <a:r>
              <a:rPr lang="en-US" dirty="0">
                <a:hlinkClick r:id="rId3"/>
              </a:rPr>
              <a:t>http://www.ieee802.org/11/Reports/aani_update.htm</a:t>
            </a:r>
            <a:endParaRPr lang="en-US" dirty="0"/>
          </a:p>
          <a:p>
            <a:r>
              <a:rPr lang="en-US" dirty="0"/>
              <a:t>All AANI SC documents are available on Mentor: </a:t>
            </a:r>
            <a:r>
              <a:rPr lang="en-US" dirty="0">
                <a:hlinkClick r:id="rId4"/>
              </a:rPr>
              <a:t>https://mentor.ieee.org/802.11/documents?is_dcn=DCN%2C%20Title%2C%20Author%20or%20Affiliation&amp;is_group=AANI</a:t>
            </a:r>
            <a:r>
              <a:rPr lang="en-US" dirty="0"/>
              <a:t> </a:t>
            </a:r>
          </a:p>
          <a:p>
            <a:r>
              <a:rPr lang="en-US" dirty="0"/>
              <a:t>All AANI SC e-mail discussions are available on the Email Archive:</a:t>
            </a:r>
          </a:p>
          <a:p>
            <a:r>
              <a:rPr lang="en-US" dirty="0"/>
              <a:t>	</a:t>
            </a:r>
            <a:r>
              <a:rPr lang="en-US" dirty="0">
                <a:hlinkClick r:id="rId5"/>
              </a:rPr>
              <a:t>http://www.ieee802.org/11/email/stds-802-11-aani/</a:t>
            </a: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2018</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8 January 2018</a:t>
            </a:r>
          </a:p>
          <a:p>
            <a:pPr algn="ctr"/>
            <a:r>
              <a:rPr lang="en-GB" dirty="0"/>
              <a:t>Teleconference</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2018</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send an e-mail to the Chair, Vice Chair, and/or Secretary </a:t>
            </a:r>
            <a:r>
              <a:rPr lang="en-US" altLang="en-US" sz="1400" dirty="0"/>
              <a:t>(</a:t>
            </a:r>
            <a:r>
              <a:rPr lang="en-US" altLang="en-US" sz="1400" dirty="0">
                <a:hlinkClick r:id="rId3"/>
              </a:rPr>
              <a:t>joseph.levy@interdigital.com</a:t>
            </a:r>
            <a:r>
              <a:rPr lang="en-US" altLang="en-US" sz="1400" dirty="0"/>
              <a:t>, </a:t>
            </a:r>
            <a:r>
              <a:rPr lang="en-US" altLang="en-US" sz="1400" dirty="0">
                <a:hlinkClick r:id="rId4"/>
              </a:rPr>
              <a:t>r.b.marks@ieee.org</a:t>
            </a:r>
            <a:r>
              <a:rPr lang="en-US" altLang="en-US" sz="1400" dirty="0"/>
              <a:t>)</a:t>
            </a:r>
            <a:r>
              <a:rPr lang="en-US" altLang="en-US" sz="2400" dirty="0"/>
              <a:t> to register your attendance</a:t>
            </a:r>
          </a:p>
          <a:p>
            <a:pPr lvl="1"/>
            <a:r>
              <a:rPr lang="en-US" altLang="en-US" sz="2400" dirty="0"/>
              <a:t>Please mute when not speaking</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comments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609600" y="1524000"/>
            <a:ext cx="11430000" cy="4800600"/>
          </a:xfrm>
        </p:spPr>
        <p:txBody>
          <a:bodyPr/>
          <a:lstStyle/>
          <a:p>
            <a:pPr marL="457200" indent="-457200">
              <a:buFont typeface="Times New Roman" panose="02020603050405020304" pitchFamily="18" charset="0"/>
              <a:buAutoNum type="arabicPeriod"/>
              <a:defRPr/>
            </a:pPr>
            <a:r>
              <a:rPr lang="en-US" altLang="en-US" dirty="0"/>
              <a:t>Call for Secretary</a:t>
            </a:r>
          </a:p>
          <a:p>
            <a:pPr marL="457200" indent="-457200">
              <a:buFont typeface="Times New Roman" panose="02020603050405020304" pitchFamily="18" charset="0"/>
              <a:buAutoNum type="arabicPeriod"/>
              <a:defRPr/>
            </a:pPr>
            <a:r>
              <a:rPr lang="en-US" altLang="en-US" dirty="0"/>
              <a:t>Administrative: Reminders, Rules, Agenda, Guidelines, Resources,  Participation, Announcements</a:t>
            </a:r>
          </a:p>
          <a:p>
            <a:pPr marL="457200" indent="-457200">
              <a:buFont typeface="Times New Roman" panose="02020603050405020304" pitchFamily="18" charset="0"/>
              <a:buAutoNum type="arabicPeriod"/>
              <a:defRPr/>
            </a:pPr>
            <a:r>
              <a:rPr lang="en-US" altLang="en-US" dirty="0"/>
              <a:t>IMT-2020 Status</a:t>
            </a:r>
          </a:p>
          <a:p>
            <a:pPr marL="457200" indent="-457200">
              <a:buFont typeface="Times New Roman" panose="02020603050405020304" pitchFamily="18" charset="0"/>
              <a:buAutoNum type="arabicPeriod"/>
              <a:defRPr/>
            </a:pPr>
            <a:r>
              <a:rPr lang="en-US" altLang="en-US" dirty="0"/>
              <a:t>Continue Discussion on Contributions on 802.11 IMT-2020 Proposal</a:t>
            </a:r>
          </a:p>
          <a:p>
            <a:pPr marL="857250" lvl="1" indent="-457200">
              <a:buFont typeface="Arial" panose="020B0604020202020204" pitchFamily="34" charset="0"/>
              <a:buChar char="•"/>
              <a:defRPr/>
            </a:pPr>
            <a:r>
              <a:rPr lang="en-US" altLang="en-US" dirty="0"/>
              <a:t>New contributions: </a:t>
            </a:r>
          </a:p>
          <a:p>
            <a:pPr marL="857250" lvl="1" indent="-457200">
              <a:buFont typeface="+mj-lt"/>
              <a:buAutoNum type="arabicPeriod"/>
              <a:defRPr/>
            </a:pPr>
            <a:r>
              <a:rPr lang="en-US" altLang="en-US" dirty="0">
                <a:hlinkClick r:id="rId3"/>
              </a:rPr>
              <a:t>11-17/1889r0</a:t>
            </a:r>
            <a:r>
              <a:rPr lang="en-US" altLang="en-US" dirty="0"/>
              <a:t> – Skeleton for a Candidate IMT-2020 RIT based on IEEE 802.11 r0</a:t>
            </a:r>
          </a:p>
          <a:p>
            <a:pPr marL="857250" lvl="1" indent="-457200">
              <a:buFont typeface="+mj-lt"/>
              <a:buAutoNum type="arabicPeriod"/>
              <a:defRPr/>
            </a:pPr>
            <a:r>
              <a:rPr lang="en-US" dirty="0">
                <a:hlinkClick r:id="rId4"/>
              </a:rPr>
              <a:t>11-17/1889r1</a:t>
            </a:r>
            <a:r>
              <a:rPr lang="en-US" dirty="0"/>
              <a:t> – Skeleton for a Candidate IMT-2020 RIT based on </a:t>
            </a:r>
            <a:r>
              <a:rPr lang="en-US"/>
              <a:t>IEEE 802.11 r1</a:t>
            </a:r>
            <a:endParaRPr lang="en-US" altLang="en-US" dirty="0"/>
          </a:p>
          <a:p>
            <a:pPr marL="457200" indent="-457200">
              <a:buFont typeface="+mj-lt"/>
              <a:buAutoNum type="arabicPeriod"/>
              <a:defRPr/>
            </a:pPr>
            <a:r>
              <a:rPr lang="en-US" dirty="0"/>
              <a:t>802.11 IMT-2020 Proposal Assignment/Schedule</a:t>
            </a:r>
          </a:p>
          <a:p>
            <a:pPr marL="857250" lvl="1" indent="-457200">
              <a:buFont typeface="+mj-lt"/>
              <a:buAutoNum type="arabicPeriod"/>
              <a:defRPr/>
            </a:pPr>
            <a:r>
              <a:rPr lang="en-US" dirty="0">
                <a:hlinkClick r:id="rId5"/>
              </a:rPr>
              <a:t>11-17/1817r1</a:t>
            </a:r>
            <a:r>
              <a:rPr lang="en-US" dirty="0"/>
              <a:t> - Working Spread Sheets for Assignment and Schedule </a:t>
            </a:r>
          </a:p>
          <a:p>
            <a:pPr marL="457200" indent="-457200">
              <a:buFont typeface="Times New Roman" panose="02020603050405020304" pitchFamily="18" charset="0"/>
              <a:buAutoNum type="arabicPeriod"/>
              <a:defRPr/>
            </a:pPr>
            <a:r>
              <a:rPr lang="en-US" altLang="en-US" dirty="0"/>
              <a:t>Future Sessions Planning</a:t>
            </a:r>
          </a:p>
          <a:p>
            <a:pPr marL="0" indent="0">
              <a:defRPr/>
            </a:pPr>
            <a:endParaRPr lang="en-US" altLang="en-US" dirty="0"/>
          </a:p>
          <a:p>
            <a:pPr marL="457200" indent="-457200">
              <a:buFont typeface="Times New Roman" panose="02020603050405020304" pitchFamily="18" charset="0"/>
              <a:buAutoNum type="arabicPeriod"/>
              <a:defRPr/>
            </a:pPr>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3048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2057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2" name="Footer Placeholder 1"/>
          <p:cNvSpPr>
            <a:spLocks noGrp="1"/>
          </p:cNvSpPr>
          <p:nvPr>
            <p:ph type="ftr" sz="quarter" idx="10"/>
          </p:nvPr>
        </p:nvSpPr>
        <p:spPr>
          <a:xfrm>
            <a:off x="2362200" y="5867400"/>
            <a:ext cx="7848600" cy="920750"/>
          </a:xfrm>
        </p:spPr>
        <p:txBody>
          <a:bodyPr/>
          <a:lstStyle/>
          <a:p>
            <a:pPr>
              <a:defRPr/>
            </a:pPr>
            <a:endParaRPr lang="en-US" b="1" dirty="0">
              <a:solidFill>
                <a:schemeClr val="accent6"/>
              </a:solidFill>
            </a:endParaRPr>
          </a:p>
          <a:p>
            <a:pPr algn="ctr">
              <a:defRPr/>
            </a:pPr>
            <a:r>
              <a:rPr lang="en-US" b="1" dirty="0">
                <a:solidFill>
                  <a:schemeClr val="accent6"/>
                </a:solidFill>
              </a:rPr>
              <a:t>March 2015</a:t>
            </a:r>
          </a:p>
          <a:p>
            <a:pPr algn="ctr">
              <a:defRPr/>
            </a:pPr>
            <a:r>
              <a:rPr lang="en-US" b="1" dirty="0">
                <a:solidFill>
                  <a:schemeClr val="accent6"/>
                </a:solidFill>
              </a:rPr>
              <a:t>IEEE-SA Standards Board Patent Committee</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January 2018</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1" y="691591"/>
            <a:ext cx="10475383" cy="366688"/>
          </a:xfrm>
        </p:spPr>
        <p:txBody>
          <a:bodyPr/>
          <a:lstStyle/>
          <a:p>
            <a:r>
              <a:rPr lang="en-US" dirty="0"/>
              <a:t>Continue discussion on the 802.11 IMT-2020 RIT Proposal</a:t>
            </a:r>
          </a:p>
        </p:txBody>
      </p:sp>
      <p:sp>
        <p:nvSpPr>
          <p:cNvPr id="3" name="Content Placeholder 2"/>
          <p:cNvSpPr>
            <a:spLocks noGrp="1"/>
          </p:cNvSpPr>
          <p:nvPr>
            <p:ph idx="1"/>
          </p:nvPr>
        </p:nvSpPr>
        <p:spPr>
          <a:xfrm>
            <a:off x="914400" y="1249352"/>
            <a:ext cx="10361084" cy="4999048"/>
          </a:xfrm>
        </p:spPr>
        <p:txBody>
          <a:bodyPr/>
          <a:lstStyle/>
          <a:p>
            <a:r>
              <a:rPr lang="en-US" dirty="0"/>
              <a:t>During the 802.11 WG meeting of 5-10 November in Orlando, Florida, USA a motion was passed declaring:</a:t>
            </a:r>
          </a:p>
          <a:p>
            <a:pPr lvl="0">
              <a:buFont typeface="Arial" panose="020B0604020202020204" pitchFamily="34" charset="0"/>
              <a:buChar char="•"/>
            </a:pPr>
            <a:r>
              <a:rPr lang="en-US" sz="2000" b="0" dirty="0"/>
              <a:t>Invite AANI to prepare draft documents meeting the 31 Jan 2018 requirements  for submission of  11 to ITU-R Working Party 5D as an IMT-2020 5G RIT and</a:t>
            </a:r>
          </a:p>
          <a:p>
            <a:pPr lvl="0">
              <a:buFont typeface="Arial" panose="020B0604020202020204" pitchFamily="34" charset="0"/>
              <a:buChar char="•"/>
            </a:pPr>
            <a:r>
              <a:rPr lang="en-US" sz="2000" b="0" dirty="0"/>
              <a:t>Bring the documents for consideration and approval at the January IEEE 802.11 interim meeting.</a:t>
            </a:r>
          </a:p>
          <a:p>
            <a:r>
              <a:rPr lang="en-US" dirty="0"/>
              <a:t>To address this motion the AANI SC will need to:</a:t>
            </a:r>
          </a:p>
          <a:p>
            <a:pPr>
              <a:buFont typeface="Arial" panose="020B0604020202020204" pitchFamily="34" charset="0"/>
              <a:buChar char="•"/>
            </a:pPr>
            <a:r>
              <a:rPr lang="en-US" sz="2000" b="0" dirty="0"/>
              <a:t>Generate draft documents which are approved by 802.11 and 802 EC prior to the ITU submission deadline (16:00 UTC 24 January 2018).</a:t>
            </a:r>
          </a:p>
          <a:p>
            <a:pPr>
              <a:buFont typeface="Arial" panose="020B0604020202020204" pitchFamily="34" charset="0"/>
              <a:buChar char="•"/>
            </a:pPr>
            <a:r>
              <a:rPr lang="en-US" sz="2000" b="0" dirty="0"/>
              <a:t>Therefore EC approval should be obtained 23 January – which should be possible. Assuming 802.11 approval 19 January at the closing WG plenary  </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sz="2400" dirty="0"/>
              <a:t>Discussion on: 802.11 IMT-2020 RIT Proposal Contributions and E-mails </a:t>
            </a:r>
          </a:p>
        </p:txBody>
      </p:sp>
      <p:sp>
        <p:nvSpPr>
          <p:cNvPr id="3" name="Content Placeholder 2"/>
          <p:cNvSpPr>
            <a:spLocks noGrp="1"/>
          </p:cNvSpPr>
          <p:nvPr>
            <p:ph idx="1"/>
          </p:nvPr>
        </p:nvSpPr>
        <p:spPr>
          <a:xfrm>
            <a:off x="228600" y="1066800"/>
            <a:ext cx="11734800" cy="5329238"/>
          </a:xfrm>
        </p:spPr>
        <p:txBody>
          <a:bodyPr/>
          <a:lstStyle/>
          <a:p>
            <a:pPr marL="857250" lvl="1" indent="-457200">
              <a:buFont typeface="Arial" panose="020B0604020202020204" pitchFamily="34" charset="0"/>
              <a:buChar char="•"/>
              <a:defRPr/>
            </a:pPr>
            <a:r>
              <a:rPr lang="en-US" altLang="en-US" dirty="0"/>
              <a:t>Contributions:</a:t>
            </a:r>
            <a:endParaRPr lang="en-US" altLang="en-US" dirty="0">
              <a:hlinkClick r:id="rId2"/>
            </a:endParaRPr>
          </a:p>
          <a:p>
            <a:pPr marL="1257300" lvl="2" indent="-457200">
              <a:buFont typeface="+mj-lt"/>
              <a:buAutoNum type="arabicPeriod"/>
              <a:defRPr/>
            </a:pPr>
            <a:r>
              <a:rPr lang="en-US" sz="1600" dirty="0">
                <a:hlinkClick r:id="rId3"/>
              </a:rPr>
              <a:t>11-17/1844r0 </a:t>
            </a:r>
            <a:r>
              <a:rPr lang="en-US" sz="1600" dirty="0"/>
              <a:t>–IMT-2020 Contribution Content - Roger Marks (EthAirNet Associates)</a:t>
            </a:r>
          </a:p>
          <a:p>
            <a:pPr marL="1257300" lvl="2" indent="-457200">
              <a:buFont typeface="+mj-lt"/>
              <a:buAutoNum type="arabicPeriod"/>
              <a:defRPr/>
            </a:pPr>
            <a:r>
              <a:rPr lang="en-US" sz="1600" dirty="0">
                <a:hlinkClick r:id="rId4"/>
              </a:rPr>
              <a:t>11-17/1869r0</a:t>
            </a:r>
            <a:r>
              <a:rPr lang="en-US" sz="1600" dirty="0"/>
              <a:t> - Input to ITU-R submission, Sigurd Schelstraete (Quantenna) </a:t>
            </a:r>
          </a:p>
          <a:p>
            <a:pPr marL="1257300" lvl="2" indent="-457200">
              <a:buFont typeface="+mj-lt"/>
              <a:buAutoNum type="arabicPeriod"/>
            </a:pPr>
            <a:r>
              <a:rPr lang="en-US" sz="1600" dirty="0">
                <a:hlinkClick r:id="rId5"/>
              </a:rPr>
              <a:t>11-17/1812r0</a:t>
            </a:r>
            <a:r>
              <a:rPr lang="en-US" sz="1600" dirty="0"/>
              <a:t> - RIT Description – Characteristic Template – Rakesh Taori (Phazr)</a:t>
            </a:r>
          </a:p>
          <a:p>
            <a:pPr marL="1257300" lvl="2" indent="-457200">
              <a:buFont typeface="+mj-lt"/>
              <a:buAutoNum type="arabicPeriod"/>
            </a:pPr>
            <a:r>
              <a:rPr lang="en-US" sz="1600" dirty="0">
                <a:hlinkClick r:id="rId6"/>
              </a:rPr>
              <a:t>11-17/1813r0</a:t>
            </a:r>
            <a:r>
              <a:rPr lang="en-US" sz="1600" dirty="0"/>
              <a:t> - RIT Description – Compliance Template – Rakesh Taori (Phazr)</a:t>
            </a:r>
          </a:p>
          <a:p>
            <a:pPr marL="1257300" lvl="2" indent="-457200">
              <a:buFont typeface="+mj-lt"/>
              <a:buAutoNum type="arabicPeriod"/>
              <a:defRPr/>
            </a:pPr>
            <a:r>
              <a:rPr lang="en-US" altLang="en-US" sz="1600" dirty="0">
                <a:hlinkClick r:id="rId7"/>
              </a:rPr>
              <a:t>11-17/1820r1</a:t>
            </a:r>
            <a:r>
              <a:rPr lang="en-US" altLang="en-US" sz="1600" dirty="0"/>
              <a:t> - </a:t>
            </a:r>
            <a:r>
              <a:rPr lang="en-US" sz="1600" dirty="0"/>
              <a:t>IMT-2020 Usage Scenarios, Test Environments and Evaluation Configurations – Roger Marks (EthAirNet Associates)</a:t>
            </a:r>
          </a:p>
          <a:p>
            <a:pPr marL="1257300" lvl="2" indent="-457200">
              <a:buFont typeface="+mj-lt"/>
              <a:buAutoNum type="arabicPeriod"/>
              <a:defRPr/>
            </a:pPr>
            <a:r>
              <a:rPr lang="en-US" altLang="en-US" sz="1600" dirty="0">
                <a:hlinkClick r:id="rId8"/>
              </a:rPr>
              <a:t>11-17/1823r0</a:t>
            </a:r>
            <a:r>
              <a:rPr lang="en-US" altLang="en-US" sz="1600" dirty="0"/>
              <a:t> - </a:t>
            </a:r>
            <a:r>
              <a:rPr lang="en-US" sz="1600" dirty="0"/>
              <a:t>IMT-2020 Requirements and Thoughts on Submissions </a:t>
            </a:r>
            <a:r>
              <a:rPr lang="en-US" sz="1600" dirty="0">
                <a:hlinkClick r:id="rId9"/>
              </a:rPr>
              <a:t>–</a:t>
            </a:r>
            <a:r>
              <a:rPr lang="en-US" sz="1600" dirty="0"/>
              <a:t> Rakesh Taori (Phazr)</a:t>
            </a:r>
          </a:p>
          <a:p>
            <a:pPr marL="1257300" lvl="2" indent="-457200">
              <a:buFont typeface="+mj-lt"/>
              <a:buAutoNum type="arabicPeriod"/>
              <a:defRPr/>
            </a:pPr>
            <a:r>
              <a:rPr lang="en-US" sz="1600" dirty="0">
                <a:hlinkClick r:id="rId9"/>
              </a:rPr>
              <a:t>11-17/1814r0</a:t>
            </a:r>
            <a:r>
              <a:rPr lang="en-US" sz="1600" dirty="0"/>
              <a:t> - Preparation for IMT-2020 (5G) Candidate Submission– Rakesh Taori (Phazr)</a:t>
            </a:r>
          </a:p>
          <a:p>
            <a:pPr marL="1257300" lvl="2" indent="-457200">
              <a:buFont typeface="+mj-lt"/>
              <a:buAutoNum type="arabicPeriod"/>
              <a:defRPr/>
            </a:pPr>
            <a:r>
              <a:rPr lang="en-US" sz="1600" dirty="0">
                <a:hlinkClick r:id="rId10"/>
              </a:rPr>
              <a:t>11-17/1821r0</a:t>
            </a:r>
            <a:r>
              <a:rPr lang="en-US" sz="1600" dirty="0"/>
              <a:t> - IMT-2020 Requirements Deep Dive - Part 1 – Mobility - Rakesh Taori (PHAZR)</a:t>
            </a:r>
          </a:p>
          <a:p>
            <a:pPr marL="1257300" lvl="2" indent="-457200">
              <a:buFont typeface="+mj-lt"/>
              <a:buAutoNum type="arabicPeriod"/>
              <a:defRPr/>
            </a:pPr>
            <a:r>
              <a:rPr lang="en-US" sz="1600" dirty="0">
                <a:hlinkClick r:id="rId11"/>
              </a:rPr>
              <a:t>11-17/1836r1</a:t>
            </a:r>
            <a:r>
              <a:rPr lang="en-US" sz="1600" dirty="0"/>
              <a:t> - Draft for ITU-R Submission - Rakesh Taori (PHAZR)</a:t>
            </a:r>
          </a:p>
          <a:p>
            <a:pPr marL="1257300" lvl="2" indent="-457200">
              <a:buFont typeface="+mj-lt"/>
              <a:buAutoNum type="arabicPeriod"/>
              <a:defRPr/>
            </a:pPr>
            <a:r>
              <a:rPr lang="en-US" sz="1600" dirty="0">
                <a:hlinkClick r:id="rId12"/>
              </a:rPr>
              <a:t>11-17/1885r0</a:t>
            </a:r>
            <a:r>
              <a:rPr lang="en-US" sz="1600" dirty="0"/>
              <a:t> - Preparing for IMT-2020 Submission - Rakesh Taori (PHAZR)</a:t>
            </a:r>
          </a:p>
          <a:p>
            <a:pPr marL="1257300" lvl="2" indent="-457200">
              <a:buFont typeface="+mj-lt"/>
              <a:buAutoNum type="arabicPeriod"/>
              <a:defRPr/>
            </a:pPr>
            <a:r>
              <a:rPr lang="en-US" sz="1600" dirty="0">
                <a:hlinkClick r:id="rId13"/>
              </a:rPr>
              <a:t>11-17/1886r0</a:t>
            </a:r>
            <a:r>
              <a:rPr lang="en-US" sz="1600" dirty="0"/>
              <a:t> - 5G RIT Submission to ITU-R - Rakesh Taori (PHAZR)</a:t>
            </a:r>
          </a:p>
          <a:p>
            <a:pPr marL="1257300" lvl="2" indent="-457200">
              <a:buFont typeface="+mj-lt"/>
              <a:buAutoNum type="arabicPeriod"/>
              <a:defRPr/>
            </a:pPr>
            <a:r>
              <a:rPr lang="en-US" sz="1600" dirty="0">
                <a:hlinkClick r:id="rId14"/>
              </a:rPr>
              <a:t>11-17/1889r0</a:t>
            </a:r>
            <a:r>
              <a:rPr lang="en-US" sz="1600" dirty="0"/>
              <a:t> – Skeleton for a Candidate IMT-2020 RIT based on IEEE 802.11 – Joseph Levy (InterDigital)</a:t>
            </a:r>
            <a:endParaRPr lang="en-US" sz="1400" dirty="0"/>
          </a:p>
          <a:p>
            <a:pPr marL="0" indent="0"/>
            <a:r>
              <a:rPr lang="en-US" dirty="0"/>
              <a:t>E-mails </a:t>
            </a:r>
            <a:r>
              <a:rPr lang="en-US" sz="1800" dirty="0"/>
              <a:t>(</a:t>
            </a:r>
            <a:r>
              <a:rPr lang="en-US" sz="1800" dirty="0">
                <a:hlinkClick r:id="rId15"/>
              </a:rPr>
              <a:t>http://www.ieee802.org/11/email/stds-802-11-aani/</a:t>
            </a:r>
            <a:r>
              <a:rPr lang="en-US" sz="1800" dirty="0"/>
              <a:t>) - There have been new two e-mails of interest:</a:t>
            </a:r>
          </a:p>
          <a:p>
            <a:r>
              <a:rPr lang="en-US" sz="1600" dirty="0">
                <a:hlinkClick r:id="rId16"/>
              </a:rPr>
              <a:t>[STDS-802-11-AANI] Submissions to ITU-R WP5D - New information</a:t>
            </a:r>
            <a:r>
              <a:rPr lang="en-US" sz="1600" dirty="0"/>
              <a:t> </a:t>
            </a:r>
          </a:p>
          <a:p>
            <a:r>
              <a:rPr lang="en-US" sz="1600" dirty="0">
                <a:hlinkClick r:id="rId17"/>
              </a:rPr>
              <a:t>[STDS-802-11-AANI] Follow up of the AANI SC 18 December 2017 Teleconference</a:t>
            </a:r>
            <a:r>
              <a:rPr lang="en-US" sz="1600" dirty="0"/>
              <a:t> </a:t>
            </a:r>
          </a:p>
          <a:p>
            <a:endParaRPr lang="en-US" dirty="0"/>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14101100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8309</TotalTime>
  <Words>1543</Words>
  <Application>Microsoft Office PowerPoint</Application>
  <PresentationFormat>Widescreen</PresentationFormat>
  <Paragraphs>187</Paragraphs>
  <Slides>14</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2" baseType="lpstr">
      <vt:lpstr>Arial Unicode MS</vt:lpstr>
      <vt:lpstr>MS Gothic</vt:lpstr>
      <vt:lpstr>Arial</vt:lpstr>
      <vt:lpstr>Helvetica</vt:lpstr>
      <vt:lpstr>Monotype Sorts</vt:lpstr>
      <vt:lpstr>Times New Roman</vt:lpstr>
      <vt:lpstr>Office Theme</vt:lpstr>
      <vt:lpstr>Document</vt:lpstr>
      <vt:lpstr>AANI SC Agenda 8 January 2018 Teleconference</vt:lpstr>
      <vt:lpstr>Abstract</vt:lpstr>
      <vt:lpstr>Reminders and Rules</vt:lpstr>
      <vt:lpstr>Agenda</vt:lpstr>
      <vt:lpstr>Guidelines for IEEE-SA Meetings</vt:lpstr>
      <vt:lpstr>Resources – URLs</vt:lpstr>
      <vt:lpstr>Participation in IEEE 802 Meetings</vt:lpstr>
      <vt:lpstr>Continue discussion on the 802.11 IMT-2020 RIT Proposal</vt:lpstr>
      <vt:lpstr>Discussion on: 802.11 IMT-2020 RIT Proposal Contributions and E-mails </vt:lpstr>
      <vt:lpstr>New Contributions -  802.11 IMT-2020 RIT Proposal</vt:lpstr>
      <vt:lpstr>Proposed Way Forward  (based on discussions, not agreed)</vt:lpstr>
      <vt:lpstr>802.11 IMT-2020 Proposal Assignment/Schedule</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Agenda 04 December 2017 Teleconference</dc:title>
  <dc:creator>Levy, Joseph</dc:creator>
  <cp:lastModifiedBy>Levy, Joseph</cp:lastModifiedBy>
  <cp:revision>139</cp:revision>
  <cp:lastPrinted>1601-01-01T00:00:00Z</cp:lastPrinted>
  <dcterms:created xsi:type="dcterms:W3CDTF">2017-06-02T20:57:23Z</dcterms:created>
  <dcterms:modified xsi:type="dcterms:W3CDTF">2018-01-08T18:02:30Z</dcterms:modified>
</cp:coreProperties>
</file>