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66" r:id="rId5"/>
    <p:sldId id="265" r:id="rId6"/>
    <p:sldId id="267" r:id="rId7"/>
    <p:sldId id="268" r:id="rId8"/>
    <p:sldId id="269" r:id="rId9"/>
    <p:sldId id="270" r:id="rId10"/>
    <p:sldId id="271" r:id="rId11"/>
    <p:sldId id="272" r:id="rId12"/>
    <p:sldId id="273" r:id="rId13"/>
    <p:sldId id="274" r:id="rId14"/>
    <p:sldId id="275" r:id="rId15"/>
    <p:sldId id="276"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0" autoAdjust="0"/>
    <p:restoredTop sz="94660"/>
  </p:normalViewPr>
  <p:slideViewPr>
    <p:cSldViewPr>
      <p:cViewPr varScale="1">
        <p:scale>
          <a:sx n="74" d="100"/>
          <a:sy n="74" d="100"/>
        </p:scale>
        <p:origin x="78" y="3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Mark Hamilton, Ruckus/ARRIS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Mark Hamilton, Ruckus/ARRIS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237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522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387062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15009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3987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96448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03829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30903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2404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05433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187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21606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Mark Hamilton, Ruckus/ARRIS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Mark Hamilton, Ruckus/ARRIS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Mark Hamilton, Ruckus/ARRIS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2018</a:t>
            </a:r>
            <a:endParaRPr lang="en-GB"/>
          </a:p>
        </p:txBody>
      </p:sp>
      <p:sp>
        <p:nvSpPr>
          <p:cNvPr id="6" name="Footer Placeholder 5"/>
          <p:cNvSpPr>
            <a:spLocks noGrp="1"/>
          </p:cNvSpPr>
          <p:nvPr>
            <p:ph type="ftr" idx="11"/>
          </p:nvPr>
        </p:nvSpPr>
        <p:spPr/>
        <p:txBody>
          <a:bodyPr/>
          <a:lstStyle>
            <a:lvl1pPr>
              <a:defRPr/>
            </a:lvl1pPr>
          </a:lstStyle>
          <a:p>
            <a:r>
              <a:rPr lang="en-GB"/>
              <a:t>Mark Hamilton, Ruckus/ARRIS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Mark Hamilton, Ruckus/ARRIS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2018</a:t>
            </a:r>
            <a:endParaRPr lang="en-GB"/>
          </a:p>
        </p:txBody>
      </p:sp>
      <p:sp>
        <p:nvSpPr>
          <p:cNvPr id="4" name="Footer Placeholder 3"/>
          <p:cNvSpPr>
            <a:spLocks noGrp="1"/>
          </p:cNvSpPr>
          <p:nvPr>
            <p:ph type="ftr" idx="11"/>
          </p:nvPr>
        </p:nvSpPr>
        <p:spPr/>
        <p:txBody>
          <a:bodyPr/>
          <a:lstStyle>
            <a:lvl1pPr>
              <a:defRPr/>
            </a:lvl1pPr>
          </a:lstStyle>
          <a:p>
            <a:r>
              <a:rPr lang="en-GB"/>
              <a:t>Mark Hamilton, Ruckus/ARRIS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2018</a:t>
            </a:r>
            <a:endParaRPr lang="en-GB"/>
          </a:p>
        </p:txBody>
      </p:sp>
      <p:sp>
        <p:nvSpPr>
          <p:cNvPr id="3" name="Footer Placeholder 2"/>
          <p:cNvSpPr>
            <a:spLocks noGrp="1"/>
          </p:cNvSpPr>
          <p:nvPr>
            <p:ph type="ftr" idx="11"/>
          </p:nvPr>
        </p:nvSpPr>
        <p:spPr/>
        <p:txBody>
          <a:bodyPr/>
          <a:lstStyle>
            <a:lvl1pPr>
              <a:defRPr/>
            </a:lvl1pPr>
          </a:lstStyle>
          <a:p>
            <a:r>
              <a:rPr lang="en-GB"/>
              <a:t>Mark Hamilton, Ruckus/ARRIS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Mark Hamilton, Ruckus/ARRIS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Mark Hamilton, Ruckus/ARRIS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Mark Hamilton, Ruckus/ARRIS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802.11-18/0052r2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MIB </a:t>
            </a:r>
            <a:r>
              <a:rPr lang="en-GB" dirty="0" err="1">
                <a:latin typeface="Times New Roman" pitchFamily="18" charset="0"/>
                <a:ea typeface="MS Gothic" pitchFamily="49" charset="-128"/>
              </a:rPr>
              <a:t>TruthValue</a:t>
            </a:r>
            <a:r>
              <a:rPr lang="en-GB" dirty="0">
                <a:latin typeface="Times New Roman" pitchFamily="18" charset="0"/>
                <a:ea typeface="MS Gothic" pitchFamily="49" charset="-128"/>
              </a:rPr>
              <a:t> Usage Patterns Presentation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a:latin typeface="Times New Roman" pitchFamily="18" charset="0"/>
                <a:ea typeface="MS Gothic" pitchFamily="49" charset="-128"/>
              </a:rPr>
              <a:t>2018-01-15</a:t>
            </a:r>
            <a:endParaRPr lang="en-GB" sz="2000" b="0" dirty="0"/>
          </a:p>
        </p:txBody>
      </p:sp>
      <p:sp>
        <p:nvSpPr>
          <p:cNvPr id="6" name="Date Placeholder 3"/>
          <p:cNvSpPr>
            <a:spLocks noGrp="1"/>
          </p:cNvSpPr>
          <p:nvPr>
            <p:ph type="dt" idx="10"/>
          </p:nvPr>
        </p:nvSpPr>
        <p:spPr/>
        <p:txBody>
          <a:bodyPr/>
          <a:lstStyle/>
          <a:p>
            <a:r>
              <a:rPr lang="en-US"/>
              <a:t>January 2018</a:t>
            </a:r>
            <a:endParaRPr lang="en-GB" dirty="0"/>
          </a:p>
        </p:txBody>
      </p:sp>
      <p:sp>
        <p:nvSpPr>
          <p:cNvPr id="7" name="Footer Placeholder 4"/>
          <p:cNvSpPr>
            <a:spLocks noGrp="1"/>
          </p:cNvSpPr>
          <p:nvPr>
            <p:ph type="ftr" idx="11"/>
          </p:nvPr>
        </p:nvSpPr>
        <p:spPr/>
        <p:txBody>
          <a:bodyPr/>
          <a:lstStyle/>
          <a:p>
            <a:r>
              <a:rPr lang="en-GB"/>
              <a:t>Mark Hamilton, Ruckus/ARRIS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10421262"/>
              </p:ext>
            </p:extLst>
          </p:nvPr>
        </p:nvGraphicFramePr>
        <p:xfrm>
          <a:off x="992188" y="2417763"/>
          <a:ext cx="10182225" cy="2463800"/>
        </p:xfrm>
        <a:graphic>
          <a:graphicData uri="http://schemas.openxmlformats.org/presentationml/2006/ole">
            <mc:AlternateContent xmlns:mc="http://schemas.openxmlformats.org/markup-compatibility/2006">
              <mc:Choice xmlns:v="urn:schemas-microsoft-com:vml" Requires="v">
                <p:oleObj spid="_x0000_s3109"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2188" y="2417763"/>
                        <a:ext cx="10182225" cy="246380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we care about, in the patterns of use?</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First, let’s limit the discussion to attributes of type “</a:t>
            </a:r>
            <a:r>
              <a:rPr lang="en-US" dirty="0" err="1"/>
              <a:t>TruthValue</a:t>
            </a:r>
            <a:r>
              <a:rPr lang="en-US" dirty="0"/>
              <a:t>”.  These are ‘true’ or ‘false’ items.</a:t>
            </a:r>
          </a:p>
          <a:p>
            <a:pPr>
              <a:buFont typeface="Times New Roman" pitchFamily="16" charset="0"/>
              <a:buChar char="•"/>
            </a:pPr>
            <a:r>
              <a:rPr lang="en-US" sz="2400" b="1" dirty="0">
                <a:cs typeface="+mn-cs"/>
              </a:rPr>
              <a:t>Then, consider the following:</a:t>
            </a:r>
          </a:p>
          <a:p>
            <a:pPr lvl="1">
              <a:buFont typeface="Times New Roman" pitchFamily="16" charset="0"/>
              <a:buChar char="•"/>
            </a:pPr>
            <a:r>
              <a:rPr lang="en-US" b="1" dirty="0">
                <a:cs typeface="+mn-cs"/>
              </a:rPr>
              <a:t>Is it ‘hard-coded’, like a capability of the implementation?</a:t>
            </a:r>
          </a:p>
          <a:p>
            <a:pPr lvl="1">
              <a:buFont typeface="Times New Roman" pitchFamily="16" charset="0"/>
              <a:buChar char="•"/>
            </a:pPr>
            <a:r>
              <a:rPr lang="en-US" b="1" dirty="0">
                <a:cs typeface="+mn-cs"/>
              </a:rPr>
              <a:t>Or, can it be switched on and off, and if so when and what happens at the transitions?</a:t>
            </a:r>
          </a:p>
          <a:p>
            <a:pPr lvl="1">
              <a:buFont typeface="Times New Roman" pitchFamily="16" charset="0"/>
              <a:buChar char="•"/>
            </a:pPr>
            <a:r>
              <a:rPr lang="en-US" b="1" dirty="0">
                <a:cs typeface="+mn-cs"/>
              </a:rPr>
              <a:t>Some (like dot11SpectrumManagementRequired) are dictated by a ‘primary’ device, and have to be enabled (or learned) by a ‘secondary’ device to enable interoperation.</a:t>
            </a:r>
          </a:p>
          <a:p>
            <a:pPr lvl="1">
              <a:buFont typeface="Times New Roman" pitchFamily="16" charset="0"/>
              <a:buChar char="•"/>
            </a:pPr>
            <a:r>
              <a:rPr lang="en-US" b="1" dirty="0">
                <a:cs typeface="+mn-cs"/>
              </a:rPr>
              <a:t>And, for the above, can the primary change the state?  If so, when, and what happens?</a:t>
            </a:r>
          </a:p>
          <a:p>
            <a:pPr lvl="1">
              <a:buFont typeface="Times New Roman" pitchFamily="16" charset="0"/>
              <a:buChar char="•"/>
            </a:pPr>
            <a:r>
              <a:rPr lang="en-US" b="1" dirty="0">
                <a:cs typeface="+mn-cs"/>
              </a:rPr>
              <a:t>Or, some that can be switched on and off don’t get signaled, but just enable local behavior, such as policy rules.</a:t>
            </a:r>
          </a:p>
          <a:p>
            <a:pPr lvl="1">
              <a:buFont typeface="Times New Roman" pitchFamily="16" charset="0"/>
              <a:buChar char="•"/>
            </a:pPr>
            <a:r>
              <a:rPr lang="en-US" b="1" dirty="0">
                <a:cs typeface="+mn-cs"/>
              </a:rPr>
              <a:t>Finally, some just don’t need to be in the MIB at all, and were meant as a “short-hand” for saying the device is capable of, or has enabled, some specific behavior.  But the “short-hand” resulted in 20 lines of definition for what could be said in a few words.</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28608475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Define patterns for each of those</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For each of the types of use described on the previous slide, we chose a descriptive suffix that helps recall the pattern, and 802.11 should be consistent in the use.  The recommended suffixes are:</a:t>
            </a:r>
          </a:p>
          <a:p>
            <a:pPr lvl="1">
              <a:buFont typeface="Times New Roman" pitchFamily="16" charset="0"/>
              <a:buChar char="•"/>
            </a:pPr>
            <a:r>
              <a:rPr lang="en-US" b="1" dirty="0">
                <a:cs typeface="+mn-cs"/>
              </a:rPr>
              <a:t>“Implemented” – for a static capability</a:t>
            </a:r>
          </a:p>
          <a:p>
            <a:pPr lvl="1">
              <a:buFont typeface="Times New Roman" pitchFamily="16" charset="0"/>
              <a:buChar char="•"/>
            </a:pPr>
            <a:r>
              <a:rPr lang="en-US" b="1" dirty="0">
                <a:cs typeface="+mn-cs"/>
              </a:rPr>
              <a:t>“Activated” – when it can be switched on and off</a:t>
            </a:r>
          </a:p>
          <a:p>
            <a:pPr lvl="1">
              <a:buFont typeface="Times New Roman" pitchFamily="16" charset="0"/>
              <a:buChar char="•"/>
            </a:pPr>
            <a:r>
              <a:rPr lang="en-US" b="1" dirty="0">
                <a:cs typeface="+mn-cs"/>
              </a:rPr>
              <a:t>“Required” – when a primary dictates the behavior to a secondary</a:t>
            </a:r>
          </a:p>
          <a:p>
            <a:pPr lvl="1">
              <a:buFont typeface="Times New Roman" pitchFamily="16" charset="0"/>
              <a:buChar char="•"/>
            </a:pPr>
            <a:r>
              <a:rPr lang="en-US" b="1" dirty="0">
                <a:cs typeface="+mn-cs"/>
              </a:rPr>
              <a:t>“Directed” – when a primary tells the secondary what to do, and can change those instructions over time</a:t>
            </a:r>
          </a:p>
          <a:p>
            <a:pPr lvl="1">
              <a:buFont typeface="Times New Roman" pitchFamily="16" charset="0"/>
              <a:buChar char="•"/>
            </a:pPr>
            <a:r>
              <a:rPr lang="en-US" b="1" dirty="0">
                <a:cs typeface="+mn-cs"/>
              </a:rPr>
              <a:t>“</a:t>
            </a:r>
            <a:r>
              <a:rPr lang="en-US" b="1" dirty="0" err="1">
                <a:cs typeface="+mn-cs"/>
              </a:rPr>
              <a:t>PolicyActive</a:t>
            </a:r>
            <a:r>
              <a:rPr lang="en-US" b="1" dirty="0">
                <a:cs typeface="+mn-cs"/>
              </a:rPr>
              <a:t>” – for things that are purely local behavior depending on the on/off setting</a:t>
            </a:r>
          </a:p>
          <a:p>
            <a:pPr>
              <a:buFont typeface="Times New Roman" pitchFamily="16" charset="0"/>
              <a:buChar char="•"/>
            </a:pPr>
            <a:r>
              <a:rPr lang="en-US" dirty="0"/>
              <a:t>And, note that some uses should not be in the MIB, following the “non-pattern” in the recommendations.</a:t>
            </a:r>
            <a:endParaRPr lang="en-US" b="1" dirty="0">
              <a:cs typeface="+mn-cs"/>
            </a:endParaRPr>
          </a:p>
          <a:p>
            <a:pPr lvl="1">
              <a:buFont typeface="Times New Roman" pitchFamily="16" charset="0"/>
              <a:buChar char="•"/>
            </a:pPr>
            <a:endParaRPr lang="en-US" b="1" dirty="0">
              <a:cs typeface="+mn-cs"/>
            </a:endParaRP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4040788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Guidance on how to choose, what to do</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Document 11-17/0355r13 provides:</a:t>
            </a:r>
          </a:p>
          <a:p>
            <a:pPr>
              <a:buFont typeface="Times New Roman" pitchFamily="16" charset="0"/>
              <a:buChar char="•"/>
            </a:pPr>
            <a:endParaRPr lang="en-US" b="1" dirty="0">
              <a:cs typeface="+mn-cs"/>
            </a:endParaRPr>
          </a:p>
          <a:p>
            <a:pPr>
              <a:buFont typeface="Times New Roman" pitchFamily="16" charset="0"/>
              <a:buChar char="•"/>
            </a:pPr>
            <a:r>
              <a:rPr lang="en-US" b="1" dirty="0">
                <a:cs typeface="+mn-cs"/>
              </a:rPr>
              <a:t>A description of each pattern, and when it applies</a:t>
            </a:r>
          </a:p>
          <a:p>
            <a:pPr>
              <a:buFont typeface="Times New Roman" pitchFamily="16" charset="0"/>
              <a:buChar char="•"/>
            </a:pPr>
            <a:r>
              <a:rPr lang="en-US" b="1" dirty="0">
                <a:cs typeface="+mn-cs"/>
              </a:rPr>
              <a:t>A format to use for the MIB attribution definition for that pattern, including the ‘suffix’ to use</a:t>
            </a:r>
          </a:p>
          <a:p>
            <a:pPr>
              <a:buFont typeface="Times New Roman" pitchFamily="16" charset="0"/>
              <a:buChar char="•"/>
            </a:pPr>
            <a:r>
              <a:rPr lang="en-US" b="1" dirty="0">
                <a:cs typeface="+mn-cs"/>
              </a:rPr>
              <a:t>An example of an attribute in 802.11-2016 that fits the pattern, and how it would appear.</a:t>
            </a:r>
          </a:p>
          <a:p>
            <a:pPr>
              <a:buFont typeface="Times New Roman" pitchFamily="16" charset="0"/>
              <a:buChar char="•"/>
            </a:pPr>
            <a:endParaRPr lang="en-US" b="1" dirty="0">
              <a:cs typeface="+mn-cs"/>
            </a:endParaRP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3563521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Recommendations</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Use these patterns for all </a:t>
            </a:r>
            <a:r>
              <a:rPr lang="en-US" dirty="0" err="1"/>
              <a:t>TruthValue</a:t>
            </a:r>
            <a:r>
              <a:rPr lang="en-US" dirty="0"/>
              <a:t> MIB attributes</a:t>
            </a:r>
          </a:p>
          <a:p>
            <a:pPr lvl="1">
              <a:buFont typeface="Times New Roman" pitchFamily="16" charset="0"/>
              <a:buChar char="•"/>
            </a:pPr>
            <a:r>
              <a:rPr lang="en-US" dirty="0"/>
              <a:t>Start using the patterns in all new work (new amendments)</a:t>
            </a:r>
          </a:p>
          <a:p>
            <a:pPr lvl="1">
              <a:buFont typeface="Times New Roman" pitchFamily="16" charset="0"/>
              <a:buChar char="•"/>
            </a:pPr>
            <a:r>
              <a:rPr lang="en-US" dirty="0"/>
              <a:t>Consider whether to update existing attributes and use to match the patterns (</a:t>
            </a:r>
            <a:r>
              <a:rPr lang="en-US" dirty="0" err="1"/>
              <a:t>REVmd</a:t>
            </a:r>
            <a:r>
              <a:rPr lang="en-US" dirty="0"/>
              <a:t>)</a:t>
            </a:r>
          </a:p>
          <a:p>
            <a:pPr>
              <a:buFont typeface="Times New Roman" pitchFamily="16" charset="0"/>
              <a:buChar char="•"/>
            </a:pPr>
            <a:endParaRPr lang="en-US" dirty="0"/>
          </a:p>
          <a:p>
            <a:pPr>
              <a:buFont typeface="Times New Roman" pitchFamily="16" charset="0"/>
              <a:buChar char="•"/>
            </a:pPr>
            <a:r>
              <a:rPr lang="en-US" dirty="0"/>
              <a:t>Remove MIB attributes with inefficient “short-hand”, and replace with in-line text</a:t>
            </a:r>
          </a:p>
          <a:p>
            <a:pPr>
              <a:buFont typeface="Times New Roman" pitchFamily="16" charset="0"/>
              <a:buChar char="•"/>
            </a:pPr>
            <a:endParaRPr lang="en-US" dirty="0"/>
          </a:p>
          <a:p>
            <a:pPr>
              <a:buFont typeface="Times New Roman" pitchFamily="16" charset="0"/>
              <a:buChar char="•"/>
            </a:pPr>
            <a:r>
              <a:rPr lang="en-US" dirty="0"/>
              <a:t>The attribute name suffixes defined in 11-15/0355r13 should only be used for </a:t>
            </a:r>
            <a:r>
              <a:rPr lang="en-US" dirty="0" err="1"/>
              <a:t>TruthValue</a:t>
            </a:r>
            <a:r>
              <a:rPr lang="en-US" dirty="0"/>
              <a:t> MIB attributes.  Other types of MIB attributes should use different name suffixes.</a:t>
            </a:r>
            <a:endParaRPr lang="en-US" b="1" dirty="0">
              <a:cs typeface="+mn-cs"/>
            </a:endParaRP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42912769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Follow-on</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Look at the “changes take effect” language in the MIB, </a:t>
            </a:r>
            <a:r>
              <a:rPr lang="en-GB" dirty="0"/>
              <a:t>especially “changes take effect at the next MLME-START [or MLME-JOIN].”  We suspect there are a lot of cut-and-paste errors, and other inconsistency in this language as well.</a:t>
            </a:r>
            <a:endParaRPr lang="en-US" dirty="0"/>
          </a:p>
          <a:p>
            <a:pPr>
              <a:buFont typeface="Times New Roman" pitchFamily="16" charset="0"/>
              <a:buChar char="•"/>
            </a:pPr>
            <a:endParaRPr lang="en-US" dirty="0"/>
          </a:p>
          <a:p>
            <a:pPr>
              <a:buFont typeface="Times New Roman" pitchFamily="16" charset="0"/>
              <a:buChar char="•"/>
            </a:pPr>
            <a:r>
              <a:rPr lang="en-US" dirty="0"/>
              <a:t>Look at attributes of other types, beyond ‘</a:t>
            </a:r>
            <a:r>
              <a:rPr lang="en-US" dirty="0" err="1"/>
              <a:t>TruthValue</a:t>
            </a:r>
            <a:r>
              <a:rPr lang="en-US" dirty="0"/>
              <a:t>’, for other consistency problems – but only if they lead to real-world confusion or misunderstanding of the Standard.  Let’s not waste our time…</a:t>
            </a:r>
            <a:endParaRPr lang="en-US" b="1" dirty="0">
              <a:cs typeface="+mn-cs"/>
            </a:endParaRP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27940865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For today</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GB" dirty="0"/>
              <a:t>Please review the document</a:t>
            </a:r>
          </a:p>
          <a:p>
            <a:pPr>
              <a:buFont typeface="Times New Roman" pitchFamily="16" charset="0"/>
              <a:buChar char="•"/>
            </a:pPr>
            <a:endParaRPr lang="en-GB" dirty="0"/>
          </a:p>
          <a:p>
            <a:pPr>
              <a:buFont typeface="Times New Roman" pitchFamily="16" charset="0"/>
              <a:buChar char="•"/>
            </a:pPr>
            <a:r>
              <a:rPr lang="en-GB" dirty="0"/>
              <a:t>Motion for Friday:</a:t>
            </a:r>
          </a:p>
          <a:p>
            <a:pPr lvl="1">
              <a:buFont typeface="Times New Roman" pitchFamily="16" charset="0"/>
              <a:buChar char="•"/>
            </a:pPr>
            <a:r>
              <a:rPr lang="en-US" dirty="0"/>
              <a:t>Request the 802.11 Working Group approves the use of 11-15/0355r13 as part of the Mandatory Draft Review process.</a:t>
            </a:r>
            <a:endParaRPr lang="en-US" sz="1800" b="1" dirty="0"/>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19198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11-09/0427r1 – ARC MIB recommendations</a:t>
            </a:r>
          </a:p>
          <a:p>
            <a:r>
              <a:rPr lang="en-GB" dirty="0"/>
              <a:t>11-09/0533r1 – Recommendation re MIB types and usage</a:t>
            </a:r>
          </a:p>
          <a:p>
            <a:r>
              <a:rPr lang="en-GB" dirty="0"/>
              <a:t>11-14/1068r0 – MIB Attributes Design Pattern background</a:t>
            </a:r>
          </a:p>
          <a:p>
            <a:r>
              <a:rPr lang="en-GB" dirty="0"/>
              <a:t>11-14/1281r4 – MIB Attributes Analysis</a:t>
            </a:r>
          </a:p>
          <a:p>
            <a:r>
              <a:rPr lang="en-GB" dirty="0"/>
              <a:t>11-15/0355r13 – MIB </a:t>
            </a:r>
            <a:r>
              <a:rPr lang="en-GB" dirty="0" err="1"/>
              <a:t>TruthValue</a:t>
            </a:r>
            <a:r>
              <a:rPr lang="en-GB" dirty="0"/>
              <a:t> usage patterns</a:t>
            </a:r>
          </a:p>
          <a:p>
            <a:r>
              <a:rPr lang="en-GB" dirty="0"/>
              <a:t>11-17/0475r9 – MIB pattern analysis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an overview of 11-15/0355r13 (note the year!), to aid the 802.11 Working Group in understanding the proposals in that document.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11-15/0355 makes a number of proposals for a common and consistent pattern of use for MIB attributes in 802.11, of type “</a:t>
            </a:r>
            <a:r>
              <a:rPr lang="en-GB" dirty="0" err="1"/>
              <a:t>TruthValue</a:t>
            </a:r>
            <a:r>
              <a:rPr lang="en-GB" dirty="0"/>
              <a:t>”.  It is proposed that these usage patterns be adopted by the Working Group for future amendments, and incorporated in the MDR process.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11-15/0355 is presented on behalf of the 802.11 ARC SC.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do I care what is in the MIB?</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Most vendors do not implement the MIB, literally.  Instead, a proprietary method of device/system management is provided, with similar (and probably subset) function.</a:t>
            </a:r>
          </a:p>
          <a:p>
            <a:pPr>
              <a:buFont typeface="Times New Roman" pitchFamily="16" charset="0"/>
              <a:buChar char="•"/>
            </a:pPr>
            <a:endParaRPr lang="en-GB" dirty="0"/>
          </a:p>
          <a:p>
            <a:pPr>
              <a:buFont typeface="Times New Roman" pitchFamily="16" charset="0"/>
              <a:buChar char="•"/>
            </a:pPr>
            <a:r>
              <a:rPr lang="en-GB" dirty="0"/>
              <a:t>HOWEVER, …</a:t>
            </a:r>
          </a:p>
          <a:p>
            <a:pPr>
              <a:buFont typeface="Times New Roman" pitchFamily="16" charset="0"/>
              <a:buChar char="•"/>
            </a:pPr>
            <a:endParaRPr lang="en-GB" dirty="0"/>
          </a:p>
          <a:p>
            <a:pPr>
              <a:buFont typeface="Times New Roman" pitchFamily="16" charset="0"/>
              <a:buChar char="•"/>
            </a:pPr>
            <a:r>
              <a:rPr lang="en-GB" dirty="0"/>
              <a:t>The MIB is used as a reference within 802.11 activities, and by other standards organizations, to help understand the </a:t>
            </a:r>
            <a:r>
              <a:rPr lang="en-GB" dirty="0" err="1"/>
              <a:t>behavior</a:t>
            </a:r>
            <a:r>
              <a:rPr lang="en-GB" dirty="0"/>
              <a:t> intention of the Standard.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29217" y="1981200"/>
            <a:ext cx="10361084" cy="4113213"/>
          </a:xfrm>
          <a:ln/>
        </p:spPr>
        <p:txBody>
          <a:bodyPr/>
          <a:lstStyle/>
          <a:p>
            <a:pPr>
              <a:buFont typeface="Times New Roman" pitchFamily="16" charset="0"/>
              <a:buChar char="•"/>
            </a:pPr>
            <a:r>
              <a:rPr lang="en-GB" dirty="0"/>
              <a:t>Example 1: </a:t>
            </a:r>
            <a:r>
              <a:rPr lang="en-US" dirty="0"/>
              <a:t>dot11QBSSLoadImplemented</a:t>
            </a:r>
            <a:endParaRPr lang="en-GB" dirty="0"/>
          </a:p>
          <a:p>
            <a:pPr lvl="1">
              <a:buFont typeface="Times New Roman" pitchFamily="16" charset="0"/>
              <a:buChar char="•"/>
            </a:pPr>
            <a:r>
              <a:rPr lang="en-GB" dirty="0"/>
              <a:t>A test: what does this attribute mean?</a:t>
            </a:r>
          </a:p>
          <a:p>
            <a:pPr lvl="1">
              <a:buFont typeface="Times New Roman" pitchFamily="16" charset="0"/>
              <a:buChar char="•"/>
            </a:pPr>
            <a:r>
              <a:rPr lang="en-GB" dirty="0"/>
              <a:t>You probably all got this correct</a:t>
            </a:r>
          </a:p>
          <a:p>
            <a:pPr lvl="1">
              <a:buFont typeface="Times New Roman" pitchFamily="16" charset="0"/>
              <a:buChar char="•"/>
            </a:pPr>
            <a:r>
              <a:rPr lang="en-GB" dirty="0"/>
              <a:t>Answer: </a:t>
            </a:r>
          </a:p>
          <a:p>
            <a:pPr marL="914400" lvl="2" indent="0"/>
            <a:r>
              <a:rPr lang="en-US" sz="2000" dirty="0"/>
              <a:t>This attribute, when true, indicates that the AP implementation is capable of generating and transmitting the BSS load element in the Beacon and Probe Response frames.  The capability is disabled, otherwise.</a:t>
            </a:r>
            <a:endParaRPr lang="en-US" dirty="0"/>
          </a:p>
          <a:p>
            <a:pPr marL="914400" lvl="2" indent="0"/>
            <a:r>
              <a:rPr lang="en-GB" sz="2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384956400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1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218">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218">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21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21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14401" y="1600200"/>
            <a:ext cx="10361084" cy="4113213"/>
          </a:xfrm>
          <a:ln/>
        </p:spPr>
        <p:txBody>
          <a:bodyPr/>
          <a:lstStyle/>
          <a:p>
            <a:pPr>
              <a:buFont typeface="Times New Roman" pitchFamily="16" charset="0"/>
              <a:buChar char="•"/>
            </a:pPr>
            <a:r>
              <a:rPr lang="en-GB" dirty="0"/>
              <a:t>Example 2: dot11TxSTBCOptionImplemented</a:t>
            </a:r>
          </a:p>
          <a:p>
            <a:pPr lvl="1">
              <a:buFont typeface="Times New Roman" pitchFamily="16" charset="0"/>
              <a:buChar char="•"/>
            </a:pPr>
            <a:r>
              <a:rPr lang="en-GB" dirty="0"/>
              <a:t>Next test: what does this attribute mean?</a:t>
            </a:r>
          </a:p>
          <a:p>
            <a:pPr lvl="1">
              <a:buFont typeface="Times New Roman" pitchFamily="16" charset="0"/>
              <a:buChar char="•"/>
            </a:pPr>
            <a:r>
              <a:rPr lang="en-GB" dirty="0"/>
              <a:t>Answer: </a:t>
            </a:r>
          </a:p>
          <a:p>
            <a:pPr marL="914400" lvl="2" indent="0"/>
            <a:r>
              <a:rPr lang="en-US" sz="2000" dirty="0"/>
              <a:t>This attribute, when true, indicates that the entity is capable of transmitting frames using STBC option.</a:t>
            </a:r>
          </a:p>
          <a:p>
            <a:pPr lvl="1">
              <a:buFont typeface="Times New Roman" pitchFamily="16" charset="0"/>
              <a:buChar char="•"/>
            </a:pPr>
            <a:r>
              <a:rPr lang="en-US" dirty="0"/>
              <a:t>Seems okay, right?</a:t>
            </a:r>
          </a:p>
          <a:p>
            <a:pPr>
              <a:buFont typeface="Times New Roman" pitchFamily="16" charset="0"/>
              <a:buChar char="•"/>
            </a:pPr>
            <a:r>
              <a:rPr lang="en-GB" dirty="0"/>
              <a:t>dot11TxSTBCOptionActivated:</a:t>
            </a:r>
          </a:p>
          <a:p>
            <a:pPr marL="914400" lvl="2" indent="0"/>
            <a:r>
              <a:rPr lang="en-US" sz="2000" dirty="0"/>
              <a:t>This attribute, when true, indicates that the entity is capable of transmitting frames using STBC option.</a:t>
            </a:r>
          </a:p>
          <a:p>
            <a:pPr lvl="1">
              <a:buFont typeface="Times New Roman" pitchFamily="16" charset="0"/>
              <a:buChar char="•"/>
            </a:pPr>
            <a:r>
              <a:rPr lang="en-US" dirty="0"/>
              <a:t>So, reading “when dot11TxSTBCOptionImplemented is true” would probably lead you to a bad assumption that STBC was actually being used (was also Activated).</a:t>
            </a:r>
          </a:p>
          <a:p>
            <a:pPr>
              <a:buFont typeface="Times New Roman" pitchFamily="16" charset="0"/>
              <a:buChar char="•"/>
            </a:pPr>
            <a:r>
              <a:rPr lang="en-US" dirty="0"/>
              <a:t>OK, that’s a potential for confusion… </a:t>
            </a:r>
          </a:p>
          <a:p>
            <a:pPr>
              <a:buFont typeface="Times New Roman" pitchFamily="16" charset="0"/>
              <a:buChar char="•"/>
            </a:pPr>
            <a:r>
              <a:rPr lang="en-US" dirty="0"/>
              <a:t>Is it “Implemented” or “Activated” that matters, each time?</a:t>
            </a:r>
          </a:p>
          <a:p>
            <a:pPr marL="0" indent="0"/>
            <a:r>
              <a:rPr lang="en-US" dirty="0"/>
              <a:t> </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3759501024"/>
      </p:ext>
    </p:extLst>
  </p:cSld>
  <p:clrMapOvr>
    <a:masterClrMapping/>
  </p:clrMapOvr>
  <p:transition spd="med"/>
  <p:timing>
    <p:tnLst>
      <p:par>
        <p:cTn id="1" dur="indefinite" restart="never" nodeType="tmRoot">
          <p:childTnLst>
            <p:seq concurrent="1" nextAc="seek">
              <p:cTn id="2" dur="0"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21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1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8">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218">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218">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18">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218">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21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GB" dirty="0"/>
              <a:t>Example 3: dot11RSNAConfigPairwiseCipherImplemented</a:t>
            </a:r>
          </a:p>
          <a:p>
            <a:pPr lvl="1">
              <a:buFont typeface="Times New Roman" pitchFamily="16" charset="0"/>
              <a:buChar char="•"/>
            </a:pPr>
            <a:r>
              <a:rPr lang="en-GB" dirty="0"/>
              <a:t>Next test: what does this attribute mean?</a:t>
            </a:r>
          </a:p>
          <a:p>
            <a:pPr lvl="1">
              <a:buFont typeface="Times New Roman" pitchFamily="16" charset="0"/>
              <a:buChar char="•"/>
            </a:pPr>
            <a:r>
              <a:rPr lang="en-GB" dirty="0"/>
              <a:t>Answer: </a:t>
            </a:r>
          </a:p>
          <a:p>
            <a:pPr marL="914400" lvl="2" indent="0"/>
            <a:r>
              <a:rPr lang="en-US" sz="2000" dirty="0"/>
              <a:t>This is an OCTETSTRING.</a:t>
            </a:r>
          </a:p>
          <a:p>
            <a:pPr marL="914400" lvl="2" indent="0"/>
            <a:r>
              <a:rPr lang="en-US" sz="2000" dirty="0"/>
              <a:t>This attribute is the selector of a supported pairwise cipher. It consists of an OUI or CID (the first 3 octets) and a cipher suite identifier (the last octet).</a:t>
            </a:r>
          </a:p>
          <a:p>
            <a:pPr marL="342900" lvl="1" indent="-342900">
              <a:spcBef>
                <a:spcPts val="600"/>
              </a:spcBef>
              <a:buFont typeface="Times New Roman" pitchFamily="16" charset="0"/>
              <a:buChar char="•"/>
            </a:pPr>
            <a:endParaRPr lang="en-US" sz="2400" b="1" dirty="0">
              <a:cs typeface="+mn-cs"/>
            </a:endParaRPr>
          </a:p>
          <a:p>
            <a:pPr marL="342900" lvl="1" indent="-342900">
              <a:spcBef>
                <a:spcPts val="600"/>
              </a:spcBef>
              <a:buFont typeface="Times New Roman" pitchFamily="16" charset="0"/>
              <a:buChar char="•"/>
            </a:pPr>
            <a:r>
              <a:rPr lang="en-US" sz="2400" b="1" dirty="0">
                <a:cs typeface="+mn-cs"/>
              </a:rPr>
              <a:t>Ugh, this is getting messy …</a:t>
            </a:r>
          </a:p>
          <a:p>
            <a:pPr marL="0" lvl="1" indent="0">
              <a:spcBef>
                <a:spcPts val="600"/>
              </a:spcBef>
            </a:pPr>
            <a:r>
              <a:rPr lang="en-US" sz="2400" b="1" dirty="0">
                <a:cs typeface="+mn-cs"/>
              </a:rPr>
              <a:t> </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1528171281"/>
      </p:ext>
    </p:extLst>
  </p:cSld>
  <p:clrMapOvr>
    <a:masterClrMapping/>
  </p:clrMapOvr>
  <p:transition spd="med"/>
  <p:timing>
    <p:tnLst>
      <p:par>
        <p:cTn id="1" dur="indefinite" restart="never" nodeType="tmRoot">
          <p:childTnLst>
            <p:seq concurrent="1" nextAc="seek">
              <p:cTn id="2" dur="0"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21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1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8">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GB" dirty="0"/>
              <a:t>Example 4: dot11AssociateInNQBSS</a:t>
            </a:r>
          </a:p>
          <a:p>
            <a:pPr lvl="1">
              <a:buFont typeface="Times New Roman" pitchFamily="16" charset="0"/>
              <a:buChar char="•"/>
            </a:pPr>
            <a:r>
              <a:rPr lang="en-GB" dirty="0"/>
              <a:t>Next test: what does this attribute mean?</a:t>
            </a:r>
          </a:p>
          <a:p>
            <a:pPr lvl="1">
              <a:buFont typeface="Times New Roman" pitchFamily="16" charset="0"/>
              <a:buChar char="•"/>
            </a:pPr>
            <a:r>
              <a:rPr lang="en-GB" dirty="0"/>
              <a:t>Answer: </a:t>
            </a:r>
          </a:p>
          <a:p>
            <a:pPr marL="914400" lvl="2" indent="0"/>
            <a:r>
              <a:rPr lang="en-US" sz="2000" dirty="0"/>
              <a:t>This attribute, when true, indicates that the station may associate in a non-QoS BSS. When false, this attribute indicates that the station does not associate in a non-QoS BSS.</a:t>
            </a:r>
          </a:p>
          <a:p>
            <a:pPr marL="342900" lvl="1" indent="-342900">
              <a:spcBef>
                <a:spcPts val="600"/>
              </a:spcBef>
              <a:buFont typeface="Times New Roman" pitchFamily="16" charset="0"/>
              <a:buChar char="•"/>
            </a:pPr>
            <a:endParaRPr lang="en-US" sz="2400" b="1" dirty="0">
              <a:cs typeface="+mn-cs"/>
            </a:endParaRPr>
          </a:p>
          <a:p>
            <a:pPr marL="342900" lvl="1" indent="-342900">
              <a:spcBef>
                <a:spcPts val="600"/>
              </a:spcBef>
              <a:buFont typeface="Times New Roman" pitchFamily="16" charset="0"/>
              <a:buChar char="•"/>
            </a:pPr>
            <a:r>
              <a:rPr lang="en-US" sz="2400" b="1" dirty="0">
                <a:cs typeface="+mn-cs"/>
              </a:rPr>
              <a:t>So, some don’t have “Implemented” or “Activated” at all …</a:t>
            </a:r>
          </a:p>
          <a:p>
            <a:pPr marL="0" lvl="1" indent="0">
              <a:spcBef>
                <a:spcPts val="600"/>
              </a:spcBef>
            </a:pPr>
            <a:r>
              <a:rPr lang="en-US" sz="2400" b="1" dirty="0">
                <a:cs typeface="+mn-cs"/>
              </a:rPr>
              <a:t> </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893903919"/>
      </p:ext>
    </p:extLst>
  </p:cSld>
  <p:clrMapOvr>
    <a:masterClrMapping/>
  </p:clrMapOvr>
  <p:transition spd="med"/>
  <p:timing>
    <p:tnLst>
      <p:par>
        <p:cTn id="1" dur="indefinite" restart="never" nodeType="tmRoot">
          <p:childTnLst>
            <p:seq concurrent="1" nextAc="seek">
              <p:cTn id="2" dur="0"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21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1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21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GB" dirty="0"/>
              <a:t>Example 5: dot11SpectrumManagementRequired</a:t>
            </a:r>
          </a:p>
          <a:p>
            <a:pPr>
              <a:buFont typeface="Times New Roman" pitchFamily="16" charset="0"/>
              <a:buChar char="•"/>
            </a:pPr>
            <a:endParaRPr lang="en-GB" dirty="0"/>
          </a:p>
          <a:p>
            <a:pPr>
              <a:buFont typeface="Times New Roman" pitchFamily="16" charset="0"/>
              <a:buChar char="•"/>
            </a:pPr>
            <a:r>
              <a:rPr lang="en-GB" dirty="0"/>
              <a:t>What does </a:t>
            </a:r>
            <a:r>
              <a:rPr lang="en-GB" i="1" dirty="0"/>
              <a:t>that</a:t>
            </a:r>
            <a:r>
              <a:rPr lang="en-GB" dirty="0"/>
              <a:t> mean – “Required”??</a:t>
            </a:r>
          </a:p>
          <a:p>
            <a:pPr lvl="1">
              <a:buFont typeface="Times New Roman" pitchFamily="16" charset="0"/>
              <a:buChar char="•"/>
            </a:pPr>
            <a:r>
              <a:rPr lang="en-GB" dirty="0"/>
              <a:t>Answer: </a:t>
            </a:r>
          </a:p>
          <a:p>
            <a:pPr marL="914400" lvl="2" indent="0"/>
            <a:r>
              <a:rPr lang="en-US" sz="2000" dirty="0"/>
              <a:t>A STA uses the defined TPC and DFS procedures if this attribute is true; otherwise it does not use the defined TPC and DFS procedures.</a:t>
            </a:r>
          </a:p>
          <a:p>
            <a:pPr marL="342900" lvl="1" indent="-342900">
              <a:spcBef>
                <a:spcPts val="600"/>
              </a:spcBef>
              <a:buFont typeface="Times New Roman" pitchFamily="16" charset="0"/>
              <a:buChar char="•"/>
            </a:pPr>
            <a:r>
              <a:rPr lang="en-US" sz="2400" b="1" dirty="0">
                <a:cs typeface="+mn-cs"/>
              </a:rPr>
              <a:t>Oh, okay, so it is really “Activated”!</a:t>
            </a:r>
          </a:p>
          <a:p>
            <a:pPr marL="342900" lvl="1" indent="-342900">
              <a:spcBef>
                <a:spcPts val="600"/>
              </a:spcBef>
              <a:buFont typeface="Times New Roman" pitchFamily="16" charset="0"/>
              <a:buChar char="•"/>
            </a:pPr>
            <a:r>
              <a:rPr lang="en-US" sz="2400" b="1" dirty="0">
                <a:cs typeface="+mn-cs"/>
              </a:rPr>
              <a:t>So, some attributes don’t have “Implemented” or “Activated” at all …</a:t>
            </a:r>
          </a:p>
          <a:p>
            <a:pPr marL="342900" lvl="1" indent="-342900">
              <a:spcBef>
                <a:spcPts val="600"/>
              </a:spcBef>
              <a:buFont typeface="Times New Roman" pitchFamily="16" charset="0"/>
              <a:buChar char="•"/>
            </a:pPr>
            <a:endParaRPr lang="en-US" sz="2400" b="1" dirty="0">
              <a:cs typeface="+mn-cs"/>
            </a:endParaRPr>
          </a:p>
          <a:p>
            <a:pPr marL="342900" lvl="1" indent="-342900">
              <a:spcBef>
                <a:spcPts val="600"/>
              </a:spcBef>
              <a:buFont typeface="Times New Roman" pitchFamily="16" charset="0"/>
              <a:buChar char="•"/>
            </a:pPr>
            <a:r>
              <a:rPr lang="en-US" sz="2400" b="1" dirty="0">
                <a:cs typeface="+mn-cs"/>
              </a:rPr>
              <a:t>(But, it turns out this one is even messier…)</a:t>
            </a:r>
          </a:p>
          <a:p>
            <a:pPr marL="0" lvl="1" indent="0">
              <a:spcBef>
                <a:spcPts val="600"/>
              </a:spcBef>
            </a:pPr>
            <a:r>
              <a:rPr lang="en-US" sz="2400" b="1" dirty="0">
                <a:cs typeface="+mn-cs"/>
              </a:rPr>
              <a:t> </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2016924564"/>
      </p:ext>
    </p:extLst>
  </p:cSld>
  <p:clrMapOvr>
    <a:masterClrMapping/>
  </p:clrMapOvr>
  <p:transition spd="med"/>
  <p:timing>
    <p:tnLst>
      <p:par>
        <p:cTn id="1" dur="indefinite" restart="never" nodeType="tmRoot">
          <p:childTnLst>
            <p:seq concurrent="1" nextAc="seek">
              <p:cTn id="2" dur="0"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8">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8">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218">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21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Consistency means everyone reading the Standard can learn some simple patterns of use, and assume the correct pattern applies when reading the text.</a:t>
            </a:r>
          </a:p>
          <a:p>
            <a:pPr>
              <a:buFont typeface="Times New Roman" pitchFamily="16" charset="0"/>
              <a:buChar char="•"/>
            </a:pPr>
            <a:r>
              <a:rPr lang="en-US" sz="2400" b="1" dirty="0">
                <a:cs typeface="+mn-cs"/>
              </a:rPr>
              <a:t>Lack of consistency means we all </a:t>
            </a:r>
            <a:r>
              <a:rPr lang="en-US" dirty="0"/>
              <a:t>get confused at times about what a reference means, and we end up searching through the Standard’s text or the MIB to make sure we guessed right this time.</a:t>
            </a:r>
          </a:p>
          <a:p>
            <a:pPr>
              <a:buFont typeface="Times New Roman" pitchFamily="16" charset="0"/>
              <a:buChar char="•"/>
            </a:pPr>
            <a:r>
              <a:rPr lang="en-US" sz="2400" b="1" dirty="0">
                <a:cs typeface="+mn-cs"/>
              </a:rPr>
              <a:t>Waste of time …</a:t>
            </a:r>
          </a:p>
          <a:p>
            <a:pPr>
              <a:buFont typeface="Times New Roman" pitchFamily="16" charset="0"/>
              <a:buChar char="•"/>
            </a:pPr>
            <a:r>
              <a:rPr lang="en-US" dirty="0"/>
              <a:t>Leads to errors and confusion …</a:t>
            </a:r>
            <a:endParaRPr lang="en-US" sz="2400" b="1" dirty="0">
              <a:cs typeface="+mn-cs"/>
            </a:endParaRP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5502669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2777</TotalTime>
  <Words>1714</Words>
  <Application>Microsoft Office PowerPoint</Application>
  <PresentationFormat>Widescreen</PresentationFormat>
  <Paragraphs>226</Paragraphs>
  <Slides>16</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 Unicode MS</vt:lpstr>
      <vt:lpstr>MS Gothic</vt:lpstr>
      <vt:lpstr>Times New Roman</vt:lpstr>
      <vt:lpstr>Office Theme</vt:lpstr>
      <vt:lpstr>Document</vt:lpstr>
      <vt:lpstr>MIB TruthValue Usage Patterns Presentation</vt:lpstr>
      <vt:lpstr>Abstract</vt:lpstr>
      <vt:lpstr>Why do I care what is in the MIB?</vt:lpstr>
      <vt:lpstr>What’s the big deal about consistency?</vt:lpstr>
      <vt:lpstr>What’s the big deal about consistency?</vt:lpstr>
      <vt:lpstr>What’s the big deal about consistency?</vt:lpstr>
      <vt:lpstr>What’s the big deal about consistency?</vt:lpstr>
      <vt:lpstr>What’s the big deal about consistency?</vt:lpstr>
      <vt:lpstr>What’s the big deal about consistency?</vt:lpstr>
      <vt:lpstr>What do we care about, in the patterns of use?</vt:lpstr>
      <vt:lpstr>Define patterns for each of those</vt:lpstr>
      <vt:lpstr>Guidance on how to choose, what to do</vt:lpstr>
      <vt:lpstr>Recommendations</vt:lpstr>
      <vt:lpstr>Follow-on</vt:lpstr>
      <vt:lpstr>For today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MIB TruthValue usage patterns</dc:title>
  <dc:creator>Mark Hamilton</dc:creator>
  <cp:lastModifiedBy>Mark Hamilton</cp:lastModifiedBy>
  <cp:revision>28</cp:revision>
  <cp:lastPrinted>1601-01-01T00:00:00Z</cp:lastPrinted>
  <dcterms:created xsi:type="dcterms:W3CDTF">2018-01-05T18:08:30Z</dcterms:created>
  <dcterms:modified xsi:type="dcterms:W3CDTF">2018-01-16T20:05:12Z</dcterms:modified>
</cp:coreProperties>
</file>