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18" r:id="rId3"/>
    <p:sldId id="438" r:id="rId4"/>
    <p:sldId id="435" r:id="rId5"/>
    <p:sldId id="426" r:id="rId6"/>
    <p:sldId id="439" r:id="rId7"/>
    <p:sldId id="427" r:id="rId8"/>
    <p:sldId id="384" r:id="rId9"/>
    <p:sldId id="428" r:id="rId10"/>
    <p:sldId id="429" r:id="rId11"/>
    <p:sldId id="440" r:id="rId12"/>
    <p:sldId id="430" r:id="rId13"/>
    <p:sldId id="434" r:id="rId14"/>
    <p:sldId id="433" r:id="rId15"/>
    <p:sldId id="436" r:id="rId16"/>
    <p:sldId id="431" r:id="rId17"/>
    <p:sldId id="432" r:id="rId18"/>
    <p:sldId id="437" r:id="rId19"/>
    <p:sldId id="326" r:id="rId20"/>
    <p:sldId id="348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CC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7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802.11-18/0031r0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BQRP BQR LCTS </a:t>
            </a:r>
            <a:r>
              <a:rPr lang="en-US" dirty="0" smtClean="0"/>
              <a:t>DL MU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2017-12-04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223786"/>
              </p:ext>
            </p:extLst>
          </p:nvPr>
        </p:nvGraphicFramePr>
        <p:xfrm>
          <a:off x="838200" y="2819400"/>
          <a:ext cx="76962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Document" r:id="rId4" imgW="9864494" imgH="4264762" progId="Word.Document.8">
                  <p:embed/>
                </p:oleObj>
              </mc:Choice>
              <mc:Fallback>
                <p:oleObj name="Document" r:id="rId4" imgW="9864494" imgH="426476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696200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HE MU PPDU Needs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Trigger protects AP, no one protects DL PPDU recipients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85800" y="3937337"/>
            <a:ext cx="7696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476500" y="2946737"/>
            <a:ext cx="9906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</a:rPr>
              <a:t>Non-HT Trigger BQRP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195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195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95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2946737"/>
            <a:ext cx="20574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</a:rPr>
              <a:t>Un-protected DL HE MU PPDU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5500" y="5461337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HE TB PPDU cannot provide protection for next DL PPDU from non-HE STA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723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723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723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2200" y="2098982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Un-protected DL PPDU 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6896100" y="2499092"/>
            <a:ext cx="685800" cy="4476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895600" y="4623137"/>
            <a:ext cx="7239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8347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to Protect DL HE MU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Using MU-RTS, </a:t>
            </a:r>
            <a:r>
              <a:rPr lang="en-US" i="1" dirty="0" smtClean="0"/>
              <a:t>this only works for non-ER STA!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09600" y="3937337"/>
            <a:ext cx="777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590800" y="2946737"/>
            <a:ext cx="9906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</a:rPr>
              <a:t>HT Trigger BQRP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338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2946737"/>
            <a:ext cx="20574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</a:rPr>
              <a:t>Un-protected DL HE MU PPDU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850" y="5562600"/>
            <a:ext cx="339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Non-HT CTS protects next DL PPDU from non-HE STA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723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723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723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2200" y="2098982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Protected DL PPDU 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6896100" y="2499092"/>
            <a:ext cx="685800" cy="4476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5240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Non-HT CTS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5240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Non-HT CTS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5240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Non-HT CTS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5600" y="2237312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BQRP Trigger includes signaling bit to elicit CTS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3238500" y="2945198"/>
            <a:ext cx="685800" cy="4476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62000" y="2945198"/>
            <a:ext cx="6858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</a:rPr>
              <a:t>Non-HT Trigger MU-RTS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4300" y="5408711"/>
            <a:ext cx="3390900" cy="1015663"/>
          </a:xfrm>
          <a:prstGeom prst="rect">
            <a:avLst/>
          </a:prstGeom>
          <a:solidFill>
            <a:srgbClr val="FF3300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Non-HT CTS transmitted by ER STA not heard by AP, so the sequence FAILS</a:t>
            </a:r>
            <a:endParaRPr lang="en-US" sz="2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2743200" y="5181600"/>
            <a:ext cx="12954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67991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efficient and fixes 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AP indicates use of L-CTS to protect DL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09600" y="3937337"/>
            <a:ext cx="777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447800" y="2946737"/>
            <a:ext cx="9906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</a:rPr>
              <a:t>Non-HT Trigger BQRP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908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908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BQR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2946737"/>
            <a:ext cx="2057400" cy="990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</a:rPr>
              <a:t>Un-protected DL HE MU PPDU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0850" y="5461337"/>
            <a:ext cx="3390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Non-HT CTS protects the DL HE MU PPDU from non-HE STA interference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723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723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723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HE TB PPDU BA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2200" y="2098982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Protected DL PPDU 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6896100" y="2499092"/>
            <a:ext cx="685800" cy="4476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3695700" y="3937337"/>
            <a:ext cx="990600" cy="457200"/>
          </a:xfrm>
          <a:prstGeom prst="rect">
            <a:avLst/>
          </a:prstGeom>
          <a:solidFill>
            <a:srgbClr val="FFCC66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Non-HT CTS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695700" y="4394537"/>
            <a:ext cx="990600" cy="457200"/>
          </a:xfrm>
          <a:prstGeom prst="rect">
            <a:avLst/>
          </a:prstGeom>
          <a:solidFill>
            <a:srgbClr val="CCFFCC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Non-HT CTS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695700" y="4851737"/>
            <a:ext cx="990600" cy="457200"/>
          </a:xfrm>
          <a:prstGeom prst="rec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Non-HT CTS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52600" y="2237312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Trigger includes signaling bit to elicit CTS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2476500" y="2945198"/>
            <a:ext cx="685800" cy="4476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1000" y="449184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HE TB response confirms the TXOP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1981200" y="4572000"/>
            <a:ext cx="5334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4800600" y="4953000"/>
            <a:ext cx="457200" cy="5083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645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Parameters of LCTS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LCTS is meant to protect the DL PPDU reception at the non-AP STA (i.e. recipient location)</a:t>
            </a:r>
          </a:p>
          <a:p>
            <a:pPr lvl="1"/>
            <a:r>
              <a:rPr lang="en-US" dirty="0" smtClean="0"/>
              <a:t>TX Power of LCTS should be at normal (max) TX power to allow maximum protection</a:t>
            </a:r>
          </a:p>
          <a:p>
            <a:pPr lvl="2"/>
            <a:r>
              <a:rPr lang="en-US" dirty="0" smtClean="0"/>
              <a:t>i.e. do not send LCTS at a TX power which is adjust for the Target RSSI as indicated in the Trigger frame</a:t>
            </a:r>
          </a:p>
          <a:p>
            <a:pPr lvl="3"/>
            <a:r>
              <a:rPr lang="en-US" dirty="0" smtClean="0"/>
              <a:t>The LCTS is not intended for the AP</a:t>
            </a:r>
          </a:p>
          <a:p>
            <a:pPr lvl="3"/>
            <a:r>
              <a:rPr lang="en-US" dirty="0" smtClean="0"/>
              <a:t>BQRP response confirms the TXOP is established, LCTS is for protection at LCTS transmitter location</a:t>
            </a:r>
          </a:p>
          <a:p>
            <a:pPr lvl="1"/>
            <a:r>
              <a:rPr lang="en-US" dirty="0" smtClean="0"/>
              <a:t>Other parameters, e.g. MCS, are determined by normal MU-RTS response (see 27.2.5.3 CTS Response to MU-RTS)</a:t>
            </a:r>
          </a:p>
          <a:p>
            <a:pPr lvl="2"/>
            <a:r>
              <a:rPr lang="en-US" dirty="0" smtClean="0"/>
              <a:t>E.g. Rate = 6 Mbps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15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Hidden LCTS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all users are ER, it is possible that the AP does not hear any of the LCTS that are transmitted</a:t>
            </a:r>
          </a:p>
          <a:p>
            <a:pPr lvl="1"/>
            <a:r>
              <a:rPr lang="en-US" dirty="0" smtClean="0"/>
              <a:t>Need allowance for AP to proceed in case when LCTS is not heard</a:t>
            </a:r>
          </a:p>
          <a:p>
            <a:pPr lvl="1"/>
            <a:r>
              <a:rPr lang="en-US" dirty="0" smtClean="0"/>
              <a:t>I.e. if AP sets POLL-CTS bit in a Trigger frame, then</a:t>
            </a:r>
          </a:p>
          <a:p>
            <a:pPr lvl="2"/>
            <a:r>
              <a:rPr lang="en-US" dirty="0" smtClean="0"/>
              <a:t>If AP receives HE TB PPDU, it waits for SIFS + LCTS + SIFS and then proceeds with TXOP sequence, regardless of whether it heard LCTS or not</a:t>
            </a:r>
          </a:p>
          <a:p>
            <a:pPr lvl="2"/>
            <a:r>
              <a:rPr lang="en-US" dirty="0" smtClean="0"/>
              <a:t>See other possible options in 11-18/0030r0, which discusses this concept in the context of the existing MU-RTS exchange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4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Trigger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case when the HE TB PPDU response to the initial Trigger is not heard by the AP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 must wait for a timeout of: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SIFS + HE TB PPDU Duration + SIFS + LCTS + SIFS + </a:t>
            </a:r>
            <a:r>
              <a:rPr lang="en-US" dirty="0" err="1" smtClean="0"/>
              <a:t>aRxPHYStartDelay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To avoid colliding with an LCTS on retry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1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POLL-CTS Subfield Location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447800"/>
          </a:xfrm>
        </p:spPr>
        <p:txBody>
          <a:bodyPr/>
          <a:lstStyle/>
          <a:p>
            <a:r>
              <a:rPr lang="en-US" dirty="0" smtClean="0"/>
              <a:t>Change B63 Reserved of </a:t>
            </a:r>
            <a:r>
              <a:rPr lang="en-US" dirty="0" smtClean="0">
                <a:solidFill>
                  <a:srgbClr val="FF0000"/>
                </a:solidFill>
              </a:rPr>
              <a:t>Common Info field </a:t>
            </a:r>
            <a:r>
              <a:rPr lang="en-US" dirty="0" smtClean="0"/>
              <a:t>to POLL-CTS</a:t>
            </a:r>
          </a:p>
          <a:p>
            <a:pPr lvl="1"/>
            <a:r>
              <a:rPr lang="en-US" dirty="0"/>
              <a:t>When POLL-CTS == </a:t>
            </a:r>
            <a:r>
              <a:rPr lang="en-US" dirty="0" smtClean="0"/>
              <a:t>1, recipient transmits LCTS SIFS after transmission of elicited HE TB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333625"/>
            <a:ext cx="80962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793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POLL-CTS Subfield Location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524000"/>
          </a:xfrm>
        </p:spPr>
        <p:txBody>
          <a:bodyPr/>
          <a:lstStyle/>
          <a:p>
            <a:r>
              <a:rPr lang="en-US" dirty="0"/>
              <a:t>Change </a:t>
            </a:r>
            <a:r>
              <a:rPr lang="en-US" dirty="0" smtClean="0"/>
              <a:t>B39 </a:t>
            </a:r>
            <a:r>
              <a:rPr lang="en-US" dirty="0"/>
              <a:t>Reserved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User Info field </a:t>
            </a:r>
            <a:r>
              <a:rPr lang="en-US" dirty="0" smtClean="0"/>
              <a:t>to POLL-CTS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POLL-CTS == </a:t>
            </a:r>
            <a:r>
              <a:rPr lang="en-US" dirty="0"/>
              <a:t>1, recipient transmits LCTS SIFS after transmission of </a:t>
            </a:r>
            <a:r>
              <a:rPr lang="en-US" dirty="0" smtClean="0"/>
              <a:t>elicited HE </a:t>
            </a:r>
            <a:r>
              <a:rPr lang="en-US" dirty="0"/>
              <a:t>TB </a:t>
            </a:r>
            <a:r>
              <a:rPr lang="en-US" dirty="0" smtClean="0"/>
              <a:t>PPDU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314575"/>
            <a:ext cx="81343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165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MU-RTS Trigger already elicits LCTS</a:t>
            </a:r>
          </a:p>
          <a:p>
            <a:r>
              <a:rPr lang="en-US" dirty="0" smtClean="0"/>
              <a:t>POLL-CTS subfield for MU-RTS shall always be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67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the addition of a new subfield POLL-CTS to be added to the </a:t>
            </a:r>
            <a:r>
              <a:rPr lang="en-US" dirty="0" err="1" smtClean="0">
                <a:solidFill>
                  <a:srgbClr val="FF0000"/>
                </a:solidFill>
              </a:rPr>
              <a:t>Common|User</a:t>
            </a:r>
            <a:r>
              <a:rPr lang="en-US" dirty="0" smtClean="0">
                <a:solidFill>
                  <a:srgbClr val="FF0000"/>
                </a:solidFill>
              </a:rPr>
              <a:t> Info </a:t>
            </a:r>
            <a:r>
              <a:rPr lang="en-US" dirty="0" smtClean="0"/>
              <a:t>field of the Trigger frame and the addition of AP behavior rules and non-AP STA rules to accompany the subfield which elicits a non-HT CTS that is transmitted SIFS after the HE TB PPDU elicited by the Trigger?</a:t>
            </a:r>
            <a:endParaRPr lang="en-US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To improve efficiency</a:t>
            </a:r>
            <a:endParaRPr lang="en-US" dirty="0" smtClean="0"/>
          </a:p>
          <a:p>
            <a:r>
              <a:rPr lang="en-US" dirty="0" smtClean="0"/>
              <a:t>Establish </a:t>
            </a:r>
            <a:r>
              <a:rPr lang="en-US" dirty="0" smtClean="0"/>
              <a:t>the sequence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BQRP (a </a:t>
            </a:r>
            <a:r>
              <a:rPr lang="en-US" dirty="0" smtClean="0"/>
              <a:t>Trigger </a:t>
            </a:r>
            <a:r>
              <a:rPr lang="en-US" dirty="0" smtClean="0"/>
              <a:t>for </a:t>
            </a:r>
            <a:r>
              <a:rPr lang="en-US" dirty="0" smtClean="0"/>
              <a:t>BQR, or generally, any Trigger)</a:t>
            </a:r>
            <a:endParaRPr lang="en-US" dirty="0" smtClean="0"/>
          </a:p>
          <a:p>
            <a:pPr lvl="1"/>
            <a:r>
              <a:rPr lang="en-US" dirty="0" smtClean="0"/>
              <a:t>HE TB </a:t>
            </a:r>
            <a:r>
              <a:rPr lang="en-US" dirty="0" smtClean="0"/>
              <a:t>BQR (i.e. elicited HE TB PPDU response)</a:t>
            </a:r>
            <a:endParaRPr lang="en-US" dirty="0" smtClean="0"/>
          </a:p>
          <a:p>
            <a:pPr lvl="1"/>
            <a:r>
              <a:rPr lang="en-US" dirty="0" smtClean="0"/>
              <a:t>Non-HT CTS and/or non-HT DUP CTS (TX by non-AP STA)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Optional overlapping CTS2SELF transmitted by the AP</a:t>
            </a:r>
          </a:p>
          <a:p>
            <a:pPr lvl="1"/>
            <a:r>
              <a:rPr lang="en-US" dirty="0" smtClean="0"/>
              <a:t>DL MU </a:t>
            </a:r>
            <a:r>
              <a:rPr lang="en-US" dirty="0" smtClean="0"/>
              <a:t>PPDU</a:t>
            </a:r>
          </a:p>
          <a:p>
            <a:pPr lvl="1"/>
            <a:r>
              <a:rPr lang="en-US" dirty="0" smtClean="0"/>
              <a:t>BA</a:t>
            </a:r>
            <a:endParaRPr lang="en-US" dirty="0" smtClean="0"/>
          </a:p>
          <a:p>
            <a:r>
              <a:rPr lang="en-US" dirty="0" smtClean="0"/>
              <a:t>Insertion of a command bit within the </a:t>
            </a:r>
            <a:r>
              <a:rPr lang="en-US" dirty="0" smtClean="0"/>
              <a:t>Trigger</a:t>
            </a:r>
            <a:endParaRPr lang="en-US" dirty="0" smtClean="0"/>
          </a:p>
          <a:p>
            <a:pPr lvl="1"/>
            <a:r>
              <a:rPr lang="en-US" dirty="0" smtClean="0"/>
              <a:t>New POLL-CTS subfield which is used to elicit non-HT CTS SIFS after the elicited HE </a:t>
            </a:r>
            <a:r>
              <a:rPr lang="en-US" dirty="0" smtClean="0"/>
              <a:t>TB </a:t>
            </a:r>
            <a:r>
              <a:rPr lang="en-US" dirty="0" smtClean="0"/>
              <a:t>PPDU</a:t>
            </a:r>
          </a:p>
          <a:p>
            <a:r>
              <a:rPr lang="en-US" dirty="0" smtClean="0"/>
              <a:t>Also consider ER implications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802.11-2016.pdf</a:t>
            </a:r>
          </a:p>
          <a:p>
            <a:r>
              <a:rPr lang="en-US" dirty="0"/>
              <a:t>[2] Draft </a:t>
            </a:r>
            <a:r>
              <a:rPr lang="en-US" dirty="0" smtClean="0"/>
              <a:t>P802.11ax_D2.0.pdf</a:t>
            </a:r>
          </a:p>
          <a:p>
            <a:r>
              <a:rPr lang="en-US" dirty="0" smtClean="0"/>
              <a:t>[3] 11-18-0056-00-00ax-CR-CID-14328.docx</a:t>
            </a:r>
          </a:p>
          <a:p>
            <a:r>
              <a:rPr lang="en-US" dirty="0" smtClean="0"/>
              <a:t>[4] 11-18-0030-00-00ax-ER-DL-protection-sequence.pptx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13827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74349"/>
              </p:ext>
            </p:extLst>
          </p:nvPr>
        </p:nvGraphicFramePr>
        <p:xfrm>
          <a:off x="838200" y="2362200"/>
          <a:ext cx="7467598" cy="3423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444"/>
                <a:gridCol w="478554"/>
                <a:gridCol w="609600"/>
                <a:gridCol w="592532"/>
                <a:gridCol w="2531668"/>
                <a:gridCol w="990600"/>
                <a:gridCol w="1600200"/>
              </a:tblGrid>
              <a:tr h="307236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 smtClean="0">
                          <a:effectLst/>
                        </a:rPr>
                        <a:t>13827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Yasuhiko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Inoue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 smtClean="0">
                          <a:effectLst/>
                        </a:rPr>
                        <a:t>243.27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27.5.2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"A STA may send BQRs to an AP to assist DL MU and UL MU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resource allocation in an efficient way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."</a:t>
                      </a:r>
                      <a:br>
                        <a:rPr lang="en-US" sz="14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/>
                      </a:r>
                      <a:br>
                        <a:rPr lang="en-US" sz="14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This text is ambiguous compared to the other sentence in this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subclause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Improve the text, e.g., "A non-AP HE STA may send BQRs to the AP with which it is associated to assist DL MU and UL MU resource allocation in an efficient way."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Revise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– 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Tgax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editor to include L-CTS transmission option within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BQR sequence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by implementing the changes shown in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11-18/0056r0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14328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010544"/>
              </p:ext>
            </p:extLst>
          </p:nvPr>
        </p:nvGraphicFramePr>
        <p:xfrm>
          <a:off x="838200" y="2362200"/>
          <a:ext cx="7467598" cy="414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444"/>
                <a:gridCol w="478554"/>
                <a:gridCol w="609600"/>
                <a:gridCol w="592532"/>
                <a:gridCol w="2531668"/>
                <a:gridCol w="990600"/>
                <a:gridCol w="1600200"/>
              </a:tblGrid>
              <a:tr h="307236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 smtClean="0">
                          <a:effectLst/>
                        </a:rPr>
                        <a:t>14328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Zhou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Lan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 smtClean="0">
                          <a:effectLst/>
                        </a:rPr>
                        <a:t>226.30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27.2.5.2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Malgun Gothic"/>
                        </a:rPr>
                        <a:t>MU-RTS procedure doesn't provide sufficient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Malgun Gothic"/>
                        </a:rPr>
                        <a:t>support for range extension mode </a:t>
                      </a:r>
                      <a:r>
                        <a:rPr lang="en-GB" sz="1600" dirty="0">
                          <a:effectLst/>
                          <a:latin typeface="Arial"/>
                          <a:ea typeface="Malgun Gothic"/>
                        </a:rPr>
                        <a:t>operation. A near edge STA after receive MU-RTS frame from AP may not be able to </a:t>
                      </a:r>
                      <a:r>
                        <a:rPr lang="en-GB" sz="1600" dirty="0" err="1">
                          <a:effectLst/>
                          <a:latin typeface="Arial"/>
                          <a:ea typeface="Malgun Gothic"/>
                        </a:rPr>
                        <a:t>succesfully</a:t>
                      </a:r>
                      <a:r>
                        <a:rPr lang="en-GB" sz="1600" dirty="0">
                          <a:effectLst/>
                          <a:latin typeface="Arial"/>
                          <a:ea typeface="Malgun Gothic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/>
                          <a:ea typeface="Malgun Gothic"/>
                        </a:rPr>
                        <a:t>deliever</a:t>
                      </a:r>
                      <a:r>
                        <a:rPr lang="en-GB" sz="1600" dirty="0">
                          <a:effectLst/>
                          <a:latin typeface="Arial"/>
                          <a:ea typeface="Malgun Gothic"/>
                        </a:rPr>
                        <a:t> CTS back to AP. As a consequence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Malgun Gothic"/>
                        </a:rPr>
                        <a:t>AP cannot use ER SU PPDU for DL transmission to the near edge STA. Need to enhance the MU-RTS/CTS operation to enable ER SU PPDU transmission</a:t>
                      </a:r>
                      <a:r>
                        <a:rPr lang="en-GB" sz="1600" dirty="0">
                          <a:effectLst/>
                          <a:latin typeface="Arial"/>
                          <a:ea typeface="Malgun Gothic"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Malgun Gothic"/>
                        </a:rPr>
                        <a:t>as in the comment</a:t>
                      </a:r>
                      <a:endParaRPr lang="en-US" sz="14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Revise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– 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Tgax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editor to include L-CTS transmission option within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trigger sequence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by implementing the changes shown in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11-18/0056r0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7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12593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33921"/>
              </p:ext>
            </p:extLst>
          </p:nvPr>
        </p:nvGraphicFramePr>
        <p:xfrm>
          <a:off x="838200" y="2362200"/>
          <a:ext cx="7467598" cy="3072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444"/>
                <a:gridCol w="478554"/>
                <a:gridCol w="609600"/>
                <a:gridCol w="592532"/>
                <a:gridCol w="2531668"/>
                <a:gridCol w="990600"/>
                <a:gridCol w="1600200"/>
              </a:tblGrid>
              <a:tr h="307236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12593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Mark </a:t>
                      </a:r>
                      <a:r>
                        <a:rPr lang="en-US" sz="1000" u="none" strike="noStrike" dirty="0">
                          <a:effectLst/>
                        </a:rPr>
                        <a:t>RISON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324.48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27.16.5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ER beacons don't work for the same reason they didn't work with STBC (and got obsoleted): the 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 typically has higher </a:t>
                      </a:r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tx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power so the AP can reach STAs but STAs can't reach the AP</a:t>
                      </a:r>
                      <a:r>
                        <a:rPr lang="en-US" sz="1600" u="none" strike="noStrike" dirty="0">
                          <a:effectLst/>
                        </a:rPr>
                        <a:t>.  The slight advantage conferred by the ability of the STA to use 10 MHz transmissions is not sufficient to overcome this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Delete </a:t>
                      </a:r>
                      <a:r>
                        <a:rPr lang="en-US" sz="1400" u="none" strike="noStrike" dirty="0" err="1">
                          <a:effectLst/>
                        </a:rPr>
                        <a:t>Subclause</a:t>
                      </a:r>
                      <a:r>
                        <a:rPr lang="en-US" sz="1400" u="none" strike="noStrike" dirty="0">
                          <a:effectLst/>
                        </a:rPr>
                        <a:t> 27.16.5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Revise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– 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Tgax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editor to 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include L-CTS transmission option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within ER </a:t>
                      </a:r>
                      <a:r>
                        <a:rPr lang="en-US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sequence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by implementing the changes shown in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11-18/0056r0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121" marR="9121" marT="9121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4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 </a:t>
            </a:r>
            <a:r>
              <a:rPr lang="en-US" dirty="0" smtClean="0"/>
              <a:t>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CIDs touch on several issues</a:t>
            </a:r>
          </a:p>
          <a:p>
            <a:pPr lvl="1"/>
            <a:r>
              <a:rPr lang="en-US" dirty="0" smtClean="0"/>
              <a:t>Efficiency of BQR-BQRP</a:t>
            </a:r>
          </a:p>
          <a:p>
            <a:pPr lvl="2"/>
            <a:r>
              <a:rPr lang="en-US" dirty="0" smtClean="0"/>
              <a:t>Especially when Legacy Protection is desired</a:t>
            </a:r>
          </a:p>
          <a:p>
            <a:pPr lvl="1"/>
            <a:r>
              <a:rPr lang="en-US" dirty="0" smtClean="0"/>
              <a:t>ER operation</a:t>
            </a:r>
          </a:p>
          <a:p>
            <a:pPr lvl="2"/>
            <a:r>
              <a:rPr lang="en-US" dirty="0" smtClean="0"/>
              <a:t>AP vs non-AP STA TX power mismatch</a:t>
            </a:r>
          </a:p>
          <a:p>
            <a:pPr lvl="3"/>
            <a:r>
              <a:rPr lang="en-US" dirty="0" smtClean="0"/>
              <a:t>Implications regarding normal operation</a:t>
            </a:r>
          </a:p>
          <a:p>
            <a:pPr lvl="3"/>
            <a:r>
              <a:rPr lang="en-US" dirty="0" smtClean="0"/>
              <a:t>Implications regarding legacy protection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 </a:t>
            </a:r>
            <a:r>
              <a:rPr lang="en-US" dirty="0" smtClean="0"/>
              <a:t>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difference between AP and non-AP STA can largely be covered by </a:t>
            </a:r>
            <a:r>
              <a:rPr lang="en-US" dirty="0" err="1" smtClean="0"/>
              <a:t>TGax</a:t>
            </a:r>
            <a:r>
              <a:rPr lang="en-US" dirty="0" smtClean="0"/>
              <a:t> features</a:t>
            </a:r>
          </a:p>
          <a:p>
            <a:pPr lvl="1"/>
            <a:r>
              <a:rPr lang="en-US" dirty="0" smtClean="0"/>
              <a:t>Narrow RUs extend to 2.2 MHz, i.e. 9 dB gain</a:t>
            </a:r>
          </a:p>
          <a:p>
            <a:pPr lvl="1"/>
            <a:r>
              <a:rPr lang="en-US" dirty="0" smtClean="0"/>
              <a:t>ER PPDU = 3 dB</a:t>
            </a:r>
          </a:p>
          <a:p>
            <a:pPr lvl="1"/>
            <a:r>
              <a:rPr lang="en-US" dirty="0" smtClean="0"/>
              <a:t>Total 12 dB gain (excluding preamble consideration)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of NAV coverage for reception at non-AP STA </a:t>
            </a:r>
            <a:r>
              <a:rPr lang="en-US" dirty="0" smtClean="0"/>
              <a:t>locations persists</a:t>
            </a:r>
            <a:endParaRPr lang="en-US" dirty="0" smtClean="0"/>
          </a:p>
          <a:p>
            <a:r>
              <a:rPr lang="en-US" dirty="0" smtClean="0"/>
              <a:t>Propose non-HT CTS transmission by non-AP STAs</a:t>
            </a:r>
          </a:p>
          <a:p>
            <a:pPr lvl="1"/>
            <a:r>
              <a:rPr lang="en-US" dirty="0" smtClean="0"/>
              <a:t>Propose mechanism for AP to direct the CTS transmissions so that both parties are aware of the timing</a:t>
            </a:r>
          </a:p>
          <a:p>
            <a:pPr lvl="1"/>
            <a:r>
              <a:rPr lang="en-US" dirty="0" smtClean="0"/>
              <a:t>Require preceding sequence to establish medium control</a:t>
            </a:r>
          </a:p>
          <a:p>
            <a:pPr lvl="2"/>
            <a:r>
              <a:rPr lang="en-US" dirty="0" smtClean="0"/>
              <a:t>E.g</a:t>
            </a:r>
            <a:r>
              <a:rPr lang="en-US" dirty="0" smtClean="0"/>
              <a:t>. </a:t>
            </a:r>
            <a:r>
              <a:rPr lang="en-US" dirty="0" smtClean="0"/>
              <a:t>BQRP, BQR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Existing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 mode and narrow RUs allow communications with non-AP STA that are at extended range</a:t>
            </a:r>
          </a:p>
          <a:p>
            <a:r>
              <a:rPr lang="en-US" dirty="0" smtClean="0"/>
              <a:t>UL PPDU are protected by protection established at the AP</a:t>
            </a:r>
          </a:p>
          <a:p>
            <a:r>
              <a:rPr lang="en-US" dirty="0" smtClean="0"/>
              <a:t>DL PPDU need protection to be established by DL recipients</a:t>
            </a:r>
          </a:p>
          <a:p>
            <a:pPr lvl="1"/>
            <a:r>
              <a:rPr lang="en-US" dirty="0" smtClean="0"/>
              <a:t>i.e. non-AP </a:t>
            </a:r>
            <a:r>
              <a:rPr lang="en-US" dirty="0" smtClean="0"/>
              <a:t>STAs </a:t>
            </a:r>
            <a:r>
              <a:rPr lang="en-US" dirty="0" smtClean="0"/>
              <a:t>need to establish protection</a:t>
            </a:r>
          </a:p>
          <a:p>
            <a:pPr lvl="1"/>
            <a:r>
              <a:rPr lang="en-US" dirty="0" smtClean="0"/>
              <a:t>Normally, this protection is established through an RTS-CTS exchange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Recipient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/>
              <a:t>CTS transmitted by DATA PPDU recipient protects recipient during DL PPDU reception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945572" y="2844869"/>
            <a:ext cx="762000" cy="555475"/>
            <a:chOff x="6217722" y="4036928"/>
            <a:chExt cx="762000" cy="555475"/>
          </a:xfrm>
        </p:grpSpPr>
        <p:sp>
          <p:nvSpPr>
            <p:cNvPr id="13" name="Oval 12"/>
            <p:cNvSpPr/>
            <p:nvPr/>
          </p:nvSpPr>
          <p:spPr>
            <a:xfrm>
              <a:off x="6474836" y="4304371"/>
              <a:ext cx="288032" cy="288032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17722" y="4036928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AP_B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64772" y="2791657"/>
            <a:ext cx="1023109" cy="641309"/>
            <a:chOff x="5139254" y="3438474"/>
            <a:chExt cx="1023109" cy="641309"/>
          </a:xfrm>
        </p:grpSpPr>
        <p:sp>
          <p:nvSpPr>
            <p:cNvPr id="14" name="Oval 13"/>
            <p:cNvSpPr/>
            <p:nvPr/>
          </p:nvSpPr>
          <p:spPr>
            <a:xfrm>
              <a:off x="5476939" y="3791751"/>
              <a:ext cx="288032" cy="288032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39254" y="3438474"/>
              <a:ext cx="10231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STA_B1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079172" y="3485553"/>
            <a:ext cx="901842" cy="565031"/>
            <a:chOff x="6891969" y="5480371"/>
            <a:chExt cx="901842" cy="565031"/>
          </a:xfrm>
        </p:grpSpPr>
        <p:sp>
          <p:nvSpPr>
            <p:cNvPr id="17" name="Oval 16"/>
            <p:cNvSpPr/>
            <p:nvPr/>
          </p:nvSpPr>
          <p:spPr>
            <a:xfrm>
              <a:off x="7218575" y="5480371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91969" y="5768403"/>
              <a:ext cx="9018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AP_G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1" name="Oval 20"/>
          <p:cNvSpPr/>
          <p:nvPr/>
        </p:nvSpPr>
        <p:spPr>
          <a:xfrm rot="2760000">
            <a:off x="4122278" y="2254682"/>
            <a:ext cx="2694874" cy="2740501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48030" y="2914168"/>
            <a:ext cx="769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RTS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981014" y="2699861"/>
            <a:ext cx="850758" cy="637039"/>
            <a:chOff x="8158432" y="4304371"/>
            <a:chExt cx="850758" cy="637039"/>
          </a:xfrm>
        </p:grpSpPr>
        <p:sp>
          <p:nvSpPr>
            <p:cNvPr id="18" name="Oval 17"/>
            <p:cNvSpPr/>
            <p:nvPr/>
          </p:nvSpPr>
          <p:spPr>
            <a:xfrm>
              <a:off x="8424385" y="4304371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58432" y="4664411"/>
              <a:ext cx="850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STA_G1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 bwMode="auto">
          <a:xfrm flipV="1">
            <a:off x="3478972" y="3256328"/>
            <a:ext cx="990600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5665235" y="2914168"/>
            <a:ext cx="633137" cy="5713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Oval 30"/>
          <p:cNvSpPr/>
          <p:nvPr/>
        </p:nvSpPr>
        <p:spPr>
          <a:xfrm rot="2760000">
            <a:off x="1893854" y="1748038"/>
            <a:ext cx="2951178" cy="2989522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2760000">
            <a:off x="3049647" y="1828316"/>
            <a:ext cx="2951178" cy="2989522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4850572" y="3400344"/>
            <a:ext cx="585335" cy="2192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>
            <a:off x="3548030" y="3400344"/>
            <a:ext cx="9215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548030" y="3403730"/>
            <a:ext cx="769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90488" y="3223529"/>
            <a:ext cx="759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TS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461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272784</TotalTime>
  <Words>1426</Words>
  <Application>Microsoft Office PowerPoint</Application>
  <PresentationFormat>On-screen Show (4:3)</PresentationFormat>
  <Paragraphs>230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Microsoft Word 97 - 2003 Document</vt:lpstr>
      <vt:lpstr>BQRP BQR LCTS DL MU</vt:lpstr>
      <vt:lpstr>Abstract</vt:lpstr>
      <vt:lpstr>CID 13827</vt:lpstr>
      <vt:lpstr>CID 14328</vt:lpstr>
      <vt:lpstr>CID 12593</vt:lpstr>
      <vt:lpstr>Comments on the CIDs</vt:lpstr>
      <vt:lpstr>Comments on the CIDs</vt:lpstr>
      <vt:lpstr>Existing Situation</vt:lpstr>
      <vt:lpstr>Normal Recipient Protection</vt:lpstr>
      <vt:lpstr>DL HE MU PPDU Needs Protection</vt:lpstr>
      <vt:lpstr>MU-RTS to Protect DL HE MU PPDU</vt:lpstr>
      <vt:lpstr>More efficient and fixes ER problem</vt:lpstr>
      <vt:lpstr>PHY Parameters of LCTS</vt:lpstr>
      <vt:lpstr>ER Hidden LCTS</vt:lpstr>
      <vt:lpstr>Failed Trigger Response</vt:lpstr>
      <vt:lpstr>POLL-CTS Subfield Location (1)</vt:lpstr>
      <vt:lpstr>POLL-CTS Subfield Location (2)</vt:lpstr>
      <vt:lpstr>MU-RTS Trigger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Transmit Power</dc:title>
  <dc:creator>Matthew Fischer</dc:creator>
  <cp:keywords>March 2016</cp:keywords>
  <cp:lastModifiedBy>Matthew Fischer</cp:lastModifiedBy>
  <cp:revision>989</cp:revision>
  <cp:lastPrinted>1998-02-10T13:28:06Z</cp:lastPrinted>
  <dcterms:created xsi:type="dcterms:W3CDTF">2007-05-21T21:00:37Z</dcterms:created>
  <dcterms:modified xsi:type="dcterms:W3CDTF">2018-01-10T01:11:24Z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