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69" r:id="rId2"/>
    <p:sldId id="318" r:id="rId3"/>
    <p:sldId id="438" r:id="rId4"/>
    <p:sldId id="435" r:id="rId5"/>
    <p:sldId id="426" r:id="rId6"/>
    <p:sldId id="439" r:id="rId7"/>
    <p:sldId id="427" r:id="rId8"/>
    <p:sldId id="384" r:id="rId9"/>
    <p:sldId id="428" r:id="rId10"/>
    <p:sldId id="429" r:id="rId11"/>
    <p:sldId id="440" r:id="rId12"/>
    <p:sldId id="430" r:id="rId13"/>
    <p:sldId id="434" r:id="rId14"/>
    <p:sldId id="433" r:id="rId15"/>
    <p:sldId id="436" r:id="rId16"/>
    <p:sldId id="431" r:id="rId17"/>
    <p:sldId id="432" r:id="rId18"/>
    <p:sldId id="437" r:id="rId19"/>
    <p:sldId id="326" r:id="rId20"/>
    <p:sldId id="348" r:id="rId21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FFCCFF"/>
    <a:srgbClr val="CCFFCC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3" autoAdjust="0"/>
    <p:restoredTop sz="99548" autoAdjust="0"/>
  </p:normalViewPr>
  <p:slideViewPr>
    <p:cSldViewPr>
      <p:cViewPr>
        <p:scale>
          <a:sx n="100" d="100"/>
          <a:sy n="100" d="100"/>
        </p:scale>
        <p:origin x="-720" y="-57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ul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45457" y="1666619"/>
            <a:ext cx="8582751" cy="4354712"/>
          </a:xfrm>
          <a:prstGeom prst="rect">
            <a:avLst/>
          </a:prstGeom>
        </p:spPr>
        <p:txBody>
          <a:bodyPr>
            <a:noAutofit/>
          </a:bodyPr>
          <a:lstStyle>
            <a:lvl1pPr marL="280988" indent="-223838">
              <a:lnSpc>
                <a:spcPct val="95000"/>
              </a:lnSpc>
              <a:spcBef>
                <a:spcPts val="111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600" b="0" i="0">
                <a:solidFill>
                  <a:schemeClr val="tx2"/>
                </a:solidFill>
                <a:latin typeface="+mn-lt"/>
                <a:cs typeface="CiscoSans ExtraLight"/>
              </a:defRPr>
            </a:lvl1pPr>
            <a:lvl2pPr marL="508000" indent="-215900">
              <a:lnSpc>
                <a:spcPct val="95000"/>
              </a:lnSpc>
              <a:spcBef>
                <a:spcPts val="45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400" b="0" i="0">
                <a:solidFill>
                  <a:schemeClr val="tx2"/>
                </a:solidFill>
                <a:latin typeface="+mn-lt"/>
                <a:cs typeface="CiscoSans ExtraLight"/>
              </a:defRPr>
            </a:lvl2pPr>
            <a:lvl3pPr marL="747713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200" b="0" i="0">
                <a:solidFill>
                  <a:schemeClr val="tx2"/>
                </a:solidFill>
                <a:latin typeface="+mn-lt"/>
                <a:cs typeface="CiscoSans ExtraLight"/>
              </a:defRPr>
            </a:lvl3pPr>
            <a:lvl4pPr marL="911225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100" b="0" i="0">
                <a:solidFill>
                  <a:schemeClr val="tx2"/>
                </a:solidFill>
                <a:latin typeface="+mn-lt"/>
                <a:cs typeface="CiscoSans ExtraLight"/>
              </a:defRPr>
            </a:lvl4pPr>
            <a:lvl5pPr marL="1082675" indent="-168275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050" b="0" i="0">
                <a:solidFill>
                  <a:schemeClr val="tx2"/>
                </a:solidFill>
                <a:latin typeface="+mn-lt"/>
                <a:cs typeface="CiscoSans ExtraLight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259742" y="404085"/>
            <a:ext cx="8659976" cy="971709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algn="l">
              <a:lnSpc>
                <a:spcPct val="90000"/>
              </a:lnSpc>
              <a:defRPr sz="2500" b="0" i="0" spc="0" baseline="0">
                <a:solidFill>
                  <a:srgbClr val="00A2BF"/>
                </a:solidFill>
                <a:latin typeface="+mj-lt"/>
                <a:cs typeface="CiscoSans Thin"/>
              </a:defRPr>
            </a:lvl1pPr>
          </a:lstStyle>
          <a:p>
            <a:r>
              <a:rPr lang="en-US" dirty="0" smtClean="0"/>
              <a:t>Bullet Title Goes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1615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2018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 (Broadcom)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2018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 (Broadcom)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2018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 (Broadcom)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2018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 (Broadcom)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2018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 (Broadcom)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2018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 (Broadcom)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January 2018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19708" y="6475413"/>
            <a:ext cx="182421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Matthew Fischer (Broadcom)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246" y="332601"/>
            <a:ext cx="327025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802.11-18/0031r0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January 2018</a:t>
            </a:r>
            <a:endParaRPr lang="en-US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Matthew Fischer (Broadcom)</a:t>
            </a:r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dirty="0" smtClean="0"/>
              <a:t>BQRP BQR LCTS </a:t>
            </a:r>
            <a:r>
              <a:rPr lang="en-US" dirty="0" smtClean="0"/>
              <a:t>DL MU</a:t>
            </a:r>
            <a:endParaRPr lang="en-US" dirty="0" smtClean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2017-12-04</a:t>
            </a: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19223786"/>
              </p:ext>
            </p:extLst>
          </p:nvPr>
        </p:nvGraphicFramePr>
        <p:xfrm>
          <a:off x="838200" y="2819400"/>
          <a:ext cx="7696200" cy="3143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98" name="Document" r:id="rId4" imgW="9864494" imgH="4264762" progId="Word.Document.8">
                  <p:embed/>
                </p:oleObj>
              </mc:Choice>
              <mc:Fallback>
                <p:oleObj name="Document" r:id="rId4" imgW="9864494" imgH="4264762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2819400"/>
                        <a:ext cx="7696200" cy="3143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DL HE MU PPDU Needs Protection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419600"/>
          </a:xfrm>
        </p:spPr>
        <p:txBody>
          <a:bodyPr/>
          <a:lstStyle/>
          <a:p>
            <a:r>
              <a:rPr lang="en-US" dirty="0" smtClean="0"/>
              <a:t>Trigger protects AP, no one protects DL PPDU recipients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Matthew Fischer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cxnSp>
        <p:nvCxnSpPr>
          <p:cNvPr id="7" name="Straight Arrow Connector 6"/>
          <p:cNvCxnSpPr/>
          <p:nvPr/>
        </p:nvCxnSpPr>
        <p:spPr bwMode="auto">
          <a:xfrm>
            <a:off x="685800" y="3937337"/>
            <a:ext cx="7696200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70C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8" name="Rectangle 7"/>
          <p:cNvSpPr/>
          <p:nvPr/>
        </p:nvSpPr>
        <p:spPr bwMode="auto">
          <a:xfrm>
            <a:off x="2476500" y="2946737"/>
            <a:ext cx="990600" cy="9906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chemeClr val="tx1"/>
                </a:solidFill>
                <a:latin typeface="Times New Roman" pitchFamily="18" charset="0"/>
              </a:rPr>
              <a:t>Non-HT Trigger BQRP</a:t>
            </a:r>
            <a:endParaRPr kumimoji="0" lang="en-US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3619500" y="3937337"/>
            <a:ext cx="990600" cy="457200"/>
          </a:xfrm>
          <a:prstGeom prst="rect">
            <a:avLst/>
          </a:prstGeom>
          <a:solidFill>
            <a:srgbClr val="FFCC66"/>
          </a:solidFill>
          <a:ln>
            <a:headEnd type="none" w="sm" len="sm"/>
            <a:tailEnd type="none" w="sm" len="sm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b="1" dirty="0" smtClean="0">
                <a:solidFill>
                  <a:schemeClr val="tx1"/>
                </a:solidFill>
                <a:latin typeface="Times New Roman" pitchFamily="18" charset="0"/>
              </a:rPr>
              <a:t>HE TB PPDU BQR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3619500" y="4394537"/>
            <a:ext cx="990600" cy="457200"/>
          </a:xfrm>
          <a:prstGeom prst="rect">
            <a:avLst/>
          </a:prstGeom>
          <a:solidFill>
            <a:srgbClr val="CCFFCC"/>
          </a:solidFill>
          <a:ln>
            <a:headEnd type="none" w="sm" len="sm"/>
            <a:tailEnd type="none" w="sm" len="sm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b="1" dirty="0" smtClean="0">
                <a:solidFill>
                  <a:schemeClr val="tx1"/>
                </a:solidFill>
                <a:latin typeface="Times New Roman" pitchFamily="18" charset="0"/>
              </a:rPr>
              <a:t>HE TB PPDU BQR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3619500" y="4851737"/>
            <a:ext cx="990600" cy="457200"/>
          </a:xfrm>
          <a:prstGeom prst="rect">
            <a:avLst/>
          </a:prstGeom>
          <a:solidFill>
            <a:srgbClr val="FFCCFF"/>
          </a:solidFill>
          <a:ln>
            <a:headEnd type="none" w="sm" len="sm"/>
            <a:tailEnd type="none" w="sm" len="sm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b="1" dirty="0" smtClean="0">
                <a:solidFill>
                  <a:schemeClr val="tx1"/>
                </a:solidFill>
                <a:latin typeface="Times New Roman" pitchFamily="18" charset="0"/>
              </a:rPr>
              <a:t>HE TB PPDU BQR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4800600" y="2946737"/>
            <a:ext cx="2057400" cy="9906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chemeClr val="tx1"/>
                </a:solidFill>
                <a:latin typeface="Times New Roman" pitchFamily="18" charset="0"/>
              </a:rPr>
              <a:t>Un-protected DL HE MU PPDU</a:t>
            </a:r>
            <a:endParaRPr kumimoji="0" lang="en-US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095500" y="5461337"/>
            <a:ext cx="3352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i="1" dirty="0" smtClean="0">
                <a:solidFill>
                  <a:srgbClr val="FF0000"/>
                </a:solidFill>
              </a:rPr>
              <a:t>HE TB PPDU cannot provide protection for next DL PPDU from non-HE STA</a:t>
            </a:r>
            <a:endParaRPr lang="en-US" sz="2000" b="1" i="1" dirty="0">
              <a:solidFill>
                <a:srgbClr val="FF0000"/>
              </a:solidFill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6972300" y="3937337"/>
            <a:ext cx="990600" cy="457200"/>
          </a:xfrm>
          <a:prstGeom prst="rect">
            <a:avLst/>
          </a:prstGeom>
          <a:solidFill>
            <a:srgbClr val="FFCC66"/>
          </a:solidFill>
          <a:ln>
            <a:headEnd type="none" w="sm" len="sm"/>
            <a:tailEnd type="none" w="sm" len="sm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b="1" dirty="0" smtClean="0">
                <a:solidFill>
                  <a:schemeClr val="tx1"/>
                </a:solidFill>
                <a:latin typeface="Times New Roman" pitchFamily="18" charset="0"/>
              </a:rPr>
              <a:t>HE TB PPDU BA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6972300" y="4394537"/>
            <a:ext cx="990600" cy="457200"/>
          </a:xfrm>
          <a:prstGeom prst="rect">
            <a:avLst/>
          </a:prstGeom>
          <a:solidFill>
            <a:srgbClr val="CCFFCC"/>
          </a:solidFill>
          <a:ln>
            <a:headEnd type="none" w="sm" len="sm"/>
            <a:tailEnd type="none" w="sm" len="sm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b="1" dirty="0" smtClean="0">
                <a:solidFill>
                  <a:schemeClr val="tx1"/>
                </a:solidFill>
                <a:latin typeface="Times New Roman" pitchFamily="18" charset="0"/>
              </a:rPr>
              <a:t>HE TB PPDU BA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6972300" y="4851737"/>
            <a:ext cx="990600" cy="457200"/>
          </a:xfrm>
          <a:prstGeom prst="rect">
            <a:avLst/>
          </a:prstGeom>
          <a:solidFill>
            <a:srgbClr val="FFCCFF"/>
          </a:solidFill>
          <a:ln>
            <a:headEnd type="none" w="sm" len="sm"/>
            <a:tailEnd type="none" w="sm" len="sm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b="1" dirty="0" smtClean="0">
                <a:solidFill>
                  <a:schemeClr val="tx1"/>
                </a:solidFill>
                <a:latin typeface="Times New Roman" pitchFamily="18" charset="0"/>
              </a:rPr>
              <a:t>HE TB PPDU BA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172200" y="2098982"/>
            <a:ext cx="3124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i="1" dirty="0" smtClean="0">
                <a:solidFill>
                  <a:srgbClr val="FF0000"/>
                </a:solidFill>
              </a:rPr>
              <a:t>Un-protected DL PPDU !</a:t>
            </a:r>
            <a:endParaRPr lang="en-US" sz="2000" b="1" i="1" dirty="0">
              <a:solidFill>
                <a:srgbClr val="FF0000"/>
              </a:solidFill>
            </a:endParaRPr>
          </a:p>
        </p:txBody>
      </p:sp>
      <p:cxnSp>
        <p:nvCxnSpPr>
          <p:cNvPr id="23" name="Straight Arrow Connector 22"/>
          <p:cNvCxnSpPr/>
          <p:nvPr/>
        </p:nvCxnSpPr>
        <p:spPr bwMode="auto">
          <a:xfrm flipH="1">
            <a:off x="6896100" y="2499092"/>
            <a:ext cx="685800" cy="447645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8" name="Straight Arrow Connector 27"/>
          <p:cNvCxnSpPr/>
          <p:nvPr/>
        </p:nvCxnSpPr>
        <p:spPr bwMode="auto">
          <a:xfrm flipV="1">
            <a:off x="2895600" y="4623137"/>
            <a:ext cx="723900" cy="83820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7834764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MU-RTS to Protect DL HE MU PPDU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419600"/>
          </a:xfrm>
        </p:spPr>
        <p:txBody>
          <a:bodyPr/>
          <a:lstStyle/>
          <a:p>
            <a:r>
              <a:rPr lang="en-US" dirty="0" smtClean="0"/>
              <a:t>Using MU-RTS, </a:t>
            </a:r>
            <a:r>
              <a:rPr lang="en-US" i="1" dirty="0" smtClean="0"/>
              <a:t>this only works for non-ER STA!</a:t>
            </a:r>
            <a:endParaRPr lang="en-US" i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Matthew Fischer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cxnSp>
        <p:nvCxnSpPr>
          <p:cNvPr id="7" name="Straight Arrow Connector 6"/>
          <p:cNvCxnSpPr/>
          <p:nvPr/>
        </p:nvCxnSpPr>
        <p:spPr bwMode="auto">
          <a:xfrm>
            <a:off x="609600" y="3937337"/>
            <a:ext cx="7772400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70C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8" name="Rectangle 7"/>
          <p:cNvSpPr/>
          <p:nvPr/>
        </p:nvSpPr>
        <p:spPr bwMode="auto">
          <a:xfrm>
            <a:off x="2590800" y="2946737"/>
            <a:ext cx="990600" cy="9906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chemeClr val="tx1"/>
                </a:solidFill>
                <a:latin typeface="Times New Roman" pitchFamily="18" charset="0"/>
              </a:rPr>
              <a:t>HT Trigger BQRP</a:t>
            </a:r>
            <a:endParaRPr kumimoji="0" lang="en-US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3733800" y="3937337"/>
            <a:ext cx="990600" cy="457200"/>
          </a:xfrm>
          <a:prstGeom prst="rect">
            <a:avLst/>
          </a:prstGeom>
          <a:solidFill>
            <a:srgbClr val="FFCC66"/>
          </a:solidFill>
          <a:ln>
            <a:headEnd type="none" w="sm" len="sm"/>
            <a:tailEnd type="none" w="sm" len="sm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b="1" dirty="0" smtClean="0">
                <a:solidFill>
                  <a:schemeClr val="tx1"/>
                </a:solidFill>
                <a:latin typeface="Times New Roman" pitchFamily="18" charset="0"/>
              </a:rPr>
              <a:t>HE TB PPDU BQR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3733800" y="4394537"/>
            <a:ext cx="990600" cy="457200"/>
          </a:xfrm>
          <a:prstGeom prst="rect">
            <a:avLst/>
          </a:prstGeom>
          <a:solidFill>
            <a:srgbClr val="CCFFCC"/>
          </a:solidFill>
          <a:ln>
            <a:headEnd type="none" w="sm" len="sm"/>
            <a:tailEnd type="none" w="sm" len="sm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b="1" dirty="0" smtClean="0">
                <a:solidFill>
                  <a:schemeClr val="tx1"/>
                </a:solidFill>
                <a:latin typeface="Times New Roman" pitchFamily="18" charset="0"/>
              </a:rPr>
              <a:t>HE TB PPDU BQR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3733800" y="4851737"/>
            <a:ext cx="990600" cy="457200"/>
          </a:xfrm>
          <a:prstGeom prst="rect">
            <a:avLst/>
          </a:prstGeom>
          <a:solidFill>
            <a:srgbClr val="FFCCFF"/>
          </a:solidFill>
          <a:ln>
            <a:headEnd type="none" w="sm" len="sm"/>
            <a:tailEnd type="none" w="sm" len="sm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b="1" dirty="0" smtClean="0">
                <a:solidFill>
                  <a:schemeClr val="tx1"/>
                </a:solidFill>
                <a:latin typeface="Times New Roman" pitchFamily="18" charset="0"/>
              </a:rPr>
              <a:t>HE TB PPDU BQR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4800600" y="2946737"/>
            <a:ext cx="2057400" cy="9906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chemeClr val="tx1"/>
                </a:solidFill>
                <a:latin typeface="Times New Roman" pitchFamily="18" charset="0"/>
              </a:rPr>
              <a:t>Un-protected DL HE MU PPDU</a:t>
            </a:r>
            <a:endParaRPr kumimoji="0" lang="en-US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23850" y="5562600"/>
            <a:ext cx="33909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i="1" dirty="0" smtClean="0">
                <a:solidFill>
                  <a:srgbClr val="FF0000"/>
                </a:solidFill>
              </a:rPr>
              <a:t>Non-HT CTS protects next DL PPDU from non-HE STA</a:t>
            </a:r>
            <a:endParaRPr lang="en-US" sz="2000" b="1" i="1" dirty="0">
              <a:solidFill>
                <a:srgbClr val="FF0000"/>
              </a:solidFill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6972300" y="3937337"/>
            <a:ext cx="990600" cy="457200"/>
          </a:xfrm>
          <a:prstGeom prst="rect">
            <a:avLst/>
          </a:prstGeom>
          <a:solidFill>
            <a:srgbClr val="FFCC66"/>
          </a:solidFill>
          <a:ln>
            <a:headEnd type="none" w="sm" len="sm"/>
            <a:tailEnd type="none" w="sm" len="sm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b="1" dirty="0" smtClean="0">
                <a:solidFill>
                  <a:schemeClr val="tx1"/>
                </a:solidFill>
                <a:latin typeface="Times New Roman" pitchFamily="18" charset="0"/>
              </a:rPr>
              <a:t>HE TB PPDU BA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6972300" y="4394537"/>
            <a:ext cx="990600" cy="457200"/>
          </a:xfrm>
          <a:prstGeom prst="rect">
            <a:avLst/>
          </a:prstGeom>
          <a:solidFill>
            <a:srgbClr val="CCFFCC"/>
          </a:solidFill>
          <a:ln>
            <a:headEnd type="none" w="sm" len="sm"/>
            <a:tailEnd type="none" w="sm" len="sm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b="1" dirty="0" smtClean="0">
                <a:solidFill>
                  <a:schemeClr val="tx1"/>
                </a:solidFill>
                <a:latin typeface="Times New Roman" pitchFamily="18" charset="0"/>
              </a:rPr>
              <a:t>HE TB PPDU BA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6972300" y="4851737"/>
            <a:ext cx="990600" cy="457200"/>
          </a:xfrm>
          <a:prstGeom prst="rect">
            <a:avLst/>
          </a:prstGeom>
          <a:solidFill>
            <a:srgbClr val="FFCCFF"/>
          </a:solidFill>
          <a:ln>
            <a:headEnd type="none" w="sm" len="sm"/>
            <a:tailEnd type="none" w="sm" len="sm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b="1" dirty="0" smtClean="0">
                <a:solidFill>
                  <a:schemeClr val="tx1"/>
                </a:solidFill>
                <a:latin typeface="Times New Roman" pitchFamily="18" charset="0"/>
              </a:rPr>
              <a:t>HE TB PPDU BA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172200" y="2098982"/>
            <a:ext cx="3124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i="1" dirty="0" smtClean="0">
                <a:solidFill>
                  <a:srgbClr val="FF0000"/>
                </a:solidFill>
              </a:rPr>
              <a:t>Protected DL PPDU !</a:t>
            </a:r>
            <a:endParaRPr lang="en-US" sz="2000" b="1" i="1" dirty="0">
              <a:solidFill>
                <a:srgbClr val="FF0000"/>
              </a:solidFill>
            </a:endParaRPr>
          </a:p>
        </p:txBody>
      </p:sp>
      <p:cxnSp>
        <p:nvCxnSpPr>
          <p:cNvPr id="23" name="Straight Arrow Connector 22"/>
          <p:cNvCxnSpPr/>
          <p:nvPr/>
        </p:nvCxnSpPr>
        <p:spPr bwMode="auto">
          <a:xfrm flipH="1">
            <a:off x="6896100" y="2499092"/>
            <a:ext cx="685800" cy="447645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27" name="Rectangle 26"/>
          <p:cNvSpPr/>
          <p:nvPr/>
        </p:nvSpPr>
        <p:spPr bwMode="auto">
          <a:xfrm>
            <a:off x="1524000" y="3937337"/>
            <a:ext cx="990600" cy="457200"/>
          </a:xfrm>
          <a:prstGeom prst="rect">
            <a:avLst/>
          </a:prstGeom>
          <a:solidFill>
            <a:srgbClr val="FFCC66"/>
          </a:solidFill>
          <a:ln>
            <a:headEnd type="none" w="sm" len="sm"/>
            <a:tailEnd type="none" w="sm" len="sm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b="1" dirty="0" smtClean="0">
                <a:solidFill>
                  <a:schemeClr val="tx1"/>
                </a:solidFill>
                <a:latin typeface="Times New Roman" pitchFamily="18" charset="0"/>
              </a:rPr>
              <a:t>Non-HT CTS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1524000" y="4394537"/>
            <a:ext cx="990600" cy="457200"/>
          </a:xfrm>
          <a:prstGeom prst="rect">
            <a:avLst/>
          </a:prstGeom>
          <a:solidFill>
            <a:srgbClr val="CCFFCC"/>
          </a:solidFill>
          <a:ln>
            <a:headEnd type="none" w="sm" len="sm"/>
            <a:tailEnd type="none" w="sm" len="sm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b="1" dirty="0" smtClean="0">
                <a:solidFill>
                  <a:schemeClr val="tx1"/>
                </a:solidFill>
                <a:latin typeface="Times New Roman" pitchFamily="18" charset="0"/>
              </a:rPr>
              <a:t>Non-HT CTS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1524000" y="4851737"/>
            <a:ext cx="990600" cy="457200"/>
          </a:xfrm>
          <a:prstGeom prst="rect">
            <a:avLst/>
          </a:prstGeom>
          <a:solidFill>
            <a:srgbClr val="FFCCFF"/>
          </a:solidFill>
          <a:ln>
            <a:headEnd type="none" w="sm" len="sm"/>
            <a:tailEnd type="none" w="sm" len="sm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b="1" dirty="0" smtClean="0">
                <a:solidFill>
                  <a:schemeClr val="tx1"/>
                </a:solidFill>
                <a:latin typeface="Times New Roman" pitchFamily="18" charset="0"/>
              </a:rPr>
              <a:t>Non-HT CTS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895600" y="2237312"/>
            <a:ext cx="3124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i="1" dirty="0" smtClean="0">
                <a:solidFill>
                  <a:srgbClr val="FF0000"/>
                </a:solidFill>
              </a:rPr>
              <a:t>BQRP Trigger includes signaling bit to elicit CTS</a:t>
            </a:r>
            <a:endParaRPr lang="en-US" sz="2000" b="1" i="1" dirty="0">
              <a:solidFill>
                <a:srgbClr val="FF0000"/>
              </a:solidFill>
            </a:endParaRPr>
          </a:p>
        </p:txBody>
      </p:sp>
      <p:cxnSp>
        <p:nvCxnSpPr>
          <p:cNvPr id="32" name="Straight Arrow Connector 31"/>
          <p:cNvCxnSpPr/>
          <p:nvPr/>
        </p:nvCxnSpPr>
        <p:spPr bwMode="auto">
          <a:xfrm flipH="1">
            <a:off x="3238500" y="2945198"/>
            <a:ext cx="685800" cy="447645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24" name="Rectangle 23"/>
          <p:cNvSpPr/>
          <p:nvPr/>
        </p:nvSpPr>
        <p:spPr bwMode="auto">
          <a:xfrm>
            <a:off x="762000" y="2945198"/>
            <a:ext cx="685800" cy="9906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</a:rPr>
              <a:t>Non-HT Trigger MU-RTS</a:t>
            </a:r>
            <a:endParaRPr kumimoji="0" lang="en-US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924300" y="5408711"/>
            <a:ext cx="3390900" cy="1015663"/>
          </a:xfrm>
          <a:prstGeom prst="rect">
            <a:avLst/>
          </a:prstGeom>
          <a:solidFill>
            <a:srgbClr val="FF3300">
              <a:alpha val="50196"/>
            </a:srgb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Non-HT CTS transmitted by ER STA not heard by AP, so the sequence FAILS</a:t>
            </a:r>
            <a:endParaRPr lang="en-US" sz="2000" b="1" i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28" name="Straight Arrow Connector 27"/>
          <p:cNvCxnSpPr/>
          <p:nvPr/>
        </p:nvCxnSpPr>
        <p:spPr bwMode="auto">
          <a:xfrm flipH="1" flipV="1">
            <a:off x="2743200" y="5181600"/>
            <a:ext cx="1295400" cy="53340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70C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8679919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efficient and fixes ER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419600"/>
          </a:xfrm>
        </p:spPr>
        <p:txBody>
          <a:bodyPr/>
          <a:lstStyle/>
          <a:p>
            <a:r>
              <a:rPr lang="en-US" dirty="0" smtClean="0"/>
              <a:t>AP indicates use of L-CTS to protect DL PPDU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Matthew Fischer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cxnSp>
        <p:nvCxnSpPr>
          <p:cNvPr id="7" name="Straight Arrow Connector 6"/>
          <p:cNvCxnSpPr/>
          <p:nvPr/>
        </p:nvCxnSpPr>
        <p:spPr bwMode="auto">
          <a:xfrm>
            <a:off x="609600" y="3937337"/>
            <a:ext cx="7772400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70C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8" name="Rectangle 7"/>
          <p:cNvSpPr/>
          <p:nvPr/>
        </p:nvSpPr>
        <p:spPr bwMode="auto">
          <a:xfrm>
            <a:off x="1447800" y="2946737"/>
            <a:ext cx="990600" cy="9906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chemeClr val="tx1"/>
                </a:solidFill>
                <a:latin typeface="Times New Roman" pitchFamily="18" charset="0"/>
              </a:rPr>
              <a:t>Non-HT Trigger BQRP</a:t>
            </a:r>
            <a:endParaRPr kumimoji="0" lang="en-US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2590800" y="3937337"/>
            <a:ext cx="990600" cy="457200"/>
          </a:xfrm>
          <a:prstGeom prst="rect">
            <a:avLst/>
          </a:prstGeom>
          <a:solidFill>
            <a:srgbClr val="FFCC66"/>
          </a:solidFill>
          <a:ln>
            <a:headEnd type="none" w="sm" len="sm"/>
            <a:tailEnd type="none" w="sm" len="sm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b="1" dirty="0" smtClean="0">
                <a:solidFill>
                  <a:schemeClr val="tx1"/>
                </a:solidFill>
                <a:latin typeface="Times New Roman" pitchFamily="18" charset="0"/>
              </a:rPr>
              <a:t>HE TB PPDU BQR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2590800" y="4394537"/>
            <a:ext cx="990600" cy="457200"/>
          </a:xfrm>
          <a:prstGeom prst="rect">
            <a:avLst/>
          </a:prstGeom>
          <a:solidFill>
            <a:srgbClr val="CCFFCC"/>
          </a:solidFill>
          <a:ln>
            <a:headEnd type="none" w="sm" len="sm"/>
            <a:tailEnd type="none" w="sm" len="sm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b="1" dirty="0" smtClean="0">
                <a:solidFill>
                  <a:schemeClr val="tx1"/>
                </a:solidFill>
                <a:latin typeface="Times New Roman" pitchFamily="18" charset="0"/>
              </a:rPr>
              <a:t>HE TB PPDU BQR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2590800" y="4851737"/>
            <a:ext cx="990600" cy="457200"/>
          </a:xfrm>
          <a:prstGeom prst="rect">
            <a:avLst/>
          </a:prstGeom>
          <a:solidFill>
            <a:srgbClr val="FFCCFF"/>
          </a:solidFill>
          <a:ln>
            <a:headEnd type="none" w="sm" len="sm"/>
            <a:tailEnd type="none" w="sm" len="sm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b="1" dirty="0" smtClean="0">
                <a:solidFill>
                  <a:schemeClr val="tx1"/>
                </a:solidFill>
                <a:latin typeface="Times New Roman" pitchFamily="18" charset="0"/>
              </a:rPr>
              <a:t>HE TB PPDU BQR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4800600" y="2946737"/>
            <a:ext cx="2057400" cy="9906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chemeClr val="tx1"/>
                </a:solidFill>
                <a:latin typeface="Times New Roman" pitchFamily="18" charset="0"/>
              </a:rPr>
              <a:t>Un-protected DL HE MU PPDU</a:t>
            </a:r>
            <a:endParaRPr kumimoji="0" lang="en-US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990850" y="5461337"/>
            <a:ext cx="33909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i="1" dirty="0" smtClean="0">
                <a:solidFill>
                  <a:srgbClr val="FF0000"/>
                </a:solidFill>
              </a:rPr>
              <a:t>Non-HT CTS protects the DL HE MU PPDU from non-HE STA interference</a:t>
            </a:r>
            <a:endParaRPr lang="en-US" sz="2000" b="1" i="1" dirty="0">
              <a:solidFill>
                <a:srgbClr val="FF0000"/>
              </a:solidFill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6972300" y="3937337"/>
            <a:ext cx="990600" cy="457200"/>
          </a:xfrm>
          <a:prstGeom prst="rect">
            <a:avLst/>
          </a:prstGeom>
          <a:solidFill>
            <a:srgbClr val="FFCC66"/>
          </a:solidFill>
          <a:ln>
            <a:headEnd type="none" w="sm" len="sm"/>
            <a:tailEnd type="none" w="sm" len="sm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b="1" dirty="0" smtClean="0">
                <a:solidFill>
                  <a:schemeClr val="tx1"/>
                </a:solidFill>
                <a:latin typeface="Times New Roman" pitchFamily="18" charset="0"/>
              </a:rPr>
              <a:t>HE TB PPDU BA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6972300" y="4394537"/>
            <a:ext cx="990600" cy="457200"/>
          </a:xfrm>
          <a:prstGeom prst="rect">
            <a:avLst/>
          </a:prstGeom>
          <a:solidFill>
            <a:srgbClr val="CCFFCC"/>
          </a:solidFill>
          <a:ln>
            <a:headEnd type="none" w="sm" len="sm"/>
            <a:tailEnd type="none" w="sm" len="sm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b="1" dirty="0" smtClean="0">
                <a:solidFill>
                  <a:schemeClr val="tx1"/>
                </a:solidFill>
                <a:latin typeface="Times New Roman" pitchFamily="18" charset="0"/>
              </a:rPr>
              <a:t>HE TB PPDU BA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6972300" y="4851737"/>
            <a:ext cx="990600" cy="457200"/>
          </a:xfrm>
          <a:prstGeom prst="rect">
            <a:avLst/>
          </a:prstGeom>
          <a:solidFill>
            <a:srgbClr val="FFCCFF"/>
          </a:solidFill>
          <a:ln>
            <a:headEnd type="none" w="sm" len="sm"/>
            <a:tailEnd type="none" w="sm" len="sm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b="1" dirty="0" smtClean="0">
                <a:solidFill>
                  <a:schemeClr val="tx1"/>
                </a:solidFill>
                <a:latin typeface="Times New Roman" pitchFamily="18" charset="0"/>
              </a:rPr>
              <a:t>HE TB PPDU BA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172200" y="2098982"/>
            <a:ext cx="3124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i="1" dirty="0" smtClean="0">
                <a:solidFill>
                  <a:srgbClr val="FF0000"/>
                </a:solidFill>
              </a:rPr>
              <a:t>Protected DL PPDU !</a:t>
            </a:r>
            <a:endParaRPr lang="en-US" sz="2000" b="1" i="1" dirty="0">
              <a:solidFill>
                <a:srgbClr val="FF0000"/>
              </a:solidFill>
            </a:endParaRPr>
          </a:p>
        </p:txBody>
      </p:sp>
      <p:cxnSp>
        <p:nvCxnSpPr>
          <p:cNvPr id="23" name="Straight Arrow Connector 22"/>
          <p:cNvCxnSpPr/>
          <p:nvPr/>
        </p:nvCxnSpPr>
        <p:spPr bwMode="auto">
          <a:xfrm flipH="1">
            <a:off x="6896100" y="2499092"/>
            <a:ext cx="685800" cy="447645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27" name="Rectangle 26"/>
          <p:cNvSpPr/>
          <p:nvPr/>
        </p:nvSpPr>
        <p:spPr bwMode="auto">
          <a:xfrm>
            <a:off x="3695700" y="3937337"/>
            <a:ext cx="990600" cy="457200"/>
          </a:xfrm>
          <a:prstGeom prst="rect">
            <a:avLst/>
          </a:prstGeom>
          <a:solidFill>
            <a:srgbClr val="FFCC66"/>
          </a:solidFill>
          <a:ln>
            <a:headEnd type="none" w="sm" len="sm"/>
            <a:tailEnd type="none" w="sm" len="sm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b="1" dirty="0" smtClean="0">
                <a:solidFill>
                  <a:schemeClr val="tx1"/>
                </a:solidFill>
                <a:latin typeface="Times New Roman" pitchFamily="18" charset="0"/>
              </a:rPr>
              <a:t>Non-HT CTS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3695700" y="4394537"/>
            <a:ext cx="990600" cy="457200"/>
          </a:xfrm>
          <a:prstGeom prst="rect">
            <a:avLst/>
          </a:prstGeom>
          <a:solidFill>
            <a:srgbClr val="CCFFCC"/>
          </a:solidFill>
          <a:ln>
            <a:headEnd type="none" w="sm" len="sm"/>
            <a:tailEnd type="none" w="sm" len="sm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b="1" dirty="0" smtClean="0">
                <a:solidFill>
                  <a:schemeClr val="tx1"/>
                </a:solidFill>
                <a:latin typeface="Times New Roman" pitchFamily="18" charset="0"/>
              </a:rPr>
              <a:t>Non-HT CTS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3695700" y="4851737"/>
            <a:ext cx="990600" cy="457200"/>
          </a:xfrm>
          <a:prstGeom prst="rect">
            <a:avLst/>
          </a:prstGeom>
          <a:solidFill>
            <a:srgbClr val="FFCCFF"/>
          </a:solidFill>
          <a:ln>
            <a:headEnd type="none" w="sm" len="sm"/>
            <a:tailEnd type="none" w="sm" len="sm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b="1" dirty="0" smtClean="0">
                <a:solidFill>
                  <a:schemeClr val="tx1"/>
                </a:solidFill>
                <a:latin typeface="Times New Roman" pitchFamily="18" charset="0"/>
              </a:rPr>
              <a:t>Non-HT CTS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752600" y="2237312"/>
            <a:ext cx="3124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i="1" dirty="0" smtClean="0">
                <a:solidFill>
                  <a:srgbClr val="FF0000"/>
                </a:solidFill>
              </a:rPr>
              <a:t>Trigger includes signaling bit to elicit CTS</a:t>
            </a:r>
            <a:endParaRPr lang="en-US" sz="2000" b="1" i="1" dirty="0">
              <a:solidFill>
                <a:srgbClr val="FF0000"/>
              </a:solidFill>
            </a:endParaRPr>
          </a:p>
        </p:txBody>
      </p:sp>
      <p:cxnSp>
        <p:nvCxnSpPr>
          <p:cNvPr id="32" name="Straight Arrow Connector 31"/>
          <p:cNvCxnSpPr/>
          <p:nvPr/>
        </p:nvCxnSpPr>
        <p:spPr bwMode="auto">
          <a:xfrm flipH="1">
            <a:off x="2476500" y="2945198"/>
            <a:ext cx="685800" cy="447645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33" name="TextBox 32"/>
          <p:cNvSpPr txBox="1"/>
          <p:nvPr/>
        </p:nvSpPr>
        <p:spPr>
          <a:xfrm>
            <a:off x="381000" y="4491841"/>
            <a:ext cx="1752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i="1" dirty="0" smtClean="0">
                <a:solidFill>
                  <a:srgbClr val="FF0000"/>
                </a:solidFill>
              </a:rPr>
              <a:t>HE TB response confirms the TXOP</a:t>
            </a:r>
            <a:endParaRPr lang="en-US" sz="2000" b="1" i="1" dirty="0">
              <a:solidFill>
                <a:srgbClr val="FF0000"/>
              </a:solidFill>
            </a:endParaRPr>
          </a:p>
        </p:txBody>
      </p:sp>
      <p:cxnSp>
        <p:nvCxnSpPr>
          <p:cNvPr id="34" name="Straight Arrow Connector 33"/>
          <p:cNvCxnSpPr/>
          <p:nvPr/>
        </p:nvCxnSpPr>
        <p:spPr bwMode="auto">
          <a:xfrm flipV="1">
            <a:off x="1981200" y="4572000"/>
            <a:ext cx="533400" cy="22860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36" name="Straight Arrow Connector 35"/>
          <p:cNvCxnSpPr/>
          <p:nvPr/>
        </p:nvCxnSpPr>
        <p:spPr bwMode="auto">
          <a:xfrm flipH="1" flipV="1">
            <a:off x="4800600" y="4953000"/>
            <a:ext cx="457200" cy="508337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6764522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PHY Parameters of LCTS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LCTS is meant to protect the DL PPDU reception at the non-AP STA (i.e. recipient location)</a:t>
            </a:r>
          </a:p>
          <a:p>
            <a:pPr lvl="1"/>
            <a:r>
              <a:rPr lang="en-US" dirty="0" smtClean="0"/>
              <a:t>TX Power of LCTS should be at normal (max) TX power to allow maximum protection</a:t>
            </a:r>
          </a:p>
          <a:p>
            <a:pPr lvl="2"/>
            <a:r>
              <a:rPr lang="en-US" dirty="0" smtClean="0"/>
              <a:t>i.e. do not send LCTS at a TX power which is adjust for the Target RSSI as indicated in the Trigger frame</a:t>
            </a:r>
          </a:p>
          <a:p>
            <a:pPr lvl="3"/>
            <a:r>
              <a:rPr lang="en-US" dirty="0" smtClean="0"/>
              <a:t>The LCTS is not intended for the AP</a:t>
            </a:r>
          </a:p>
          <a:p>
            <a:pPr lvl="3"/>
            <a:r>
              <a:rPr lang="en-US" dirty="0" smtClean="0"/>
              <a:t>BQRP response confirms the TXOP is established, LCTS is for protection at LCTS transmitter location</a:t>
            </a:r>
          </a:p>
          <a:p>
            <a:pPr lvl="1"/>
            <a:r>
              <a:rPr lang="en-US" dirty="0" smtClean="0"/>
              <a:t>Other parameters, e.g. MCS, are determined by normal MU-RTS response (see 27.2.5.3 CTS Response to MU-RTS)</a:t>
            </a:r>
          </a:p>
          <a:p>
            <a:pPr lvl="2"/>
            <a:r>
              <a:rPr lang="en-US" dirty="0" smtClean="0"/>
              <a:t>E.g. Rate = 6 Mbps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Matthew Fischer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75156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ER Hidden LCTS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all users are ER, it is possible that the AP does not hear any of the LCTS that are transmitted</a:t>
            </a:r>
          </a:p>
          <a:p>
            <a:pPr lvl="1"/>
            <a:r>
              <a:rPr lang="en-US" dirty="0" smtClean="0"/>
              <a:t>Need allowance for AP to proceed in case when LCTS is not heard</a:t>
            </a:r>
          </a:p>
          <a:p>
            <a:pPr lvl="1"/>
            <a:r>
              <a:rPr lang="en-US" dirty="0" smtClean="0"/>
              <a:t>I.e. if AP sets POLL-CTS bit in a Trigger frame, then</a:t>
            </a:r>
          </a:p>
          <a:p>
            <a:pPr lvl="2"/>
            <a:r>
              <a:rPr lang="en-US" dirty="0" smtClean="0"/>
              <a:t>If AP receives HE TB PPDU, it waits for SIFS + LCTS + SIFS and then proceeds with TXOP sequence, regardless of whether it heard LCTS or not</a:t>
            </a:r>
          </a:p>
          <a:p>
            <a:pPr lvl="2"/>
            <a:r>
              <a:rPr lang="en-US" dirty="0" smtClean="0"/>
              <a:t>See other possible options in 11-18/0030r0, which discusses this concept in the context of the existing MU-RTS exchange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Matthew Fischer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0041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Failed Trigger Response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the case when the HE TB PPDU response to the initial Trigger is not heard by the AP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AP must wait for a timeout of: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SIFS + HE TB PPDU Duration + SIFS + LCTS + SIFS + </a:t>
            </a:r>
            <a:r>
              <a:rPr lang="en-US" dirty="0" err="1" smtClean="0"/>
              <a:t>aRxPHYStartDelay</a:t>
            </a:r>
            <a:endParaRPr lang="en-US" dirty="0" smtClean="0"/>
          </a:p>
          <a:p>
            <a:pPr lvl="1"/>
            <a:endParaRPr lang="en-US" dirty="0"/>
          </a:p>
          <a:p>
            <a:pPr lvl="1"/>
            <a:r>
              <a:rPr lang="en-US" dirty="0" smtClean="0"/>
              <a:t>To avoid colliding with an LCTS on retry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Matthew Fischer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71163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POLL-CTS Subfield Location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4648200"/>
            <a:ext cx="7772400" cy="1447800"/>
          </a:xfrm>
        </p:spPr>
        <p:txBody>
          <a:bodyPr/>
          <a:lstStyle/>
          <a:p>
            <a:r>
              <a:rPr lang="en-US" dirty="0" smtClean="0"/>
              <a:t>Change B63 Reserved of </a:t>
            </a:r>
            <a:r>
              <a:rPr lang="en-US" dirty="0" smtClean="0">
                <a:solidFill>
                  <a:srgbClr val="FF0000"/>
                </a:solidFill>
              </a:rPr>
              <a:t>Common Info field </a:t>
            </a:r>
            <a:r>
              <a:rPr lang="en-US" dirty="0" smtClean="0"/>
              <a:t>to POLL-CTS</a:t>
            </a:r>
          </a:p>
          <a:p>
            <a:pPr lvl="1"/>
            <a:r>
              <a:rPr lang="en-US" dirty="0"/>
              <a:t>When POLL-CTS == </a:t>
            </a:r>
            <a:r>
              <a:rPr lang="en-US" dirty="0" smtClean="0"/>
              <a:t>1, recipient transmits LCTS SIFS after transmission of elicited HE TB PPDU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Matthew Fischer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875" y="2333625"/>
            <a:ext cx="8096250" cy="219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647933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POLL-CTS Subfield Location </a:t>
            </a:r>
            <a:r>
              <a:rPr lang="en-US" dirty="0" smtClean="0"/>
              <a:t>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4572000"/>
            <a:ext cx="7772400" cy="1524000"/>
          </a:xfrm>
        </p:spPr>
        <p:txBody>
          <a:bodyPr/>
          <a:lstStyle/>
          <a:p>
            <a:r>
              <a:rPr lang="en-US" dirty="0"/>
              <a:t>Change </a:t>
            </a:r>
            <a:r>
              <a:rPr lang="en-US" dirty="0" smtClean="0"/>
              <a:t>B39 </a:t>
            </a:r>
            <a:r>
              <a:rPr lang="en-US" dirty="0"/>
              <a:t>Reserved </a:t>
            </a:r>
            <a:r>
              <a:rPr lang="en-US" dirty="0" smtClean="0"/>
              <a:t>of </a:t>
            </a:r>
            <a:r>
              <a:rPr lang="en-US" dirty="0" smtClean="0">
                <a:solidFill>
                  <a:srgbClr val="FF0000"/>
                </a:solidFill>
              </a:rPr>
              <a:t>User Info field </a:t>
            </a:r>
            <a:r>
              <a:rPr lang="en-US" dirty="0" smtClean="0"/>
              <a:t>to POLL-CTS</a:t>
            </a:r>
            <a:endParaRPr lang="en-US" dirty="0"/>
          </a:p>
          <a:p>
            <a:pPr lvl="1"/>
            <a:r>
              <a:rPr lang="en-US" dirty="0"/>
              <a:t>When </a:t>
            </a:r>
            <a:r>
              <a:rPr lang="en-US" dirty="0" smtClean="0"/>
              <a:t>POLL-CTS == </a:t>
            </a:r>
            <a:r>
              <a:rPr lang="en-US" dirty="0"/>
              <a:t>1, recipient transmits LCTS SIFS after transmission of </a:t>
            </a:r>
            <a:r>
              <a:rPr lang="en-US" dirty="0" smtClean="0"/>
              <a:t>elicited HE </a:t>
            </a:r>
            <a:r>
              <a:rPr lang="en-US" dirty="0"/>
              <a:t>TB </a:t>
            </a:r>
            <a:r>
              <a:rPr lang="en-US" dirty="0" smtClean="0"/>
              <a:t>PPDU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Matthew Fischer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825" y="2314575"/>
            <a:ext cx="8134350" cy="2228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0316507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MU-RTS Trigger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MU-RTS Trigger already elicits LCTS</a:t>
            </a:r>
          </a:p>
          <a:p>
            <a:r>
              <a:rPr lang="en-US" dirty="0" smtClean="0"/>
              <a:t>POLL-CTS subfield for MU-RTS shall always be 0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Matthew Fischer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76789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</a:t>
            </a:r>
            <a:r>
              <a:rPr lang="en-US" dirty="0" smtClean="0"/>
              <a:t>the addition of a new subfield POLL-CTS to be added to the </a:t>
            </a:r>
            <a:r>
              <a:rPr lang="en-US" dirty="0" err="1" smtClean="0">
                <a:solidFill>
                  <a:srgbClr val="FF0000"/>
                </a:solidFill>
              </a:rPr>
              <a:t>Common|User</a:t>
            </a:r>
            <a:r>
              <a:rPr lang="en-US" dirty="0" smtClean="0">
                <a:solidFill>
                  <a:srgbClr val="FF0000"/>
                </a:solidFill>
              </a:rPr>
              <a:t> Info </a:t>
            </a:r>
            <a:r>
              <a:rPr lang="en-US" dirty="0" smtClean="0"/>
              <a:t>field of the Trigger frame and the addition of AP behavior rules and non-AP STA rules to accompany the subfield which elicits a non-HT CTS that is transmitted SIFS after the HE TB PPDU elicited by the Trigger?</a:t>
            </a:r>
            <a:endParaRPr lang="en-US" dirty="0" smtClean="0"/>
          </a:p>
          <a:p>
            <a:pPr lvl="1"/>
            <a:r>
              <a:rPr lang="en-US" dirty="0"/>
              <a:t>Y</a:t>
            </a:r>
          </a:p>
          <a:p>
            <a:pPr lvl="1"/>
            <a:r>
              <a:rPr lang="en-US" dirty="0"/>
              <a:t>N</a:t>
            </a:r>
          </a:p>
          <a:p>
            <a:pPr lvl="1"/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January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Matthew Fischer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498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r>
              <a:rPr lang="en-US" dirty="0" smtClean="0"/>
              <a:t>To improve efficiency</a:t>
            </a:r>
            <a:endParaRPr lang="en-US" dirty="0" smtClean="0"/>
          </a:p>
          <a:p>
            <a:r>
              <a:rPr lang="en-US" dirty="0" smtClean="0"/>
              <a:t>Establish </a:t>
            </a:r>
            <a:r>
              <a:rPr lang="en-US" dirty="0" smtClean="0"/>
              <a:t>the sequence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BQRP (a </a:t>
            </a:r>
            <a:r>
              <a:rPr lang="en-US" dirty="0" smtClean="0"/>
              <a:t>Trigger </a:t>
            </a:r>
            <a:r>
              <a:rPr lang="en-US" dirty="0" smtClean="0"/>
              <a:t>for </a:t>
            </a:r>
            <a:r>
              <a:rPr lang="en-US" dirty="0" smtClean="0"/>
              <a:t>BQR, or generally, any Trigger)</a:t>
            </a:r>
            <a:endParaRPr lang="en-US" dirty="0" smtClean="0"/>
          </a:p>
          <a:p>
            <a:pPr lvl="1"/>
            <a:r>
              <a:rPr lang="en-US" dirty="0" smtClean="0"/>
              <a:t>HE TB </a:t>
            </a:r>
            <a:r>
              <a:rPr lang="en-US" dirty="0" smtClean="0"/>
              <a:t>BQR (i.e. elicited HE TB PPDU response)</a:t>
            </a:r>
            <a:endParaRPr lang="en-US" dirty="0" smtClean="0"/>
          </a:p>
          <a:p>
            <a:pPr lvl="1"/>
            <a:r>
              <a:rPr lang="en-US" dirty="0" smtClean="0"/>
              <a:t>Non-HT CTS and/or non-HT DUP CTS (TX by non-AP STA)</a:t>
            </a:r>
          </a:p>
          <a:p>
            <a:pPr lvl="2"/>
            <a:r>
              <a:rPr lang="en-US" dirty="0" smtClean="0">
                <a:solidFill>
                  <a:srgbClr val="FF0000"/>
                </a:solidFill>
              </a:rPr>
              <a:t>Optional overlapping CTS2SELF transmitted by the AP</a:t>
            </a:r>
          </a:p>
          <a:p>
            <a:pPr lvl="1"/>
            <a:r>
              <a:rPr lang="en-US" dirty="0" smtClean="0"/>
              <a:t>DL MU </a:t>
            </a:r>
            <a:r>
              <a:rPr lang="en-US" dirty="0" smtClean="0"/>
              <a:t>PPDU</a:t>
            </a:r>
          </a:p>
          <a:p>
            <a:pPr lvl="1"/>
            <a:r>
              <a:rPr lang="en-US" dirty="0" smtClean="0"/>
              <a:t>BA</a:t>
            </a:r>
            <a:endParaRPr lang="en-US" dirty="0" smtClean="0"/>
          </a:p>
          <a:p>
            <a:r>
              <a:rPr lang="en-US" dirty="0" smtClean="0"/>
              <a:t>Insertion of a command bit within the </a:t>
            </a:r>
            <a:r>
              <a:rPr lang="en-US" dirty="0" smtClean="0"/>
              <a:t>Trigger</a:t>
            </a:r>
            <a:endParaRPr lang="en-US" dirty="0" smtClean="0"/>
          </a:p>
          <a:p>
            <a:pPr lvl="1"/>
            <a:r>
              <a:rPr lang="en-US" dirty="0" smtClean="0"/>
              <a:t>New POLL-CTS subfield which is used to elicit non-HT CTS SIFS after the elicited HE </a:t>
            </a:r>
            <a:r>
              <a:rPr lang="en-US" dirty="0" smtClean="0"/>
              <a:t>TB </a:t>
            </a:r>
            <a:r>
              <a:rPr lang="en-US" dirty="0" smtClean="0"/>
              <a:t>PPDU</a:t>
            </a:r>
          </a:p>
          <a:p>
            <a:r>
              <a:rPr lang="en-US" dirty="0" smtClean="0"/>
              <a:t>Also consider ER implications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r>
              <a:rPr lang="en-US" dirty="0" smtClean="0"/>
              <a:t>January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Matthew Fischer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C1789BC7-C074-42CC-ADF8-5107DF6BD1C1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044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[1] 802.11-2016.pdf</a:t>
            </a:r>
          </a:p>
          <a:p>
            <a:r>
              <a:rPr lang="en-US" dirty="0"/>
              <a:t>[2] Draft </a:t>
            </a:r>
            <a:r>
              <a:rPr lang="en-US" dirty="0" smtClean="0"/>
              <a:t>P802.11ax_D2.0.pdf</a:t>
            </a:r>
          </a:p>
          <a:p>
            <a:r>
              <a:rPr lang="en-US" dirty="0" smtClean="0"/>
              <a:t>[3] 11-18-0056-00-00ax-CR-CID-14328.docx</a:t>
            </a:r>
          </a:p>
          <a:p>
            <a:r>
              <a:rPr lang="en-US" dirty="0" smtClean="0"/>
              <a:t>[4] 11-18-0030-00-00ax-ER-DL-protection-sequence.pptx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January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Matthew Fischer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22623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CID </a:t>
            </a:r>
            <a:r>
              <a:rPr lang="en-US" dirty="0" smtClean="0"/>
              <a:t>13827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15574349"/>
              </p:ext>
            </p:extLst>
          </p:nvPr>
        </p:nvGraphicFramePr>
        <p:xfrm>
          <a:off x="838200" y="2362200"/>
          <a:ext cx="7467598" cy="342328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64444"/>
                <a:gridCol w="478554"/>
                <a:gridCol w="609600"/>
                <a:gridCol w="592532"/>
                <a:gridCol w="2531668"/>
                <a:gridCol w="990600"/>
                <a:gridCol w="1600200"/>
              </a:tblGrid>
              <a:tr h="3072361"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 dirty="0" smtClean="0">
                          <a:effectLst/>
                        </a:rPr>
                        <a:t>13827</a:t>
                      </a:r>
                      <a:endParaRPr lang="en-US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9121" marR="9121" marT="9121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1000" u="none" strike="noStrike" dirty="0" smtClean="0">
                        <a:effectLst/>
                      </a:endParaRPr>
                    </a:p>
                    <a:p>
                      <a:pPr algn="l" fontAlgn="t"/>
                      <a:r>
                        <a:rPr lang="en-US" sz="1000" u="none" strike="noStrike" dirty="0" smtClean="0">
                          <a:effectLst/>
                        </a:rPr>
                        <a:t>Yasuhiko</a:t>
                      </a:r>
                      <a:r>
                        <a:rPr lang="en-US" sz="1000" u="none" strike="noStrike" baseline="0" dirty="0" smtClean="0">
                          <a:effectLst/>
                        </a:rPr>
                        <a:t> Inoue</a:t>
                      </a:r>
                      <a:endParaRPr lang="en-US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9121" marR="9121" marT="9121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 dirty="0" smtClean="0">
                          <a:effectLst/>
                        </a:rPr>
                        <a:t>243.27</a:t>
                      </a:r>
                      <a:endParaRPr lang="en-US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9121" marR="9121" marT="9121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1400" u="none" strike="noStrike" dirty="0" smtClean="0">
                        <a:effectLst/>
                      </a:endParaRPr>
                    </a:p>
                    <a:p>
                      <a:pPr algn="l" fontAlgn="t"/>
                      <a:r>
                        <a:rPr lang="en-US" sz="1400" u="none" strike="noStrike" dirty="0" smtClean="0">
                          <a:effectLst/>
                        </a:rPr>
                        <a:t>27.5.2</a:t>
                      </a:r>
                      <a:endParaRPr lang="en-US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9121" marR="9121" marT="91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 dirty="0">
                          <a:effectLst/>
                          <a:latin typeface="Arial"/>
                        </a:rPr>
                        <a:t>"A STA may send BQRs to an AP to assist DL MU and UL MU </a:t>
                      </a:r>
                      <a:r>
                        <a:rPr lang="en-US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resource allocation in an efficient way</a:t>
                      </a:r>
                      <a:r>
                        <a:rPr lang="en-US" sz="1400" b="0" i="0" u="none" strike="noStrike" dirty="0">
                          <a:effectLst/>
                          <a:latin typeface="Arial"/>
                        </a:rPr>
                        <a:t>."</a:t>
                      </a:r>
                      <a:br>
                        <a:rPr lang="en-US" sz="1400" b="0" i="0" u="none" strike="noStrike" dirty="0">
                          <a:effectLst/>
                          <a:latin typeface="Arial"/>
                        </a:rPr>
                      </a:br>
                      <a:r>
                        <a:rPr lang="en-US" sz="1400" b="0" i="0" u="none" strike="noStrike" dirty="0">
                          <a:effectLst/>
                          <a:latin typeface="Arial"/>
                        </a:rPr>
                        <a:t/>
                      </a:r>
                      <a:br>
                        <a:rPr lang="en-US" sz="1400" b="0" i="0" u="none" strike="noStrike" dirty="0">
                          <a:effectLst/>
                          <a:latin typeface="Arial"/>
                        </a:rPr>
                      </a:br>
                      <a:r>
                        <a:rPr lang="en-US" sz="1400" b="0" i="0" u="none" strike="noStrike" dirty="0">
                          <a:effectLst/>
                          <a:latin typeface="Arial"/>
                        </a:rPr>
                        <a:t>This text is ambiguous compared to the other sentence in this </a:t>
                      </a:r>
                      <a:r>
                        <a:rPr lang="en-US" sz="1400" b="0" i="0" u="none" strike="noStrike" dirty="0" err="1">
                          <a:effectLst/>
                          <a:latin typeface="Arial"/>
                        </a:rPr>
                        <a:t>subclause</a:t>
                      </a:r>
                      <a:r>
                        <a:rPr lang="en-US" sz="1400" b="0" i="0" u="none" strike="noStrike" dirty="0">
                          <a:effectLst/>
                          <a:latin typeface="Arial"/>
                        </a:rPr>
                        <a:t>.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 dirty="0">
                          <a:effectLst/>
                          <a:latin typeface="Arial"/>
                        </a:rPr>
                        <a:t>Improve the text, e.g., "A non-AP HE STA may send BQRs to the AP with which it is associated to assist DL MU and UL MU resource allocation in an efficient way."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 dirty="0" smtClean="0">
                          <a:effectLst/>
                          <a:latin typeface="Arial"/>
                        </a:rPr>
                        <a:t>Revise</a:t>
                      </a:r>
                      <a:r>
                        <a:rPr lang="en-US" sz="1400" b="0" i="0" u="none" strike="noStrike" baseline="0" dirty="0" smtClean="0">
                          <a:effectLst/>
                          <a:latin typeface="Arial"/>
                        </a:rPr>
                        <a:t> – </a:t>
                      </a:r>
                      <a:r>
                        <a:rPr lang="en-US" sz="1400" b="0" i="0" u="none" strike="noStrike" baseline="0" dirty="0" err="1" smtClean="0">
                          <a:effectLst/>
                          <a:latin typeface="Arial"/>
                        </a:rPr>
                        <a:t>Tgax</a:t>
                      </a:r>
                      <a:r>
                        <a:rPr lang="en-US" sz="1400" b="0" i="0" u="none" strike="noStrike" baseline="0" dirty="0" smtClean="0">
                          <a:effectLst/>
                          <a:latin typeface="Arial"/>
                        </a:rPr>
                        <a:t> editor to include L-CTS transmission option within </a:t>
                      </a:r>
                      <a:r>
                        <a:rPr lang="en-US" sz="1400" b="0" i="0" u="none" strike="noStrike" baseline="0" dirty="0" smtClean="0">
                          <a:effectLst/>
                          <a:latin typeface="Arial"/>
                        </a:rPr>
                        <a:t>BQR sequence </a:t>
                      </a:r>
                      <a:r>
                        <a:rPr lang="en-US" sz="1400" b="0" i="0" u="none" strike="noStrike" baseline="0" dirty="0" smtClean="0">
                          <a:effectLst/>
                          <a:latin typeface="Arial"/>
                        </a:rPr>
                        <a:t>by implementing the changes shown in </a:t>
                      </a:r>
                      <a:r>
                        <a:rPr lang="en-US" sz="1400" b="0" i="0" u="none" strike="noStrike" baseline="0" dirty="0" smtClean="0">
                          <a:effectLst/>
                          <a:latin typeface="Arial"/>
                        </a:rPr>
                        <a:t>11-18/0056r0</a:t>
                      </a:r>
                      <a:endParaRPr lang="en-US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9121" marR="9121" marT="9121" marB="0"/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Matthew Fischer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8411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CID </a:t>
            </a:r>
            <a:r>
              <a:rPr lang="en-US" dirty="0" smtClean="0"/>
              <a:t>14328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46010544"/>
              </p:ext>
            </p:extLst>
          </p:nvPr>
        </p:nvGraphicFramePr>
        <p:xfrm>
          <a:off x="838200" y="2362200"/>
          <a:ext cx="7467598" cy="41452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64444"/>
                <a:gridCol w="478554"/>
                <a:gridCol w="609600"/>
                <a:gridCol w="592532"/>
                <a:gridCol w="2531668"/>
                <a:gridCol w="990600"/>
                <a:gridCol w="1600200"/>
              </a:tblGrid>
              <a:tr h="3072361"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 dirty="0" smtClean="0">
                          <a:effectLst/>
                        </a:rPr>
                        <a:t>14328</a:t>
                      </a:r>
                      <a:endParaRPr lang="en-US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9121" marR="9121" marT="9121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1000" u="none" strike="noStrike" dirty="0" smtClean="0">
                        <a:effectLst/>
                      </a:endParaRPr>
                    </a:p>
                    <a:p>
                      <a:pPr algn="l" fontAlgn="t"/>
                      <a:r>
                        <a:rPr lang="en-US" sz="1000" b="0" i="0" u="none" strike="noStrike" dirty="0" smtClean="0">
                          <a:effectLst/>
                          <a:latin typeface="Arial"/>
                        </a:rPr>
                        <a:t>Zhou </a:t>
                      </a:r>
                      <a:r>
                        <a:rPr lang="en-US" sz="1000" b="0" i="0" u="none" strike="noStrike" dirty="0" err="1" smtClean="0">
                          <a:effectLst/>
                          <a:latin typeface="Arial"/>
                        </a:rPr>
                        <a:t>Lan</a:t>
                      </a:r>
                      <a:endParaRPr lang="en-US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9121" marR="9121" marT="9121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 dirty="0" smtClean="0">
                          <a:effectLst/>
                        </a:rPr>
                        <a:t>226.30</a:t>
                      </a:r>
                      <a:endParaRPr lang="en-US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9121" marR="9121" marT="9121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1000" b="0" i="0" u="none" strike="noStrike" dirty="0" smtClean="0">
                        <a:effectLst/>
                        <a:latin typeface="Arial"/>
                      </a:endParaRPr>
                    </a:p>
                    <a:p>
                      <a:pPr algn="l" fontAlgn="t"/>
                      <a:r>
                        <a:rPr lang="en-US" sz="1200" b="0" i="0" u="none" strike="noStrike" dirty="0" smtClean="0">
                          <a:effectLst/>
                          <a:latin typeface="Arial"/>
                        </a:rPr>
                        <a:t>27.2.5.2</a:t>
                      </a:r>
                      <a:endParaRPr lang="en-US" sz="12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Arial"/>
                          <a:ea typeface="Malgun Gothic"/>
                        </a:rPr>
                        <a:t>MU-RTS procedure doesn't provide sufficient </a:t>
                      </a:r>
                      <a:r>
                        <a:rPr lang="en-GB" sz="1600" dirty="0">
                          <a:solidFill>
                            <a:srgbClr val="FF0000"/>
                          </a:solidFill>
                          <a:effectLst/>
                          <a:latin typeface="Arial"/>
                          <a:ea typeface="Malgun Gothic"/>
                        </a:rPr>
                        <a:t>support for range extension mode </a:t>
                      </a:r>
                      <a:r>
                        <a:rPr lang="en-GB" sz="1600" dirty="0">
                          <a:effectLst/>
                          <a:latin typeface="Arial"/>
                          <a:ea typeface="Malgun Gothic"/>
                        </a:rPr>
                        <a:t>operation. A near edge STA after receive MU-RTS frame from AP may not be able to </a:t>
                      </a:r>
                      <a:r>
                        <a:rPr lang="en-GB" sz="1600" dirty="0" err="1">
                          <a:effectLst/>
                          <a:latin typeface="Arial"/>
                          <a:ea typeface="Malgun Gothic"/>
                        </a:rPr>
                        <a:t>succesfully</a:t>
                      </a:r>
                      <a:r>
                        <a:rPr lang="en-GB" sz="1600" dirty="0">
                          <a:effectLst/>
                          <a:latin typeface="Arial"/>
                          <a:ea typeface="Malgun Gothic"/>
                        </a:rPr>
                        <a:t> </a:t>
                      </a:r>
                      <a:r>
                        <a:rPr lang="en-GB" sz="1600" dirty="0" err="1">
                          <a:effectLst/>
                          <a:latin typeface="Arial"/>
                          <a:ea typeface="Malgun Gothic"/>
                        </a:rPr>
                        <a:t>deliever</a:t>
                      </a:r>
                      <a:r>
                        <a:rPr lang="en-GB" sz="1600" dirty="0">
                          <a:effectLst/>
                          <a:latin typeface="Arial"/>
                          <a:ea typeface="Malgun Gothic"/>
                        </a:rPr>
                        <a:t> CTS back to AP. As a consequence </a:t>
                      </a:r>
                      <a:r>
                        <a:rPr lang="en-GB" sz="1600" dirty="0">
                          <a:solidFill>
                            <a:srgbClr val="FF0000"/>
                          </a:solidFill>
                          <a:effectLst/>
                          <a:latin typeface="Arial"/>
                          <a:ea typeface="Malgun Gothic"/>
                        </a:rPr>
                        <a:t>AP cannot use ER SU PPDU for DL transmission to the near edge STA. Need to enhance the MU-RTS/CTS operation to enable ER SU PPDU transmission</a:t>
                      </a:r>
                      <a:r>
                        <a:rPr lang="en-GB" sz="1600" dirty="0">
                          <a:effectLst/>
                          <a:latin typeface="Arial"/>
                          <a:ea typeface="Malgun Gothic"/>
                        </a:rPr>
                        <a:t>.</a:t>
                      </a:r>
                      <a:endParaRPr lang="en-US" sz="1400" dirty="0">
                        <a:effectLst/>
                        <a:latin typeface="Times New Roman"/>
                        <a:ea typeface="Malgun Gothic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Arial"/>
                          <a:ea typeface="Malgun Gothic"/>
                        </a:rPr>
                        <a:t>as in the comment</a:t>
                      </a:r>
                      <a:endParaRPr lang="en-US" sz="1400" dirty="0">
                        <a:effectLst/>
                        <a:latin typeface="Times New Roman"/>
                        <a:ea typeface="Malgun Gothic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 dirty="0" smtClean="0">
                          <a:effectLst/>
                          <a:latin typeface="Arial"/>
                        </a:rPr>
                        <a:t>Revise</a:t>
                      </a:r>
                      <a:r>
                        <a:rPr lang="en-US" sz="1400" b="0" i="0" u="none" strike="noStrike" baseline="0" dirty="0" smtClean="0">
                          <a:effectLst/>
                          <a:latin typeface="Arial"/>
                        </a:rPr>
                        <a:t> – </a:t>
                      </a:r>
                      <a:r>
                        <a:rPr lang="en-US" sz="1400" b="0" i="0" u="none" strike="noStrike" baseline="0" dirty="0" err="1" smtClean="0">
                          <a:effectLst/>
                          <a:latin typeface="Arial"/>
                        </a:rPr>
                        <a:t>Tgax</a:t>
                      </a:r>
                      <a:r>
                        <a:rPr lang="en-US" sz="1400" b="0" i="0" u="none" strike="noStrike" baseline="0" dirty="0" smtClean="0">
                          <a:effectLst/>
                          <a:latin typeface="Arial"/>
                        </a:rPr>
                        <a:t> editor to include L-CTS transmission option within </a:t>
                      </a:r>
                      <a:r>
                        <a:rPr lang="en-US" sz="1400" b="0" i="0" u="none" strike="noStrike" baseline="0" dirty="0" smtClean="0">
                          <a:effectLst/>
                          <a:latin typeface="Arial"/>
                        </a:rPr>
                        <a:t>trigger sequence </a:t>
                      </a:r>
                      <a:r>
                        <a:rPr lang="en-US" sz="1400" b="0" i="0" u="none" strike="noStrike" baseline="0" dirty="0" smtClean="0">
                          <a:effectLst/>
                          <a:latin typeface="Arial"/>
                        </a:rPr>
                        <a:t>by implementing the changes shown in </a:t>
                      </a:r>
                      <a:r>
                        <a:rPr lang="en-US" sz="1400" b="0" i="0" u="none" strike="noStrike" baseline="0" dirty="0" smtClean="0">
                          <a:effectLst/>
                          <a:latin typeface="Arial"/>
                        </a:rPr>
                        <a:t>11-18/0056r0</a:t>
                      </a:r>
                      <a:endParaRPr lang="en-US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9121" marR="9121" marT="9121" marB="0"/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Matthew Fischer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79798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CID 12593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40133921"/>
              </p:ext>
            </p:extLst>
          </p:nvPr>
        </p:nvGraphicFramePr>
        <p:xfrm>
          <a:off x="838200" y="2362200"/>
          <a:ext cx="7467598" cy="307236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64444"/>
                <a:gridCol w="478554"/>
                <a:gridCol w="609600"/>
                <a:gridCol w="592532"/>
                <a:gridCol w="2531668"/>
                <a:gridCol w="990600"/>
                <a:gridCol w="1600200"/>
              </a:tblGrid>
              <a:tr h="3072361"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 dirty="0">
                          <a:effectLst/>
                        </a:rPr>
                        <a:t>12593</a:t>
                      </a:r>
                      <a:endParaRPr lang="en-US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9121" marR="9121" marT="9121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1000" u="none" strike="noStrike" dirty="0" smtClean="0">
                        <a:effectLst/>
                      </a:endParaRPr>
                    </a:p>
                    <a:p>
                      <a:pPr algn="l" fontAlgn="t"/>
                      <a:r>
                        <a:rPr lang="en-US" sz="1000" u="none" strike="noStrike" dirty="0" smtClean="0">
                          <a:effectLst/>
                        </a:rPr>
                        <a:t>Mark </a:t>
                      </a:r>
                      <a:r>
                        <a:rPr lang="en-US" sz="1000" u="none" strike="noStrike" dirty="0">
                          <a:effectLst/>
                        </a:rPr>
                        <a:t>RISON</a:t>
                      </a:r>
                      <a:endParaRPr lang="en-US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9121" marR="9121" marT="9121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 dirty="0">
                          <a:effectLst/>
                        </a:rPr>
                        <a:t>324.48</a:t>
                      </a:r>
                      <a:endParaRPr lang="en-US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9121" marR="9121" marT="9121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1400" u="none" strike="noStrike" dirty="0" smtClean="0">
                        <a:effectLst/>
                      </a:endParaRPr>
                    </a:p>
                    <a:p>
                      <a:pPr algn="l" fontAlgn="t"/>
                      <a:r>
                        <a:rPr lang="en-US" sz="1400" u="none" strike="noStrike" dirty="0" smtClean="0">
                          <a:effectLst/>
                        </a:rPr>
                        <a:t>27.16.5</a:t>
                      </a:r>
                      <a:endParaRPr lang="en-US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9121" marR="9121" marT="91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 dirty="0">
                          <a:effectLst/>
                        </a:rPr>
                        <a:t>ER beacons don't work for the same reason they didn't work with STBC (and got obsoleted): the </a:t>
                      </a:r>
                      <a:r>
                        <a:rPr lang="en-US" sz="16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AP typically has higher </a:t>
                      </a:r>
                      <a:r>
                        <a:rPr lang="en-US" sz="1600" u="none" strike="noStrike" dirty="0" err="1">
                          <a:solidFill>
                            <a:srgbClr val="FF0000"/>
                          </a:solidFill>
                          <a:effectLst/>
                        </a:rPr>
                        <a:t>tx</a:t>
                      </a:r>
                      <a:r>
                        <a:rPr lang="en-US" sz="16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 power so the AP can reach STAs but STAs can't reach the AP</a:t>
                      </a:r>
                      <a:r>
                        <a:rPr lang="en-US" sz="1600" u="none" strike="noStrike" dirty="0">
                          <a:effectLst/>
                        </a:rPr>
                        <a:t>.  The slight advantage conferred by the ability of the STA to use 10 MHz transmissions is not sufficient to overcome this</a:t>
                      </a:r>
                      <a:endParaRPr lang="en-US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9121" marR="9121" marT="91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 dirty="0">
                          <a:effectLst/>
                        </a:rPr>
                        <a:t>Delete </a:t>
                      </a:r>
                      <a:r>
                        <a:rPr lang="en-US" sz="1400" u="none" strike="noStrike" dirty="0" err="1">
                          <a:effectLst/>
                        </a:rPr>
                        <a:t>Subclause</a:t>
                      </a:r>
                      <a:r>
                        <a:rPr lang="en-US" sz="1400" u="none" strike="noStrike" dirty="0">
                          <a:effectLst/>
                        </a:rPr>
                        <a:t> 27.16.5</a:t>
                      </a:r>
                      <a:endParaRPr lang="en-US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9121" marR="9121" marT="91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 dirty="0" smtClean="0">
                          <a:effectLst/>
                          <a:latin typeface="Arial"/>
                        </a:rPr>
                        <a:t>Revise</a:t>
                      </a:r>
                      <a:r>
                        <a:rPr lang="en-US" sz="1400" b="0" i="0" u="none" strike="noStrike" baseline="0" dirty="0" smtClean="0">
                          <a:effectLst/>
                          <a:latin typeface="Arial"/>
                        </a:rPr>
                        <a:t> – </a:t>
                      </a:r>
                      <a:r>
                        <a:rPr lang="en-US" sz="1400" b="0" i="0" u="none" strike="noStrike" baseline="0" dirty="0" err="1" smtClean="0">
                          <a:effectLst/>
                          <a:latin typeface="Arial"/>
                        </a:rPr>
                        <a:t>Tgax</a:t>
                      </a:r>
                      <a:r>
                        <a:rPr lang="en-US" sz="1400" b="0" i="0" u="none" strike="noStrike" baseline="0" dirty="0" smtClean="0">
                          <a:effectLst/>
                          <a:latin typeface="Arial"/>
                        </a:rPr>
                        <a:t> editor to </a:t>
                      </a:r>
                      <a:r>
                        <a:rPr lang="en-US" sz="1400" b="0" i="0" u="none" strike="noStrike" baseline="0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include L-CTS transmission option </a:t>
                      </a:r>
                      <a:r>
                        <a:rPr lang="en-US" sz="1400" b="0" i="0" u="none" strike="noStrike" baseline="0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within ER </a:t>
                      </a:r>
                      <a:r>
                        <a:rPr lang="en-US" sz="1400" b="0" i="0" u="none" strike="noStrike" baseline="0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sequence </a:t>
                      </a:r>
                      <a:r>
                        <a:rPr lang="en-US" sz="1400" b="0" i="0" u="none" strike="noStrike" baseline="0" dirty="0" smtClean="0">
                          <a:effectLst/>
                          <a:latin typeface="Arial"/>
                        </a:rPr>
                        <a:t>by implementing the changes shown in </a:t>
                      </a:r>
                      <a:r>
                        <a:rPr lang="en-US" sz="1400" b="0" i="0" u="none" strike="noStrike" baseline="0" dirty="0" smtClean="0">
                          <a:effectLst/>
                          <a:latin typeface="Arial"/>
                        </a:rPr>
                        <a:t>11-18/0056r0</a:t>
                      </a:r>
                      <a:endParaRPr lang="en-US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9121" marR="9121" marT="9121" marB="0"/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Matthew Fischer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74490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Comments on the </a:t>
            </a:r>
            <a:r>
              <a:rPr lang="en-US" dirty="0" smtClean="0"/>
              <a:t>CIDs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CIDs touch on several issues</a:t>
            </a:r>
          </a:p>
          <a:p>
            <a:pPr lvl="1"/>
            <a:r>
              <a:rPr lang="en-US" dirty="0" smtClean="0"/>
              <a:t>Efficiency of BQR-BQRP</a:t>
            </a:r>
          </a:p>
          <a:p>
            <a:pPr lvl="2"/>
            <a:r>
              <a:rPr lang="en-US" dirty="0" smtClean="0"/>
              <a:t>Especially when Legacy Protection is desired</a:t>
            </a:r>
          </a:p>
          <a:p>
            <a:pPr lvl="1"/>
            <a:r>
              <a:rPr lang="en-US" dirty="0" smtClean="0"/>
              <a:t>ER operation</a:t>
            </a:r>
          </a:p>
          <a:p>
            <a:pPr lvl="2"/>
            <a:r>
              <a:rPr lang="en-US" dirty="0" smtClean="0"/>
              <a:t>AP vs non-AP STA TX power mismatch</a:t>
            </a:r>
          </a:p>
          <a:p>
            <a:pPr lvl="3"/>
            <a:r>
              <a:rPr lang="en-US" dirty="0" smtClean="0"/>
              <a:t>Implications regarding normal operation</a:t>
            </a:r>
          </a:p>
          <a:p>
            <a:pPr lvl="3"/>
            <a:r>
              <a:rPr lang="en-US" dirty="0" smtClean="0"/>
              <a:t>Implications regarding legacy protection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Matthew Fischer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879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Comments on the </a:t>
            </a:r>
            <a:r>
              <a:rPr lang="en-US" dirty="0" smtClean="0"/>
              <a:t>CIDs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Power difference between AP and non-AP STA can largely be covered by </a:t>
            </a:r>
            <a:r>
              <a:rPr lang="en-US" dirty="0" err="1" smtClean="0"/>
              <a:t>TGax</a:t>
            </a:r>
            <a:r>
              <a:rPr lang="en-US" dirty="0" smtClean="0"/>
              <a:t> features</a:t>
            </a:r>
          </a:p>
          <a:p>
            <a:pPr lvl="1"/>
            <a:r>
              <a:rPr lang="en-US" dirty="0" smtClean="0"/>
              <a:t>Narrow RUs extend to 2.2 MHz, i.e. 9 dB gain</a:t>
            </a:r>
          </a:p>
          <a:p>
            <a:pPr lvl="1"/>
            <a:r>
              <a:rPr lang="en-US" dirty="0" smtClean="0"/>
              <a:t>ER PPDU = 3 dB</a:t>
            </a:r>
          </a:p>
          <a:p>
            <a:pPr lvl="1"/>
            <a:r>
              <a:rPr lang="en-US" dirty="0" smtClean="0"/>
              <a:t>Total 12 dB gain (excluding preamble consideration)</a:t>
            </a:r>
          </a:p>
          <a:p>
            <a:r>
              <a:rPr lang="en-US" dirty="0" smtClean="0"/>
              <a:t>Problem </a:t>
            </a:r>
            <a:r>
              <a:rPr lang="en-US" dirty="0" smtClean="0"/>
              <a:t>of NAV coverage for reception at non-AP STA </a:t>
            </a:r>
            <a:r>
              <a:rPr lang="en-US" dirty="0" smtClean="0"/>
              <a:t>locations persists</a:t>
            </a:r>
            <a:endParaRPr lang="en-US" dirty="0" smtClean="0"/>
          </a:p>
          <a:p>
            <a:r>
              <a:rPr lang="en-US" dirty="0" smtClean="0"/>
              <a:t>Propose non-HT CTS transmission by non-AP STAs</a:t>
            </a:r>
          </a:p>
          <a:p>
            <a:pPr lvl="1"/>
            <a:r>
              <a:rPr lang="en-US" dirty="0" smtClean="0"/>
              <a:t>Propose mechanism for AP to direct the CTS transmissions so that both parties are aware of the timing</a:t>
            </a:r>
          </a:p>
          <a:p>
            <a:pPr lvl="1"/>
            <a:r>
              <a:rPr lang="en-US" dirty="0" smtClean="0"/>
              <a:t>Require preceding sequence to establish medium control</a:t>
            </a:r>
          </a:p>
          <a:p>
            <a:pPr lvl="2"/>
            <a:r>
              <a:rPr lang="en-US" dirty="0" smtClean="0"/>
              <a:t>E.g</a:t>
            </a:r>
            <a:r>
              <a:rPr lang="en-US" dirty="0" smtClean="0"/>
              <a:t>. </a:t>
            </a:r>
            <a:r>
              <a:rPr lang="en-US" dirty="0" smtClean="0"/>
              <a:t>BQRP, BQR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Matthew Fischer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65167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Existing Situation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ER mode and narrow RUs allow communications with non-AP STA that are at extended range</a:t>
            </a:r>
          </a:p>
          <a:p>
            <a:r>
              <a:rPr lang="en-US" dirty="0" smtClean="0"/>
              <a:t>UL PPDU are protected by protection established at the AP</a:t>
            </a:r>
          </a:p>
          <a:p>
            <a:r>
              <a:rPr lang="en-US" dirty="0" smtClean="0"/>
              <a:t>DL PPDU need protection to be established by DL recipients</a:t>
            </a:r>
          </a:p>
          <a:p>
            <a:pPr lvl="1"/>
            <a:r>
              <a:rPr lang="en-US" dirty="0" smtClean="0"/>
              <a:t>i.e. non-AP </a:t>
            </a:r>
            <a:r>
              <a:rPr lang="en-US" dirty="0" smtClean="0"/>
              <a:t>STAs </a:t>
            </a:r>
            <a:r>
              <a:rPr lang="en-US" dirty="0" smtClean="0"/>
              <a:t>need to establish protection</a:t>
            </a:r>
          </a:p>
          <a:p>
            <a:pPr lvl="1"/>
            <a:r>
              <a:rPr lang="en-US" dirty="0" smtClean="0"/>
              <a:t>Normally, this protection is established through an RTS-CTS exchange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January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Matthew Fischer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C1789BC7-C074-42CC-ADF8-5107DF6BD1C1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63614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Normal Recipient Protection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5181600"/>
            <a:ext cx="7772400" cy="914400"/>
          </a:xfrm>
        </p:spPr>
        <p:txBody>
          <a:bodyPr/>
          <a:lstStyle/>
          <a:p>
            <a:r>
              <a:rPr lang="en-US" dirty="0" smtClean="0"/>
              <a:t>CTS transmitted by DATA PPDU recipient protects recipient during DL PPDU reception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Matthew Fischer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grpSp>
        <p:nvGrpSpPr>
          <p:cNvPr id="30" name="Group 29"/>
          <p:cNvGrpSpPr/>
          <p:nvPr/>
        </p:nvGrpSpPr>
        <p:grpSpPr>
          <a:xfrm>
            <a:off x="2945572" y="2844869"/>
            <a:ext cx="762000" cy="555475"/>
            <a:chOff x="6217722" y="4036928"/>
            <a:chExt cx="762000" cy="555475"/>
          </a:xfrm>
        </p:grpSpPr>
        <p:sp>
          <p:nvSpPr>
            <p:cNvPr id="13" name="Oval 12"/>
            <p:cNvSpPr/>
            <p:nvPr/>
          </p:nvSpPr>
          <p:spPr>
            <a:xfrm>
              <a:off x="6474836" y="4304371"/>
              <a:ext cx="288032" cy="288032"/>
            </a:xfrm>
            <a:prstGeom prst="ellipse">
              <a:avLst/>
            </a:prstGeom>
            <a:solidFill>
              <a:srgbClr val="0070C0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6217722" y="4036928"/>
              <a:ext cx="762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>
                  <a:solidFill>
                    <a:srgbClr val="0070C0"/>
                  </a:solidFill>
                </a:rPr>
                <a:t>AP_B</a:t>
              </a:r>
              <a:endParaRPr lang="en-US" b="1" dirty="0">
                <a:solidFill>
                  <a:srgbClr val="0070C0"/>
                </a:solidFill>
              </a:endParaRPr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4164772" y="2791657"/>
            <a:ext cx="1023109" cy="641309"/>
            <a:chOff x="5139254" y="3438474"/>
            <a:chExt cx="1023109" cy="641309"/>
          </a:xfrm>
        </p:grpSpPr>
        <p:sp>
          <p:nvSpPr>
            <p:cNvPr id="14" name="Oval 13"/>
            <p:cNvSpPr/>
            <p:nvPr/>
          </p:nvSpPr>
          <p:spPr>
            <a:xfrm>
              <a:off x="5476939" y="3791751"/>
              <a:ext cx="288032" cy="288032"/>
            </a:xfrm>
            <a:prstGeom prst="ellipse">
              <a:avLst/>
            </a:prstGeom>
            <a:solidFill>
              <a:srgbClr val="0070C0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5139254" y="3438474"/>
              <a:ext cx="102310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>
                  <a:solidFill>
                    <a:srgbClr val="0070C0"/>
                  </a:solidFill>
                </a:rPr>
                <a:t>STA_B1</a:t>
              </a:r>
              <a:endParaRPr lang="en-US" b="1" dirty="0">
                <a:solidFill>
                  <a:srgbClr val="0070C0"/>
                </a:solidFill>
              </a:endParaRPr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5079172" y="3485553"/>
            <a:ext cx="901842" cy="565031"/>
            <a:chOff x="6891969" y="5480371"/>
            <a:chExt cx="901842" cy="565031"/>
          </a:xfrm>
        </p:grpSpPr>
        <p:sp>
          <p:nvSpPr>
            <p:cNvPr id="17" name="Oval 16"/>
            <p:cNvSpPr/>
            <p:nvPr/>
          </p:nvSpPr>
          <p:spPr>
            <a:xfrm>
              <a:off x="7218575" y="5480371"/>
              <a:ext cx="288032" cy="288032"/>
            </a:xfrm>
            <a:prstGeom prst="ellipse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6891969" y="5768403"/>
              <a:ext cx="90184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>
                  <a:solidFill>
                    <a:srgbClr val="00B050"/>
                  </a:solidFill>
                </a:rPr>
                <a:t>AP_G</a:t>
              </a:r>
              <a:endParaRPr lang="en-US" b="1" dirty="0">
                <a:solidFill>
                  <a:srgbClr val="00B050"/>
                </a:solidFill>
              </a:endParaRPr>
            </a:p>
          </p:txBody>
        </p:sp>
      </p:grpSp>
      <p:sp>
        <p:nvSpPr>
          <p:cNvPr id="21" name="Oval 20"/>
          <p:cNvSpPr/>
          <p:nvPr/>
        </p:nvSpPr>
        <p:spPr>
          <a:xfrm rot="2760000">
            <a:off x="4122278" y="2254682"/>
            <a:ext cx="2694874" cy="2740501"/>
          </a:xfrm>
          <a:prstGeom prst="ellipse">
            <a:avLst/>
          </a:prstGeom>
          <a:noFill/>
          <a:ln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3548030" y="2914168"/>
            <a:ext cx="76914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0070C0"/>
                </a:solidFill>
              </a:rPr>
              <a:t>RTS</a:t>
            </a:r>
            <a:endParaRPr lang="en-US" b="1" dirty="0">
              <a:solidFill>
                <a:srgbClr val="0070C0"/>
              </a:solidFill>
            </a:endParaRPr>
          </a:p>
        </p:txBody>
      </p:sp>
      <p:grpSp>
        <p:nvGrpSpPr>
          <p:cNvPr id="36" name="Group 35"/>
          <p:cNvGrpSpPr/>
          <p:nvPr/>
        </p:nvGrpSpPr>
        <p:grpSpPr>
          <a:xfrm>
            <a:off x="5981014" y="2699861"/>
            <a:ext cx="850758" cy="637039"/>
            <a:chOff x="8158432" y="4304371"/>
            <a:chExt cx="850758" cy="637039"/>
          </a:xfrm>
        </p:grpSpPr>
        <p:sp>
          <p:nvSpPr>
            <p:cNvPr id="18" name="Oval 17"/>
            <p:cNvSpPr/>
            <p:nvPr/>
          </p:nvSpPr>
          <p:spPr>
            <a:xfrm>
              <a:off x="8424385" y="4304371"/>
              <a:ext cx="288032" cy="288032"/>
            </a:xfrm>
            <a:prstGeom prst="ellipse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8158432" y="4664411"/>
              <a:ext cx="85075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>
                  <a:solidFill>
                    <a:srgbClr val="00B050"/>
                  </a:solidFill>
                </a:rPr>
                <a:t>STA_G1</a:t>
              </a:r>
              <a:endParaRPr lang="en-US" b="1" dirty="0">
                <a:solidFill>
                  <a:srgbClr val="00B050"/>
                </a:solidFill>
              </a:endParaRPr>
            </a:p>
          </p:txBody>
        </p:sp>
      </p:grpSp>
      <p:cxnSp>
        <p:nvCxnSpPr>
          <p:cNvPr id="24" name="Straight Arrow Connector 23"/>
          <p:cNvCxnSpPr/>
          <p:nvPr/>
        </p:nvCxnSpPr>
        <p:spPr bwMode="auto">
          <a:xfrm flipV="1">
            <a:off x="3478972" y="3256328"/>
            <a:ext cx="990600" cy="2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70C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27" name="Straight Arrow Connector 26"/>
          <p:cNvCxnSpPr/>
          <p:nvPr/>
        </p:nvCxnSpPr>
        <p:spPr bwMode="auto">
          <a:xfrm flipV="1">
            <a:off x="5665235" y="2914168"/>
            <a:ext cx="633137" cy="571385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92D050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31" name="Oval 30"/>
          <p:cNvSpPr/>
          <p:nvPr/>
        </p:nvSpPr>
        <p:spPr>
          <a:xfrm rot="2760000">
            <a:off x="1893854" y="1748038"/>
            <a:ext cx="2951178" cy="2989522"/>
          </a:xfrm>
          <a:prstGeom prst="ellipse">
            <a:avLst/>
          </a:prstGeom>
          <a:noFill/>
          <a:ln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/>
          <p:cNvSpPr/>
          <p:nvPr/>
        </p:nvSpPr>
        <p:spPr>
          <a:xfrm rot="2760000">
            <a:off x="3049647" y="1828316"/>
            <a:ext cx="2951178" cy="2989522"/>
          </a:xfrm>
          <a:prstGeom prst="ellipse">
            <a:avLst/>
          </a:prstGeom>
          <a:noFill/>
          <a:ln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8" name="Straight Arrow Connector 37"/>
          <p:cNvCxnSpPr/>
          <p:nvPr/>
        </p:nvCxnSpPr>
        <p:spPr bwMode="auto">
          <a:xfrm>
            <a:off x="4850572" y="3400344"/>
            <a:ext cx="585335" cy="219287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70C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40" name="Straight Arrow Connector 39"/>
          <p:cNvCxnSpPr/>
          <p:nvPr/>
        </p:nvCxnSpPr>
        <p:spPr bwMode="auto">
          <a:xfrm flipH="1">
            <a:off x="3548030" y="3400344"/>
            <a:ext cx="921542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70C0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43" name="TextBox 42"/>
          <p:cNvSpPr txBox="1"/>
          <p:nvPr/>
        </p:nvSpPr>
        <p:spPr>
          <a:xfrm>
            <a:off x="3548030" y="3403730"/>
            <a:ext cx="76914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70C0"/>
                </a:solidFill>
              </a:rPr>
              <a:t>C</a:t>
            </a:r>
            <a:r>
              <a:rPr lang="en-US" b="1" dirty="0" smtClean="0">
                <a:solidFill>
                  <a:srgbClr val="0070C0"/>
                </a:solidFill>
              </a:rPr>
              <a:t>TS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4790488" y="3223529"/>
            <a:ext cx="7593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70C0"/>
                </a:solidFill>
              </a:rPr>
              <a:t>C</a:t>
            </a:r>
            <a:r>
              <a:rPr lang="en-US" b="1" dirty="0" smtClean="0">
                <a:solidFill>
                  <a:srgbClr val="0070C0"/>
                </a:solidFill>
              </a:rPr>
              <a:t>TS</a:t>
            </a:r>
            <a:endParaRPr lang="en-US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5546181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272784</TotalTime>
  <Words>1426</Words>
  <Application>Microsoft Office PowerPoint</Application>
  <PresentationFormat>On-screen Show (4:3)</PresentationFormat>
  <Paragraphs>230</Paragraphs>
  <Slides>20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2" baseType="lpstr">
      <vt:lpstr>802-11-Submission</vt:lpstr>
      <vt:lpstr>Microsoft Word 97 - 2003 Document</vt:lpstr>
      <vt:lpstr>BQRP BQR LCTS DL MU</vt:lpstr>
      <vt:lpstr>Abstract</vt:lpstr>
      <vt:lpstr>CID 13827</vt:lpstr>
      <vt:lpstr>CID 14328</vt:lpstr>
      <vt:lpstr>CID 12593</vt:lpstr>
      <vt:lpstr>Comments on the CIDs</vt:lpstr>
      <vt:lpstr>Comments on the CIDs</vt:lpstr>
      <vt:lpstr>Existing Situation</vt:lpstr>
      <vt:lpstr>Normal Recipient Protection</vt:lpstr>
      <vt:lpstr>DL HE MU PPDU Needs Protection</vt:lpstr>
      <vt:lpstr>MU-RTS to Protect DL HE MU PPDU</vt:lpstr>
      <vt:lpstr>More efficient and fixes ER problem</vt:lpstr>
      <vt:lpstr>PHY Parameters of LCTS</vt:lpstr>
      <vt:lpstr>ER Hidden LCTS</vt:lpstr>
      <vt:lpstr>Failed Trigger Response</vt:lpstr>
      <vt:lpstr>POLL-CTS Subfield Location (1)</vt:lpstr>
      <vt:lpstr>POLL-CTS Subfield Location (2)</vt:lpstr>
      <vt:lpstr>MU-RTS Trigger</vt:lpstr>
      <vt:lpstr>Straw poll #1</vt:lpstr>
      <vt:lpstr>References</vt:lpstr>
    </vt:vector>
  </TitlesOfParts>
  <Company>AT&amp;T Labs Research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Link Transmit Power</dc:title>
  <dc:creator>Matthew Fischer</dc:creator>
  <cp:keywords>March 2016</cp:keywords>
  <cp:lastModifiedBy>Matthew Fischer</cp:lastModifiedBy>
  <cp:revision>989</cp:revision>
  <cp:lastPrinted>1998-02-10T13:28:06Z</cp:lastPrinted>
  <dcterms:created xsi:type="dcterms:W3CDTF">2007-05-21T21:00:37Z</dcterms:created>
  <dcterms:modified xsi:type="dcterms:W3CDTF">2018-01-10T01:11:24Z</dcterms:modified>
  <cp:category>Submission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-2101675179</vt:i4>
  </property>
  <property fmtid="{D5CDD505-2E9C-101B-9397-08002B2CF9AE}" pid="3" name="_NewReviewCycle">
    <vt:lpwstr/>
  </property>
  <property fmtid="{D5CDD505-2E9C-101B-9397-08002B2CF9AE}" pid="4" name="_EmailSubject">
    <vt:lpwstr>Tuesday meeting</vt:lpwstr>
  </property>
  <property fmtid="{D5CDD505-2E9C-101B-9397-08002B2CF9AE}" pid="5" name="_AuthorEmail">
    <vt:lpwstr>vinko.erceg@broadcom.com</vt:lpwstr>
  </property>
  <property fmtid="{D5CDD505-2E9C-101B-9397-08002B2CF9AE}" pid="6" name="_AuthorEmailDisplayName">
    <vt:lpwstr>Vinko Erceg</vt:lpwstr>
  </property>
  <property fmtid="{D5CDD505-2E9C-101B-9397-08002B2CF9AE}" pid="7" name="_PreviousAdHocReviewCycleID">
    <vt:i4>1073190392</vt:i4>
  </property>
</Properties>
</file>