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69" r:id="rId2"/>
    <p:sldId id="318" r:id="rId3"/>
    <p:sldId id="375" r:id="rId4"/>
    <p:sldId id="432" r:id="rId5"/>
    <p:sldId id="384" r:id="rId6"/>
    <p:sldId id="426" r:id="rId7"/>
    <p:sldId id="427" r:id="rId8"/>
    <p:sldId id="428" r:id="rId9"/>
    <p:sldId id="429" r:id="rId10"/>
    <p:sldId id="430" r:id="rId11"/>
    <p:sldId id="431" r:id="rId12"/>
    <p:sldId id="326" r:id="rId13"/>
    <p:sldId id="348" r:id="rId14"/>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3" autoAdjust="0"/>
    <p:restoredTop sz="99548" autoAdjust="0"/>
  </p:normalViewPr>
  <p:slideViewPr>
    <p:cSldViewPr>
      <p:cViewPr varScale="1">
        <p:scale>
          <a:sx n="102" d="100"/>
          <a:sy n="102" d="100"/>
        </p:scale>
        <p:origin x="1048" y="7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noFill/>
        </p:spPr>
        <p:txBody>
          <a:bodyPr/>
          <a:lstStyle/>
          <a:p>
            <a:r>
              <a:rPr lang="en-US" smtClean="0">
                <a:cs typeface="Arial" charset="0"/>
              </a:rPr>
              <a:t>Page </a:t>
            </a:r>
            <a:fld id="{B376B859-F927-4FFC-938A-1E85F81B0C78}" type="slidenum">
              <a:rPr lang="en-US" smtClean="0">
                <a:cs typeface="Arial" charset="0"/>
              </a:rPr>
              <a:pPr/>
              <a:t>1</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340110" cy="276999"/>
          </a:xfrm>
          <a:ln/>
        </p:spPr>
        <p:txBody>
          <a:bodyPr/>
          <a:lstStyle>
            <a:lvl1pPr>
              <a:defRPr/>
            </a:lvl1pPr>
          </a:lstStyle>
          <a:p>
            <a:pPr>
              <a:defRPr/>
            </a:pPr>
            <a:r>
              <a:rPr lang="en-US" dirty="0" smtClean="0"/>
              <a:t>January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January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January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smtClean="0"/>
              <a:t>Bullet Title Goes Here</a:t>
            </a:r>
            <a:endParaRPr lang="en-US" dirty="0"/>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xfrm>
            <a:off x="696913" y="332601"/>
            <a:ext cx="1340110" cy="276999"/>
          </a:xfrm>
          <a:ln/>
        </p:spPr>
        <p:txBody>
          <a:bodyPr/>
          <a:lstStyle>
            <a:lvl1pPr>
              <a:defRPr/>
            </a:lvl1pPr>
          </a:lstStyle>
          <a:p>
            <a:pPr>
              <a:defRPr/>
            </a:pPr>
            <a:r>
              <a:rPr lang="en-US" dirty="0" smtClean="0"/>
              <a:t>January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January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January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January 2018</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dirty="0" smtClean="0"/>
              <a:t>January 2018</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smtClean="0"/>
              <a:t>January 2018</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January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January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January 2018</a:t>
            </a:r>
            <a:endParaRPr lang="en-US" dirty="0"/>
          </a:p>
        </p:txBody>
      </p:sp>
      <p:sp>
        <p:nvSpPr>
          <p:cNvPr id="1029" name="Rectangle 5"/>
          <p:cNvSpPr>
            <a:spLocks noGrp="1" noChangeArrowheads="1"/>
          </p:cNvSpPr>
          <p:nvPr>
            <p:ph type="ftr" sz="quarter" idx="3"/>
          </p:nvPr>
        </p:nvSpPr>
        <p:spPr bwMode="auto">
          <a:xfrm>
            <a:off x="6719708" y="6475413"/>
            <a:ext cx="18242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smtClean="0"/>
              <a:t>Matthew Fischer (Broadcom)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802.11-18/0030r0</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340110" cy="276999"/>
          </a:xfrm>
        </p:spPr>
        <p:txBody>
          <a:bodyPr/>
          <a:lstStyle/>
          <a:p>
            <a:pPr>
              <a:defRPr/>
            </a:pPr>
            <a:r>
              <a:rPr lang="en-US" dirty="0" smtClean="0"/>
              <a:t>January 2018</a:t>
            </a:r>
            <a:endParaRPr lang="en-US" dirty="0"/>
          </a:p>
        </p:txBody>
      </p:sp>
      <p:sp>
        <p:nvSpPr>
          <p:cNvPr id="1028" name="Footer Placeholder 4"/>
          <p:cNvSpPr>
            <a:spLocks noGrp="1"/>
          </p:cNvSpPr>
          <p:nvPr>
            <p:ph type="ftr" sz="quarter" idx="11"/>
          </p:nvPr>
        </p:nvSpPr>
        <p:spPr/>
        <p:txBody>
          <a:bodyPr/>
          <a:lstStyle/>
          <a:p>
            <a:pPr>
              <a:defRPr/>
            </a:pPr>
            <a:r>
              <a:rPr lang="en-US" dirty="0" smtClean="0"/>
              <a:t>Matthew Fischer (Broadcom)</a:t>
            </a:r>
            <a:endParaRPr lang="en-US" dirty="0"/>
          </a:p>
        </p:txBody>
      </p:sp>
      <p:sp>
        <p:nvSpPr>
          <p:cNvPr id="1029" name="Rectangle 2"/>
          <p:cNvSpPr>
            <a:spLocks noGrp="1" noChangeArrowheads="1"/>
          </p:cNvSpPr>
          <p:nvPr>
            <p:ph type="title"/>
          </p:nvPr>
        </p:nvSpPr>
        <p:spPr>
          <a:xfrm>
            <a:off x="381000" y="685800"/>
            <a:ext cx="8305800" cy="1066800"/>
          </a:xfrm>
        </p:spPr>
        <p:txBody>
          <a:bodyPr/>
          <a:lstStyle/>
          <a:p>
            <a:r>
              <a:rPr lang="en-US" dirty="0" smtClean="0"/>
              <a:t>ER DL Protection Sequence</a:t>
            </a:r>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smtClean="0"/>
              <a:t>Date:</a:t>
            </a:r>
            <a:r>
              <a:rPr lang="en-US" sz="2000" b="0" dirty="0" smtClean="0"/>
              <a:t> 2017-11-30</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2" name="Object 1"/>
          <p:cNvGraphicFramePr>
            <a:graphicFrameLocks noChangeAspect="1"/>
          </p:cNvGraphicFramePr>
          <p:nvPr>
            <p:extLst>
              <p:ext uri="{D42A27DB-BD31-4B8C-83A1-F6EECF244321}">
                <p14:modId xmlns:p14="http://schemas.microsoft.com/office/powerpoint/2010/main" val="2612934899"/>
              </p:ext>
            </p:extLst>
          </p:nvPr>
        </p:nvGraphicFramePr>
        <p:xfrm>
          <a:off x="838200" y="2819400"/>
          <a:ext cx="7448550" cy="3219450"/>
        </p:xfrm>
        <a:graphic>
          <a:graphicData uri="http://schemas.openxmlformats.org/presentationml/2006/ole">
            <mc:AlternateContent xmlns:mc="http://schemas.openxmlformats.org/markup-compatibility/2006">
              <mc:Choice xmlns:v="urn:schemas-microsoft-com:vml" Requires="v">
                <p:oleObj spid="_x0000_s1260" name="Document" r:id="rId4" imgW="10198945" imgH="4257138" progId="Word.Document.8">
                  <p:embed/>
                </p:oleObj>
              </mc:Choice>
              <mc:Fallback>
                <p:oleObj name="Document" r:id="rId4" imgW="10198945" imgH="4257138" progId="Word.Document.8">
                  <p:embed/>
                  <p:pic>
                    <p:nvPicPr>
                      <p:cNvPr id="0" name="Object 3"/>
                      <p:cNvPicPr>
                        <a:picLocks noChangeAspect="1" noChangeArrowheads="1"/>
                      </p:cNvPicPr>
                      <p:nvPr/>
                    </p:nvPicPr>
                    <p:blipFill>
                      <a:blip r:embed="rId5"/>
                      <a:srcRect/>
                      <a:stretch>
                        <a:fillRect/>
                      </a:stretch>
                    </p:blipFill>
                    <p:spPr bwMode="auto">
                      <a:xfrm>
                        <a:off x="838200" y="2819400"/>
                        <a:ext cx="7448550" cy="3219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 name="Slide Number Placeholder 2"/>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MU-RTS-CTS2SELF</a:t>
            </a:r>
            <a:endParaRPr lang="en-US" dirty="0"/>
          </a:p>
        </p:txBody>
      </p:sp>
      <p:sp>
        <p:nvSpPr>
          <p:cNvPr id="3" name="Content Placeholder 2"/>
          <p:cNvSpPr>
            <a:spLocks noGrp="1"/>
          </p:cNvSpPr>
          <p:nvPr>
            <p:ph idx="1"/>
          </p:nvPr>
        </p:nvSpPr>
        <p:spPr/>
        <p:txBody>
          <a:bodyPr/>
          <a:lstStyle/>
          <a:p>
            <a:r>
              <a:rPr lang="en-US" dirty="0" smtClean="0"/>
              <a:t>The AP transmits a CTS2SELF during the CTS time slot when the AP thinks that at least some of the recipients of the MU-RTS are ER Associates (ERA STAs)</a:t>
            </a:r>
          </a:p>
          <a:p>
            <a:pPr lvl="1"/>
            <a:r>
              <a:rPr lang="en-US" dirty="0" smtClean="0"/>
              <a:t>Similar to the first solution, except that the AP maintains continuous control of the medium</a:t>
            </a:r>
          </a:p>
          <a:p>
            <a:r>
              <a:rPr lang="en-US" dirty="0" smtClean="0"/>
              <a:t>CTS2SELF TX power could be reduced</a:t>
            </a:r>
          </a:p>
          <a:p>
            <a:pPr lvl="1"/>
            <a:r>
              <a:rPr lang="en-US" dirty="0" smtClean="0"/>
              <a:t>E.g. as compared to the Trigger transmission</a:t>
            </a:r>
          </a:p>
          <a:p>
            <a:pPr lvl="1"/>
            <a:r>
              <a:rPr lang="en-US" dirty="0"/>
              <a:t>T</a:t>
            </a:r>
            <a:r>
              <a:rPr lang="en-US" dirty="0" smtClean="0"/>
              <a:t>o reduce possible interference with intended non-AP STA transmitted non-HT CTS PPDUs</a:t>
            </a:r>
            <a:endParaRPr lang="en-US" dirty="0"/>
          </a:p>
        </p:txBody>
      </p:sp>
      <p:sp>
        <p:nvSpPr>
          <p:cNvPr id="4" name="Date Placeholder 3"/>
          <p:cNvSpPr>
            <a:spLocks noGrp="1"/>
          </p:cNvSpPr>
          <p:nvPr>
            <p:ph type="dt" sz="half" idx="10"/>
          </p:nvPr>
        </p:nvSpPr>
        <p:spPr>
          <a:xfrm>
            <a:off x="696913" y="332601"/>
            <a:ext cx="1340110" cy="276999"/>
          </a:xfrm>
        </p:spPr>
        <p:txBody>
          <a:bodyPr/>
          <a:lstStyle/>
          <a:p>
            <a:r>
              <a:rPr lang="en-US" dirty="0" smtClean="0"/>
              <a:t>January 2018</a:t>
            </a:r>
            <a:endParaRPr lang="en-US" dirty="0"/>
          </a:p>
        </p:txBody>
      </p:sp>
      <p:sp>
        <p:nvSpPr>
          <p:cNvPr id="5" name="Footer Placeholder 4"/>
          <p:cNvSpPr>
            <a:spLocks noGrp="1"/>
          </p:cNvSpPr>
          <p:nvPr>
            <p:ph type="ftr" sz="quarter" idx="11"/>
          </p:nvPr>
        </p:nvSpPr>
        <p:spPr/>
        <p:txBody>
          <a:bodyPr/>
          <a:lstStyle/>
          <a:p>
            <a:r>
              <a:rPr lang="en-US" smtClean="0"/>
              <a:t>Matthew Fischer (Broadcom)</a:t>
            </a:r>
            <a:endParaRPr lang="en-US"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10</a:t>
            </a:fld>
            <a:endParaRPr lang="en-US"/>
          </a:p>
        </p:txBody>
      </p:sp>
    </p:spTree>
    <p:extLst>
      <p:ext uri="{BB962C8B-B14F-4D97-AF65-F5344CB8AC3E}">
        <p14:creationId xmlns:p14="http://schemas.microsoft.com/office/powerpoint/2010/main" val="5922669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MU-RTS recovery with BQRP Only</a:t>
            </a:r>
            <a:endParaRPr lang="en-US" dirty="0"/>
          </a:p>
        </p:txBody>
      </p:sp>
      <p:sp>
        <p:nvSpPr>
          <p:cNvPr id="3" name="Content Placeholder 2"/>
          <p:cNvSpPr>
            <a:spLocks noGrp="1"/>
          </p:cNvSpPr>
          <p:nvPr>
            <p:ph idx="1"/>
          </p:nvPr>
        </p:nvSpPr>
        <p:spPr/>
        <p:txBody>
          <a:bodyPr/>
          <a:lstStyle/>
          <a:p>
            <a:r>
              <a:rPr lang="en-US" sz="1800" dirty="0" smtClean="0"/>
              <a:t>Allow the AP to either abort, or to send a BQRP after a failed MU-RTS/CTS exchange, i.e. when NO CTS is received</a:t>
            </a:r>
          </a:p>
          <a:p>
            <a:pPr lvl="1"/>
            <a:r>
              <a:rPr lang="en-US" sz="1600" dirty="0" smtClean="0"/>
              <a:t>i.e. BQRP is sent at exactly SIFS after the end of when the CTS was expected</a:t>
            </a:r>
          </a:p>
          <a:p>
            <a:pPr lvl="1"/>
            <a:r>
              <a:rPr lang="en-US" sz="1600" dirty="0" smtClean="0"/>
              <a:t>Note that the AP could choose to either give up, or send a BQRP, but would not be allowed to send any other frame unless it first did a regular </a:t>
            </a:r>
            <a:r>
              <a:rPr lang="en-US" sz="1600" dirty="0" err="1" smtClean="0"/>
              <a:t>backoff</a:t>
            </a:r>
            <a:endParaRPr lang="en-US" sz="1600" dirty="0" smtClean="0"/>
          </a:p>
          <a:p>
            <a:pPr lvl="1"/>
            <a:r>
              <a:rPr lang="en-US" sz="1600" dirty="0" smtClean="0"/>
              <a:t>i.e. the only PPDU allowed to be transmitted under these circumstances would be the BQRP, but the AP could decide to send nothing instead and give up the TXOP and resume normal </a:t>
            </a:r>
            <a:r>
              <a:rPr lang="en-US" sz="1600" dirty="0" err="1" smtClean="0"/>
              <a:t>backoff</a:t>
            </a:r>
            <a:endParaRPr lang="en-US" sz="1600" dirty="0" smtClean="0"/>
          </a:p>
          <a:p>
            <a:r>
              <a:rPr lang="en-US" sz="1800" dirty="0" smtClean="0"/>
              <a:t>We might need some limits on the BQRP recipient list</a:t>
            </a:r>
          </a:p>
          <a:p>
            <a:pPr lvl="1"/>
            <a:r>
              <a:rPr lang="en-US" sz="1600" dirty="0" smtClean="0"/>
              <a:t>i.e. some people might object if any BQRP were allowed with any recipient list, as opposed to being restricted to the recipients that were in the MU-RTS - if any user list were allowed some people would view this as cheating</a:t>
            </a:r>
          </a:p>
          <a:p>
            <a:pPr lvl="1"/>
            <a:r>
              <a:rPr lang="en-US" sz="1600" dirty="0" smtClean="0"/>
              <a:t>However, such a restriction might be too harsh, because the MU-RTS user list might be a truncated version of the originally intended DL-MU-PPDU user list</a:t>
            </a:r>
          </a:p>
        </p:txBody>
      </p:sp>
      <p:sp>
        <p:nvSpPr>
          <p:cNvPr id="4" name="Date Placeholder 3"/>
          <p:cNvSpPr>
            <a:spLocks noGrp="1"/>
          </p:cNvSpPr>
          <p:nvPr>
            <p:ph type="dt" sz="half" idx="10"/>
          </p:nvPr>
        </p:nvSpPr>
        <p:spPr>
          <a:xfrm>
            <a:off x="696913" y="332601"/>
            <a:ext cx="1340110" cy="276999"/>
          </a:xfrm>
        </p:spPr>
        <p:txBody>
          <a:bodyPr/>
          <a:lstStyle/>
          <a:p>
            <a:r>
              <a:rPr lang="en-US" dirty="0" smtClean="0"/>
              <a:t>January 2018</a:t>
            </a:r>
            <a:endParaRPr lang="en-US" dirty="0"/>
          </a:p>
        </p:txBody>
      </p:sp>
      <p:sp>
        <p:nvSpPr>
          <p:cNvPr id="5" name="Footer Placeholder 4"/>
          <p:cNvSpPr>
            <a:spLocks noGrp="1"/>
          </p:cNvSpPr>
          <p:nvPr>
            <p:ph type="ftr" sz="quarter" idx="11"/>
          </p:nvPr>
        </p:nvSpPr>
        <p:spPr/>
        <p:txBody>
          <a:bodyPr/>
          <a:lstStyle/>
          <a:p>
            <a:r>
              <a:rPr lang="en-US" smtClean="0"/>
              <a:t>Matthew Fischer (Broadcom)</a:t>
            </a:r>
            <a:endParaRPr lang="en-US"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11</a:t>
            </a:fld>
            <a:endParaRPr lang="en-US"/>
          </a:p>
        </p:txBody>
      </p:sp>
    </p:spTree>
    <p:extLst>
      <p:ext uri="{BB962C8B-B14F-4D97-AF65-F5344CB8AC3E}">
        <p14:creationId xmlns:p14="http://schemas.microsoft.com/office/powerpoint/2010/main" val="11150953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#1</a:t>
            </a:r>
          </a:p>
        </p:txBody>
      </p:sp>
      <p:sp>
        <p:nvSpPr>
          <p:cNvPr id="3" name="Content Placeholder 2"/>
          <p:cNvSpPr>
            <a:spLocks noGrp="1"/>
          </p:cNvSpPr>
          <p:nvPr>
            <p:ph idx="1"/>
          </p:nvPr>
        </p:nvSpPr>
        <p:spPr/>
        <p:txBody>
          <a:bodyPr/>
          <a:lstStyle/>
          <a:p>
            <a:r>
              <a:rPr lang="en-US" dirty="0"/>
              <a:t>Do you support the </a:t>
            </a:r>
            <a:r>
              <a:rPr lang="en-US" dirty="0" smtClean="0"/>
              <a:t>concept assumed ER STA response as described in 11-18/30?</a:t>
            </a:r>
          </a:p>
          <a:p>
            <a:pPr lvl="1"/>
            <a:r>
              <a:rPr lang="en-US" dirty="0" smtClean="0"/>
              <a:t>Y</a:t>
            </a:r>
            <a:endParaRPr lang="en-US" dirty="0"/>
          </a:p>
          <a:p>
            <a:pPr lvl="1"/>
            <a:r>
              <a:rPr lang="en-US" dirty="0"/>
              <a:t>N</a:t>
            </a:r>
          </a:p>
          <a:p>
            <a:pPr lvl="1"/>
            <a:r>
              <a:rPr lang="en-US" dirty="0" smtClean="0"/>
              <a:t>A</a:t>
            </a:r>
            <a:endParaRPr lang="en-US" dirty="0"/>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smtClean="0"/>
              <a:t>January 2018</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12</a:t>
            </a:fld>
            <a:endParaRPr lang="en-US"/>
          </a:p>
        </p:txBody>
      </p:sp>
    </p:spTree>
    <p:extLst>
      <p:ext uri="{BB962C8B-B14F-4D97-AF65-F5344CB8AC3E}">
        <p14:creationId xmlns:p14="http://schemas.microsoft.com/office/powerpoint/2010/main" val="27234982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r>
              <a:rPr lang="en-US" dirty="0" smtClean="0"/>
              <a:t>[1] </a:t>
            </a:r>
            <a:r>
              <a:rPr lang="en-US" dirty="0"/>
              <a:t>802.11-2016.pdf</a:t>
            </a:r>
          </a:p>
          <a:p>
            <a:r>
              <a:rPr lang="en-US" dirty="0" smtClean="0"/>
              <a:t>[2] </a:t>
            </a:r>
            <a:r>
              <a:rPr lang="en-US" dirty="0"/>
              <a:t>Draft </a:t>
            </a:r>
            <a:r>
              <a:rPr lang="en-US" dirty="0" smtClean="0"/>
              <a:t>P802.11ax_D1.2.pdf</a:t>
            </a:r>
            <a:endParaRPr lang="en-US" dirty="0"/>
          </a:p>
          <a:p>
            <a:endParaRPr lang="en-US" dirty="0"/>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smtClean="0"/>
              <a:t>January 2018</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13</a:t>
            </a:fld>
            <a:endParaRPr lang="en-US"/>
          </a:p>
        </p:txBody>
      </p:sp>
    </p:spTree>
    <p:extLst>
      <p:ext uri="{BB962C8B-B14F-4D97-AF65-F5344CB8AC3E}">
        <p14:creationId xmlns:p14="http://schemas.microsoft.com/office/powerpoint/2010/main" val="28022623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Abstract</a:t>
            </a:r>
            <a:endParaRPr lang="en-US" dirty="0"/>
          </a:p>
        </p:txBody>
      </p:sp>
      <p:sp>
        <p:nvSpPr>
          <p:cNvPr id="3" name="Content Placeholder 2"/>
          <p:cNvSpPr>
            <a:spLocks noGrp="1"/>
          </p:cNvSpPr>
          <p:nvPr>
            <p:ph idx="1"/>
          </p:nvPr>
        </p:nvSpPr>
        <p:spPr/>
        <p:txBody>
          <a:bodyPr/>
          <a:lstStyle/>
          <a:p>
            <a:r>
              <a:rPr lang="en-US" dirty="0" smtClean="0"/>
              <a:t>Need to protect DL MU PPDU for non-AP STA that are operating at Extended Range</a:t>
            </a:r>
          </a:p>
          <a:p>
            <a:pPr lvl="1"/>
            <a:r>
              <a:rPr lang="en-US" dirty="0" smtClean="0"/>
              <a:t>E.g. AP with multiple associated STA operating at extended range due to AP/non-AP STA TX Power mismatch</a:t>
            </a:r>
          </a:p>
          <a:p>
            <a:r>
              <a:rPr lang="en-US" dirty="0" smtClean="0"/>
              <a:t>STA can hear beacons, maintain association</a:t>
            </a:r>
          </a:p>
          <a:p>
            <a:r>
              <a:rPr lang="en-US" dirty="0" smtClean="0"/>
              <a:t>STA can hear DL PPDU</a:t>
            </a:r>
          </a:p>
          <a:p>
            <a:r>
              <a:rPr lang="en-US" dirty="0" smtClean="0"/>
              <a:t>AP has difficulty hearing STA transmissions</a:t>
            </a:r>
          </a:p>
          <a:p>
            <a:pPr lvl="1"/>
            <a:r>
              <a:rPr lang="en-US" dirty="0" smtClean="0"/>
              <a:t>Including protective CTS during MU-RTS CTS exchange</a:t>
            </a:r>
          </a:p>
          <a:p>
            <a:pPr lvl="1"/>
            <a:r>
              <a:rPr lang="en-US" dirty="0" smtClean="0"/>
              <a:t>Leads to interrupted or impossible to protect MU-RTS CTS DL MU PPDU exchanges</a:t>
            </a:r>
            <a:endParaRPr lang="en-US" dirty="0"/>
          </a:p>
        </p:txBody>
      </p:sp>
      <p:sp>
        <p:nvSpPr>
          <p:cNvPr id="4" name="Date Placeholder 3"/>
          <p:cNvSpPr>
            <a:spLocks noGrp="1"/>
          </p:cNvSpPr>
          <p:nvPr>
            <p:ph type="dt" sz="half" idx="10"/>
          </p:nvPr>
        </p:nvSpPr>
        <p:spPr>
          <a:xfrm>
            <a:off x="696913" y="332601"/>
            <a:ext cx="1340110" cy="276999"/>
          </a:xfrm>
        </p:spPr>
        <p:txBody>
          <a:bodyPr/>
          <a:lstStyle/>
          <a:p>
            <a:r>
              <a:rPr lang="en-US" dirty="0" smtClean="0"/>
              <a:t>January 2018</a:t>
            </a:r>
            <a:endParaRPr lang="en-US" dirty="0"/>
          </a:p>
        </p:txBody>
      </p:sp>
      <p:sp>
        <p:nvSpPr>
          <p:cNvPr id="5" name="Footer Placeholder 4"/>
          <p:cNvSpPr>
            <a:spLocks noGrp="1"/>
          </p:cNvSpPr>
          <p:nvPr>
            <p:ph type="ftr" sz="quarter" idx="11"/>
          </p:nvPr>
        </p:nvSpPr>
        <p:spPr/>
        <p:txBody>
          <a:bodyPr/>
          <a:lstStyle/>
          <a:p>
            <a:r>
              <a:rPr lang="en-US" smtClean="0"/>
              <a:t>Matthew Fischer (Broadcom)</a:t>
            </a:r>
            <a:endParaRPr lang="en-US"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2</a:t>
            </a:fld>
            <a:endParaRPr lang="en-US"/>
          </a:p>
        </p:txBody>
      </p:sp>
    </p:spTree>
    <p:extLst>
      <p:ext uri="{BB962C8B-B14F-4D97-AF65-F5344CB8AC3E}">
        <p14:creationId xmlns:p14="http://schemas.microsoft.com/office/powerpoint/2010/main" val="16520443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CID </a:t>
            </a:r>
            <a:r>
              <a:rPr lang="en-US" dirty="0" err="1" smtClean="0"/>
              <a:t>xxxx</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828632509"/>
              </p:ext>
            </p:extLst>
          </p:nvPr>
        </p:nvGraphicFramePr>
        <p:xfrm>
          <a:off x="1600200" y="2133600"/>
          <a:ext cx="5943600" cy="3352800"/>
        </p:xfrm>
        <a:graphic>
          <a:graphicData uri="http://schemas.openxmlformats.org/drawingml/2006/table">
            <a:tbl>
              <a:tblPr>
                <a:tableStyleId>{5C22544A-7EE6-4342-B048-85BDC9FD1C3A}</a:tableStyleId>
              </a:tblPr>
              <a:tblGrid>
                <a:gridCol w="2971800">
                  <a:extLst>
                    <a:ext uri="{9D8B030D-6E8A-4147-A177-3AD203B41FA5}">
                      <a16:colId xmlns:a16="http://schemas.microsoft.com/office/drawing/2014/main" val="20000"/>
                    </a:ext>
                  </a:extLst>
                </a:gridCol>
                <a:gridCol w="2971800">
                  <a:extLst>
                    <a:ext uri="{9D8B030D-6E8A-4147-A177-3AD203B41FA5}">
                      <a16:colId xmlns:a16="http://schemas.microsoft.com/office/drawing/2014/main" val="20001"/>
                    </a:ext>
                  </a:extLst>
                </a:gridCol>
              </a:tblGrid>
              <a:tr h="3352800">
                <a:tc>
                  <a:txBody>
                    <a:bodyPr/>
                    <a:lstStyle/>
                    <a:p>
                      <a:pPr algn="l" fontAlgn="t"/>
                      <a:r>
                        <a:rPr lang="en-US" sz="2000" u="none" strike="noStrike" dirty="0" err="1" smtClean="0">
                          <a:effectLst/>
                        </a:rPr>
                        <a:t>xxxx</a:t>
                      </a:r>
                      <a:endParaRPr lang="en-US" sz="2000" b="0" i="0" u="none" strike="noStrike" dirty="0">
                        <a:effectLst/>
                        <a:latin typeface="Arial"/>
                      </a:endParaRPr>
                    </a:p>
                  </a:txBody>
                  <a:tcPr marL="7620" marR="7620" marT="7620" marB="0"/>
                </a:tc>
                <a:tc>
                  <a:txBody>
                    <a:bodyPr/>
                    <a:lstStyle/>
                    <a:p>
                      <a:pPr algn="l" fontAlgn="t"/>
                      <a:r>
                        <a:rPr lang="en-US" sz="2000" u="none" strike="noStrike" dirty="0" err="1" smtClean="0">
                          <a:effectLst/>
                        </a:rPr>
                        <a:t>xxxx</a:t>
                      </a:r>
                      <a:endParaRPr lang="en-US" sz="2000" b="0" i="0" u="none" strike="noStrike" dirty="0">
                        <a:effectLst/>
                        <a:latin typeface="Arial"/>
                      </a:endParaRPr>
                    </a:p>
                  </a:txBody>
                  <a:tcPr marL="7620" marR="7620" marT="7620" marB="0"/>
                </a:tc>
                <a:extLst>
                  <a:ext uri="{0D108BD9-81ED-4DB2-BD59-A6C34878D82A}">
                    <a16:rowId xmlns:a16="http://schemas.microsoft.com/office/drawing/2014/main" val="10000"/>
                  </a:ext>
                </a:extLst>
              </a:tr>
            </a:tbl>
          </a:graphicData>
        </a:graphic>
      </p:graphicFrame>
      <p:sp>
        <p:nvSpPr>
          <p:cNvPr id="4" name="Date Placeholder 3"/>
          <p:cNvSpPr>
            <a:spLocks noGrp="1"/>
          </p:cNvSpPr>
          <p:nvPr>
            <p:ph type="dt" sz="half" idx="10"/>
          </p:nvPr>
        </p:nvSpPr>
        <p:spPr>
          <a:xfrm>
            <a:off x="696913" y="332601"/>
            <a:ext cx="1340110" cy="276999"/>
          </a:xfrm>
        </p:spPr>
        <p:txBody>
          <a:bodyPr/>
          <a:lstStyle/>
          <a:p>
            <a:pPr>
              <a:defRPr/>
            </a:pPr>
            <a:r>
              <a:rPr lang="en-US" dirty="0" smtClean="0"/>
              <a:t>January 2018</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3</a:t>
            </a:fld>
            <a:endParaRPr lang="en-US"/>
          </a:p>
        </p:txBody>
      </p:sp>
    </p:spTree>
    <p:extLst>
      <p:ext uri="{BB962C8B-B14F-4D97-AF65-F5344CB8AC3E}">
        <p14:creationId xmlns:p14="http://schemas.microsoft.com/office/powerpoint/2010/main" val="5286487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dirty="0" smtClean="0"/>
              <a:t>Current Exchanges</a:t>
            </a:r>
            <a:endParaRPr lang="en-US" dirty="0"/>
          </a:p>
        </p:txBody>
      </p:sp>
      <p:sp>
        <p:nvSpPr>
          <p:cNvPr id="3" name="Content Placeholder 2"/>
          <p:cNvSpPr>
            <a:spLocks noGrp="1"/>
          </p:cNvSpPr>
          <p:nvPr>
            <p:ph idx="1"/>
          </p:nvPr>
        </p:nvSpPr>
        <p:spPr/>
        <p:txBody>
          <a:bodyPr/>
          <a:lstStyle/>
          <a:p>
            <a:r>
              <a:rPr lang="en-US" dirty="0" smtClean="0"/>
              <a:t>An AP may choose to invoke either of the following two sequences:</a:t>
            </a:r>
          </a:p>
          <a:p>
            <a:endParaRPr lang="en-US" dirty="0" smtClean="0"/>
          </a:p>
          <a:p>
            <a:r>
              <a:rPr lang="en-US" dirty="0" smtClean="0"/>
              <a:t>s1: MU-RTS CTS BQRP BQR DL-MU-PPDU ETC</a:t>
            </a:r>
          </a:p>
          <a:p>
            <a:r>
              <a:rPr lang="en-US" dirty="0" smtClean="0"/>
              <a:t>s2: MU-RTS CTS DL-MU-PPDU ETC</a:t>
            </a:r>
            <a:br>
              <a:rPr lang="en-US" dirty="0" smtClean="0"/>
            </a:br>
            <a:endParaRPr lang="en-US" dirty="0" smtClean="0"/>
          </a:p>
          <a:p>
            <a:r>
              <a:rPr lang="en-US" dirty="0" smtClean="0"/>
              <a:t>Note that both of these sequences are currently legal within the standard.</a:t>
            </a:r>
            <a:br>
              <a:rPr lang="en-US" dirty="0" smtClean="0"/>
            </a:br>
            <a:endParaRPr lang="en-US" dirty="0" smtClean="0"/>
          </a:p>
          <a:p>
            <a:endParaRPr lang="en-US" dirty="0"/>
          </a:p>
        </p:txBody>
      </p:sp>
      <p:sp>
        <p:nvSpPr>
          <p:cNvPr id="4" name="Date Placeholder 3"/>
          <p:cNvSpPr>
            <a:spLocks noGrp="1"/>
          </p:cNvSpPr>
          <p:nvPr>
            <p:ph type="dt" sz="half" idx="10"/>
          </p:nvPr>
        </p:nvSpPr>
        <p:spPr>
          <a:xfrm>
            <a:off x="696913" y="332601"/>
            <a:ext cx="1340110" cy="276999"/>
          </a:xfrm>
        </p:spPr>
        <p:txBody>
          <a:bodyPr/>
          <a:lstStyle/>
          <a:p>
            <a:r>
              <a:rPr lang="en-US" dirty="0" smtClean="0"/>
              <a:t>January 2018</a:t>
            </a:r>
            <a:endParaRPr lang="en-US" dirty="0"/>
          </a:p>
        </p:txBody>
      </p:sp>
      <p:sp>
        <p:nvSpPr>
          <p:cNvPr id="5" name="Footer Placeholder 4"/>
          <p:cNvSpPr>
            <a:spLocks noGrp="1"/>
          </p:cNvSpPr>
          <p:nvPr>
            <p:ph type="ftr" sz="quarter" idx="11"/>
          </p:nvPr>
        </p:nvSpPr>
        <p:spPr/>
        <p:txBody>
          <a:bodyPr/>
          <a:lstStyle/>
          <a:p>
            <a:r>
              <a:rPr lang="en-US" smtClean="0"/>
              <a:t>Matthew Fischer (Broadcom)</a:t>
            </a:r>
            <a:endParaRPr lang="en-US"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4</a:t>
            </a:fld>
            <a:endParaRPr lang="en-US"/>
          </a:p>
        </p:txBody>
      </p:sp>
    </p:spTree>
    <p:extLst>
      <p:ext uri="{BB962C8B-B14F-4D97-AF65-F5344CB8AC3E}">
        <p14:creationId xmlns:p14="http://schemas.microsoft.com/office/powerpoint/2010/main" val="29050955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Which Sequence is Right for Me?</a:t>
            </a:r>
            <a:endParaRPr lang="en-US" dirty="0"/>
          </a:p>
        </p:txBody>
      </p:sp>
      <p:sp>
        <p:nvSpPr>
          <p:cNvPr id="3" name="Content Placeholder 2"/>
          <p:cNvSpPr>
            <a:spLocks noGrp="1"/>
          </p:cNvSpPr>
          <p:nvPr>
            <p:ph idx="1"/>
          </p:nvPr>
        </p:nvSpPr>
        <p:spPr/>
        <p:txBody>
          <a:bodyPr/>
          <a:lstStyle/>
          <a:p>
            <a:r>
              <a:rPr lang="en-US" dirty="0" smtClean="0"/>
              <a:t>Why would an AP choose one sequence vs the other sequence?</a:t>
            </a:r>
          </a:p>
          <a:p>
            <a:r>
              <a:rPr lang="en-US" dirty="0" smtClean="0"/>
              <a:t>s2: would presumably be the normal sequence, provided that the AP decides that it already has enough information to determine the RU allocations for the DL-MU-PPDU</a:t>
            </a:r>
          </a:p>
          <a:p>
            <a:pPr lvl="1"/>
            <a:r>
              <a:rPr lang="en-US" dirty="0" smtClean="0"/>
              <a:t>i.e. already, without polling for channel info</a:t>
            </a:r>
          </a:p>
          <a:p>
            <a:pPr lvl="1"/>
            <a:r>
              <a:rPr lang="en-US" dirty="0" smtClean="0"/>
              <a:t>e.g. the AP might use pseudo-static allocations instead of desiring to have instantaneous interference information on RUs at the recipient locations</a:t>
            </a:r>
            <a:endParaRPr lang="en-US" dirty="0"/>
          </a:p>
        </p:txBody>
      </p:sp>
      <p:sp>
        <p:nvSpPr>
          <p:cNvPr id="4" name="Date Placeholder 3"/>
          <p:cNvSpPr>
            <a:spLocks noGrp="1"/>
          </p:cNvSpPr>
          <p:nvPr>
            <p:ph type="dt" sz="half" idx="10"/>
          </p:nvPr>
        </p:nvSpPr>
        <p:spPr>
          <a:xfrm>
            <a:off x="696913" y="332601"/>
            <a:ext cx="1340110" cy="276999"/>
          </a:xfrm>
        </p:spPr>
        <p:txBody>
          <a:bodyPr/>
          <a:lstStyle/>
          <a:p>
            <a:r>
              <a:rPr lang="en-US" dirty="0" smtClean="0"/>
              <a:t>January 2018</a:t>
            </a:r>
            <a:endParaRPr lang="en-US" dirty="0"/>
          </a:p>
        </p:txBody>
      </p:sp>
      <p:sp>
        <p:nvSpPr>
          <p:cNvPr id="5" name="Footer Placeholder 4"/>
          <p:cNvSpPr>
            <a:spLocks noGrp="1"/>
          </p:cNvSpPr>
          <p:nvPr>
            <p:ph type="ftr" sz="quarter" idx="11"/>
          </p:nvPr>
        </p:nvSpPr>
        <p:spPr/>
        <p:txBody>
          <a:bodyPr/>
          <a:lstStyle/>
          <a:p>
            <a:r>
              <a:rPr lang="en-US" smtClean="0"/>
              <a:t>Matthew Fischer (Broadcom)</a:t>
            </a:r>
            <a:endParaRPr lang="en-US"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5</a:t>
            </a:fld>
            <a:endParaRPr lang="en-US"/>
          </a:p>
        </p:txBody>
      </p:sp>
    </p:spTree>
    <p:extLst>
      <p:ext uri="{BB962C8B-B14F-4D97-AF65-F5344CB8AC3E}">
        <p14:creationId xmlns:p14="http://schemas.microsoft.com/office/powerpoint/2010/main" val="14563614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Desirous of Instant Gratification</a:t>
            </a:r>
            <a:endParaRPr lang="en-US" dirty="0"/>
          </a:p>
        </p:txBody>
      </p:sp>
      <p:sp>
        <p:nvSpPr>
          <p:cNvPr id="3" name="Content Placeholder 2"/>
          <p:cNvSpPr>
            <a:spLocks noGrp="1"/>
          </p:cNvSpPr>
          <p:nvPr>
            <p:ph idx="1"/>
          </p:nvPr>
        </p:nvSpPr>
        <p:spPr>
          <a:xfrm>
            <a:off x="685800" y="1752600"/>
            <a:ext cx="7772400" cy="4114800"/>
          </a:xfrm>
        </p:spPr>
        <p:txBody>
          <a:bodyPr/>
          <a:lstStyle/>
          <a:p>
            <a:r>
              <a:rPr lang="en-US" sz="2000" b="0" dirty="0" smtClean="0"/>
              <a:t>s1</a:t>
            </a:r>
            <a:r>
              <a:rPr lang="en-US" sz="2000" b="0" dirty="0"/>
              <a:t>: would be used if the AP wants to have </a:t>
            </a:r>
            <a:r>
              <a:rPr lang="en-US" sz="2000" b="0" i="1" u="sng" dirty="0"/>
              <a:t>instantaneous interference information</a:t>
            </a:r>
            <a:r>
              <a:rPr lang="en-US" sz="2000" b="0" dirty="0"/>
              <a:t> about recipient interference to use in creating the </a:t>
            </a:r>
            <a:r>
              <a:rPr lang="en-US" sz="2000" b="0" dirty="0" smtClean="0"/>
              <a:t>DL-MU-PPDU</a:t>
            </a:r>
            <a:endParaRPr lang="en-US" sz="2000" b="0" dirty="0"/>
          </a:p>
        </p:txBody>
      </p:sp>
      <p:sp>
        <p:nvSpPr>
          <p:cNvPr id="4" name="Date Placeholder 3"/>
          <p:cNvSpPr>
            <a:spLocks noGrp="1"/>
          </p:cNvSpPr>
          <p:nvPr>
            <p:ph type="dt" sz="half" idx="10"/>
          </p:nvPr>
        </p:nvSpPr>
        <p:spPr>
          <a:xfrm>
            <a:off x="696913" y="332601"/>
            <a:ext cx="1340110" cy="276999"/>
          </a:xfrm>
        </p:spPr>
        <p:txBody>
          <a:bodyPr/>
          <a:lstStyle/>
          <a:p>
            <a:r>
              <a:rPr lang="en-US" dirty="0" smtClean="0"/>
              <a:t>January 2018</a:t>
            </a:r>
            <a:endParaRPr lang="en-US" dirty="0"/>
          </a:p>
        </p:txBody>
      </p:sp>
      <p:sp>
        <p:nvSpPr>
          <p:cNvPr id="5" name="Footer Placeholder 4"/>
          <p:cNvSpPr>
            <a:spLocks noGrp="1"/>
          </p:cNvSpPr>
          <p:nvPr>
            <p:ph type="ftr" sz="quarter" idx="11"/>
          </p:nvPr>
        </p:nvSpPr>
        <p:spPr/>
        <p:txBody>
          <a:bodyPr/>
          <a:lstStyle/>
          <a:p>
            <a:r>
              <a:rPr lang="en-US" smtClean="0"/>
              <a:t>Matthew Fischer (Broadcom)</a:t>
            </a:r>
            <a:endParaRPr lang="en-US"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6</a:t>
            </a:fld>
            <a:endParaRPr lang="en-US"/>
          </a:p>
        </p:txBody>
      </p:sp>
    </p:spTree>
    <p:extLst>
      <p:ext uri="{BB962C8B-B14F-4D97-AF65-F5344CB8AC3E}">
        <p14:creationId xmlns:p14="http://schemas.microsoft.com/office/powerpoint/2010/main" val="8695590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Wasted Air Reservation</a:t>
            </a:r>
            <a:endParaRPr lang="en-US" dirty="0"/>
          </a:p>
        </p:txBody>
      </p:sp>
      <p:sp>
        <p:nvSpPr>
          <p:cNvPr id="3" name="Content Placeholder 2"/>
          <p:cNvSpPr>
            <a:spLocks noGrp="1"/>
          </p:cNvSpPr>
          <p:nvPr>
            <p:ph idx="1"/>
          </p:nvPr>
        </p:nvSpPr>
        <p:spPr>
          <a:xfrm>
            <a:off x="685800" y="1752600"/>
            <a:ext cx="7772400" cy="4114800"/>
          </a:xfrm>
        </p:spPr>
        <p:txBody>
          <a:bodyPr/>
          <a:lstStyle/>
          <a:p>
            <a:r>
              <a:rPr lang="en-US" sz="2000" b="0" dirty="0" smtClean="0"/>
              <a:t>Provided </a:t>
            </a:r>
            <a:r>
              <a:rPr lang="en-US" sz="2000" b="0" dirty="0"/>
              <a:t>that the AP chooses either sequence, what happens if the AP receives no CTS in response?</a:t>
            </a:r>
          </a:p>
          <a:p>
            <a:r>
              <a:rPr lang="en-US" sz="2000" b="0" dirty="0" smtClean="0"/>
              <a:t>Lack </a:t>
            </a:r>
            <a:r>
              <a:rPr lang="en-US" sz="2000" b="0" dirty="0"/>
              <a:t>of receipt of CTS could be the result of many factors, including: interference at the AP; NAV set at the recipient(s); clients out of normal range, but within extended range (i.e. power difference)</a:t>
            </a:r>
          </a:p>
          <a:p>
            <a:r>
              <a:rPr lang="en-US" sz="2000" b="0" dirty="0" smtClean="0"/>
              <a:t>Currently</a:t>
            </a:r>
            <a:r>
              <a:rPr lang="en-US" sz="2000" b="0" dirty="0"/>
              <a:t>, </a:t>
            </a:r>
            <a:r>
              <a:rPr lang="en-US" sz="2000" b="0" dirty="0" smtClean="0"/>
              <a:t>within the draft, </a:t>
            </a:r>
            <a:r>
              <a:rPr lang="en-US" sz="2000" b="0" dirty="0"/>
              <a:t>if there is no CTS received at the AP, then either sequence is aborted.</a:t>
            </a:r>
          </a:p>
          <a:p>
            <a:pPr lvl="1"/>
            <a:r>
              <a:rPr lang="en-US" sz="1600" b="0" dirty="0"/>
              <a:t>Currently, the reception of at least one CTS is required to proceed.</a:t>
            </a:r>
          </a:p>
          <a:p>
            <a:r>
              <a:rPr lang="en-US" sz="2000" b="0" dirty="0" smtClean="0"/>
              <a:t>If </a:t>
            </a:r>
            <a:r>
              <a:rPr lang="en-US" sz="2000" b="0" dirty="0"/>
              <a:t>the reason for the lack of CTS response is due to extended range, then there might have been one or more CTS actually transmitted on the air, and the sequence could have proceeded, if the AP would have known </a:t>
            </a:r>
            <a:r>
              <a:rPr lang="en-US" sz="2000" b="0" dirty="0" smtClean="0"/>
              <a:t>this</a:t>
            </a:r>
          </a:p>
          <a:p>
            <a:pPr lvl="1"/>
            <a:r>
              <a:rPr lang="en-US" sz="1600" dirty="0" smtClean="0"/>
              <a:t>In</a:t>
            </a:r>
            <a:r>
              <a:rPr lang="en-US" sz="1600" b="0" dirty="0" smtClean="0"/>
              <a:t> </a:t>
            </a:r>
            <a:r>
              <a:rPr lang="en-US" sz="1600" b="0" dirty="0"/>
              <a:t>fact, if one or more CTS are present, then other STAs are now shut off of the air because of NAV settings from the MU-RTS and the CTSs</a:t>
            </a:r>
            <a:r>
              <a:rPr lang="en-US" sz="1600" b="0" dirty="0" smtClean="0"/>
              <a:t>.</a:t>
            </a:r>
          </a:p>
          <a:p>
            <a:pPr lvl="1"/>
            <a:r>
              <a:rPr lang="en-US" sz="1600" dirty="0" smtClean="0"/>
              <a:t>AIRTIME IS WASTED!</a:t>
            </a:r>
            <a:endParaRPr lang="en-US" sz="1600" b="0" dirty="0"/>
          </a:p>
        </p:txBody>
      </p:sp>
      <p:sp>
        <p:nvSpPr>
          <p:cNvPr id="4" name="Date Placeholder 3"/>
          <p:cNvSpPr>
            <a:spLocks noGrp="1"/>
          </p:cNvSpPr>
          <p:nvPr>
            <p:ph type="dt" sz="half" idx="10"/>
          </p:nvPr>
        </p:nvSpPr>
        <p:spPr>
          <a:xfrm>
            <a:off x="696913" y="332601"/>
            <a:ext cx="1340110" cy="276999"/>
          </a:xfrm>
        </p:spPr>
        <p:txBody>
          <a:bodyPr/>
          <a:lstStyle/>
          <a:p>
            <a:r>
              <a:rPr lang="en-US" dirty="0" smtClean="0"/>
              <a:t>January 2018</a:t>
            </a:r>
            <a:endParaRPr lang="en-US" dirty="0"/>
          </a:p>
        </p:txBody>
      </p:sp>
      <p:sp>
        <p:nvSpPr>
          <p:cNvPr id="5" name="Footer Placeholder 4"/>
          <p:cNvSpPr>
            <a:spLocks noGrp="1"/>
          </p:cNvSpPr>
          <p:nvPr>
            <p:ph type="ftr" sz="quarter" idx="11"/>
          </p:nvPr>
        </p:nvSpPr>
        <p:spPr/>
        <p:txBody>
          <a:bodyPr/>
          <a:lstStyle/>
          <a:p>
            <a:r>
              <a:rPr lang="en-US" smtClean="0"/>
              <a:t>Matthew Fischer (Broadcom)</a:t>
            </a:r>
            <a:endParaRPr lang="en-US"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7</a:t>
            </a:fld>
            <a:endParaRPr lang="en-US"/>
          </a:p>
        </p:txBody>
      </p:sp>
    </p:spTree>
    <p:extLst>
      <p:ext uri="{BB962C8B-B14F-4D97-AF65-F5344CB8AC3E}">
        <p14:creationId xmlns:p14="http://schemas.microsoft.com/office/powerpoint/2010/main" val="42146002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Improving protection for the ER case</a:t>
            </a:r>
            <a:endParaRPr lang="en-US" dirty="0"/>
          </a:p>
        </p:txBody>
      </p:sp>
      <p:sp>
        <p:nvSpPr>
          <p:cNvPr id="3" name="Content Placeholder 2"/>
          <p:cNvSpPr>
            <a:spLocks noGrp="1"/>
          </p:cNvSpPr>
          <p:nvPr>
            <p:ph idx="1"/>
          </p:nvPr>
        </p:nvSpPr>
        <p:spPr>
          <a:xfrm>
            <a:off x="685800" y="1752600"/>
            <a:ext cx="7772400" cy="4114800"/>
          </a:xfrm>
        </p:spPr>
        <p:txBody>
          <a:bodyPr/>
          <a:lstStyle/>
          <a:p>
            <a:r>
              <a:rPr lang="en-US" sz="2000" b="0" dirty="0" smtClean="0"/>
              <a:t>So</a:t>
            </a:r>
            <a:r>
              <a:rPr lang="en-US" sz="2000" b="0" dirty="0"/>
              <a:t>, how can this extended range case be improved</a:t>
            </a:r>
            <a:r>
              <a:rPr lang="en-US" sz="2000" b="0" dirty="0" smtClean="0"/>
              <a:t>?</a:t>
            </a:r>
            <a:endParaRPr lang="en-US" sz="2000" b="0" dirty="0"/>
          </a:p>
        </p:txBody>
      </p:sp>
      <p:sp>
        <p:nvSpPr>
          <p:cNvPr id="4" name="Date Placeholder 3"/>
          <p:cNvSpPr>
            <a:spLocks noGrp="1"/>
          </p:cNvSpPr>
          <p:nvPr>
            <p:ph type="dt" sz="half" idx="10"/>
          </p:nvPr>
        </p:nvSpPr>
        <p:spPr>
          <a:xfrm>
            <a:off x="696913" y="332601"/>
            <a:ext cx="1340110" cy="276999"/>
          </a:xfrm>
        </p:spPr>
        <p:txBody>
          <a:bodyPr/>
          <a:lstStyle/>
          <a:p>
            <a:r>
              <a:rPr lang="en-US" dirty="0" smtClean="0"/>
              <a:t>January 2018</a:t>
            </a:r>
            <a:endParaRPr lang="en-US" dirty="0"/>
          </a:p>
        </p:txBody>
      </p:sp>
      <p:sp>
        <p:nvSpPr>
          <p:cNvPr id="5" name="Footer Placeholder 4"/>
          <p:cNvSpPr>
            <a:spLocks noGrp="1"/>
          </p:cNvSpPr>
          <p:nvPr>
            <p:ph type="ftr" sz="quarter" idx="11"/>
          </p:nvPr>
        </p:nvSpPr>
        <p:spPr/>
        <p:txBody>
          <a:bodyPr/>
          <a:lstStyle/>
          <a:p>
            <a:r>
              <a:rPr lang="en-US" smtClean="0"/>
              <a:t>Matthew Fischer (Broadcom)</a:t>
            </a:r>
            <a:endParaRPr lang="en-US"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8</a:t>
            </a:fld>
            <a:endParaRPr lang="en-US"/>
          </a:p>
        </p:txBody>
      </p:sp>
    </p:spTree>
    <p:extLst>
      <p:ext uri="{BB962C8B-B14F-4D97-AF65-F5344CB8AC3E}">
        <p14:creationId xmlns:p14="http://schemas.microsoft.com/office/powerpoint/2010/main" val="4555903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ER MU-RTS</a:t>
            </a:r>
            <a:endParaRPr lang="en-US" dirty="0"/>
          </a:p>
        </p:txBody>
      </p:sp>
      <p:sp>
        <p:nvSpPr>
          <p:cNvPr id="3" name="Content Placeholder 2"/>
          <p:cNvSpPr>
            <a:spLocks noGrp="1"/>
          </p:cNvSpPr>
          <p:nvPr>
            <p:ph idx="1"/>
          </p:nvPr>
        </p:nvSpPr>
        <p:spPr>
          <a:xfrm>
            <a:off x="685800" y="1752600"/>
            <a:ext cx="7772400" cy="4114800"/>
          </a:xfrm>
        </p:spPr>
        <p:txBody>
          <a:bodyPr/>
          <a:lstStyle/>
          <a:p>
            <a:r>
              <a:rPr lang="en-US" sz="2000" b="0" dirty="0" smtClean="0"/>
              <a:t>AP </a:t>
            </a:r>
            <a:r>
              <a:rPr lang="en-US" sz="2000" b="0" dirty="0"/>
              <a:t>assumes that the CTS(s) are present when the AP thinks that at least some of the recipients of the MU-RTS are ER Associates (ERA STAs)</a:t>
            </a:r>
          </a:p>
          <a:p>
            <a:pPr lvl="1"/>
            <a:r>
              <a:rPr lang="en-US" sz="1600" b="0" dirty="0" smtClean="0"/>
              <a:t>Note </a:t>
            </a:r>
            <a:r>
              <a:rPr lang="en-US" sz="1600" b="0" dirty="0"/>
              <a:t>that not all of the users need to be </a:t>
            </a:r>
            <a:r>
              <a:rPr lang="en-US" sz="1600" b="0" dirty="0" smtClean="0"/>
              <a:t>ERA</a:t>
            </a:r>
          </a:p>
          <a:p>
            <a:pPr lvl="2"/>
            <a:r>
              <a:rPr lang="en-US" sz="1400" dirty="0" smtClean="0"/>
              <a:t>Assume a mix of </a:t>
            </a:r>
            <a:r>
              <a:rPr lang="en-US" sz="1400" b="0" dirty="0" smtClean="0"/>
              <a:t>1 </a:t>
            </a:r>
            <a:r>
              <a:rPr lang="en-US" sz="1400" b="0" dirty="0"/>
              <a:t>Normal Range STA and 5 ERA </a:t>
            </a:r>
            <a:r>
              <a:rPr lang="en-US" sz="1400" b="0" dirty="0" smtClean="0"/>
              <a:t>STA</a:t>
            </a:r>
          </a:p>
          <a:p>
            <a:pPr lvl="2"/>
            <a:r>
              <a:rPr lang="en-US" sz="1400" b="0" dirty="0" smtClean="0"/>
              <a:t>The </a:t>
            </a:r>
            <a:r>
              <a:rPr lang="en-US" sz="1400" b="0" dirty="0"/>
              <a:t>NR STA might fail to send the CTS but some of the ERA STA send CTS(s) which are </a:t>
            </a:r>
            <a:r>
              <a:rPr lang="en-US" sz="1400" b="0" dirty="0" smtClean="0"/>
              <a:t>missed</a:t>
            </a:r>
          </a:p>
          <a:p>
            <a:pPr lvl="2"/>
            <a:r>
              <a:rPr lang="en-US" sz="1400" dirty="0" smtClean="0"/>
              <a:t>I.e. </a:t>
            </a:r>
            <a:r>
              <a:rPr lang="en-US" sz="1400" b="0" dirty="0" smtClean="0"/>
              <a:t>the </a:t>
            </a:r>
            <a:r>
              <a:rPr lang="en-US" sz="1400" b="0" dirty="0"/>
              <a:t>sequence could </a:t>
            </a:r>
            <a:r>
              <a:rPr lang="en-US" sz="1400" b="0" dirty="0" smtClean="0"/>
              <a:t>still proceed </a:t>
            </a:r>
            <a:r>
              <a:rPr lang="en-US" sz="1400" b="0" dirty="0"/>
              <a:t>if the AP </a:t>
            </a:r>
            <a:r>
              <a:rPr lang="en-US" sz="1400" b="0" dirty="0" smtClean="0"/>
              <a:t>had been able to know what </a:t>
            </a:r>
            <a:r>
              <a:rPr lang="en-US" sz="1400" b="0" dirty="0"/>
              <a:t>was transmitted</a:t>
            </a:r>
          </a:p>
          <a:p>
            <a:pPr lvl="1"/>
            <a:r>
              <a:rPr lang="en-US" sz="1600" b="0" dirty="0" smtClean="0"/>
              <a:t>I.e</a:t>
            </a:r>
            <a:r>
              <a:rPr lang="en-US" sz="1600" b="0" dirty="0"/>
              <a:t>. including one NR STA in the mix does not guarantee a CTS will be heard, so the allowance to proceed without hearing a CTS should not require that ALL users are ERA STA</a:t>
            </a:r>
          </a:p>
          <a:p>
            <a:r>
              <a:rPr lang="en-US" sz="2000" b="0" dirty="0" smtClean="0"/>
              <a:t>Note </a:t>
            </a:r>
            <a:r>
              <a:rPr lang="en-US" sz="2000" b="0" dirty="0"/>
              <a:t>that if the AP proceeds to the next PPDU in the sequence, it always does this only AFTER the expected complete CTS transmission </a:t>
            </a:r>
            <a:r>
              <a:rPr lang="en-US" sz="2000" b="0" dirty="0" smtClean="0"/>
              <a:t>time</a:t>
            </a:r>
          </a:p>
          <a:p>
            <a:pPr lvl="1"/>
            <a:r>
              <a:rPr lang="en-US" sz="1600" b="0" dirty="0" smtClean="0"/>
              <a:t>If </a:t>
            </a:r>
            <a:r>
              <a:rPr lang="en-US" sz="1600" b="0" dirty="0"/>
              <a:t>the AP does not wait for the complete CTS transmission, it might start the next PPDU during a CTS transmission and an intended recipient will not be able to receive the BQRP or DL-MU-PPDU (or whatever is next in the sequence</a:t>
            </a:r>
            <a:r>
              <a:rPr lang="en-US" sz="1600" b="0" dirty="0" smtClean="0"/>
              <a:t>)</a:t>
            </a:r>
            <a:endParaRPr lang="en-US" sz="1600" b="0" dirty="0"/>
          </a:p>
        </p:txBody>
      </p:sp>
      <p:sp>
        <p:nvSpPr>
          <p:cNvPr id="4" name="Date Placeholder 3"/>
          <p:cNvSpPr>
            <a:spLocks noGrp="1"/>
          </p:cNvSpPr>
          <p:nvPr>
            <p:ph type="dt" sz="half" idx="10"/>
          </p:nvPr>
        </p:nvSpPr>
        <p:spPr>
          <a:xfrm>
            <a:off x="696913" y="332601"/>
            <a:ext cx="1340110" cy="276999"/>
          </a:xfrm>
        </p:spPr>
        <p:txBody>
          <a:bodyPr/>
          <a:lstStyle/>
          <a:p>
            <a:r>
              <a:rPr lang="en-US" dirty="0" smtClean="0"/>
              <a:t>January 2018</a:t>
            </a:r>
            <a:endParaRPr lang="en-US" dirty="0"/>
          </a:p>
        </p:txBody>
      </p:sp>
      <p:sp>
        <p:nvSpPr>
          <p:cNvPr id="5" name="Footer Placeholder 4"/>
          <p:cNvSpPr>
            <a:spLocks noGrp="1"/>
          </p:cNvSpPr>
          <p:nvPr>
            <p:ph type="ftr" sz="quarter" idx="11"/>
          </p:nvPr>
        </p:nvSpPr>
        <p:spPr/>
        <p:txBody>
          <a:bodyPr/>
          <a:lstStyle/>
          <a:p>
            <a:r>
              <a:rPr lang="en-US" smtClean="0"/>
              <a:t>Matthew Fischer (Broadcom)</a:t>
            </a:r>
            <a:endParaRPr lang="en-US"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9</a:t>
            </a:fld>
            <a:endParaRPr lang="en-US"/>
          </a:p>
        </p:txBody>
      </p:sp>
    </p:spTree>
    <p:extLst>
      <p:ext uri="{BB962C8B-B14F-4D97-AF65-F5344CB8AC3E}">
        <p14:creationId xmlns:p14="http://schemas.microsoft.com/office/powerpoint/2010/main" val="379759610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226404</TotalTime>
  <Words>1073</Words>
  <Application>Microsoft Office PowerPoint</Application>
  <PresentationFormat>On-screen Show (4:3)</PresentationFormat>
  <Paragraphs>111</Paragraphs>
  <Slides>13</Slides>
  <Notes>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20" baseType="lpstr">
      <vt:lpstr>Arial</vt:lpstr>
      <vt:lpstr>CiscoSans ExtraLight</vt:lpstr>
      <vt:lpstr>CiscoSans Thin</vt:lpstr>
      <vt:lpstr>Times New Roman</vt:lpstr>
      <vt:lpstr>Wingdings</vt:lpstr>
      <vt:lpstr>802-11-Submission</vt:lpstr>
      <vt:lpstr>Document</vt:lpstr>
      <vt:lpstr>ER DL Protection Sequence</vt:lpstr>
      <vt:lpstr>Abstract</vt:lpstr>
      <vt:lpstr>CID xxxx</vt:lpstr>
      <vt:lpstr>Current Exchanges</vt:lpstr>
      <vt:lpstr>Which Sequence is Right for Me?</vt:lpstr>
      <vt:lpstr>Desirous of Instant Gratification</vt:lpstr>
      <vt:lpstr>Wasted Air Reservation</vt:lpstr>
      <vt:lpstr>Improving protection for the ER case</vt:lpstr>
      <vt:lpstr>ER MU-RTS</vt:lpstr>
      <vt:lpstr>MU-RTS-CTS2SELF</vt:lpstr>
      <vt:lpstr>MU-RTS recovery with BQRP Only</vt:lpstr>
      <vt:lpstr>Straw poll #1</vt:lpstr>
      <vt:lpstr>References</vt:lpstr>
    </vt:vector>
  </TitlesOfParts>
  <Company>AT&amp;T Labs Research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Link Transmit Power</dc:title>
  <dc:creator>Matthew Fischer</dc:creator>
  <cp:keywords>March 2016</cp:keywords>
  <cp:lastModifiedBy>Matthew Fischer</cp:lastModifiedBy>
  <cp:revision>952</cp:revision>
  <cp:lastPrinted>1998-02-10T13:28:06Z</cp:lastPrinted>
  <dcterms:created xsi:type="dcterms:W3CDTF">2007-05-21T21:00:37Z</dcterms:created>
  <dcterms:modified xsi:type="dcterms:W3CDTF">2021-01-11T17:39:33Z</dcterms:modified>
  <cp:category>Submission</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-2101675179</vt:i4>
  </property>
  <property fmtid="{D5CDD505-2E9C-101B-9397-08002B2CF9AE}" pid="3" name="_NewReviewCycle">
    <vt:lpwstr/>
  </property>
  <property fmtid="{D5CDD505-2E9C-101B-9397-08002B2CF9AE}" pid="4" name="_EmailSubject">
    <vt:lpwstr>Tuesday meeting</vt:lpwstr>
  </property>
  <property fmtid="{D5CDD505-2E9C-101B-9397-08002B2CF9AE}" pid="5" name="_AuthorEmail">
    <vt:lpwstr>vinko.erceg@broadcom.com</vt:lpwstr>
  </property>
  <property fmtid="{D5CDD505-2E9C-101B-9397-08002B2CF9AE}" pid="6" name="_AuthorEmailDisplayName">
    <vt:lpwstr>Vinko Erceg</vt:lpwstr>
  </property>
  <property fmtid="{D5CDD505-2E9C-101B-9397-08002B2CF9AE}" pid="7" name="_PreviousAdHocReviewCycleID">
    <vt:i4>1073190392</vt:i4>
  </property>
</Properties>
</file>