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8" r:id="rId3"/>
    <p:sldId id="326" r:id="rId4"/>
    <p:sldId id="339" r:id="rId5"/>
    <p:sldId id="367" r:id="rId6"/>
    <p:sldId id="353" r:id="rId7"/>
    <p:sldId id="365" r:id="rId8"/>
    <p:sldId id="364" r:id="rId9"/>
    <p:sldId id="356" r:id="rId10"/>
    <p:sldId id="338" r:id="rId11"/>
    <p:sldId id="343" r:id="rId12"/>
    <p:sldId id="348" r:id="rId13"/>
    <p:sldId id="357" r:id="rId14"/>
    <p:sldId id="368" r:id="rId15"/>
    <p:sldId id="366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8389" autoAdjust="0"/>
  </p:normalViewPr>
  <p:slideViewPr>
    <p:cSldViewPr>
      <p:cViewPr varScale="1">
        <p:scale>
          <a:sx n="70" d="100"/>
          <a:sy n="70" d="100"/>
        </p:scale>
        <p:origin x="1172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596" y="-285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802.11-18/0020r0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802.11-18/0020r0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802.11-18/0020r0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802.11-18/0020r0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2018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802.11-18/0020r0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802.11-18/0020r0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802.11-18/0020r0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802.11-18/0020r0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802.11-18/0020r0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802.11-18/0020r0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802.11-18/0020r0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802.11-18/0020r0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802.11-18/0020r0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8716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802.11-18/0020r0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802.11-18/0020r0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5461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802.11-18/0020r0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802.11-18/0020r0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802.11-18/0020r0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radext-coa-proxy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www.ietf.org/topics/netmgm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7548/" TargetMode="External"/><Relationship Id="rId5" Type="http://schemas.openxmlformats.org/officeDocument/2006/relationships/hyperlink" Target="https://tools.ietf.org/html/rfc6632" TargetMode="External"/><Relationship Id="rId4" Type="http://schemas.openxmlformats.org/officeDocument/2006/relationships/hyperlink" Target="https://datatracker.ietf.org/doc/draft-ietf-opsawg-capwap-alt-tunnel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tls13-vectors/" TargetMode="External"/><Relationship Id="rId5" Type="http://schemas.openxmlformats.org/officeDocument/2006/relationships/hyperlink" Target="https://datatracker.ietf.org/doc/draft-ietf-tls-tls13/" TargetMode="External"/><Relationship Id="rId4" Type="http://schemas.openxmlformats.org/officeDocument/2006/relationships/hyperlink" Target="https://datatracker.ietf.org/doc/draft-ietf-tls-dtls13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detnet-problem-statement/" TargetMode="External"/><Relationship Id="rId3" Type="http://schemas.openxmlformats.org/officeDocument/2006/relationships/hyperlink" Target="https://datatracker.ietf.org/wg/detnet/charter/" TargetMode="External"/><Relationship Id="rId7" Type="http://schemas.openxmlformats.org/officeDocument/2006/relationships/hyperlink" Target="https://datatracker.ietf.org/doc/draft-ietf-detnet-use-case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architecture/" TargetMode="External"/><Relationship Id="rId5" Type="http://schemas.openxmlformats.org/officeDocument/2006/relationships/hyperlink" Target="https://datatracker.ietf.org/doc/draft-ietf-detnet-dp-alt/" TargetMode="External"/><Relationship Id="rId4" Type="http://schemas.openxmlformats.org/officeDocument/2006/relationships/hyperlink" Target="https://datatracker.ietf.org/doc/draft-ietf-detnet-security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ipwave-ipv6-over-80211ocb/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wg/ipwave/charter/" TargetMode="External"/><Relationship Id="rId4" Type="http://schemas.openxmlformats.org/officeDocument/2006/relationships/hyperlink" Target="https://datatracker.ietf.org/doc/draft-ietf-opsawg-capwap-alt-tunne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ietf-6lo-rfc6775-update-1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6lo@ietf.or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2017/04/yang-catalog-latest-development-ietf-98-hackathon/Insight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gcatalog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61-02-0arc-mulicast-performance-optimization-features-overview-for-ietf-nov-2015.ppt" TargetMode="External"/><Relationship Id="rId7" Type="http://schemas.openxmlformats.org/officeDocument/2006/relationships/hyperlink" Target="https://www.ietf.org/proceedings/98/slides/slides-98-intarea-80211-multicast-testbed-and-results-00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id/draft-mcbride-mboned-wifi-mcast-problem-statement-01.txt" TargetMode="External"/><Relationship Id="rId5" Type="http://schemas.openxmlformats.org/officeDocument/2006/relationships/hyperlink" Target="https://tools.ietf.org/html/draft-perkins-intarea-multicast-ieee802-03" TargetMode="External"/><Relationship Id="rId4" Type="http://schemas.openxmlformats.org/officeDocument/2006/relationships/hyperlink" Target="http://www.ieee802.org/11/email/stds-802-11/msg01838.html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draft-jjmb-v6ops-unique-ipv6-prefix-per-host-00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tools.ietf.org/html/draft-thubert-6lo-backbone-router-0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thubert-6lo-routing-dispatch-06" TargetMode="External"/><Relationship Id="rId11" Type="http://schemas.openxmlformats.org/officeDocument/2006/relationships/hyperlink" Target="http://datatracker.ietf.org/wg/core/" TargetMode="External"/><Relationship Id="rId5" Type="http://schemas.openxmlformats.org/officeDocument/2006/relationships/hyperlink" Target="http://datatracker.ietf.org/doc/draft-delcarpio-6lo-wlanah/" TargetMode="External"/><Relationship Id="rId10" Type="http://schemas.openxmlformats.org/officeDocument/2006/relationships/hyperlink" Target="https://tools.ietf.org/html/draft-ietf-6lo-ethertype-request-01" TargetMode="External"/><Relationship Id="rId4" Type="http://schemas.openxmlformats.org/officeDocument/2006/relationships/hyperlink" Target="https://mentor.ieee.org/802.11/dcn/15/11-15-1085-00-0wng-6lowpan-over-802-11.pptx" TargetMode="External"/><Relationship Id="rId9" Type="http://schemas.openxmlformats.org/officeDocument/2006/relationships/hyperlink" Target="http://datatracker.ietf.org/wg/roll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capport-architectu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2018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2018-01-16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597986"/>
              </p:ext>
            </p:extLst>
          </p:nvPr>
        </p:nvGraphicFramePr>
        <p:xfrm>
          <a:off x="531813" y="2286000"/>
          <a:ext cx="8186737" cy="253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" name="Document" r:id="rId4" imgW="8257888" imgH="2550332" progId="Word.Document.8">
                  <p:embed/>
                </p:oleObj>
              </mc:Choice>
              <mc:Fallback>
                <p:oleObj name="Document" r:id="rId4" imgW="8257888" imgH="255033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286000"/>
                        <a:ext cx="8186737" cy="253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2018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[Jan 2018]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New: Dynamic Authorization </a:t>
            </a:r>
            <a:r>
              <a:rPr lang="en-US" sz="1600" dirty="0"/>
              <a:t>Proxy: </a:t>
            </a:r>
            <a:r>
              <a:rPr lang="en-US" sz="1600" dirty="0">
                <a:hlinkClick r:id="rId4"/>
              </a:rPr>
              <a:t>https://datatracker.ietf.org/doc/draft-ietf-radext-coa-proxy</a:t>
            </a:r>
            <a:r>
              <a:rPr lang="en-US" sz="1600" dirty="0" smtClean="0">
                <a:hlinkClick r:id="rId4"/>
              </a:rPr>
              <a:t>/</a:t>
            </a:r>
            <a:endParaRPr lang="en-US" sz="16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[Jan 2018]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Alternate Tunnel Encapsulation for Data Frames in CAPWAP, see  </a:t>
            </a:r>
            <a:r>
              <a:rPr lang="en-US" sz="1600" dirty="0">
                <a:hlinkClick r:id="rId4"/>
              </a:rPr>
              <a:t>https://datatracker.ietf.org/doc/draft-ietf-opsawg-capwap-alt-tunnel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interest: RFC6632, An Overview of the IETF Network Management Protocols,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tools.ietf.org/html/rfc6632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</a:t>
            </a:r>
            <a:r>
              <a:rPr lang="en-US" sz="1600" dirty="0" smtClean="0"/>
              <a:t>RFC7548, Management of Networks with Constrained Devices: Use Cases, see </a:t>
            </a:r>
            <a:r>
              <a:rPr lang="en-US" sz="1600" dirty="0">
                <a:hlinkClick r:id="rId6"/>
              </a:rPr>
              <a:t>https://datatracker.ietf.org/doc/rfc7548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Automated network management, including YANG data models, </a:t>
            </a:r>
            <a:r>
              <a:rPr lang="en-US" sz="1600" dirty="0"/>
              <a:t>see </a:t>
            </a:r>
            <a:r>
              <a:rPr lang="en-US" sz="1600" dirty="0">
                <a:hlinkClick r:id="rId7"/>
              </a:rPr>
              <a:t>https://www.ietf.org/topics/netmgmt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[Jan 2018]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Datagram Transport Layer Security (DTLS) Protocol </a:t>
            </a:r>
            <a:r>
              <a:rPr lang="en-US" sz="1600" dirty="0"/>
              <a:t>Version 1.3,see </a:t>
            </a:r>
            <a:r>
              <a:rPr lang="en-US" sz="1600" dirty="0">
                <a:hlinkClick r:id="rId4"/>
              </a:rPr>
              <a:t>https://datatracker.ietf.org/doc/draft-ietf-tls-dtls13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 and in WG last call: TLS version 1.3 </a:t>
            </a:r>
            <a:r>
              <a:rPr lang="en-US" sz="1600" u="sng" dirty="0">
                <a:hlinkClick r:id="rId5"/>
              </a:rPr>
              <a:t>https://datatracker.ietf.org/doc/draft-ietf-tls-tls13</a:t>
            </a:r>
            <a:r>
              <a:rPr lang="en-US" sz="1600" u="sng" dirty="0" smtClean="0">
                <a:hlinkClick r:id="rId5"/>
              </a:rPr>
              <a:t>/</a:t>
            </a:r>
            <a:r>
              <a:rPr lang="en-US" sz="16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interest: </a:t>
            </a:r>
            <a:r>
              <a:rPr lang="en-US" sz="1600" dirty="0"/>
              <a:t>Example Handshake Traces for TLS 1.3, see </a:t>
            </a:r>
            <a:r>
              <a:rPr lang="en-US" sz="1600" dirty="0">
                <a:hlinkClick r:id="rId6"/>
              </a:rPr>
              <a:t>https://datatracker.ietf.org/doc/draft-ietf-tls-tls13-vectors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 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Deterministic Networking (DETNET)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</a:t>
            </a:r>
            <a:r>
              <a:rPr lang="en-US" sz="1400" dirty="0" smtClean="0"/>
              <a:t>on deterministic </a:t>
            </a:r>
            <a:r>
              <a:rPr lang="en-US" sz="1400" dirty="0"/>
              <a:t>data paths that operate over Layer 2 bridged and Layer </a:t>
            </a:r>
            <a:r>
              <a:rPr lang="en-US" sz="1400" dirty="0" smtClean="0"/>
              <a:t>3 routed </a:t>
            </a:r>
            <a:r>
              <a:rPr lang="en-US" sz="1400" dirty="0"/>
              <a:t>segments, where such paths can provide bounds on latency, loss</a:t>
            </a:r>
            <a:r>
              <a:rPr lang="en-US" sz="1400" dirty="0" smtClean="0"/>
              <a:t>, and </a:t>
            </a:r>
            <a:r>
              <a:rPr lang="en-US" sz="1400" dirty="0"/>
              <a:t>packet delay variation (jitter), and high reliability. </a:t>
            </a:r>
            <a:endParaRPr lang="en-US" sz="1400" dirty="0" smtClean="0"/>
          </a:p>
          <a:p>
            <a:pPr lvl="1"/>
            <a:r>
              <a:rPr lang="en-US" sz="1400" dirty="0" smtClean="0"/>
              <a:t>Addresses </a:t>
            </a:r>
            <a:r>
              <a:rPr lang="en-US" sz="1400" dirty="0"/>
              <a:t>Layer 3 aspects in support of applications </a:t>
            </a:r>
            <a:r>
              <a:rPr lang="en-US" sz="1400" dirty="0" smtClean="0"/>
              <a:t>requiring deterministic </a:t>
            </a:r>
            <a:r>
              <a:rPr lang="en-US" sz="1400" dirty="0"/>
              <a:t>networking. </a:t>
            </a:r>
            <a:endParaRPr lang="en-US" sz="1400" dirty="0" smtClean="0"/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Working Group collaborates with </a:t>
            </a:r>
            <a:r>
              <a:rPr lang="en-US" sz="1400" dirty="0" smtClean="0"/>
              <a:t>IEEE802.1 Time </a:t>
            </a:r>
            <a:r>
              <a:rPr lang="en-US" sz="1400" dirty="0"/>
              <a:t>Sensitive Networking (TSN), which is responsible for Layer </a:t>
            </a:r>
            <a:r>
              <a:rPr lang="en-US" sz="1400" dirty="0" smtClean="0"/>
              <a:t>2 operations</a:t>
            </a:r>
            <a:r>
              <a:rPr lang="en-US" sz="1400" dirty="0"/>
              <a:t>, to define a common architecture for both Layer 2 and </a:t>
            </a:r>
            <a:r>
              <a:rPr lang="en-US" sz="1400" dirty="0" smtClean="0"/>
              <a:t>Layer 3</a:t>
            </a:r>
            <a:r>
              <a:rPr lang="en-US" sz="1400" dirty="0"/>
              <a:t>. </a:t>
            </a:r>
            <a:endParaRPr lang="en-US" sz="1400" dirty="0" smtClean="0"/>
          </a:p>
          <a:p>
            <a:pPr lvl="1"/>
            <a:r>
              <a:rPr lang="en-US" sz="1400" dirty="0" smtClean="0"/>
              <a:t>Example </a:t>
            </a:r>
            <a:r>
              <a:rPr lang="en-US" sz="1400" dirty="0"/>
              <a:t>applications for deterministic networks include </a:t>
            </a:r>
            <a:r>
              <a:rPr lang="en-US" sz="1400" dirty="0" smtClean="0"/>
              <a:t>professional and </a:t>
            </a:r>
            <a:r>
              <a:rPr lang="en-US" sz="1400" dirty="0"/>
              <a:t>home audio/video, multimedia in transportation, engine </a:t>
            </a:r>
            <a:r>
              <a:rPr lang="en-US" sz="1400" dirty="0" smtClean="0"/>
              <a:t>control systems</a:t>
            </a:r>
            <a:r>
              <a:rPr lang="en-US" sz="1400" dirty="0"/>
              <a:t>, and other general industrial and vehicular applications </a:t>
            </a:r>
            <a:r>
              <a:rPr lang="en-US" sz="1400" dirty="0" smtClean="0"/>
              <a:t>being considered </a:t>
            </a:r>
            <a:r>
              <a:rPr lang="en-US" sz="1400" dirty="0"/>
              <a:t>by the IEEE 802.1 TSN Task Group.</a:t>
            </a:r>
          </a:p>
          <a:p>
            <a:pPr marL="0" indent="0">
              <a:buNone/>
            </a:pPr>
            <a:r>
              <a:rPr lang="en-US" sz="1800" dirty="0" smtClean="0"/>
              <a:t>Of interest:</a:t>
            </a:r>
          </a:p>
          <a:p>
            <a:pPr lvl="1"/>
            <a:r>
              <a:rPr lang="en-US" sz="1400" dirty="0" smtClean="0"/>
              <a:t>New:</a:t>
            </a:r>
            <a:r>
              <a:rPr lang="en-US" sz="1400" dirty="0"/>
              <a:t> </a:t>
            </a:r>
            <a:r>
              <a:rPr lang="en-US" sz="1400" dirty="0" err="1"/>
              <a:t>DetNet</a:t>
            </a:r>
            <a:r>
              <a:rPr lang="en-US" sz="1400" dirty="0"/>
              <a:t> </a:t>
            </a:r>
            <a:r>
              <a:rPr lang="en-US" sz="1400" dirty="0" smtClean="0"/>
              <a:t>Security Considerations, </a:t>
            </a:r>
            <a:r>
              <a:rPr lang="en-US" sz="1400" dirty="0"/>
              <a:t>see </a:t>
            </a:r>
            <a:r>
              <a:rPr lang="en-US" sz="1400" dirty="0" smtClean="0">
                <a:hlinkClick r:id="rId4"/>
              </a:rPr>
              <a:t>https://</a:t>
            </a:r>
            <a:r>
              <a:rPr lang="en-US" sz="1400" dirty="0">
                <a:hlinkClick r:id="rId4"/>
              </a:rPr>
              <a:t>datatracker.ietf.org/doc/draft-ietf-detnet-security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 </a:t>
            </a:r>
          </a:p>
          <a:p>
            <a:pPr lvl="1"/>
            <a:r>
              <a:rPr lang="en-US" sz="1400" dirty="0" smtClean="0"/>
              <a:t>Updated: </a:t>
            </a:r>
            <a:r>
              <a:rPr lang="en-US" sz="1400" dirty="0" err="1" smtClean="0"/>
              <a:t>DetNet</a:t>
            </a:r>
            <a:r>
              <a:rPr lang="en-US" sz="1400" dirty="0" smtClean="0"/>
              <a:t> </a:t>
            </a:r>
            <a:r>
              <a:rPr lang="en-US" sz="1400" dirty="0"/>
              <a:t>Data Plane Protocol and Solution Alternatives, see </a:t>
            </a:r>
            <a:r>
              <a:rPr lang="en-US" sz="1400" dirty="0">
                <a:hlinkClick r:id="rId5"/>
              </a:rPr>
              <a:t>https://datatracker.ietf.org/doc/draft-ietf-detnet-dp-alt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Updated:Deterministic</a:t>
            </a:r>
            <a:r>
              <a:rPr lang="en-US" sz="1400" dirty="0" smtClean="0"/>
              <a:t> </a:t>
            </a:r>
            <a:r>
              <a:rPr lang="en-US" sz="1400" dirty="0"/>
              <a:t>Networking Architecture, see </a:t>
            </a:r>
            <a:r>
              <a:rPr lang="en-US" sz="1400" dirty="0">
                <a:hlinkClick r:id="rId6"/>
              </a:rPr>
              <a:t>https://datatracker.ietf.org/doc/draft-ietf-detnet-architecture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 </a:t>
            </a:r>
          </a:p>
          <a:p>
            <a:pPr lvl="1"/>
            <a:r>
              <a:rPr lang="en-US" sz="1400" dirty="0" smtClean="0"/>
              <a:t>Deterministic Networking Use Cases, see </a:t>
            </a:r>
            <a:r>
              <a:rPr lang="en-US" sz="1400" dirty="0" smtClean="0">
                <a:hlinkClick r:id="rId7"/>
              </a:rPr>
              <a:t>https://datatracker.ietf.org/doc/draft-ietf-detnet-use-cases/</a:t>
            </a:r>
            <a:r>
              <a:rPr lang="en-US" sz="1400" dirty="0" smtClean="0"/>
              <a:t> (note 5.1.1, reference to </a:t>
            </a:r>
            <a:r>
              <a:rPr lang="en-US" sz="1400" dirty="0" err="1" smtClean="0"/>
              <a:t>WiFi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Updated: Deterministic </a:t>
            </a:r>
            <a:r>
              <a:rPr lang="en-US" sz="1400" dirty="0"/>
              <a:t>Networking Problem Statement, see </a:t>
            </a:r>
            <a:r>
              <a:rPr lang="en-US" sz="1400" dirty="0">
                <a:hlinkClick r:id="rId8"/>
              </a:rPr>
              <a:t>https://datatracker.ietf.org/doc/draft-ietf-detnet-problem-statement/</a:t>
            </a:r>
            <a:r>
              <a:rPr lang="en-US" sz="1400" dirty="0"/>
              <a:t> 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</a:t>
            </a:r>
            <a:r>
              <a:rPr lang="en-US" dirty="0" smtClean="0"/>
              <a:t>Environments  (IPWAVE)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will specify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For further information:</a:t>
            </a:r>
          </a:p>
          <a:p>
            <a:pPr lvl="1"/>
            <a:r>
              <a:rPr lang="en-US" sz="1800" dirty="0" smtClean="0"/>
              <a:t>Updated Use 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Updated Draft </a:t>
            </a:r>
            <a:r>
              <a:rPr lang="en-US" sz="1800" dirty="0"/>
              <a:t>deliverable: </a:t>
            </a:r>
            <a:r>
              <a:rPr lang="en-US" sz="1800" dirty="0">
                <a:hlinkClick r:id="rId5"/>
              </a:rPr>
              <a:t>https://datatracker.ietf.org/doc/draft-ietf-ipwave-ipv6-over-80211ocb</a:t>
            </a:r>
            <a:r>
              <a:rPr lang="en-US" sz="1800" dirty="0" smtClean="0">
                <a:hlinkClick r:id="rId5"/>
              </a:rPr>
              <a:t>/</a:t>
            </a:r>
            <a:r>
              <a:rPr lang="en-US" sz="1800" dirty="0" smtClean="0"/>
              <a:t> </a:t>
            </a: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</a:t>
            </a:r>
            <a:r>
              <a:rPr lang="en-US" sz="2000" dirty="0" smtClean="0"/>
              <a:t>(RFC4441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</a:t>
            </a:r>
            <a:r>
              <a:rPr lang="en-US" sz="1600" u="sng" dirty="0" smtClean="0">
                <a:hlinkClick r:id="rId4"/>
              </a:rPr>
              <a:t>ieee-sa.centraldesktop.com/802liaisondb/FrontPage</a:t>
            </a: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2018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</a:t>
            </a:r>
            <a:r>
              <a:rPr lang="en-US" dirty="0"/>
              <a:t>January 2018.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2018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 smtClean="0"/>
              <a:t>Upcoming Meetings:</a:t>
            </a:r>
          </a:p>
          <a:p>
            <a:pPr lvl="1"/>
            <a:r>
              <a:rPr lang="en-US" dirty="0" smtClean="0"/>
              <a:t>March 18-23, 2018 – London</a:t>
            </a:r>
          </a:p>
          <a:p>
            <a:pPr lvl="1"/>
            <a:r>
              <a:rPr lang="en-US" dirty="0" smtClean="0"/>
              <a:t>July 14-20, </a:t>
            </a:r>
            <a:r>
              <a:rPr lang="en-US" dirty="0"/>
              <a:t>2018 –  </a:t>
            </a:r>
            <a:r>
              <a:rPr lang="en-US" dirty="0" smtClean="0"/>
              <a:t>Montreal</a:t>
            </a:r>
          </a:p>
          <a:p>
            <a:pPr lvl="1"/>
            <a:r>
              <a:rPr lang="en-US" dirty="0" smtClean="0"/>
              <a:t>November 3-9, 2018 - TBD</a:t>
            </a:r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 smtClean="0"/>
              <a:t>April 2016: Wireless </a:t>
            </a:r>
            <a:r>
              <a:rPr lang="en-US" sz="1800" dirty="0"/>
              <a:t>Tutorial (Donald Eastlake), 802.11 &amp; 802.15 tutorials (Dorothy Stanley, Charlie </a:t>
            </a:r>
            <a:r>
              <a:rPr lang="en-US" sz="1800" dirty="0" smtClean="0"/>
              <a:t>Perkins), see 11-16/500, July 2016: Pat Thaler &amp; Juan Carlos </a:t>
            </a:r>
            <a:r>
              <a:rPr lang="en-US" sz="1800" dirty="0"/>
              <a:t>– 802.1E (Privacy Considerations) and 802.c (Local MAC address usage)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Agenda topics included: YANG Models, Low Latency, Time Sensitive Networking/DETNET, </a:t>
            </a:r>
            <a:r>
              <a:rPr lang="en-US" sz="1600" dirty="0" err="1" smtClean="0"/>
              <a:t>FlexE</a:t>
            </a:r>
            <a:r>
              <a:rPr lang="en-US" sz="1600" dirty="0" smtClean="0"/>
              <a:t>, </a:t>
            </a:r>
            <a:r>
              <a:rPr lang="en-US" sz="1600" dirty="0"/>
              <a:t>Networking Slicing, 48-bit and 64-bit MAC addresses </a:t>
            </a:r>
            <a:r>
              <a:rPr lang="en-US" sz="1600" dirty="0" smtClean="0"/>
              <a:t>interworking, 5G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Teleconference held 2017-10-16 – no new 802.11 items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802.11 related items being discussion/tracked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CAPWAP</a:t>
            </a:r>
            <a:r>
              <a:rPr lang="en-US" sz="1600" dirty="0"/>
              <a:t>, </a:t>
            </a:r>
            <a:r>
              <a:rPr lang="en-US" sz="1600" dirty="0" smtClean="0"/>
              <a:t>one remaining experimental draft:  </a:t>
            </a:r>
            <a:r>
              <a:rPr lang="en-US" sz="1600" dirty="0">
                <a:hlinkClick r:id="rId4"/>
              </a:rPr>
              <a:t>https://datatracker.ietf.org/doc/draft-ietf-opsawg-capwap-alt-tunnel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Intelligent Transportation Systems (ITS</a:t>
            </a:r>
            <a:r>
              <a:rPr lang="en-GB" sz="1600" dirty="0" smtClean="0"/>
              <a:t>)- IETF IP Wireless Access in Vehicular Environments  </a:t>
            </a:r>
            <a:r>
              <a:rPr lang="en-GB" sz="1600" dirty="0" err="1" smtClean="0">
                <a:hlinkClick r:id="rId5"/>
              </a:rPr>
              <a:t>ipwave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IoT</a:t>
            </a:r>
            <a:r>
              <a:rPr lang="en-US" dirty="0" smtClean="0"/>
              <a:t> related work – feedback requested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r>
              <a:rPr lang="en-US" dirty="0" smtClean="0"/>
              <a:t>IETF last call ongoing for </a:t>
            </a:r>
            <a:r>
              <a:rPr lang="en-US" dirty="0"/>
              <a:t>IPv6 over Networks of Resource-constrained </a:t>
            </a:r>
            <a:r>
              <a:rPr lang="en-US" dirty="0" smtClean="0"/>
              <a:t>Nodes (6LO) draft: “An update to 6LO ND”, see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tools.ietf.org/html/draft-ietf-6lo-rfc6775-update-10</a:t>
            </a:r>
            <a:r>
              <a:rPr lang="en-US" dirty="0" smtClean="0"/>
              <a:t> </a:t>
            </a:r>
            <a:endParaRPr lang="en-US" u="sng" dirty="0" smtClean="0"/>
          </a:p>
          <a:p>
            <a:pPr lvl="1"/>
            <a:r>
              <a:rPr lang="en-US" dirty="0" smtClean="0"/>
              <a:t>6LoWPAN Neighbor Discovery </a:t>
            </a:r>
            <a:r>
              <a:rPr lang="en-US" dirty="0"/>
              <a:t>for </a:t>
            </a:r>
            <a:r>
              <a:rPr lang="en-US" dirty="0" err="1" smtClean="0"/>
              <a:t>LoWPANs</a:t>
            </a:r>
            <a:r>
              <a:rPr lang="en-US" dirty="0"/>
              <a:t> </a:t>
            </a:r>
            <a:r>
              <a:rPr lang="en-US" dirty="0" smtClean="0"/>
              <a:t>was initially used only </a:t>
            </a:r>
            <a:r>
              <a:rPr lang="en-US" dirty="0"/>
              <a:t>for duplicate address </a:t>
            </a:r>
            <a:r>
              <a:rPr lang="en-US" dirty="0" smtClean="0"/>
              <a:t>detection. </a:t>
            </a:r>
          </a:p>
          <a:p>
            <a:pPr lvl="1"/>
            <a:r>
              <a:rPr lang="en-US" dirty="0" smtClean="0"/>
              <a:t>Now being extended </a:t>
            </a:r>
            <a:r>
              <a:rPr lang="en-US" dirty="0"/>
              <a:t>as a Layer-3 association process that enables IPv6 ND proxy operations. </a:t>
            </a:r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othing </a:t>
            </a:r>
            <a:r>
              <a:rPr lang="en-US" dirty="0"/>
              <a:t>prevents its use in higher power environments such as </a:t>
            </a:r>
            <a:r>
              <a:rPr lang="en-US" dirty="0" smtClean="0"/>
              <a:t>802.11</a:t>
            </a:r>
          </a:p>
          <a:p>
            <a:r>
              <a:rPr lang="en-US" dirty="0" smtClean="0"/>
              <a:t>Invitation/request for review and feedback from 802.11 members, send to any comments to </a:t>
            </a:r>
            <a:r>
              <a:rPr lang="en-GB" dirty="0" smtClean="0">
                <a:hlinkClick r:id="rId4"/>
              </a:rPr>
              <a:t>6lo@ietf.org</a:t>
            </a:r>
            <a:r>
              <a:rPr lang="en-GB" dirty="0" smtClean="0"/>
              <a:t> </a:t>
            </a:r>
            <a:r>
              <a:rPr lang="en-US" sz="1400" i="1" dirty="0" smtClean="0"/>
              <a:t/>
            </a:r>
            <a:br>
              <a:rPr lang="en-US" sz="1400" i="1" dirty="0" smtClean="0"/>
            </a:b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3840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YANG </a:t>
            </a:r>
            <a:r>
              <a:rPr lang="en-US" dirty="0"/>
              <a:t>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www.ietf.org/blog/2017/04/yang-catalog-latest-development-ietf-98-hackathon/Insights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See </a:t>
            </a:r>
            <a:r>
              <a:rPr lang="en-US" dirty="0">
                <a:hlinkClick r:id="rId4"/>
              </a:rPr>
              <a:t>https://yangcatalog.org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Multicast Topics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Multicast issues were discussed at the IETF-IEEE 802 meeting Sept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2015 and a presentation given at the November 2015 IETF meeting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mentor.ieee.org/802.11/dcn/15/11-15-1261-02-0arc-mulicast-performance-optimization-features-overview-for-ietf-nov-2015.ppt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Further actions: </a:t>
            </a:r>
            <a:r>
              <a:rPr lang="en-US" sz="1600" dirty="0" err="1" smtClean="0"/>
              <a:t>ietf</a:t>
            </a:r>
            <a:r>
              <a:rPr lang="en-US" sz="1600" dirty="0" smtClean="0"/>
              <a:t> mailing list has been established for ongoing discussion, will include additional 802. wireless groups</a:t>
            </a:r>
            <a:r>
              <a:rPr lang="en-US" sz="1600" dirty="0"/>
              <a:t>, see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www.ieee802.org/11/email/stds-802-11/msg01838.html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considerations Internet draft describing use cases, issues, etc. under development,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tools.ietf.org/html/draft-perkins-intarea-multicast-ieee802-03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and </a:t>
            </a:r>
            <a:r>
              <a:rPr lang="en-GB" sz="1600" u="sng" dirty="0">
                <a:hlinkClick r:id="rId6"/>
              </a:rPr>
              <a:t>https://www.ietf.org/id/draft-mcbride-mboned-wifi-mcast-problem-statement-01.txt</a:t>
            </a:r>
            <a:endParaRPr lang="en-GB" sz="1600" dirty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See</a:t>
            </a:r>
            <a:r>
              <a:rPr lang="en-US" sz="2000" b="1" dirty="0" smtClean="0"/>
              <a:t> </a:t>
            </a:r>
            <a:r>
              <a:rPr lang="en-GB" sz="2000" dirty="0" smtClean="0">
                <a:hlinkClick r:id="rId7"/>
              </a:rPr>
              <a:t>https://www.ietf.org/proceedings/98/slides/slides-98-intarea-80211-multicast-testbed-and-results-00.pdf</a:t>
            </a:r>
            <a:r>
              <a:rPr lang="en-GB" sz="2000" dirty="0" smtClean="0"/>
              <a:t> ; </a:t>
            </a:r>
          </a:p>
          <a:p>
            <a:pPr lvl="1">
              <a:lnSpc>
                <a:spcPct val="80000"/>
              </a:lnSpc>
            </a:pPr>
            <a:r>
              <a:rPr lang="en-GB" sz="1600" dirty="0" err="1" smtClean="0"/>
              <a:t>TGmd</a:t>
            </a:r>
            <a:r>
              <a:rPr lang="en-GB" sz="1600" dirty="0" smtClean="0"/>
              <a:t> teleconference held  with the authors 2017-05-30</a:t>
            </a:r>
            <a:endParaRPr lang="en-GB" sz="1600" dirty="0"/>
          </a:p>
          <a:p>
            <a:pPr lvl="1">
              <a:lnSpc>
                <a:spcPct val="80000"/>
              </a:lnSpc>
            </a:pPr>
            <a:endParaRPr lang="en-US" sz="1600" b="1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799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IoT</a:t>
            </a:r>
            <a:r>
              <a:rPr lang="en-US" dirty="0" smtClean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400" dirty="0">
                <a:hlinkClick r:id="rId3"/>
              </a:rPr>
              <a:t>http://datatracker.ietf.org/wg/6lo/charter</a:t>
            </a:r>
            <a:r>
              <a:rPr lang="en-GB" sz="1400" dirty="0" smtClean="0">
                <a:hlinkClick r:id="rId3"/>
              </a:rPr>
              <a:t>/</a:t>
            </a:r>
            <a:r>
              <a:rPr lang="en-GB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Focus</a:t>
            </a:r>
            <a:r>
              <a:rPr lang="en-US" sz="1400" dirty="0"/>
              <a:t>: IPv6 over Networks of Resource-constrained </a:t>
            </a:r>
            <a:r>
              <a:rPr lang="en-US" sz="1400" dirty="0" smtClean="0"/>
              <a:t>Nodes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See WNG presentation: </a:t>
            </a:r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mentor.ieee.org/802.11/dcn/15/11-15-1085-00-0wng-6lowpan-over-802-11.pptx</a:t>
            </a:r>
            <a:r>
              <a:rPr lang="en-US" sz="1400" dirty="0"/>
              <a:t> </a:t>
            </a:r>
            <a:r>
              <a:rPr lang="en-US" sz="1400" dirty="0" smtClean="0"/>
              <a:t>and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://datatracker.ietf.org/doc/draft-delcarpio-6lo-wlanah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tools.ietf.org/html/draft-thubert-6lo-routing-dispatch-06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tools.ietf.org/html/draft-thubert-6lo-backbone-router-02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Unique </a:t>
            </a:r>
            <a:r>
              <a:rPr lang="en-US" sz="1400" dirty="0"/>
              <a:t>IPv6 Prefix Per Host,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tools.ietf.org/html/draft-jjmb-v6ops-unique-ipv6-prefix-per-host-00</a:t>
            </a:r>
            <a:r>
              <a:rPr lang="en-US" sz="1400" dirty="0" smtClean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400" i="1" dirty="0" smtClean="0"/>
              <a:t>The </a:t>
            </a:r>
            <a:r>
              <a:rPr lang="en-US" sz="1400" i="1" dirty="0"/>
              <a:t>concepts in this document were originally developed as part of a large scale, production deployment of IPv6 support for a community Wi-Fi service</a:t>
            </a:r>
            <a:r>
              <a:rPr lang="en-US" sz="1400" i="1" dirty="0" smtClean="0"/>
              <a:t>. </a:t>
            </a:r>
            <a:br>
              <a:rPr lang="en-US" sz="1400" i="1" dirty="0" smtClean="0"/>
            </a:br>
            <a:endParaRPr lang="en-US" sz="1400" i="1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 ROLL: </a:t>
            </a: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800" b="0" dirty="0">
                <a:hlinkClick r:id="rId9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</a:t>
            </a:r>
            <a:r>
              <a:rPr lang="en-US" sz="1400" dirty="0" smtClean="0"/>
              <a:t>Networks</a:t>
            </a:r>
          </a:p>
          <a:p>
            <a:pPr lvl="1"/>
            <a:r>
              <a:rPr lang="en-US" sz="1400" dirty="0" smtClean="0"/>
              <a:t>Of interest: </a:t>
            </a:r>
            <a:r>
              <a:rPr lang="en-US" sz="1400" b="1" dirty="0" smtClean="0">
                <a:hlinkClick r:id="rId10"/>
              </a:rPr>
              <a:t>https://tools.ietf.org/html/draft-ietf-6lo-ethertype-request-01</a:t>
            </a:r>
            <a:r>
              <a:rPr lang="en-US" sz="1400" b="1" dirty="0" smtClean="0"/>
              <a:t> </a:t>
            </a:r>
          </a:p>
          <a:p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11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</a:t>
            </a:r>
            <a:r>
              <a:rPr lang="en-US" sz="1400" dirty="0" smtClean="0"/>
              <a:t>IP </a:t>
            </a:r>
            <a:r>
              <a:rPr lang="en-US" sz="1400" dirty="0"/>
              <a:t>networks. 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2018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 smtClean="0"/>
              <a:t>CAPtive</a:t>
            </a:r>
            <a:r>
              <a:rPr lang="en-US" sz="2000" dirty="0" smtClean="0"/>
              <a:t> </a:t>
            </a:r>
            <a:r>
              <a:rPr lang="en-US" sz="2000" dirty="0" err="1" smtClean="0"/>
              <a:t>PORTal</a:t>
            </a:r>
            <a:r>
              <a:rPr lang="en-US" sz="2000" dirty="0" smtClean="0"/>
              <a:t>:  </a:t>
            </a:r>
            <a:r>
              <a:rPr lang="en-US" sz="2000" dirty="0">
                <a:hlinkClick r:id="rId3"/>
              </a:rPr>
              <a:t>https://datatracker.ietf.org/wg/capport/charter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CAPPORT Working Group will define secure mechanisms and protocols </a:t>
            </a:r>
            <a:r>
              <a:rPr lang="en-US" sz="2000" dirty="0" smtClean="0"/>
              <a:t>to</a:t>
            </a:r>
          </a:p>
          <a:p>
            <a:pPr lvl="1"/>
            <a:r>
              <a:rPr lang="en-US" sz="1600" dirty="0" smtClean="0"/>
              <a:t>allow </a:t>
            </a:r>
            <a:r>
              <a:rPr lang="en-US" sz="1600" dirty="0"/>
              <a:t>endpoints to discover that they are in this sort of limited environment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provide </a:t>
            </a:r>
            <a:r>
              <a:rPr lang="en-US" sz="1600" dirty="0"/>
              <a:t>a URL to interact with the Captive Portal, - allow endpoints to learn about the parameters of their confinement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interact </a:t>
            </a:r>
            <a:r>
              <a:rPr lang="en-US" sz="1600" dirty="0"/>
              <a:t>with the Captive Portal to obtain information such as status and remaining access time, </a:t>
            </a:r>
            <a:r>
              <a:rPr lang="en-US" sz="1600" dirty="0" smtClean="0"/>
              <a:t>and</a:t>
            </a:r>
          </a:p>
          <a:p>
            <a:pPr lvl="1"/>
            <a:r>
              <a:rPr lang="en-US" sz="1600" dirty="0" smtClean="0"/>
              <a:t>optionally</a:t>
            </a:r>
            <a:r>
              <a:rPr lang="en-US" sz="1600" dirty="0"/>
              <a:t>, advertise a service whereby devices can enable or disable access to the Internet without human interaction. (RFC 7710 may be a full or partial solution to the first two bullets</a:t>
            </a:r>
            <a:r>
              <a:rPr lang="en-US" sz="1600" dirty="0" smtClean="0"/>
              <a:t>)</a:t>
            </a:r>
          </a:p>
          <a:p>
            <a:r>
              <a:rPr lang="en-US" sz="2000" dirty="0"/>
              <a:t>Updates </a:t>
            </a:r>
            <a:r>
              <a:rPr lang="en-US" sz="2000" dirty="0" smtClean="0"/>
              <a:t>[Jan 2018]</a:t>
            </a:r>
            <a:endParaRPr lang="en-US" sz="2000" dirty="0"/>
          </a:p>
          <a:p>
            <a:pPr lvl="1"/>
            <a:r>
              <a:rPr lang="en-US" sz="1600" dirty="0" smtClean="0"/>
              <a:t>Updated: CAPPORT architecture: </a:t>
            </a:r>
            <a:r>
              <a:rPr lang="en-US" sz="1600" dirty="0">
                <a:hlinkClick r:id="rId4"/>
              </a:rPr>
              <a:t>https://datatracker.ietf.org/doc/draft-ietf-capport-architecture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95976</TotalTime>
  <Words>1389</Words>
  <Application>Microsoft Office PowerPoint</Application>
  <PresentationFormat>On-screen Show (4:3)</PresentationFormat>
  <Paragraphs>315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 Unicode MS</vt:lpstr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IoT related work – feedback requested</vt:lpstr>
      <vt:lpstr>YANG Model Catalog</vt:lpstr>
      <vt:lpstr>Multicast Topics</vt:lpstr>
      <vt:lpstr>IoT related work</vt:lpstr>
      <vt:lpstr>CAPPORT WG</vt:lpstr>
      <vt:lpstr>RADEXT WG</vt:lpstr>
      <vt:lpstr>Operations Area Working Group</vt:lpstr>
      <vt:lpstr>Transport Layer Security (TLS)</vt:lpstr>
      <vt:lpstr>Deterministic Networking (DETNET)</vt:lpstr>
      <vt:lpstr>IP Wireless Access in Vehicular Environments  (IPWAVE)</vt:lpstr>
      <vt:lpstr>References</vt:lpstr>
    </vt:vector>
  </TitlesOfParts>
  <Company>Aruba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creator>Dorothy Stanley</dc:creator>
  <cp:lastModifiedBy>Stanley, Dorothy</cp:lastModifiedBy>
  <cp:revision>693</cp:revision>
  <cp:lastPrinted>1998-02-10T13:28:06Z</cp:lastPrinted>
  <dcterms:created xsi:type="dcterms:W3CDTF">2005-01-04T21:26:55Z</dcterms:created>
  <dcterms:modified xsi:type="dcterms:W3CDTF">2018-01-17T04:57:26Z</dcterms:modified>
</cp:coreProperties>
</file>