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86410" autoAdjust="0"/>
  </p:normalViewPr>
  <p:slideViewPr>
    <p:cSldViewPr>
      <p:cViewPr varScale="1">
        <p:scale>
          <a:sx n="165" d="100"/>
          <a:sy n="165" d="100"/>
        </p:scale>
        <p:origin x="16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3054" y="66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2"/>
              <c:layout>
                <c:manualLayout>
                  <c:x val="3.4374208955621578E-2"/>
                  <c:y val="-5.5399560312570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840560980917231E-3"/>
                  <c:y val="-1.62543257286252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chart total attendances'!$A$2:$A$11</c:f>
              <c:strCache>
                <c:ptCount val="10"/>
                <c:pt idx="0">
                  <c:v>WNG</c:v>
                </c:pt>
                <c:pt idx="1">
                  <c:v>TGax</c:v>
                </c:pt>
                <c:pt idx="2">
                  <c:v>Mid-Week Plenary</c:v>
                </c:pt>
                <c:pt idx="3">
                  <c:v>Opening Plenary</c:v>
                </c:pt>
                <c:pt idx="4">
                  <c:v>TGay</c:v>
                </c:pt>
                <c:pt idx="5">
                  <c:v>TGaz</c:v>
                </c:pt>
                <c:pt idx="6">
                  <c:v>AANI SC</c:v>
                </c:pt>
                <c:pt idx="7">
                  <c:v>TGba</c:v>
                </c:pt>
                <c:pt idx="8">
                  <c:v>REVmd</c:v>
                </c:pt>
                <c:pt idx="9">
                  <c:v>LC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140</c:v>
                </c:pt>
                <c:pt idx="1">
                  <c:v>1202</c:v>
                </c:pt>
                <c:pt idx="2">
                  <c:v>228</c:v>
                </c:pt>
                <c:pt idx="3">
                  <c:v>212</c:v>
                </c:pt>
                <c:pt idx="4">
                  <c:v>389</c:v>
                </c:pt>
                <c:pt idx="5">
                  <c:v>182</c:v>
                </c:pt>
                <c:pt idx="6">
                  <c:v>144</c:v>
                </c:pt>
                <c:pt idx="7">
                  <c:v>861</c:v>
                </c:pt>
                <c:pt idx="8">
                  <c:v>163</c:v>
                </c:pt>
                <c:pt idx="9">
                  <c:v>128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'histogram of slots by attendee'!$B$2:$B$21</c:f>
              <c:numCache>
                <c:formatCode>General</c:formatCode>
                <c:ptCount val="19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8</c:v>
                </c:pt>
                <c:pt idx="11">
                  <c:v>9</c:v>
                </c:pt>
                <c:pt idx="12">
                  <c:v>7</c:v>
                </c:pt>
                <c:pt idx="13">
                  <c:v>43</c:v>
                </c:pt>
                <c:pt idx="14">
                  <c:v>48</c:v>
                </c:pt>
                <c:pt idx="15">
                  <c:v>66</c:v>
                </c:pt>
                <c:pt idx="16">
                  <c:v>36</c:v>
                </c:pt>
                <c:pt idx="17">
                  <c:v>19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444440520"/>
        <c:axId val="444438168"/>
      </c:barChart>
      <c:catAx>
        <c:axId val="444440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4438168"/>
        <c:crosses val="autoZero"/>
        <c:auto val="1"/>
        <c:lblAlgn val="ctr"/>
        <c:lblOffset val="100"/>
        <c:noMultiLvlLbl val="0"/>
      </c:catAx>
      <c:valAx>
        <c:axId val="444438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4440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73</c:v>
                </c:pt>
                <c:pt idx="1">
                  <c:v>31</c:v>
                </c:pt>
                <c:pt idx="2">
                  <c:v>139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country.xlsx]Pie by country!PivotTable1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Top</a:t>
            </a:r>
            <a:r>
              <a:rPr lang="en-US" sz="2000" baseline="0" dirty="0" smtClean="0"/>
              <a:t> 10 countries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6">
                  <a:lumMod val="80000"/>
                  <a:tint val="50000"/>
                  <a:satMod val="300000"/>
                </a:schemeClr>
              </a:gs>
              <a:gs pos="35000">
                <a:schemeClr val="accent6">
                  <a:lumMod val="80000"/>
                  <a:tint val="37000"/>
                  <a:satMod val="300000"/>
                </a:schemeClr>
              </a:gs>
              <a:gs pos="100000">
                <a:schemeClr val="accent6">
                  <a:lumMod val="80000"/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lumMod val="80000"/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'Pie by country'!$B$1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by country'!$A$2:$A$12</c:f>
              <c:strCache>
                <c:ptCount val="10"/>
                <c:pt idx="0">
                  <c:v>US</c:v>
                </c:pt>
                <c:pt idx="1">
                  <c:v>CN</c:v>
                </c:pt>
                <c:pt idx="2">
                  <c:v>(blank)</c:v>
                </c:pt>
                <c:pt idx="3">
                  <c:v>JP</c:v>
                </c:pt>
                <c:pt idx="4">
                  <c:v>KR</c:v>
                </c:pt>
                <c:pt idx="5">
                  <c:v>CA</c:v>
                </c:pt>
                <c:pt idx="6">
                  <c:v>IL</c:v>
                </c:pt>
                <c:pt idx="7">
                  <c:v>DE</c:v>
                </c:pt>
                <c:pt idx="8">
                  <c:v>IN</c:v>
                </c:pt>
                <c:pt idx="9">
                  <c:v>GB</c:v>
                </c:pt>
              </c:strCache>
            </c:strRef>
          </c:cat>
          <c:val>
            <c:numRef>
              <c:f>'Pie by country'!$B$2:$B$12</c:f>
              <c:numCache>
                <c:formatCode>General</c:formatCode>
                <c:ptCount val="10"/>
                <c:pt idx="0">
                  <c:v>131</c:v>
                </c:pt>
                <c:pt idx="1">
                  <c:v>33</c:v>
                </c:pt>
                <c:pt idx="2">
                  <c:v>33</c:v>
                </c:pt>
                <c:pt idx="3">
                  <c:v>24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[document uploads report.xlsx]Sheet1!PivotTable1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PAR 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Sheet1!$B$3:$B$12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Coex SC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Sheet1!$C$3:$C$12</c:f>
              <c:numCache>
                <c:formatCode>General</c:formatCode>
                <c:ptCount val="7"/>
                <c:pt idx="2">
                  <c:v>5</c:v>
                </c:pt>
                <c:pt idx="3">
                  <c:v>5</c:v>
                </c:pt>
                <c:pt idx="4">
                  <c:v>24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ARC SC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Sheet1!$D$3:$D$12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Sheet1!$E$1:$E$2</c:f>
              <c:strCache>
                <c:ptCount val="1"/>
                <c:pt idx="0">
                  <c:v>WNG SC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Sheet1!$E$3:$E$12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  <c:pt idx="5">
                  <c:v>12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Sheet1!$F$1:$F$2</c:f>
              <c:strCache>
                <c:ptCount val="1"/>
                <c:pt idx="0">
                  <c:v>JTC 802 SC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Sheet1!$F$3:$F$12</c:f>
              <c:numCache>
                <c:formatCode>General</c:formatCode>
                <c:ptCount val="7"/>
                <c:pt idx="0">
                  <c:v>8</c:v>
                </c:pt>
                <c:pt idx="1">
                  <c:v>20</c:v>
                </c:pt>
                <c:pt idx="2">
                  <c:v>9</c:v>
                </c:pt>
                <c:pt idx="3">
                  <c:v>12</c:v>
                </c:pt>
                <c:pt idx="4">
                  <c:v>17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Sheet1!$G$1:$G$2</c:f>
              <c:strCache>
                <c:ptCount val="1"/>
                <c:pt idx="0">
                  <c:v>LC TIG/SG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Sheet1!$G$3:$G$12</c:f>
              <c:numCache>
                <c:formatCode>General</c:formatCode>
                <c:ptCount val="7"/>
                <c:pt idx="3">
                  <c:v>1</c:v>
                </c:pt>
                <c:pt idx="4">
                  <c:v>19</c:v>
                </c:pt>
                <c:pt idx="5">
                  <c:v>50</c:v>
                </c:pt>
                <c:pt idx="6">
                  <c:v>16</c:v>
                </c:pt>
              </c:numCache>
            </c:numRef>
          </c:val>
        </c:ser>
        <c:ser>
          <c:idx val="6"/>
          <c:order val="6"/>
          <c:tx>
            <c:strRef>
              <c:f>Sheet1!$H$1:$H$2</c:f>
              <c:strCache>
                <c:ptCount val="1"/>
                <c:pt idx="0">
                  <c:v>LC TIG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Sheet1!$H$3:$H$12</c:f>
              <c:numCache>
                <c:formatCode>General</c:formatCode>
                <c:ptCount val="7"/>
                <c:pt idx="0">
                  <c:v>23</c:v>
                </c:pt>
                <c:pt idx="1">
                  <c:v>23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ser>
          <c:idx val="7"/>
          <c:order val="7"/>
          <c:tx>
            <c:strRef>
              <c:f>Sheet1!$I$1:$I$2</c:f>
              <c:strCache>
                <c:ptCount val="1"/>
                <c:pt idx="0">
                  <c:v>AANI SC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Sheet1!$I$3:$I$12</c:f>
              <c:numCache>
                <c:formatCode>General</c:formatCode>
                <c:ptCount val="7"/>
                <c:pt idx="0">
                  <c:v>5</c:v>
                </c:pt>
                <c:pt idx="1">
                  <c:v>13</c:v>
                </c:pt>
                <c:pt idx="2">
                  <c:v>8</c:v>
                </c:pt>
                <c:pt idx="3">
                  <c:v>14</c:v>
                </c:pt>
                <c:pt idx="4">
                  <c:v>6</c:v>
                </c:pt>
                <c:pt idx="5">
                  <c:v>50</c:v>
                </c:pt>
                <c:pt idx="6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Sheet1!$J$1:$J$2</c:f>
              <c:strCache>
                <c:ptCount val="1"/>
                <c:pt idx="0">
                  <c:v>TGaj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Sheet1!$J$3:$J$12</c:f>
              <c:numCache>
                <c:formatCode>General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49</c:v>
                </c:pt>
                <c:pt idx="3">
                  <c:v>21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ser>
          <c:idx val="9"/>
          <c:order val="9"/>
          <c:tx>
            <c:strRef>
              <c:f>Sheet1!$K$1:$K$2</c:f>
              <c:strCache>
                <c:ptCount val="1"/>
                <c:pt idx="0">
                  <c:v>TGak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Sheet1!$K$3:$K$12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27</c:v>
                </c:pt>
                <c:pt idx="3">
                  <c:v>35</c:v>
                </c:pt>
                <c:pt idx="4">
                  <c:v>34</c:v>
                </c:pt>
                <c:pt idx="5">
                  <c:v>20</c:v>
                </c:pt>
                <c:pt idx="6">
                  <c:v>12</c:v>
                </c:pt>
              </c:numCache>
            </c:numRef>
          </c:val>
        </c:ser>
        <c:ser>
          <c:idx val="10"/>
          <c:order val="10"/>
          <c:tx>
            <c:strRef>
              <c:f>Sheet1!$L$1:$L$2</c:f>
              <c:strCache>
                <c:ptCount val="1"/>
                <c:pt idx="0">
                  <c:v>TGaq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Sheet1!$L$3:$L$12</c:f>
              <c:numCache>
                <c:formatCode>General</c:formatCode>
                <c:ptCount val="7"/>
                <c:pt idx="0">
                  <c:v>16</c:v>
                </c:pt>
                <c:pt idx="1">
                  <c:v>38</c:v>
                </c:pt>
                <c:pt idx="2">
                  <c:v>26</c:v>
                </c:pt>
                <c:pt idx="3">
                  <c:v>51</c:v>
                </c:pt>
                <c:pt idx="4">
                  <c:v>38</c:v>
                </c:pt>
                <c:pt idx="5">
                  <c:v>24</c:v>
                </c:pt>
                <c:pt idx="6">
                  <c:v>19</c:v>
                </c:pt>
              </c:numCache>
            </c:numRef>
          </c:val>
        </c:ser>
        <c:ser>
          <c:idx val="11"/>
          <c:order val="11"/>
          <c:tx>
            <c:strRef>
              <c:f>Sheet1!$M$1:$M$2</c:f>
              <c:strCache>
                <c:ptCount val="1"/>
                <c:pt idx="0">
                  <c:v>TGaz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Sheet1!$M$3:$M$12</c:f>
              <c:numCache>
                <c:formatCode>General</c:formatCode>
                <c:ptCount val="7"/>
                <c:pt idx="0">
                  <c:v>14</c:v>
                </c:pt>
                <c:pt idx="1">
                  <c:v>29</c:v>
                </c:pt>
                <c:pt idx="2">
                  <c:v>39</c:v>
                </c:pt>
                <c:pt idx="3">
                  <c:v>45</c:v>
                </c:pt>
                <c:pt idx="4">
                  <c:v>36</c:v>
                </c:pt>
                <c:pt idx="5">
                  <c:v>38</c:v>
                </c:pt>
                <c:pt idx="6">
                  <c:v>28</c:v>
                </c:pt>
              </c:numCache>
            </c:numRef>
          </c:val>
        </c:ser>
        <c:ser>
          <c:idx val="12"/>
          <c:order val="12"/>
          <c:tx>
            <c:strRef>
              <c:f>Sheet1!$N$1:$N$2</c:f>
              <c:strCache>
                <c:ptCount val="1"/>
                <c:pt idx="0">
                  <c:v>802.11 WG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Sheet1!$N$3:$N$12</c:f>
              <c:numCache>
                <c:formatCode>General</c:formatCode>
                <c:ptCount val="7"/>
                <c:pt idx="0">
                  <c:v>22</c:v>
                </c:pt>
                <c:pt idx="1">
                  <c:v>71</c:v>
                </c:pt>
                <c:pt idx="2">
                  <c:v>58</c:v>
                </c:pt>
                <c:pt idx="3">
                  <c:v>35</c:v>
                </c:pt>
                <c:pt idx="4">
                  <c:v>34</c:v>
                </c:pt>
                <c:pt idx="5">
                  <c:v>42</c:v>
                </c:pt>
                <c:pt idx="6">
                  <c:v>26</c:v>
                </c:pt>
              </c:numCache>
            </c:numRef>
          </c:val>
        </c:ser>
        <c:ser>
          <c:idx val="13"/>
          <c:order val="13"/>
          <c:tx>
            <c:strRef>
              <c:f>Sheet1!$O$1:$O$2</c:f>
              <c:strCache>
                <c:ptCount val="1"/>
                <c:pt idx="0">
                  <c:v>TGm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Sheet1!$O$3:$O$12</c:f>
              <c:numCache>
                <c:formatCode>General</c:formatCode>
                <c:ptCount val="7"/>
                <c:pt idx="1">
                  <c:v>1</c:v>
                </c:pt>
                <c:pt idx="2">
                  <c:v>35</c:v>
                </c:pt>
                <c:pt idx="3">
                  <c:v>111</c:v>
                </c:pt>
                <c:pt idx="4">
                  <c:v>75</c:v>
                </c:pt>
                <c:pt idx="5">
                  <c:v>76</c:v>
                </c:pt>
                <c:pt idx="6">
                  <c:v>76</c:v>
                </c:pt>
              </c:numCache>
            </c:numRef>
          </c:val>
        </c:ser>
        <c:ser>
          <c:idx val="14"/>
          <c:order val="14"/>
          <c:tx>
            <c:strRef>
              <c:f>Sheet1!$P$1:$P$2</c:f>
              <c:strCache>
                <c:ptCount val="1"/>
                <c:pt idx="0">
                  <c:v>TGba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Sheet1!$P$3:$P$12</c:f>
              <c:numCache>
                <c:formatCode>General</c:formatCode>
                <c:ptCount val="7"/>
                <c:pt idx="0">
                  <c:v>47</c:v>
                </c:pt>
                <c:pt idx="1">
                  <c:v>88</c:v>
                </c:pt>
                <c:pt idx="2">
                  <c:v>111</c:v>
                </c:pt>
                <c:pt idx="3">
                  <c:v>86</c:v>
                </c:pt>
                <c:pt idx="4">
                  <c:v>109</c:v>
                </c:pt>
                <c:pt idx="5">
                  <c:v>133</c:v>
                </c:pt>
                <c:pt idx="6">
                  <c:v>121</c:v>
                </c:pt>
              </c:numCache>
            </c:numRef>
          </c:val>
        </c:ser>
        <c:ser>
          <c:idx val="15"/>
          <c:order val="15"/>
          <c:tx>
            <c:strRef>
              <c:f>Sheet1!$Q$1:$Q$2</c:f>
              <c:strCache>
                <c:ptCount val="1"/>
                <c:pt idx="0">
                  <c:v>TGay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Sheet1!$Q$3:$Q$12</c:f>
              <c:numCache>
                <c:formatCode>General</c:formatCode>
                <c:ptCount val="7"/>
                <c:pt idx="0">
                  <c:v>104</c:v>
                </c:pt>
                <c:pt idx="1">
                  <c:v>101</c:v>
                </c:pt>
                <c:pt idx="2">
                  <c:v>136</c:v>
                </c:pt>
                <c:pt idx="3">
                  <c:v>129</c:v>
                </c:pt>
                <c:pt idx="4">
                  <c:v>146</c:v>
                </c:pt>
                <c:pt idx="5">
                  <c:v>103</c:v>
                </c:pt>
                <c:pt idx="6">
                  <c:v>95</c:v>
                </c:pt>
              </c:numCache>
            </c:numRef>
          </c:val>
        </c:ser>
        <c:ser>
          <c:idx val="16"/>
          <c:order val="16"/>
          <c:tx>
            <c:strRef>
              <c:f>Sheet1!$R$1:$R$2</c:f>
              <c:strCache>
                <c:ptCount val="1"/>
                <c:pt idx="0">
                  <c:v>TGax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Sheet1!$R$3:$R$12</c:f>
              <c:numCache>
                <c:formatCode>General</c:formatCode>
                <c:ptCount val="7"/>
                <c:pt idx="0">
                  <c:v>193</c:v>
                </c:pt>
                <c:pt idx="1">
                  <c:v>357</c:v>
                </c:pt>
                <c:pt idx="2">
                  <c:v>251</c:v>
                </c:pt>
                <c:pt idx="3">
                  <c:v>254</c:v>
                </c:pt>
                <c:pt idx="4">
                  <c:v>252</c:v>
                </c:pt>
                <c:pt idx="5">
                  <c:v>43</c:v>
                </c:pt>
                <c:pt idx="6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4298936"/>
        <c:axId val="444298152"/>
      </c:barChart>
      <c:catAx>
        <c:axId val="4442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98152"/>
        <c:crosses val="autoZero"/>
        <c:auto val="1"/>
        <c:lblAlgn val="ctr"/>
        <c:lblOffset val="100"/>
        <c:noMultiLvlLbl val="0"/>
      </c:catAx>
      <c:valAx>
        <c:axId val="44429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29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1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802.11-18/0019r1</a:t>
            </a:r>
            <a:endParaRPr lang="en-US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8651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802.11-18/0019r1</a:t>
            </a:r>
            <a:endParaRPr lang="en-GB" alt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64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802.11-18/0019r1</a:t>
            </a:r>
            <a:endParaRPr lang="en-GB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5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802.11-18/0019r1</a:t>
            </a:r>
            <a:endParaRPr lang="en-GB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15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802.11-18/0019r1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986512" y="8985250"/>
            <a:ext cx="1295226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66679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4665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985A7-CD46-43FB-959E-263D01CC9381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2313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5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7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F0D095-F52D-480A-94DF-9FA296D2C06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4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2DBA12B-7CE2-47B2-8A3A-C8330940ACFD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4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9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51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8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802.11-18/0019r1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4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802.11-18/0019r1</a:t>
            </a:r>
            <a:endParaRPr lang="en-GB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2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802.11-18/0019r1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66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802.11-18/0019r1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1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162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07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0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088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802.11-18/0019r1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7112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802.11-18/0019r1</a:t>
            </a:r>
            <a:endParaRPr lang="en-US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E28FD2E-40A5-402C-A25A-7117C231CDD6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380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DCA96BA4-4485-4EE3-9B8D-9E0001B241BF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2895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1D1FBDE-9718-4539-8AD7-5EF6DF28DA26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9918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74B4541-14AC-4CAA-A312-30F965E4955E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21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0DC8A56-C36D-4568-A9F8-96CA3D703C76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07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5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10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92C4D5CD-15AE-4E09-BD91-F7A6BEB429CE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75489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2289315-C7F3-4EA8-80BE-EF70C55AA40E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0719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802.11-18/0019r1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E3D0952-EB3E-4D95-B265-5C50FFC18189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92370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E6BF45D7-01D8-48F4-ADE3-BB4576354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B5925FB8-8DEF-4978-A000-1CAA5CB98D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xmlns="" id="{BBAFA5AA-1ADE-4ADA-9DA5-60D9EBDA00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B090936-8D46-45E3-871D-BBFF89A938CC}" type="slidenum">
              <a:rPr lang="en-US" altLang="en-US" smtClean="0"/>
              <a:pPr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2491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0ECDDB5B-2184-467E-9EDF-4BBE5E5026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54EA5E75-4147-42C2-8687-F51A06FCE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xmlns="" id="{7ACD49E1-45E3-4272-A9F4-670CD11ED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318B9C27-AB6C-4122-B2A6-E2EFD0AAFA4E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0815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xmlns="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E5BE037-6E04-4377-9226-D45D30D341CE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931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802.11-18/0019r1</a:t>
            </a:r>
            <a:endParaRPr 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xmlns="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7380F62B-8EEC-40ED-BC19-576ACB6E1441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19263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98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2474B621-0683-2C49-85C4-D962E663A1E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74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2474B621-0683-2C49-85C4-D962E663A1E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053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2474B621-0683-2C49-85C4-D962E663A1EC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84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2474B621-0683-2C49-85C4-D962E663A1EC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53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2474B621-0683-2C49-85C4-D962E663A1EC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32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707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dirty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/>
              <a:t>Page </a:t>
            </a:r>
            <a:fld id="{7F3AA8F3-0F4A-45BA-A64F-0DDB9B568E98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50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634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29713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711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7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278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247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1251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4833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16198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1009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7951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08244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8151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81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46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38466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93493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802.11-18/0019r1</a:t>
            </a:r>
            <a:endParaRPr lang="en-GB" altLang="en-US" sz="1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107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51961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802.11-18/0019r1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0763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802.11-18/0019r1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20281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802.11-18/0019r1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446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802.11-18/0019r1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802.11-18/0019r0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capport-architecture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radext-coa-proxy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548/" TargetMode="External"/><Relationship Id="rId5" Type="http://schemas.openxmlformats.org/officeDocument/2006/relationships/hyperlink" Target="https://tools.ietf.org/html/rfc6632" TargetMode="External"/><Relationship Id="rId4" Type="http://schemas.openxmlformats.org/officeDocument/2006/relationships/hyperlink" Target="https://datatracker.ietf.org/doc/draft-ietf-opsawg-capwap-alt-tunnel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tls13-vectors/" TargetMode="External"/><Relationship Id="rId5" Type="http://schemas.openxmlformats.org/officeDocument/2006/relationships/hyperlink" Target="https://datatracker.ietf.org/doc/draft-ietf-tls-tls13/" TargetMode="External"/><Relationship Id="rId4" Type="http://schemas.openxmlformats.org/officeDocument/2006/relationships/hyperlink" Target="https://datatracker.ietf.org/doc/draft-ietf-tls-dtls13/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detnet-problem-statement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use-cases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architecture/" TargetMode="External"/><Relationship Id="rId5" Type="http://schemas.openxmlformats.org/officeDocument/2006/relationships/hyperlink" Target="https://datatracker.ietf.org/doc/draft-ietf-detnet-dp-alt/" TargetMode="External"/><Relationship Id="rId4" Type="http://schemas.openxmlformats.org/officeDocument/2006/relationships/hyperlink" Target="https://datatracker.ietf.org/doc/draft-ietf-detnet-security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ipwave-ipv6-over-80211ocb/" TargetMode="External"/><Relationship Id="rId4" Type="http://schemas.openxmlformats.org/officeDocument/2006/relationships/hyperlink" Target="https://datatracker.ietf.org/doc/draft-ietf-ipwave-vehicular-networking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0.doc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news-events/newsroom/wi-fi-alliance-introduces-security-enhancements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-fi.org/news-events/newsroom/wi-fi-alliance-introduces-wi-fi-power-saving-features" TargetMode="External"/><Relationship Id="rId4" Type="http://schemas.openxmlformats.org/officeDocument/2006/relationships/hyperlink" Target="https://www.wi-fi.org/news-events/newsroom/wi-fi-certified-agile-multiband-enables-intelligent-wi-fi-networks" TargetMode="Externa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2-0000-802-11-editorial-style-guide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89-02-AANI-skeleton-for-a-candidate-imt-2020-rit-based-on-ieee-802-11.docx" TargetMode="External"/><Relationship Id="rId2" Type="http://schemas.openxmlformats.org/officeDocument/2006/relationships/hyperlink" Target="https://mentor.ieee.org/802.11/dcn/17/11-17-1867-04-AANI-aani-sc-agenda-january-2018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0228-02-AANI-minutes-aani-sc-january-2018.docx" TargetMode="External"/><Relationship Id="rId2" Type="http://schemas.openxmlformats.org/officeDocument/2006/relationships/hyperlink" Target="https://mentor.ieee.org/802.11/dcn/18/11-18-0232-00-AANI-aani-sc-report-to-the-wg-january-2018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256-00-AANI-802-11ax-for-imt-2020.pptx" TargetMode="External"/><Relationship Id="rId4" Type="http://schemas.openxmlformats.org/officeDocument/2006/relationships/hyperlink" Target="https://mentor.ieee.org/802.11/dcn/17/11-17-1889-03-AANI-skeleton-for-a-candidate-imt-2020-rit-based-on-ieee-802-11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89-02-AANI-skeleton-for-a-candidate-imt-2020-rit-based-on-ieee-802-11.docx" TargetMode="External"/><Relationship Id="rId2" Type="http://schemas.openxmlformats.org/officeDocument/2006/relationships/hyperlink" Target="https://mentor.ieee.org/802.11/dcn/17/11-17-1889-03-AANI-skeleton-for-a-candidate-imt-2020-rit-based-on-ieee-802-11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Specs/archive/33_series/33.899/33899-120.zip" TargetMode="External"/><Relationship Id="rId2" Type="http://schemas.openxmlformats.org/officeDocument/2006/relationships/hyperlink" Target="http://www.3gpp.org/ftp/Specs/archive/23_series/23.799/23799-e00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gpp.org/ftp/Specs/archive/33_series/33.501/33501-020.zip" TargetMode="External"/><Relationship Id="rId5" Type="http://schemas.openxmlformats.org/officeDocument/2006/relationships/hyperlink" Target="http://www.3gpp.org/ftp/Specs/archive/23_series/23.502/23502-040.zip" TargetMode="External"/><Relationship Id="rId4" Type="http://schemas.openxmlformats.org/officeDocument/2006/relationships/hyperlink" Target="http://www.3gpp.org/ftp/Specs/archive/23_series/23.501/23501-100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63-05-0arc-arc-sc-agenda-january-2018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052-02-0arc-mib-truthvalue-usage-patterns-presentation.pptx" TargetMode="External"/><Relationship Id="rId4" Type="http://schemas.openxmlformats.org/officeDocument/2006/relationships/hyperlink" Target="https://mentor.ieee.org/802.11/dcn/15/11-15-0355-13-0arc-mib-truthvalue-usage-patterns.doc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891-06-coex-coex-sc-agenda-for-jan-2018-in-irvine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53-00-0000-liaison-statement-from-wfa-on-coexistence-tests.doc" TargetMode="External"/><Relationship Id="rId2" Type="http://schemas.openxmlformats.org/officeDocument/2006/relationships/hyperlink" Target="https://mentor.ieee.org/802.11/dcn/17/11-17-1891-06-coex-coex-sc-agenda-for-jan-2018-in-irvine.ppt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853-00-0000-liaison-statement-from-wfa-on-coexistence-tests.do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64-01-0wng-agenda-for-wng-2018-january.ppt" TargetMode="External"/><Relationship Id="rId7" Type="http://schemas.openxmlformats.org/officeDocument/2006/relationships/hyperlink" Target="https://mentor.ieee.org/802.11/dcn/18/11-18-0253-00-0wng-wng-meeting-minutes-of-2018-january-irvine-meeting.doc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191-01-0wng-full-duplex-for-802-11.pptx" TargetMode="External"/><Relationship Id="rId5" Type="http://schemas.openxmlformats.org/officeDocument/2006/relationships/hyperlink" Target="https://mentor.ieee.org/802.11/dcn/17/11-17-1699-06-0wng-introducing-multiple-primary-channels-to-exploit-unused-resources-scattered-in-multiple-channels-bands.pptx" TargetMode="External"/><Relationship Id="rId4" Type="http://schemas.openxmlformats.org/officeDocument/2006/relationships/hyperlink" Target="https://mentor.ieee.org/802.11/dcn/17/11-17-1736-04-0wng-broadcast-service-on-wlan.ppt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71-10-000m-january-2018-tgmd-agenda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dards.ieee.org/about/sba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51-06-00ax-tgax-january-2018-meeting-agenda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8/18-18-0012-01-0000-ofcom-update-for-ieee-802.ppt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7/18-17-0051-01-0000-meeting-minutes-march-2017-vancouver.docx" TargetMode="External"/><Relationship Id="rId2" Type="http://schemas.openxmlformats.org/officeDocument/2006/relationships/hyperlink" Target="https://mentor.ieee.org/802.18/dcn/18/18-18-0008-02-0000-rr-tag-irvine-interim-meeting-agenda-january-201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10-01-0000-sa-use-of-spectrum-draft-position-06dec17.docx" TargetMode="External"/><Relationship Id="rId5" Type="http://schemas.openxmlformats.org/officeDocument/2006/relationships/hyperlink" Target="https://mentor.ieee.org/802.18/dcn/18/18-18-0009-02-0000-ofcom-questions-and-answers-fixed-wireless-spectrum-strategy.ppt" TargetMode="External"/><Relationship Id="rId4" Type="http://schemas.openxmlformats.org/officeDocument/2006/relationships/hyperlink" Target="https://mentor.ieee.org/802.18/dcn/17/18-17-0140-01-0000-meeting-minutes-nov-2017-orlando.docx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lex.ashley@hotmail.co.uk" TargetMode="External"/><Relationship Id="rId18" Type="http://schemas.openxmlformats.org/officeDocument/2006/relationships/hyperlink" Target="mailto:yongho.seok@gmail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edward.ks.au@huawei.com" TargetMode="External"/><Relationship Id="rId17" Type="http://schemas.openxmlformats.org/officeDocument/2006/relationships/hyperlink" Target="mailto:Ping.FANG@huawei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adrian.p.stephens@ieee.org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emily.h.qi@intel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petere@ieee.org" TargetMode="External"/><Relationship Id="rId10" Type="http://schemas.openxmlformats.org/officeDocument/2006/relationships/hyperlink" Target="mailto:po-kai.huang@intel.com" TargetMode="External"/><Relationship Id="rId19" Type="http://schemas.openxmlformats.org/officeDocument/2006/relationships/hyperlink" Target="mailto:aasterja@qti.qualcomm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henry@LOGOUT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8/24-18-0001-01-0000-january-2018-agenda.xlsx" TargetMode="External"/><Relationship Id="rId2" Type="http://schemas.openxmlformats.org/officeDocument/2006/relationships/hyperlink" Target="https://mentor.ieee.org/802.24/dcn/18/24-18-0003-00-0000-internet-practice-and-iot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8/24-18-0004-00-0000-january-2018-tag-minutes.docx" TargetMode="External"/><Relationship Id="rId4" Type="http://schemas.openxmlformats.org/officeDocument/2006/relationships/hyperlink" Target="https://mentor.ieee.org/802.24/dcn/18/24-18-0002-02-0000-january-2018-meeting-presentation.pptx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wg/ipwave/charter/" TargetMode="External"/><Relationship Id="rId4" Type="http://schemas.openxmlformats.org/officeDocument/2006/relationships/hyperlink" Target="https://datatracker.ietf.org/doc/draft-ietf-opsawg-capwap-alt-tunnel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ietf-6lo-rfc6775-update-10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6lo@ietf.or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2017/04/yang-catalog-latest-development-ietf-98-hackathon/Insights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gcatalog.org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7" Type="http://schemas.openxmlformats.org/officeDocument/2006/relationships/hyperlink" Target="https://www.ietf.org/proceedings/98/slides/slides-98-intarea-80211-multicast-testbed-and-results-00.pdf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id/draft-mcbride-mboned-wifi-mcast-problem-statement-01.txt" TargetMode="External"/><Relationship Id="rId5" Type="http://schemas.openxmlformats.org/officeDocument/2006/relationships/hyperlink" Target="https://tools.ietf.org/html/draft-perkins-intarea-multicast-ieee802-03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/>
              <a:t>January 2018 Closing </a:t>
            </a:r>
            <a:r>
              <a:rPr lang="en-US" dirty="0" smtClean="0"/>
              <a:t>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2018-01-26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7660"/>
              </p:ext>
            </p:extLst>
          </p:nvPr>
        </p:nvGraphicFramePr>
        <p:xfrm>
          <a:off x="528638" y="2278063"/>
          <a:ext cx="7653337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" name="Document" r:id="rId4" imgW="8295890" imgH="2791833" progId="Word.Document.8">
                  <p:embed/>
                </p:oleObj>
              </mc:Choice>
              <mc:Fallback>
                <p:oleObj name="Document" r:id="rId4" imgW="8295890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78063"/>
                        <a:ext cx="7653337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00250"/>
            <a:ext cx="7770813" cy="3713561"/>
          </a:xfrm>
        </p:spPr>
        <p:txBody>
          <a:bodyPr/>
          <a:lstStyle/>
          <a:p>
            <a:r>
              <a:rPr lang="en-US" sz="2000" dirty="0"/>
              <a:t>Topic: </a:t>
            </a:r>
          </a:p>
          <a:p>
            <a:r>
              <a:rPr lang="en-US" sz="2000" dirty="0"/>
              <a:t>Currently, there is inconsistent usage of “</a:t>
            </a:r>
            <a:r>
              <a:rPr lang="en-US" sz="2000" dirty="0" err="1"/>
              <a:t>TruthValue</a:t>
            </a:r>
            <a:r>
              <a:rPr lang="en-US" sz="2000" dirty="0"/>
              <a:t>” MIB attributes.</a:t>
            </a:r>
          </a:p>
          <a:p>
            <a:r>
              <a:rPr lang="en-US" sz="2000" dirty="0"/>
              <a:t>Provide guidelines for a pattern of usage that can be applied consistently on new projects.  Merge these guidelines into MDR process.</a:t>
            </a:r>
          </a:p>
          <a:p>
            <a:endParaRPr lang="en-US" sz="2000" dirty="0"/>
          </a:p>
          <a:p>
            <a:r>
              <a:rPr lang="en-US" sz="2000" dirty="0"/>
              <a:t>Actions:</a:t>
            </a:r>
          </a:p>
          <a:p>
            <a:r>
              <a:rPr lang="en-US" sz="2000" dirty="0"/>
              <a:t>Review 11-18/0052r1 – Presentation &amp; overview</a:t>
            </a:r>
          </a:p>
          <a:p>
            <a:r>
              <a:rPr lang="en-US" sz="2000" dirty="0"/>
              <a:t>Review 11-15/0355r13 – MIB design patterns recommendations</a:t>
            </a:r>
          </a:p>
          <a:p>
            <a:r>
              <a:rPr lang="en-US" sz="2000" dirty="0"/>
              <a:t>Provide any feedback to ARC SC; Discuss approach to incorporate into </a:t>
            </a:r>
            <a:r>
              <a:rPr lang="en-US" sz="2000" dirty="0" smtClean="0"/>
              <a:t>MDR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927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[Jan 2018]</a:t>
            </a:r>
            <a:endParaRPr lang="en-US" sz="2000" dirty="0"/>
          </a:p>
          <a:p>
            <a:pPr lvl="1"/>
            <a:r>
              <a:rPr lang="en-US" sz="1600" dirty="0" smtClean="0"/>
              <a:t>Updated: CAPPORT architecture: </a:t>
            </a:r>
            <a:r>
              <a:rPr lang="en-US" sz="1600" dirty="0">
                <a:hlinkClick r:id="rId4"/>
              </a:rPr>
              <a:t>https://datatracker.ietf.org/doc/draft-ietf-capport-architecture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 2018]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Dynamic Authorization </a:t>
            </a:r>
            <a:r>
              <a:rPr lang="en-US" sz="1600" dirty="0"/>
              <a:t>Proxy: </a:t>
            </a:r>
            <a:r>
              <a:rPr lang="en-US" sz="1600" dirty="0">
                <a:hlinkClick r:id="rId4"/>
              </a:rPr>
              <a:t>https://datatracker.ietf.org/doc/draft-ietf-radext-coa-proxy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2018]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Alternate Tunnel Encapsulation for Data Frames in CAPWAP, see  </a:t>
            </a:r>
            <a:r>
              <a:rPr lang="en-US" sz="1600" dirty="0">
                <a:hlinkClick r:id="rId4"/>
              </a:rPr>
              <a:t>https://datatracker.ietf.org/doc/draft-ietf-opsawg-capwap-alt-tunnel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RFC6632, An Overview of the IETF Network Management Protocols,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tools.ietf.org/html/rfc6632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Of Interest: </a:t>
            </a:r>
            <a:r>
              <a:rPr lang="en-US" sz="1600" dirty="0" smtClean="0"/>
              <a:t>RFC7548, Management of Networks with Constrained Devices: Use Cases, see </a:t>
            </a:r>
            <a:r>
              <a:rPr lang="en-US" sz="1600" dirty="0">
                <a:hlinkClick r:id="rId6"/>
              </a:rPr>
              <a:t>https://datatracker.ietf.org/doc/rfc7548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Automated network management, including YANG data models, </a:t>
            </a:r>
            <a:r>
              <a:rPr lang="en-US" sz="1600" dirty="0"/>
              <a:t>see </a:t>
            </a:r>
            <a:r>
              <a:rPr lang="en-US" sz="1600" dirty="0">
                <a:hlinkClick r:id="rId7"/>
              </a:rPr>
              <a:t>https://www.ietf.org/topics/netmgmt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2018]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Datagram Transport Layer Security (DTLS) Protocol </a:t>
            </a:r>
            <a:r>
              <a:rPr lang="en-US" sz="1600" dirty="0"/>
              <a:t>Version 1.3,see </a:t>
            </a:r>
            <a:r>
              <a:rPr lang="en-US" sz="1600" dirty="0">
                <a:hlinkClick r:id="rId4"/>
              </a:rPr>
              <a:t>https://datatracker.ietf.org/doc/draft-ietf-tls-dtls13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in WG last call: TLS version 1.3 </a:t>
            </a:r>
            <a:r>
              <a:rPr lang="en-US" sz="1600" u="sng" dirty="0">
                <a:hlinkClick r:id="rId5"/>
              </a:rPr>
              <a:t>https://datatracker.ietf.org/doc/draft-ietf-tls-tls13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6"/>
              </a:rPr>
              <a:t>https://datatracker.ietf.org/doc/draft-ietf-tls-tls13-vectors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smtClean="0"/>
              <a:t>New:</a:t>
            </a:r>
            <a:r>
              <a:rPr lang="en-US" sz="1400" dirty="0"/>
              <a:t> </a:t>
            </a:r>
            <a:r>
              <a:rPr lang="en-US" sz="1400" dirty="0" err="1"/>
              <a:t>DetNet</a:t>
            </a:r>
            <a:r>
              <a:rPr lang="en-US" sz="1400" dirty="0"/>
              <a:t> </a:t>
            </a:r>
            <a:r>
              <a:rPr lang="en-US" sz="1400" dirty="0" smtClean="0"/>
              <a:t>Security Considerations, </a:t>
            </a:r>
            <a:r>
              <a:rPr lang="en-US" sz="1400" dirty="0"/>
              <a:t>see </a:t>
            </a:r>
            <a:r>
              <a:rPr lang="en-US" sz="1400" dirty="0" smtClean="0">
                <a:hlinkClick r:id="rId4"/>
              </a:rPr>
              <a:t>https://</a:t>
            </a:r>
            <a:r>
              <a:rPr lang="en-US" sz="1400" dirty="0">
                <a:hlinkClick r:id="rId4"/>
              </a:rPr>
              <a:t>datatracker.ietf.org/doc/draft-ietf-detnet-security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Updated: </a:t>
            </a:r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5"/>
              </a:rPr>
              <a:t>https://datatracker.ietf.org/doc/draft-ietf-detnet-dp-alt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Updated:Deterministic</a:t>
            </a:r>
            <a:r>
              <a:rPr lang="en-US" sz="1400" dirty="0" smtClean="0"/>
              <a:t>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6"/>
              </a:rPr>
              <a:t>https://datatracker.ietf.org/doc/draft-ietf-detnet-architecture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7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Updated: 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8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IP Wireless Access in Vehicular </a:t>
            </a:r>
            <a:r>
              <a:rPr lang="en-US" dirty="0" smtClean="0"/>
              <a:t>Environments  (IPWAVE)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IPWAVE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will specify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For further information:</a:t>
            </a:r>
          </a:p>
          <a:p>
            <a:pPr lvl="1"/>
            <a:r>
              <a:rPr lang="en-US" sz="1800" dirty="0" smtClean="0"/>
              <a:t>Updated Use cases and problem statement document: </a:t>
            </a:r>
            <a:r>
              <a:rPr lang="en-US" sz="1800" dirty="0">
                <a:hlinkClick r:id="rId4"/>
              </a:rPr>
              <a:t>https://datatracker.ietf.org/doc/draft-ietf-ipwave-vehicular-networking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Updated Draft </a:t>
            </a:r>
            <a:r>
              <a:rPr lang="en-US" sz="1800" dirty="0"/>
              <a:t>deliverable: </a:t>
            </a:r>
            <a:r>
              <a:rPr lang="en-US" sz="1800" dirty="0">
                <a:hlinkClick r:id="rId5"/>
              </a:rPr>
              <a:t>https://datatracker.ietf.org/doc/draft-ietf-ipwave-ipv6-over-80211ocb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</a:t>
            </a:r>
            <a:r>
              <a:rPr lang="en-US" sz="2000" dirty="0" smtClean="0"/>
              <a:t>(RFC4441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</a:t>
            </a:r>
            <a:r>
              <a:rPr lang="en-US" sz="1600" u="sng" dirty="0" smtClean="0">
                <a:hlinkClick r:id="rId4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2018-01-17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>
            <p:extLst/>
          </p:nvPr>
        </p:nvGraphicFramePr>
        <p:xfrm>
          <a:off x="534988" y="2348880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8152815" imgH="2326402" progId="Word.Document.8">
                  <p:embed/>
                </p:oleObj>
              </mc:Choice>
              <mc:Fallback>
                <p:oleObj name="Document" r:id="rId4" imgW="8152815" imgH="2326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48880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11-18-0233 by Ian Sherlock, Texas Instruments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23</a:t>
            </a:r>
            <a:r>
              <a:rPr lang="en-US" altLang="en-US" sz="2000" b="0" baseline="30000" dirty="0" smtClean="0"/>
              <a:t>rd</a:t>
            </a:r>
            <a:r>
              <a:rPr lang="en-US" altLang="en-US" sz="2000" b="0" dirty="0" smtClean="0"/>
              <a:t> Oct </a:t>
            </a:r>
            <a:r>
              <a:rPr lang="en-US" altLang="en-US" sz="2000" b="0" dirty="0"/>
              <a:t>2017 in Bucharest, </a:t>
            </a:r>
            <a:r>
              <a:rPr lang="en-US" altLang="en-US" sz="2000" b="0" dirty="0" smtClean="0"/>
              <a:t>Romania.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8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Jan 2018 Wi-Fi Alliance ® introduces security enhancements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https://</a:t>
            </a:r>
            <a:r>
              <a:rPr lang="en-US" altLang="en-US" sz="1400" dirty="0" smtClean="0">
                <a:hlinkClick r:id="rId3"/>
              </a:rPr>
              <a:t>www.wi-fi.org/news-events/newsroom/wi-fi-alliance-introduces-security-enhancements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>
              <a:defRPr/>
            </a:pPr>
            <a:r>
              <a:rPr lang="en-US" altLang="en-US" sz="1600" dirty="0" smtClean="0"/>
              <a:t>12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Dec </a:t>
            </a:r>
            <a:r>
              <a:rPr lang="en-US" altLang="en-US" sz="1600" dirty="0"/>
              <a:t>2017 Wi-Fi CERTIFIED Agile Multiband™ enables intelligent Wi-Fi® networks</a:t>
            </a:r>
            <a:endParaRPr lang="en-US" altLang="en-US" sz="1600" dirty="0" smtClean="0"/>
          </a:p>
          <a:p>
            <a:pPr lvl="2">
              <a:defRPr/>
            </a:pPr>
            <a:r>
              <a:rPr lang="en-US" altLang="en-US" sz="1400" dirty="0">
                <a:hlinkClick r:id="rId4"/>
              </a:rPr>
              <a:t>https://</a:t>
            </a:r>
            <a:r>
              <a:rPr lang="en-US" altLang="en-US" sz="1400" dirty="0" smtClean="0">
                <a:hlinkClick r:id="rId4"/>
              </a:rPr>
              <a:t>www.wi-fi.org/news-events/newsroom/wi-fi-certified-agile-multiband-enables-intelligent-wi-fi-networks</a:t>
            </a:r>
            <a:r>
              <a:rPr lang="en-US" altLang="en-US" sz="1400" dirty="0" smtClean="0"/>
              <a:t> </a:t>
            </a:r>
          </a:p>
          <a:p>
            <a:pPr lvl="1">
              <a:defRPr/>
            </a:pPr>
            <a:r>
              <a:rPr lang="en-US" altLang="en-US" sz="1600" dirty="0" smtClean="0"/>
              <a:t>29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Nov 2017 Wi-Fi </a:t>
            </a:r>
            <a:r>
              <a:rPr lang="en-US" altLang="en-US" sz="1600" dirty="0"/>
              <a:t>Alliance® introduces Wi-Fi® power saving features </a:t>
            </a:r>
            <a:endParaRPr lang="en-US" altLang="en-US" sz="1600" dirty="0" smtClean="0"/>
          </a:p>
          <a:p>
            <a:pPr lvl="2">
              <a:defRPr/>
            </a:pPr>
            <a:r>
              <a:rPr lang="en-US" altLang="en-US" sz="1400" dirty="0">
                <a:hlinkClick r:id="rId5"/>
              </a:rPr>
              <a:t>https://</a:t>
            </a:r>
            <a:r>
              <a:rPr lang="en-US" altLang="en-US" sz="1400" dirty="0" smtClean="0">
                <a:hlinkClick r:id="rId5"/>
              </a:rPr>
              <a:t>www.wi-fi.org/news-events/newsroom/wi-fi-alliance-introduces-wi-fi-power-saving-features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2"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marL="457200" lvl="1" indent="0">
              <a:buNone/>
              <a:defRPr/>
            </a:pPr>
            <a:r>
              <a:rPr lang="en-US" altLang="en-US" sz="1600" dirty="0" smtClean="0"/>
              <a:t>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Pre Association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nfrastructure Service Discovery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DSRC</a:t>
            </a:r>
          </a:p>
          <a:p>
            <a:pPr lvl="1">
              <a:defRPr/>
            </a:pPr>
            <a:r>
              <a:rPr lang="en-US" altLang="en-US" sz="1600" dirty="0" smtClean="0"/>
              <a:t>ax</a:t>
            </a:r>
            <a:endParaRPr lang="en-US" altLang="en-US" sz="16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Home Experience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Healthcare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 Style Guide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See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mentor.ieee.org/802.11/dcn/09/11-09-1034-12-0000-802-11-editorial-style-guide.docx</a:t>
            </a:r>
            <a:endParaRPr lang="en-GB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updated 802.11 WG Style Guide based on 2012 IEEE Standards Style Manual and consistency changes in final publication of the 802.11 standard</a:t>
            </a:r>
            <a:endParaRPr lang="en-GB" sz="2000" dirty="0"/>
          </a:p>
          <a:p>
            <a:r>
              <a:rPr lang="en-US" sz="2000" b="0" dirty="0"/>
              <a:t>Editor’s responsibility includes checking the </a:t>
            </a:r>
            <a:r>
              <a:rPr lang="en-US" sz="2000" dirty="0"/>
              <a:t>2014 IEEE Standards Style Manual </a:t>
            </a:r>
            <a:r>
              <a:rPr lang="en-US" sz="2000" b="0" dirty="0"/>
              <a:t>when creating or updating drafts. </a:t>
            </a:r>
            <a:r>
              <a:rPr lang="en-GB" sz="2000" u="sng" dirty="0">
                <a:hlinkClick r:id="rId4"/>
              </a:rPr>
              <a:t>https://development.standards.ieee.org/myproject/Public/mytools/draft/styleman.pdf</a:t>
            </a:r>
            <a:endParaRPr lang="en-US" sz="2000" b="0" dirty="0"/>
          </a:p>
          <a:p>
            <a:r>
              <a:rPr lang="en-US" sz="2000" b="0" dirty="0"/>
              <a:t>Submissions with draft text should conform to both the WG11 Style Guide and IEEE Standards Style Manual</a:t>
            </a:r>
          </a:p>
          <a:p>
            <a:r>
              <a:rPr lang="en-US" sz="2000" b="0" dirty="0"/>
              <a:t>Note that the Style Guide evolves with our practice, expect a revision in March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6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5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2018 in Hong Kong.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71601"/>
            <a:ext cx="7770813" cy="28574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1716882"/>
            <a:ext cx="7770813" cy="399692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500" dirty="0"/>
              <a:t>Data as of </a:t>
            </a:r>
            <a:r>
              <a:rPr lang="en-US" sz="1500" dirty="0">
                <a:solidFill>
                  <a:srgbClr val="FF0000"/>
                </a:solidFill>
              </a:rPr>
              <a:t>January 2018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/>
              <a:t>See </a:t>
            </a:r>
            <a:r>
              <a:rPr lang="en-US" sz="1200" dirty="0">
                <a:hlinkClick r:id="rId3"/>
              </a:rPr>
              <a:t>http://grouper.ieee.org/groups/802/11/Reports/802.11_Timelines.htm</a:t>
            </a:r>
            <a:endParaRPr lang="en-US" sz="12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350" dirty="0"/>
              <a:t>In Nov 2017, Editors discussed </a:t>
            </a:r>
            <a:r>
              <a:rPr lang="en-US" sz="1350" dirty="0" err="1"/>
              <a:t>REVmd</a:t>
            </a:r>
            <a:r>
              <a:rPr lang="en-US" sz="1350" dirty="0"/>
              <a:t> schedule and possible completion in 2020, and expect </a:t>
            </a:r>
            <a:r>
              <a:rPr lang="en-US" sz="1350" dirty="0">
                <a:solidFill>
                  <a:schemeClr val="accent2"/>
                </a:solidFill>
              </a:rPr>
              <a:t>only amendments 1 to 5 in </a:t>
            </a:r>
            <a:r>
              <a:rPr lang="en-US" sz="1350" dirty="0" err="1">
                <a:solidFill>
                  <a:schemeClr val="accent2"/>
                </a:solidFill>
              </a:rPr>
              <a:t>REVmd</a:t>
            </a:r>
            <a:r>
              <a:rPr lang="en-US" sz="1350" dirty="0"/>
              <a:t>. We will revisit the running order in July.</a:t>
            </a:r>
          </a:p>
          <a:p>
            <a:pPr>
              <a:buFont typeface="Times New Roman" pitchFamily="16" charset="0"/>
              <a:buChar char="•"/>
            </a:pPr>
            <a:endParaRPr lang="en-GB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36383"/>
              </p:ext>
            </p:extLst>
          </p:nvPr>
        </p:nvGraphicFramePr>
        <p:xfrm>
          <a:off x="990600" y="2697028"/>
          <a:ext cx="6972300" cy="309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="" xmlns:a16="http://schemas.microsoft.com/office/drawing/2014/main" val="3336049185"/>
                    </a:ext>
                  </a:extLst>
                </a:gridCol>
                <a:gridCol w="2324100">
                  <a:extLst>
                    <a:ext uri="{9D8B030D-6E8A-4147-A177-3AD203B41FA5}">
                      <a16:colId xmlns="" xmlns:a16="http://schemas.microsoft.com/office/drawing/2014/main" val="1921072032"/>
                    </a:ext>
                  </a:extLst>
                </a:gridCol>
                <a:gridCol w="2324100">
                  <a:extLst>
                    <a:ext uri="{9D8B030D-6E8A-4147-A177-3AD203B41FA5}">
                      <a16:colId xmlns="" xmlns:a16="http://schemas.microsoft.com/office/drawing/2014/main" val="3834352144"/>
                    </a:ext>
                  </a:extLst>
                </a:gridCol>
              </a:tblGrid>
              <a:tr h="419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85541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5564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40236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292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78092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91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238003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790517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4161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490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24943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06558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5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78" y="1310073"/>
            <a:ext cx="7770813" cy="798910"/>
          </a:xfrm>
        </p:spPr>
        <p:txBody>
          <a:bodyPr/>
          <a:lstStyle/>
          <a:p>
            <a:r>
              <a:rPr lang="en-US" dirty="0" smtClean="0"/>
              <a:t>Draft Development Snapshot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6376" y="2020160"/>
          <a:ext cx="7888975" cy="336423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5701">
                  <a:extLst>
                    <a:ext uri="{9D8B030D-6E8A-4147-A177-3AD203B41FA5}">
                      <a16:colId xmlns="" xmlns:a16="http://schemas.microsoft.com/office/drawing/2014/main" val="4261970102"/>
                    </a:ext>
                  </a:extLst>
                </a:gridCol>
                <a:gridCol w="485701">
                  <a:extLst>
                    <a:ext uri="{9D8B030D-6E8A-4147-A177-3AD203B41FA5}">
                      <a16:colId xmlns="" xmlns:a16="http://schemas.microsoft.com/office/drawing/2014/main" val="78877518"/>
                    </a:ext>
                  </a:extLst>
                </a:gridCol>
                <a:gridCol w="288173">
                  <a:extLst>
                    <a:ext uri="{9D8B030D-6E8A-4147-A177-3AD203B41FA5}">
                      <a16:colId xmlns="" xmlns:a16="http://schemas.microsoft.com/office/drawing/2014/main" val="145119986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3029749347"/>
                    </a:ext>
                  </a:extLst>
                </a:gridCol>
                <a:gridCol w="400050">
                  <a:extLst>
                    <a:ext uri="{9D8B030D-6E8A-4147-A177-3AD203B41FA5}">
                      <a16:colId xmlns="" xmlns:a16="http://schemas.microsoft.com/office/drawing/2014/main" val="94802276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1543342895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3821760127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162502473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849464904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3784159027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30942210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746800865"/>
                    </a:ext>
                  </a:extLst>
                </a:gridCol>
                <a:gridCol w="514350">
                  <a:extLst>
                    <a:ext uri="{9D8B030D-6E8A-4147-A177-3AD203B41FA5}">
                      <a16:colId xmlns="" xmlns:a16="http://schemas.microsoft.com/office/drawing/2014/main" val="3917323349"/>
                    </a:ext>
                  </a:extLst>
                </a:gridCol>
                <a:gridCol w="1453937">
                  <a:extLst>
                    <a:ext uri="{9D8B030D-6E8A-4147-A177-3AD203B41FA5}">
                      <a16:colId xmlns="" xmlns:a16="http://schemas.microsoft.com/office/drawing/2014/main" val="664609411"/>
                    </a:ext>
                  </a:extLst>
                </a:gridCol>
                <a:gridCol w="889213">
                  <a:extLst>
                    <a:ext uri="{9D8B030D-6E8A-4147-A177-3AD203B41FA5}">
                      <a16:colId xmlns="" xmlns:a16="http://schemas.microsoft.com/office/drawing/2014/main" val="1668201667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Style Guide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557412"/>
                  </a:ext>
                </a:extLst>
              </a:tr>
              <a:tr h="30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aj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aq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105578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22179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29-Oct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0733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36281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20468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06122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14-Jan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85421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CC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07-Nov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1138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Po-Kai Huang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586663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7315200" y="1498944"/>
            <a:ext cx="971550" cy="5078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900" dirty="0"/>
              <a:t>Most current doc shaded green.</a:t>
            </a:r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514350" y="1310073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Jan 2018</a:t>
            </a:r>
            <a:endParaRPr lang="en-US" sz="135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514350" y="1485040"/>
            <a:ext cx="1257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Changes from  last report shown in red.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MIB Style, Visio and Frame Practices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1500" dirty="0"/>
              <a:t>I’m going to suggest going forward we use a single style with appropriately set tabs,  and use leading</a:t>
            </a:r>
            <a:r>
              <a:rPr lang="en-US" sz="1500" dirty="0"/>
              <a:t> </a:t>
            </a:r>
            <a:r>
              <a:rPr lang="en-GB" sz="1500" dirty="0"/>
              <a:t>Tabs to distinguish the syntax and description parts. (Adrian Stephens Feb 9, 2010)</a:t>
            </a:r>
          </a:p>
          <a:p>
            <a:r>
              <a:rPr lang="en-GB" sz="1500" dirty="0"/>
              <a:t> </a:t>
            </a:r>
            <a:r>
              <a:rPr lang="en-GB" sz="1500" dirty="0">
                <a:solidFill>
                  <a:srgbClr val="FF0000"/>
                </a:solidFill>
              </a:rPr>
              <a:t>Keep embedded figures using </a:t>
            </a:r>
            <a:r>
              <a:rPr lang="en-GB" sz="1500" dirty="0" err="1">
                <a:solidFill>
                  <a:srgbClr val="FF0000"/>
                </a:solidFill>
              </a:rPr>
              <a:t>visio</a:t>
            </a:r>
            <a:r>
              <a:rPr lang="en-GB" sz="1500" dirty="0">
                <a:solidFill>
                  <a:srgbClr val="FF0000"/>
                </a:solidFill>
              </a:rPr>
              <a:t> as long as possible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r>
              <a:rPr lang="en-GB" sz="1350" dirty="0"/>
              <a:t>Near the end of sponsor ballot,  turn these all into .</a:t>
            </a:r>
            <a:r>
              <a:rPr lang="en-GB" sz="1350" dirty="0" err="1"/>
              <a:t>emf</a:t>
            </a:r>
            <a:r>
              <a:rPr lang="en-GB" sz="1350" dirty="0"/>
              <a:t> (windows meta file) format files (you can do this from </a:t>
            </a:r>
            <a:r>
              <a:rPr lang="en-GB" sz="1350" dirty="0" err="1"/>
              <a:t>visio</a:t>
            </a:r>
            <a:r>
              <a:rPr lang="en-GB" sz="1350" dirty="0"/>
              <a:t> using “save as”).   Keep separate files for the .</a:t>
            </a:r>
            <a:r>
              <a:rPr lang="en-GB" sz="1350" dirty="0" err="1"/>
              <a:t>vsd</a:t>
            </a:r>
            <a:r>
              <a:rPr lang="en-GB" sz="1350" dirty="0"/>
              <a:t> source and the .</a:t>
            </a:r>
            <a:r>
              <a:rPr lang="en-GB" sz="1350" dirty="0" err="1"/>
              <a:t>emf</a:t>
            </a:r>
            <a:r>
              <a:rPr lang="en-GB" sz="1350" dirty="0"/>
              <a:t> file that is linked to from frame. There is likelihood we should use .</a:t>
            </a:r>
            <a:r>
              <a:rPr lang="en-GB" sz="1350" dirty="0" err="1"/>
              <a:t>emf</a:t>
            </a:r>
            <a:endParaRPr lang="en-GB" sz="1350" dirty="0"/>
          </a:p>
          <a:p>
            <a:r>
              <a:rPr lang="en-GB" sz="1500" dirty="0"/>
              <a:t>Two ways to format a figure &amp; its caption in frame:</a:t>
            </a:r>
            <a:endParaRPr lang="en-US" sz="1500" dirty="0"/>
          </a:p>
          <a:p>
            <a:pPr lvl="1"/>
            <a:r>
              <a:rPr lang="en-GB" sz="1200" dirty="0"/>
              <a:t>Insert a table.  Insert anchored frame inside table cell to hold graphics.  Use table caption as figure caption.</a:t>
            </a:r>
            <a:endParaRPr lang="en-US" sz="1200" dirty="0"/>
          </a:p>
          <a:p>
            <a:pPr lvl="1"/>
            <a:r>
              <a:rPr lang="en-GB" sz="1200" dirty="0"/>
              <a:t>Insert an anchored frame.  Insert caption inside a text frame inside the anchored frame.  Insert graphics inside the anchored frame.</a:t>
            </a:r>
            <a:endParaRPr lang="en-US" sz="1200" dirty="0"/>
          </a:p>
          <a:p>
            <a:r>
              <a:rPr lang="en-GB" sz="1500" dirty="0"/>
              <a:t>Frame templates exist for published amendments 11aa, 11ac, 11af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5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 January 2018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2018-01-19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dirty="0"/>
              <a:t>January </a:t>
            </a:r>
            <a:r>
              <a:rPr lang="en-US" kern="0" dirty="0"/>
              <a:t>2018 Meeting in Irvine, California, USA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7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January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56" y="1280785"/>
            <a:ext cx="8649097" cy="51946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Goals: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Complete a draft of an 802.11 IMT-2020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Gain 802.11 WG approval of the draft 802.11 IMT-2020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Gain 802.18 SC approval of the draft 802.11 IMT-202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Plan support of the Proposal at the ITU-T WP5D Meeting 31-01-2018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Contributions on topics related to 3GPP Interworking or NEND ICA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2"/>
              </a:rPr>
              <a:t>11-17/1867r4</a:t>
            </a:r>
            <a:r>
              <a:rPr lang="en-US" altLang="en-US" sz="2000" b="0" dirty="0"/>
              <a:t>, met for 8 hours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AANI SC Status/Background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draft of: </a:t>
            </a:r>
            <a:r>
              <a:rPr lang="en-US" dirty="0"/>
              <a:t>SKELETON FOR A CANDIDATE IMT-2020 RIT BASED ON IEEE 802_11 (</a:t>
            </a:r>
            <a:r>
              <a:rPr lang="en-US" dirty="0">
                <a:hlinkClick r:id="rId3"/>
              </a:rPr>
              <a:t>11-17/1889r2</a:t>
            </a:r>
            <a:r>
              <a:rPr lang="en-US" dirty="0"/>
              <a:t>)</a:t>
            </a:r>
            <a:endParaRPr lang="en-US" alt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Discussed the content and desire to submit an 802.11 based IMT-2020 RIT proposal to the January ITU-R WP5D meeting in Seoul.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Discussed possible additional AANI work.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Meeting Report/Minutes/Summary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371600"/>
            <a:ext cx="8609012" cy="5103812"/>
          </a:xfrm>
        </p:spPr>
        <p:txBody>
          <a:bodyPr/>
          <a:lstStyle/>
          <a:p>
            <a:r>
              <a:rPr lang="en-US" b="0" dirty="0"/>
              <a:t>Mid-week: </a:t>
            </a:r>
            <a:r>
              <a:rPr lang="en-US" dirty="0">
                <a:hlinkClick r:id="rId2"/>
              </a:rPr>
              <a:t>11-18/0232r0</a:t>
            </a:r>
            <a:r>
              <a:rPr lang="en-US" dirty="0"/>
              <a:t> </a:t>
            </a:r>
            <a:r>
              <a:rPr lang="en-US" b="0" dirty="0"/>
              <a:t>AANI SC Report to the WG January 2018</a:t>
            </a:r>
          </a:p>
          <a:p>
            <a:r>
              <a:rPr lang="en-US" b="0" dirty="0"/>
              <a:t>Minutes, AANI SC, January 2018 (</a:t>
            </a:r>
            <a:r>
              <a:rPr lang="en-US" b="0" dirty="0">
                <a:hlinkClick r:id="rId3"/>
              </a:rPr>
              <a:t>11-18/0228r2</a:t>
            </a:r>
            <a:r>
              <a:rPr lang="en-US" b="0" dirty="0"/>
              <a:t>)</a:t>
            </a:r>
          </a:p>
          <a:p>
            <a:r>
              <a:rPr lang="en-US" b="0" dirty="0"/>
              <a:t>Contributions received after the mid-week 802.11 plenary: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4"/>
              </a:rPr>
              <a:t>11-17/1889r03</a:t>
            </a:r>
            <a:r>
              <a:rPr lang="en-US" sz="2400" b="0" dirty="0"/>
              <a:t> – AANI skeleton for a candidate IMT 2020 RIT based on IEEE 802.11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5"/>
              </a:rPr>
              <a:t>11-18/0256r0</a:t>
            </a:r>
            <a:r>
              <a:rPr lang="en-US" sz="2400" b="0" dirty="0"/>
              <a:t> – AANI 802.11ax for IMT-2020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This document provides an analysis of 802.11ax capabilities vis-à-vis the IMT-2020 requirements for the </a:t>
            </a:r>
            <a:r>
              <a:rPr lang="en-GB" dirty="0" err="1"/>
              <a:t>eMBB</a:t>
            </a:r>
            <a:r>
              <a:rPr lang="en-GB" dirty="0"/>
              <a:t> Indoor Hotspot and Dense Urban scenarios.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It also discusses the features in other unlicensed spectrum technologies like LAA and </a:t>
            </a:r>
            <a:r>
              <a:rPr lang="en-GB" dirty="0" err="1"/>
              <a:t>MulteFire</a:t>
            </a:r>
            <a:r>
              <a:rPr lang="en-GB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It also discusses 802.11ax features with the proposed features in NR-Unlicensed in order to meet the IMT-2020 requirements.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0" indent="0"/>
            <a:endParaRPr lang="en-US" sz="2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Meeting Report/Minutes/Summary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066801"/>
            <a:ext cx="8609012" cy="5408611"/>
          </a:xfrm>
        </p:spPr>
        <p:txBody>
          <a:bodyPr/>
          <a:lstStyle/>
          <a:p>
            <a:pPr marL="0" indent="0"/>
            <a:r>
              <a:rPr lang="en-US" sz="2000" b="0" dirty="0"/>
              <a:t>Straw Poll from Thursday AM2 meeting:</a:t>
            </a:r>
          </a:p>
          <a:p>
            <a:r>
              <a:rPr lang="en-US" sz="2800" dirty="0"/>
              <a:t>AANI SC recommends that 802.11 WG should: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Approve </a:t>
            </a:r>
            <a:r>
              <a:rPr lang="en-US" b="0" dirty="0">
                <a:hlinkClick r:id="rId2"/>
              </a:rPr>
              <a:t>11-17/1889r3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Approve </a:t>
            </a:r>
            <a:r>
              <a:rPr lang="en-US" b="0" dirty="0">
                <a:hlinkClick r:id="rId3"/>
              </a:rPr>
              <a:t>11-17/1889r2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Authorize AANI SC to continue work on an IEEE 802.11 contribution to ITU-R WP5D towards an 802.11 based IMT-2020 RIT Proposal, through March F2F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Authorize AANI SC to  continue work to produce a IMT-2020/802.11 requirements analysis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Stop all AANI SC activity related to an IEEE 802.11 contribution to ITU-R WP5D or addressing an 802.11 based IMT-2020 RIT Proposal.</a:t>
            </a:r>
          </a:p>
          <a:p>
            <a:pPr marL="0" indent="0"/>
            <a:r>
              <a:rPr lang="en-US" dirty="0"/>
              <a:t>1) 0   2) 0   3) 12  4) 14   5) 21</a:t>
            </a:r>
          </a:p>
          <a:p>
            <a:pPr marL="0" indent="0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</a:t>
            </a:r>
            <a:r>
              <a:rPr lang="en-GB" dirty="0"/>
              <a:t>January 2018 </a:t>
            </a:r>
            <a:r>
              <a:rPr lang="en-GB" dirty="0" smtClean="0"/>
              <a:t>closing plenary meeting. Attendance information and liaison reports (including liaison reports from the mid-week plenary) are also included</a:t>
            </a:r>
            <a:r>
              <a:rPr lang="en-GB" dirty="0" smtClean="0"/>
              <a:t>.</a:t>
            </a:r>
          </a:p>
          <a:p>
            <a:r>
              <a:rPr lang="en-US" dirty="0" smtClean="0"/>
              <a:t>R1: Adds 802.18 and 802.24 liaison reports</a:t>
            </a:r>
            <a:endParaRPr lang="en-GB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73" y="609998"/>
            <a:ext cx="7770813" cy="457199"/>
          </a:xfrm>
        </p:spPr>
        <p:txBody>
          <a:bodyPr/>
          <a:lstStyle/>
          <a:p>
            <a:r>
              <a:rPr lang="en-US" dirty="0"/>
              <a:t>Call for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73" y="1031337"/>
            <a:ext cx="8736011" cy="5444075"/>
          </a:xfrm>
        </p:spPr>
        <p:txBody>
          <a:bodyPr/>
          <a:lstStyle/>
          <a:p>
            <a:r>
              <a:rPr lang="en-US" dirty="0"/>
              <a:t>To progress the work in AANI SC contributions are requested: </a:t>
            </a:r>
            <a:endParaRPr lang="en-US" sz="1200" dirty="0"/>
          </a:p>
          <a:p>
            <a:pPr lvl="0"/>
            <a:r>
              <a:rPr lang="en-US" dirty="0"/>
              <a:t>Related to 3GPP SA TSG</a:t>
            </a:r>
            <a:endParaRPr lang="en-US" sz="1350" dirty="0"/>
          </a:p>
          <a:p>
            <a:pPr lvl="1">
              <a:spcBef>
                <a:spcPts val="300"/>
              </a:spcBef>
            </a:pPr>
            <a:r>
              <a:rPr lang="en-US" dirty="0"/>
              <a:t>Reviews/tutorials on the 3GPP core network and/or 802.11 interworking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Reviews/tutorials on the completed 3GPP SA studies for 5G: </a:t>
            </a:r>
            <a:r>
              <a:rPr lang="en-GB" sz="1400" b="1" u="sng" dirty="0">
                <a:hlinkClick r:id="rId2"/>
              </a:rPr>
              <a:t>TR 23.799</a:t>
            </a:r>
            <a:r>
              <a:rPr lang="en-GB" sz="1400" b="1" u="sng" dirty="0"/>
              <a:t>, </a:t>
            </a:r>
            <a:r>
              <a:rPr lang="en-GB" sz="1400" b="1" u="sng" dirty="0">
                <a:hlinkClick r:id="rId3"/>
              </a:rPr>
              <a:t>TR 33.899</a:t>
            </a:r>
            <a:endParaRPr lang="en-US" sz="1400" dirty="0"/>
          </a:p>
          <a:p>
            <a:pPr lvl="1">
              <a:spcBef>
                <a:spcPts val="300"/>
              </a:spcBef>
            </a:pPr>
            <a:r>
              <a:rPr lang="en-US" dirty="0"/>
              <a:t>Reviews/Tutorials on 3GPP SA R15 (5G) Activity: </a:t>
            </a:r>
            <a:r>
              <a:rPr lang="en-GB" sz="1400" b="1" u="sng" dirty="0">
                <a:hlinkClick r:id="rId4"/>
              </a:rPr>
              <a:t>TS 23.501, </a:t>
            </a:r>
            <a:r>
              <a:rPr lang="en-GB" sz="1400" b="1" u="sng" dirty="0">
                <a:hlinkClick r:id="rId5"/>
              </a:rPr>
              <a:t>TS 23.502, </a:t>
            </a:r>
            <a:r>
              <a:rPr lang="en-GB" sz="1400" b="1" u="sng" dirty="0">
                <a:hlinkClick r:id="rId6"/>
              </a:rPr>
              <a:t>TS 33.501 </a:t>
            </a:r>
            <a:endParaRPr lang="en-GB" sz="1400" b="1" u="sng" dirty="0"/>
          </a:p>
          <a:p>
            <a:pPr lvl="1">
              <a:spcBef>
                <a:spcPts val="300"/>
              </a:spcBef>
            </a:pPr>
            <a:r>
              <a:rPr lang="en-US" dirty="0"/>
              <a:t>Any other 3GPP nextGen Core network and 802.11 interworking</a:t>
            </a:r>
          </a:p>
          <a:p>
            <a:r>
              <a:rPr lang="en-US" altLang="en-US" dirty="0"/>
              <a:t>Related to NEND ICA</a:t>
            </a:r>
          </a:p>
          <a:p>
            <a:pPr>
              <a:spcBef>
                <a:spcPts val="300"/>
              </a:spcBef>
            </a:pPr>
            <a:r>
              <a:rPr lang="en-US" altLang="en-US" dirty="0"/>
              <a:t>	</a:t>
            </a:r>
            <a:r>
              <a:rPr lang="en-US" altLang="en-US" sz="2000" b="0" dirty="0"/>
              <a:t>Related to </a:t>
            </a:r>
            <a:r>
              <a:rPr lang="en-US" sz="2000" b="0" dirty="0"/>
              <a:t>Industrial Networking</a:t>
            </a:r>
          </a:p>
          <a:p>
            <a:pPr>
              <a:spcBef>
                <a:spcPts val="300"/>
              </a:spcBef>
            </a:pPr>
            <a:r>
              <a:rPr lang="en-US" sz="2000" b="0" dirty="0"/>
              <a:t>	Related to Future Data Centre Networks</a:t>
            </a:r>
          </a:p>
          <a:p>
            <a:pPr>
              <a:spcBef>
                <a:spcPts val="300"/>
              </a:spcBef>
            </a:pPr>
            <a:r>
              <a:rPr lang="en-US" sz="2000" b="0" dirty="0"/>
              <a:t>	Other </a:t>
            </a:r>
          </a:p>
          <a:p>
            <a:r>
              <a:rPr lang="en-US" altLang="en-US" dirty="0"/>
              <a:t>Potential additional topics based on 802.11 WG authorization</a:t>
            </a:r>
          </a:p>
          <a:p>
            <a:pPr marL="457200" lvl="1" indent="0"/>
            <a:r>
              <a:rPr lang="en-US" altLang="en-US" dirty="0"/>
              <a:t>802.11 IMT-2020 Submission</a:t>
            </a:r>
          </a:p>
          <a:p>
            <a:pPr marL="457200" lvl="1" indent="0"/>
            <a:r>
              <a:rPr lang="en-US" altLang="en-US" dirty="0"/>
              <a:t>5G/802.11 requirements analysis</a:t>
            </a:r>
            <a:endParaRPr lang="en-US" altLang="en-US" sz="2200" b="0" dirty="0"/>
          </a:p>
          <a:p>
            <a:r>
              <a:rPr lang="en-US" altLang="en-US" sz="2000" b="0" dirty="0"/>
              <a:t>	  </a:t>
            </a:r>
            <a:r>
              <a:rPr lang="en-US" sz="2000" b="0" dirty="0"/>
              <a:t> 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374775"/>
            <a:ext cx="8458200" cy="51006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Teleconference: </a:t>
            </a:r>
          </a:p>
          <a:p>
            <a:r>
              <a:rPr lang="en-US" altLang="en-US" sz="2000" dirty="0"/>
              <a:t>	Dependent on topics the WG has authorized</a:t>
            </a:r>
          </a:p>
          <a:p>
            <a:r>
              <a:rPr lang="en-US" altLang="en-US" sz="2000" dirty="0"/>
              <a:t>	as required with 10 days’ notice (TBC)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4-9 March 2018 F2F, </a:t>
            </a:r>
            <a:r>
              <a:rPr lang="en-GB" dirty="0"/>
              <a:t>Hyatt Regency O'Hare, Rosemont, Illinois, USA:</a:t>
            </a:r>
          </a:p>
          <a:p>
            <a:r>
              <a:rPr lang="en-US" altLang="en-US" dirty="0"/>
              <a:t>	Topics for discussion/contribution: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Potential topics authorized by the 802.11 WG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3GPP Interworking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NEND IC activity</a:t>
            </a:r>
          </a:p>
          <a:p>
            <a:pPr marL="57150" indent="0"/>
            <a:r>
              <a:rPr lang="en-US" altLang="en-US" sz="2000" b="0" dirty="0"/>
              <a:t>Meeting time requested: 2? sessions - Monday PM1, and Thursday AM2 – TBC</a:t>
            </a:r>
          </a:p>
          <a:p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2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2018-01-18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9113" y="2286000"/>
          <a:ext cx="761365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6000"/>
                        <a:ext cx="7613650" cy="264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January 2018 Meeting in Irvine, California,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4144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11-17/1863r5</a:t>
            </a:r>
            <a:r>
              <a:rPr lang="en-US" dirty="0"/>
              <a:t>   </a:t>
            </a:r>
            <a:endParaRPr lang="en-US" b="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 document capturing patterns envisioned:  </a:t>
            </a:r>
            <a:r>
              <a:rPr lang="en-US" dirty="0">
                <a:hlinkClick r:id="rId4"/>
              </a:rPr>
              <a:t>11-15/0355r13</a:t>
            </a:r>
            <a:r>
              <a:rPr lang="en-US" dirty="0"/>
              <a:t>, which has minor cleanup/editorial fixes over the November version.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 presentation to accompany this document at Working Group plenary: </a:t>
            </a:r>
            <a:r>
              <a:rPr lang="en-US" dirty="0">
                <a:hlinkClick r:id="rId5"/>
              </a:rPr>
              <a:t>11-18/0052r2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this presentation for the WG mid-week plenary, for a WG decision at Friday’s plenary.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Also discussed with Editor’s group on Tuesday AM.  Generally accept, discussed mechanism to implement.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4144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“What is an ESS?”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From November, currently looking at 802.11u’s HESS, to compare/contrast with ESS.  Lead into review of MSGCF, also.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After detailed review of current Standard text, concluded that there are internal inconsistencies, preventing really understanding HESS.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concept came from 802.21, and is also the basis for the Wi-Fi Alliance’s Passpoint (Hotspot 2.0) program.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Also reviewed the publicly available documents from Wi-Fi Alliance on Passpoint (Deployment Guidelines and Technical Specification Package).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Confusion continued over use of HESS in these external contexts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try starting with what we think HESS is _supposed_ to accomplish, and after building up that model, compare to the actual document(s).  This will also require getting input from experts from 802.21 and Wi-Fi Alliance Hotspot 2.0.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is ongoing…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Will have discussion/input in March.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11ba architecture implications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defer, until TGba has some more stability, and experts there have more time to consider architecture concepts – maybe March?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new.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that a WNG presentation was given this week on broadcast service over 802.11, which is probably related to the IETF multicast over 802.11 discussion.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802.1AS-rev use of Fine Timing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Draft 6.0 is available.  Our previous inputs have been incorporated.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Being worked directly by 802.11 experts, with 802.1AS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Related activity: 802.1AS </a:t>
            </a:r>
            <a:r>
              <a:rPr lang="en-US" dirty="0" err="1"/>
              <a:t>REVision</a:t>
            </a:r>
            <a:r>
              <a:rPr lang="en-US" dirty="0"/>
              <a:t> use of FTM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No change: 802.1AC is now published, 802.1Q revision underway.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2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March 2018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Recommendation on 802.11’s use of YANG/NETCONF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If ready, resume discussion of 11ba architecture implications, prepare proposal to TGba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other “split” PHYs (?) – perhaps LC, 28 GHz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IETF </a:t>
            </a:r>
            <a:r>
              <a:rPr lang="en-US" dirty="0" err="1"/>
              <a:t>DetNet</a:t>
            </a:r>
            <a:r>
              <a:rPr lang="en-US" dirty="0"/>
              <a:t>/time-sensitive networking input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Discussion of 802.1ASrev use of FTM, if needed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DS/AP/Portal architecture discussions, and “What is an ESS?”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Status updates on other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2018-01-18</a:t>
            </a:r>
          </a:p>
          <a:p>
            <a:r>
              <a:rPr lang="en-GB" dirty="0" smtClean="0"/>
              <a:t>17:00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06752" y="853440"/>
          <a:ext cx="5099047" cy="5394955"/>
        </p:xfrm>
        <a:graphic>
          <a:graphicData uri="http://schemas.openxmlformats.org/drawingml/2006/table">
            <a:tbl>
              <a:tblPr/>
              <a:tblGrid>
                <a:gridCol w="1984245"/>
                <a:gridCol w="830614"/>
                <a:gridCol w="530670"/>
                <a:gridCol w="646033"/>
                <a:gridCol w="530670"/>
                <a:gridCol w="576815"/>
              </a:tblGrid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AANI 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Coex 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SG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Mid-Week Plenary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Members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Plenary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REVmd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Coexistence SC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Irvine in January 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18 January 2018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sz="2400" dirty="0" smtClean="0"/>
              <a:t>IEEE 802.11 Coexistence SC achieved its goals as an effective discussion forum for coexistence issues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802.11 </a:t>
            </a:r>
            <a:r>
              <a:rPr lang="en-AU" sz="2000" dirty="0" err="1" smtClean="0"/>
              <a:t>Coex</a:t>
            </a:r>
            <a:r>
              <a:rPr lang="en-AU" sz="2000" dirty="0" smtClean="0"/>
              <a:t> SC achievements in Irvine in Jan 2018 (</a:t>
            </a:r>
            <a:r>
              <a:rPr lang="en-AU" sz="2000" dirty="0">
                <a:hlinkClick r:id="rId2"/>
              </a:rPr>
              <a:t>agenda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Reviewed results of recent ETSI BRAN meeting </a:t>
            </a:r>
          </a:p>
          <a:p>
            <a:pPr lvl="2"/>
            <a:r>
              <a:rPr lang="en-AU" sz="1600" dirty="0" smtClean="0"/>
              <a:t>The meeting was focused on proposals for next revision of EN 301 893 but did not make any decisions</a:t>
            </a:r>
          </a:p>
          <a:p>
            <a:pPr lvl="1"/>
            <a:r>
              <a:rPr lang="en-AU" sz="1800" dirty="0" smtClean="0"/>
              <a:t>Discussed topics for potential discussion at next ETSI BRAN meeting</a:t>
            </a:r>
          </a:p>
          <a:p>
            <a:pPr lvl="2"/>
            <a:r>
              <a:rPr lang="en-AU" sz="1600" b="1" dirty="0" smtClean="0"/>
              <a:t>Key topic</a:t>
            </a:r>
            <a:r>
              <a:rPr lang="en-AU" sz="1600" dirty="0" smtClean="0"/>
              <a:t>: There was good agreement on changes to the adaptivity clause (using a reference to IEEE 802.11-2016 for a neutral preamble) in EN 301 893 to enable full potential of 802.11ax, and yet promote fairness between all technologies</a:t>
            </a:r>
            <a:endParaRPr lang="en-AU" sz="1600" dirty="0"/>
          </a:p>
          <a:p>
            <a:pPr lvl="2"/>
            <a:r>
              <a:rPr lang="en-AU" sz="1600" dirty="0" smtClean="0"/>
              <a:t>There is little interest in changes </a:t>
            </a:r>
            <a:r>
              <a:rPr lang="en-AU" sz="1600" dirty="0"/>
              <a:t>in EN 301 </a:t>
            </a:r>
            <a:r>
              <a:rPr lang="en-AU" sz="1600" dirty="0" smtClean="0"/>
              <a:t>893 to explicitly </a:t>
            </a:r>
            <a:r>
              <a:rPr lang="en-AU" sz="1600" dirty="0"/>
              <a:t>support </a:t>
            </a:r>
            <a:r>
              <a:rPr lang="en-AU" sz="1600" dirty="0" smtClean="0"/>
              <a:t>SR</a:t>
            </a:r>
          </a:p>
          <a:p>
            <a:pPr lvl="2"/>
            <a:r>
              <a:rPr lang="en-AU" sz="1600" dirty="0" smtClean="0"/>
              <a:t>Further consideration of blocking energy issue in EN 301 893 will depend on future contributions</a:t>
            </a:r>
            <a:endParaRPr lang="en-AU" sz="1600" dirty="0"/>
          </a:p>
          <a:p>
            <a:pPr lvl="2"/>
            <a:r>
              <a:rPr lang="en-AU" sz="1600" dirty="0"/>
              <a:t>Further consideration of </a:t>
            </a:r>
            <a:r>
              <a:rPr lang="en-AU" sz="1600" dirty="0" smtClean="0"/>
              <a:t>“paused </a:t>
            </a:r>
            <a:r>
              <a:rPr lang="en-AU" sz="1600" dirty="0"/>
              <a:t>COT </a:t>
            </a:r>
            <a:r>
              <a:rPr lang="en-AU" sz="1600" dirty="0" smtClean="0"/>
              <a:t>interpretation” </a:t>
            </a:r>
            <a:r>
              <a:rPr lang="en-AU" sz="1600" dirty="0"/>
              <a:t>in EN 301 </a:t>
            </a:r>
            <a:r>
              <a:rPr lang="en-AU" sz="1600" dirty="0" smtClean="0"/>
              <a:t>893 will </a:t>
            </a:r>
            <a:r>
              <a:rPr lang="en-AU" sz="1600" dirty="0"/>
              <a:t>depend on future contributions</a:t>
            </a:r>
          </a:p>
          <a:p>
            <a:pPr lvl="2"/>
            <a:r>
              <a:rPr lang="en-AU" sz="1600" dirty="0" smtClean="0"/>
              <a:t>There </a:t>
            </a:r>
            <a:r>
              <a:rPr lang="en-AU" sz="1600" dirty="0"/>
              <a:t>is little interest </a:t>
            </a:r>
            <a:r>
              <a:rPr lang="en-AU" sz="1600" dirty="0" smtClean="0"/>
              <a:t>in a new preamble for greenfield spectrum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1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sz="2400" dirty="0" smtClean="0"/>
              <a:t>IEEE 802.11 Coexistence SC achieved its goals as an effective discussion forum for coexistence issues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802.11 </a:t>
            </a:r>
            <a:r>
              <a:rPr lang="en-AU" sz="2000" dirty="0" err="1" smtClean="0"/>
              <a:t>Coex</a:t>
            </a:r>
            <a:r>
              <a:rPr lang="en-AU" sz="2000" dirty="0" smtClean="0"/>
              <a:t> SC achievements in Irvine in Jan 2018 (</a:t>
            </a:r>
            <a:r>
              <a:rPr lang="en-AU" sz="2000" dirty="0" smtClean="0">
                <a:hlinkClick r:id="rId2"/>
              </a:rPr>
              <a:t>agenda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Discussed status of various coexistence issues in 3GPP RAN1</a:t>
            </a:r>
          </a:p>
          <a:p>
            <a:pPr lvl="2"/>
            <a:r>
              <a:rPr lang="en-AU" sz="1600" dirty="0" smtClean="0"/>
              <a:t>A small number of 802.11 stakeholders have succeeded … so far, in making sure 802.11 coexistence is properly considered in 3GPP RAN1</a:t>
            </a:r>
          </a:p>
          <a:p>
            <a:pPr lvl="2"/>
            <a:r>
              <a:rPr lang="en-AU" sz="1600" b="1" dirty="0" smtClean="0"/>
              <a:t>Key message</a:t>
            </a:r>
            <a:r>
              <a:rPr lang="en-AU" sz="1600" dirty="0" smtClean="0"/>
              <a:t>: more participation is required in 3GPP RAN1 from 802.11 stakeholders to ensure decisions are not made adverse to good coexistence</a:t>
            </a:r>
          </a:p>
          <a:p>
            <a:pPr lvl="1"/>
            <a:r>
              <a:rPr lang="en-AU" sz="1800" dirty="0" smtClean="0"/>
              <a:t>Discussed WFA LS to 3GPP RAN (</a:t>
            </a:r>
            <a:r>
              <a:rPr lang="en-AU" sz="1800" u="sng" dirty="0" smtClean="0">
                <a:hlinkClick r:id="rId3"/>
              </a:rPr>
              <a:t>11-17-1853-00</a:t>
            </a:r>
            <a:r>
              <a:rPr lang="en-AU" sz="1800" u="sng" dirty="0" smtClean="0"/>
              <a:t>)</a:t>
            </a:r>
            <a:r>
              <a:rPr lang="en-AU" sz="1800" dirty="0" smtClean="0"/>
              <a:t> related to testing, as requested by WG Chair</a:t>
            </a:r>
          </a:p>
          <a:p>
            <a:pPr lvl="2"/>
            <a:r>
              <a:rPr lang="en-AU" sz="1600" dirty="0" smtClean="0"/>
              <a:t>SC determined the LS content and requests are aligned with previous IEEE 802 LS’s to 3GPP RAN/RAN1/RAN4</a:t>
            </a:r>
          </a:p>
          <a:p>
            <a:pPr lvl="2"/>
            <a:r>
              <a:rPr lang="en-AU" sz="1600" dirty="0" smtClean="0"/>
              <a:t>SC decided there is no need to send a LS to 3GPP RAN/RAN1/RAN4 …</a:t>
            </a:r>
          </a:p>
          <a:p>
            <a:pPr lvl="2"/>
            <a:r>
              <a:rPr lang="en-AU" sz="1600" dirty="0" smtClean="0"/>
              <a:t>… but recommended a motion of support by WG that can be referenced by any 802.11 stakeholders participating in the next 3GPP RAN4 meeting</a:t>
            </a:r>
          </a:p>
          <a:p>
            <a:pPr lvl="2"/>
            <a:endParaRPr lang="en-AU" sz="16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20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SC is proposing a motion of support for WFA LS to 3GPP RAN4 in relation to testing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AU" b="1" dirty="0" smtClean="0"/>
              <a:t>Motion in SC </a:t>
            </a:r>
          </a:p>
          <a:p>
            <a:pPr lvl="1"/>
            <a:r>
              <a:rPr lang="en-AU" i="1" dirty="0" smtClean="0"/>
              <a:t>The </a:t>
            </a:r>
            <a:r>
              <a:rPr lang="en-AU" i="1" dirty="0"/>
              <a:t>IEEE 802.11 Coexistence SC requests the IEEE 802.11 WG to express support for the LS from WFA to 3GPP RAN as documented in </a:t>
            </a:r>
            <a:r>
              <a:rPr lang="en-AU" i="1" u="sng" dirty="0">
                <a:hlinkClick r:id="rId2"/>
              </a:rPr>
              <a:t>11-17-1853-00</a:t>
            </a:r>
            <a:r>
              <a:rPr lang="en-AU" i="1" u="sng" dirty="0"/>
              <a:t>.</a:t>
            </a:r>
          </a:p>
          <a:p>
            <a:pPr lvl="1"/>
            <a:r>
              <a:rPr lang="en-AU" dirty="0" smtClean="0"/>
              <a:t>Passed 10/0/6/1</a:t>
            </a:r>
            <a:endParaRPr lang="en-AU" dirty="0"/>
          </a:p>
          <a:p>
            <a:r>
              <a:rPr lang="en-AU" dirty="0" smtClean="0"/>
              <a:t>Proposed motion for WG</a:t>
            </a:r>
          </a:p>
          <a:p>
            <a:pPr lvl="1"/>
            <a:r>
              <a:rPr lang="en-AU" i="1" dirty="0"/>
              <a:t>The </a:t>
            </a:r>
            <a:r>
              <a:rPr lang="en-AU" i="1" dirty="0" smtClean="0"/>
              <a:t>IEEE </a:t>
            </a:r>
            <a:r>
              <a:rPr lang="en-AU" i="1" dirty="0"/>
              <a:t>802.11 WG </a:t>
            </a:r>
            <a:r>
              <a:rPr lang="en-AU" i="1" dirty="0" smtClean="0"/>
              <a:t>support the contents and the requests in the LS </a:t>
            </a:r>
            <a:r>
              <a:rPr lang="en-AU" i="1" dirty="0"/>
              <a:t>from WFA to 3GPP RAN </a:t>
            </a:r>
            <a:r>
              <a:rPr lang="en-AU" i="1" dirty="0" smtClean="0"/>
              <a:t>documented </a:t>
            </a:r>
            <a:r>
              <a:rPr lang="en-AU" i="1" dirty="0"/>
              <a:t>in </a:t>
            </a:r>
            <a:r>
              <a:rPr lang="en-AU" i="1" u="sng" dirty="0" smtClean="0">
                <a:hlinkClick r:id="rId2"/>
              </a:rPr>
              <a:t>11-17-1853-00</a:t>
            </a:r>
            <a:endParaRPr lang="en-AU" i="1" u="sng" dirty="0" smtClean="0"/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sz="2400" i="1" dirty="0" smtClean="0"/>
              <a:t>IEEE 802.11 Coexistence SC </a:t>
            </a:r>
            <a:r>
              <a:rPr lang="en-AU" sz="2400" dirty="0" smtClean="0"/>
              <a:t>will continue its work in  Chicago before ETSI BRAN </a:t>
            </a:r>
            <a:r>
              <a:rPr lang="en-AU" sz="2400" dirty="0"/>
              <a:t>meeting in </a:t>
            </a:r>
            <a:r>
              <a:rPr lang="en-AU" sz="2400" dirty="0" smtClean="0"/>
              <a:t>late Mar 2018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i="1" dirty="0" smtClean="0"/>
              <a:t>IEEE </a:t>
            </a:r>
            <a:r>
              <a:rPr lang="en-AU" sz="2000" i="1" dirty="0"/>
              <a:t>802.11 Coexistence SC</a:t>
            </a:r>
            <a:r>
              <a:rPr lang="en-AU" sz="2000" dirty="0"/>
              <a:t> </a:t>
            </a:r>
            <a:r>
              <a:rPr lang="en-AU" sz="2000" dirty="0" smtClean="0"/>
              <a:t>will meet in Chicago in early Mar 2018</a:t>
            </a:r>
          </a:p>
          <a:p>
            <a:pPr lvl="1"/>
            <a:r>
              <a:rPr lang="en-AU" sz="1800" dirty="0" smtClean="0"/>
              <a:t>Continue to act as a forum for discussion of coexistence issues between IEEE 802.11 and non-IEEE 802 technologies</a:t>
            </a:r>
          </a:p>
          <a:p>
            <a:pPr lvl="1"/>
            <a:r>
              <a:rPr lang="en-AU" sz="1800" b="1" dirty="0" smtClean="0"/>
              <a:t>Key activity</a:t>
            </a:r>
            <a:r>
              <a:rPr lang="en-AU" sz="1800" dirty="0" smtClean="0"/>
              <a:t>: Prepare any inputs for ETSI BRAN meeting in late Mar 2018</a:t>
            </a:r>
          </a:p>
          <a:p>
            <a:pPr lvl="1"/>
            <a:r>
              <a:rPr lang="en-AU" sz="1800" b="1" dirty="0" smtClean="0"/>
              <a:t>Request</a:t>
            </a:r>
            <a:r>
              <a:rPr lang="en-AU" sz="1800" dirty="0" smtClean="0"/>
              <a:t>: Submissions are requested to drive discussions, particularly in relation to ETSI BRAN and 3GPP activities</a:t>
            </a:r>
          </a:p>
          <a:p>
            <a:r>
              <a:rPr lang="en-AU" sz="2000" i="1" dirty="0" smtClean="0"/>
              <a:t>ETSI </a:t>
            </a:r>
            <a:r>
              <a:rPr lang="en-AU" sz="2000" i="1" dirty="0"/>
              <a:t>BRAN </a:t>
            </a:r>
            <a:r>
              <a:rPr lang="en-AU" sz="2000" dirty="0" smtClean="0"/>
              <a:t>will meet </a:t>
            </a:r>
            <a:r>
              <a:rPr lang="en-AU" sz="2000" dirty="0"/>
              <a:t>in </a:t>
            </a:r>
            <a:r>
              <a:rPr lang="en-AU" sz="2000" dirty="0" smtClean="0"/>
              <a:t>Sophia Antipolis </a:t>
            </a:r>
            <a:r>
              <a:rPr lang="en-AU" sz="2000" dirty="0"/>
              <a:t>in </a:t>
            </a:r>
            <a:r>
              <a:rPr lang="en-AU" sz="2000" dirty="0" smtClean="0"/>
              <a:t>late Mar 2018</a:t>
            </a:r>
            <a:endParaRPr lang="en-AU" sz="2000" dirty="0"/>
          </a:p>
          <a:p>
            <a:pPr lvl="1"/>
            <a:r>
              <a:rPr lang="en-AU" sz="1800" dirty="0" smtClean="0"/>
              <a:t>The timing of the ETSI BRAN meeting will allow time for IEEE 802.11 WG to submit official positions via LS</a:t>
            </a:r>
          </a:p>
          <a:p>
            <a:pPr lvl="1"/>
            <a:r>
              <a:rPr lang="en-AU" sz="1800" dirty="0" smtClean="0"/>
              <a:t>Even if 802.11 WG approves no official positions via LS, discussions at the SC in March will help inform delegates at the ETSI BRAN meeting</a:t>
            </a:r>
            <a:endParaRPr lang="en-AU" sz="1800" dirty="0"/>
          </a:p>
          <a:p>
            <a:pPr lvl="1"/>
            <a:endParaRPr lang="en-AU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4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2018-01-19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/>
          </p:nvPr>
        </p:nvGraphicFramePr>
        <p:xfrm>
          <a:off x="676951" y="23876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51" y="23876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January 2018 in Irvine (California, 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4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66937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</a:t>
            </a:r>
            <a:r>
              <a:rPr lang="en-US" sz="1400" b="0" dirty="0">
                <a:hlinkClick r:id="rId3"/>
              </a:rPr>
              <a:t>https://mentor.ieee.org/802.11/dcn/17/11-17-1864-01-0wng-agenda-for-wng-2018-january.ppt</a:t>
            </a:r>
            <a:r>
              <a:rPr lang="en-US" sz="1400" b="0" dirty="0"/>
              <a:t> </a:t>
            </a:r>
            <a:endParaRPr lang="en-US" altLang="en-US" sz="1400" b="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January 2018 meeting</a:t>
            </a:r>
            <a:endParaRPr lang="en-GB" altLang="en-US" sz="20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“Broadcast Service on WLAN” - Hitoshi Morioka (SRC Software)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400" dirty="0">
                <a:hlinkClick r:id="rId4"/>
              </a:rPr>
              <a:t>https://mentor.ieee.org/802.11/dcn/17/11-17-1736-04-0wng-broadcast-service-on-wlan.pptx</a:t>
            </a:r>
            <a:r>
              <a:rPr 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One straw poll, no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“Introducing multiple primary channels to exploit unused resources</a:t>
            </a:r>
            <a:br>
              <a:rPr lang="en-US" sz="1800" dirty="0"/>
            </a:br>
            <a:r>
              <a:rPr lang="en-US" sz="1800" dirty="0"/>
              <a:t> scattered in multiple channels/bands” - Kazuto Yano (ATR Institute)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400" dirty="0">
                <a:hlinkClick r:id="rId5"/>
              </a:rPr>
              <a:t>https://mentor.ieee.org/802.11/dcn/17/11-17-1699-06-0wng-introducing-multiple-primary-channels-to-exploit-unused-resources-scattered-in-multiple-channels-bands.pptx</a:t>
            </a:r>
            <a:r>
              <a:rPr 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One straw poll, no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“Wi-Fi Full Duplex” - James </a:t>
            </a:r>
            <a:r>
              <a:rPr lang="en-US" sz="1800" dirty="0" err="1"/>
              <a:t>Gilb</a:t>
            </a:r>
            <a:r>
              <a:rPr lang="en-US" sz="1800" dirty="0"/>
              <a:t> (</a:t>
            </a:r>
            <a:r>
              <a:rPr lang="en-US" sz="1800" dirty="0" err="1"/>
              <a:t>Gilb</a:t>
            </a:r>
            <a:r>
              <a:rPr lang="en-US" sz="1800" dirty="0"/>
              <a:t> Consulting)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sz="1400" dirty="0">
                <a:hlinkClick r:id="rId6"/>
              </a:rPr>
              <a:t>https://mentor.ieee.org/802.11/dcn/18/11-18-0191-01-0wng-full-duplex-for-802-11.pptx</a:t>
            </a:r>
            <a:r>
              <a:rPr lang="en-US" alt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sz="1600" dirty="0"/>
              <a:t>Two straw polls, no motions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 </a:t>
            </a:r>
            <a:r>
              <a:rPr lang="en-GB" altLang="en-US" sz="1800" dirty="0">
                <a:hlinkClick r:id="rId7"/>
              </a:rPr>
              <a:t>https://mentor.ieee.org/802.11/dcn/18/11-18-0253-00-0wng-wng-meeting-minutes-of-2018-january-irvine-meeting.docx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March 2018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motions, no conference calls</a:t>
            </a:r>
            <a:endParaRPr lang="en-GB" altLang="en-US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3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Jan 2018 (Irvine)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19 January 2018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</a:t>
            </a:r>
            <a:r>
              <a:rPr lang="en-US" sz="1200" b="0" dirty="0"/>
              <a:t>11-18-0268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066800"/>
          </a:xfrm>
        </p:spPr>
        <p:txBody>
          <a:bodyPr/>
          <a:lstStyle/>
          <a:p>
            <a:r>
              <a:rPr lang="en-AU" sz="2800" dirty="0" smtClean="0"/>
              <a:t>IEEE 802 JTC1 SC focused on executing PSDO process &amp; reviewing progress of </a:t>
            </a:r>
            <a:r>
              <a:rPr lang="en-AU" sz="2800" i="1" dirty="0" smtClean="0"/>
              <a:t>SC6 Security ad hoc</a:t>
            </a:r>
            <a:endParaRPr lang="en-A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SC achievements in Irvine in </a:t>
            </a:r>
            <a:r>
              <a:rPr lang="en-AU" dirty="0"/>
              <a:t>J</a:t>
            </a:r>
            <a:r>
              <a:rPr lang="en-AU" dirty="0" smtClean="0"/>
              <a:t>an 2018</a:t>
            </a:r>
          </a:p>
          <a:p>
            <a:pPr lvl="1"/>
            <a:r>
              <a:rPr lang="en-AU" dirty="0" smtClean="0"/>
              <a:t>Processed PSDO submissions</a:t>
            </a:r>
          </a:p>
          <a:p>
            <a:pPr lvl="2"/>
            <a:r>
              <a:rPr lang="en-AU" dirty="0" smtClean="0"/>
              <a:t>Noted status of 49 standards in the PSDO pipeline</a:t>
            </a:r>
          </a:p>
          <a:p>
            <a:pPr lvl="1"/>
            <a:r>
              <a:rPr lang="en-AU" dirty="0" smtClean="0"/>
              <a:t>Reviewed SC6 </a:t>
            </a:r>
            <a:r>
              <a:rPr lang="en-AU" i="1" dirty="0" smtClean="0"/>
              <a:t>Security </a:t>
            </a:r>
            <a:r>
              <a:rPr lang="en-AU" i="1" dirty="0"/>
              <a:t>ad hoc </a:t>
            </a:r>
            <a:r>
              <a:rPr lang="en-AU" dirty="0" smtClean="0"/>
              <a:t>progress</a:t>
            </a:r>
          </a:p>
          <a:p>
            <a:pPr lvl="2"/>
            <a:r>
              <a:rPr lang="en-AU" dirty="0" smtClean="0"/>
              <a:t>The </a:t>
            </a:r>
            <a:r>
              <a:rPr lang="en-AU" i="1" dirty="0"/>
              <a:t>Security ad hoc </a:t>
            </a:r>
            <a:r>
              <a:rPr lang="en-AU" dirty="0" smtClean="0"/>
              <a:t>was proposed in SC6 primarily as a mechanism to attack IEEE 802.1 based security …</a:t>
            </a:r>
          </a:p>
          <a:p>
            <a:pPr lvl="2"/>
            <a:r>
              <a:rPr lang="en-AU" dirty="0" smtClean="0"/>
              <a:t>… consistent with large number of China NB comments over last few years</a:t>
            </a:r>
          </a:p>
          <a:p>
            <a:pPr lvl="2"/>
            <a:r>
              <a:rPr lang="en-AU" dirty="0" smtClean="0"/>
              <a:t>The first teleconference is scheduled for 23 Feb 2018 …</a:t>
            </a:r>
          </a:p>
          <a:p>
            <a:pPr lvl="2"/>
            <a:r>
              <a:rPr lang="en-AU" dirty="0" smtClean="0"/>
              <a:t>… but so far no submissions have been made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11-18-0268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85259"/>
              </p:ext>
            </p:extLst>
          </p:nvPr>
        </p:nvGraphicFramePr>
        <p:xfrm>
          <a:off x="1447800" y="224154"/>
          <a:ext cx="7205664" cy="625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will execute the PSDO process in Chicago in Mar 2018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SC plans for Chicago in Mar 2018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SC6 </a:t>
            </a:r>
            <a:r>
              <a:rPr lang="en-AU" i="1" dirty="0" smtClean="0"/>
              <a:t>Security ad hoc </a:t>
            </a:r>
            <a:r>
              <a:rPr lang="en-AU" dirty="0" smtClean="0"/>
              <a:t>activities</a:t>
            </a:r>
            <a:endParaRPr lang="en-AU" dirty="0"/>
          </a:p>
          <a:p>
            <a:pPr lvl="1"/>
            <a:r>
              <a:rPr lang="en-AU" dirty="0" smtClean="0"/>
              <a:t>Re-visit </a:t>
            </a:r>
            <a:r>
              <a:rPr lang="en-AU" smtClean="0"/>
              <a:t>previous decision </a:t>
            </a:r>
            <a:r>
              <a:rPr lang="en-AU" dirty="0" smtClean="0"/>
              <a:t>to withdraw various ISO/IEC/IEEE standards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11-18-0268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9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altLang="en-US" dirty="0" err="1" smtClean="0"/>
              <a:t>TGmd</a:t>
            </a:r>
            <a:r>
              <a:rPr lang="en-US" altLang="en-US" dirty="0" smtClean="0"/>
              <a:t> January 2018 Closing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2018-01-18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20700" y="2274888"/>
          <a:ext cx="81026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8254447" imgH="2544858" progId="Word.Document.8">
                  <p:embed/>
                </p:oleObj>
              </mc:Choice>
              <mc:Fallback>
                <p:oleObj name="Document" r:id="rId4" imgW="8254447" imgH="25448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4888"/>
                        <a:ext cx="81026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This presentation contains the IEEE 802.11 </a:t>
            </a:r>
            <a:r>
              <a:rPr lang="en-US" altLang="en-US" dirty="0" err="1" smtClean="0"/>
              <a:t>TGmd</a:t>
            </a:r>
            <a:r>
              <a:rPr lang="en-US" altLang="en-US" dirty="0" smtClean="0"/>
              <a:t> closing report for the January 2018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this week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Completed </a:t>
            </a:r>
            <a:r>
              <a:rPr lang="en-US" altLang="ja-JP" dirty="0"/>
              <a:t>c</a:t>
            </a:r>
            <a:r>
              <a:rPr lang="en-US" altLang="ja-JP" dirty="0" smtClean="0"/>
              <a:t>omment collection comment resolution (368 total)</a:t>
            </a:r>
          </a:p>
          <a:p>
            <a:pPr>
              <a:defRPr/>
            </a:pPr>
            <a:r>
              <a:rPr lang="en-US" altLang="ja-JP" dirty="0" smtClean="0"/>
              <a:t>Approved motion for initial Working Group LB on D1.0</a:t>
            </a:r>
          </a:p>
          <a:p>
            <a:r>
              <a:rPr lang="en-US" dirty="0" smtClean="0"/>
              <a:t>Agenda</a:t>
            </a:r>
            <a:r>
              <a:rPr lang="en-US" dirty="0"/>
              <a:t>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mentor.ieee.org/802.11/dcn/17/11-17-1871-10-000m-january-2018-tgmd-agenda.pptx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TGmd</a:t>
            </a:r>
            <a:r>
              <a:rPr lang="en-US" dirty="0" smtClean="0"/>
              <a:t> schedule - unchanged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28800"/>
            <a:ext cx="83820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2018 –D2.0 WGLB Recirculation LB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February 2019 – Form SB Pool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March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April 2019 – Initial SB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October 2019 – Recirculation SB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July 2020 – Final WG/EC approval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Plans for Jan - April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84" y="2112348"/>
            <a:ext cx="7277100" cy="3579813"/>
          </a:xfrm>
        </p:spPr>
        <p:txBody>
          <a:bodyPr/>
          <a:lstStyle/>
          <a:p>
            <a:r>
              <a:rPr lang="en-US" dirty="0" smtClean="0"/>
              <a:t>Teleconferences planned for Friday Feb 16, 23</a:t>
            </a:r>
          </a:p>
          <a:p>
            <a:pPr lvl="1"/>
            <a:r>
              <a:rPr lang="en-US" altLang="en-US" dirty="0" smtClean="0"/>
              <a:t>Continued comment resolution </a:t>
            </a:r>
          </a:p>
          <a:p>
            <a:endParaRPr lang="en-US" altLang="en-US" dirty="0" smtClean="0"/>
          </a:p>
          <a:p>
            <a:r>
              <a:rPr lang="en-US" dirty="0"/>
              <a:t>Ad-hoc meeting </a:t>
            </a:r>
            <a:r>
              <a:rPr lang="en-US" dirty="0" smtClean="0"/>
              <a:t>week April 9th </a:t>
            </a:r>
            <a:r>
              <a:rPr lang="en-US" dirty="0"/>
              <a:t>for the purposes of comment resolution</a:t>
            </a:r>
          </a:p>
          <a:p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9162" y="6475413"/>
            <a:ext cx="19447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43857" y="1213748"/>
            <a:ext cx="6743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Motion 48   – Initial WGLB</a:t>
            </a:r>
            <a:endParaRPr lang="en-GB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1" y="2011561"/>
            <a:ext cx="7100093" cy="35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100" dirty="0"/>
              <a:t>Having approved changes to P802.11REVmd D0.5, as defined in 11-17-914r12 and 11-17-1871r9,</a:t>
            </a:r>
            <a:endParaRPr lang="en-GB" sz="2100" dirty="0"/>
          </a:p>
          <a:p>
            <a:pPr lvl="0"/>
            <a:r>
              <a:rPr lang="en-US" sz="2100" dirty="0"/>
              <a:t>Instruct the editor to prepare P802.11REVmd D1.0 and</a:t>
            </a:r>
            <a:endParaRPr lang="en-GB" sz="2100" dirty="0"/>
          </a:p>
          <a:p>
            <a:pPr lvl="0"/>
            <a:r>
              <a:rPr lang="en-US" sz="2100" dirty="0"/>
              <a:t>Approve a 40 day Working Group Technical Letter Ballot asking the question “Should P802.11REVmd D1.0 be forwarded to Sponsor Ballot?”</a:t>
            </a:r>
            <a:endParaRPr lang="en-GB" sz="2100" dirty="0"/>
          </a:p>
          <a:p>
            <a:r>
              <a:rPr lang="en-GB" sz="2100" dirty="0"/>
              <a:t>Moved: Jon </a:t>
            </a:r>
            <a:r>
              <a:rPr lang="en-GB" sz="2100" dirty="0" err="1"/>
              <a:t>Rosdahl</a:t>
            </a:r>
            <a:endParaRPr lang="en-GB" sz="2100" dirty="0"/>
          </a:p>
          <a:p>
            <a:r>
              <a:rPr lang="en-US" altLang="en-US" sz="2100" kern="0" dirty="0"/>
              <a:t>Seconded: Matthew Fischer</a:t>
            </a:r>
          </a:p>
          <a:p>
            <a:r>
              <a:rPr lang="en-US" altLang="en-US" sz="2100" kern="0" dirty="0"/>
              <a:t>Result: 13-2-0 Passes</a:t>
            </a:r>
            <a:endParaRPr lang="en-US" altLang="en-US" sz="1800" kern="0" dirty="0"/>
          </a:p>
          <a:p>
            <a:pPr>
              <a:lnSpc>
                <a:spcPct val="80000"/>
              </a:lnSpc>
            </a:pPr>
            <a:endParaRPr lang="en-US" altLang="en-US" sz="1500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9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9162" y="6475413"/>
            <a:ext cx="19447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43857" y="1213748"/>
            <a:ext cx="6743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Motion   – April Ad-hoc</a:t>
            </a:r>
            <a:endParaRPr lang="en-GB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1" y="2011561"/>
            <a:ext cx="7100093" cy="35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100" dirty="0"/>
              <a:t>Approve an </a:t>
            </a:r>
            <a:r>
              <a:rPr lang="en-US" sz="2100" dirty="0" err="1"/>
              <a:t>TGmd</a:t>
            </a:r>
            <a:r>
              <a:rPr lang="en-US" sz="2100" dirty="0"/>
              <a:t> Ad-hoc meeting during the week of April 9, 2018, anticipated to be held in Fort Lauderdale/Cambridge/Portland (may change depending on sponsor).</a:t>
            </a:r>
            <a:endParaRPr lang="en-GB" sz="2100" dirty="0"/>
          </a:p>
          <a:p>
            <a:r>
              <a:rPr lang="en-GB" sz="2100" dirty="0"/>
              <a:t>Moved: Graham Smith</a:t>
            </a:r>
          </a:p>
          <a:p>
            <a:r>
              <a:rPr lang="en-US" altLang="en-US" sz="2100" kern="0" dirty="0"/>
              <a:t>Seconded: Stephen McCann</a:t>
            </a:r>
          </a:p>
          <a:p>
            <a:r>
              <a:rPr lang="en-US" altLang="en-US" sz="2100" kern="0" dirty="0"/>
              <a:t>Result: 11-0-3 Passes</a:t>
            </a:r>
            <a:endParaRPr lang="en-US" altLang="en-US" sz="1800" kern="0" dirty="0"/>
          </a:p>
          <a:p>
            <a:pPr>
              <a:lnSpc>
                <a:spcPct val="80000"/>
              </a:lnSpc>
            </a:pPr>
            <a:endParaRPr lang="en-US" altLang="en-US" sz="1500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92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r>
              <a:rPr lang="en-US" altLang="en-US" sz="2000" dirty="0">
                <a:hlinkClick r:id="rId3"/>
              </a:rPr>
              <a:t>https://</a:t>
            </a:r>
            <a:r>
              <a:rPr lang="en-US" altLang="en-US" sz="2000" dirty="0" smtClean="0">
                <a:hlinkClick r:id="rId3"/>
              </a:rPr>
              <a:t>mentor.ieee.org/802.11/dcn/17/11-17-0004-03-0000-revision-par-proposal-tgmd.doc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/>
              <a:t>Approved PARs: </a:t>
            </a:r>
            <a:r>
              <a:rPr lang="en-US" altLang="en-US" sz="2000" dirty="0">
                <a:hlinkClick r:id="rId4"/>
              </a:rPr>
              <a:t>https://</a:t>
            </a:r>
            <a:r>
              <a:rPr lang="en-US" altLang="en-US" sz="2000" dirty="0" smtClean="0">
                <a:hlinkClick r:id="rId4"/>
              </a:rPr>
              <a:t>standards.ieee.org/about/sba/index.html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January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2018-01-18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2763" y="2462213"/>
          <a:ext cx="8135937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462213"/>
                        <a:ext cx="8135937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Abstract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>
                <a:solidFill>
                  <a:schemeClr val="tx1"/>
                </a:solidFill>
              </a:rPr>
              <a:t>TGak</a:t>
            </a:r>
            <a:r>
              <a:rPr lang="en-US" sz="1800" dirty="0">
                <a:solidFill>
                  <a:schemeClr val="tx1"/>
                </a:solidFill>
              </a:rPr>
              <a:t> meeting </a:t>
            </a:r>
            <a:r>
              <a:rPr lang="en-US" sz="1800" dirty="0" smtClean="0">
                <a:solidFill>
                  <a:schemeClr val="tx1"/>
                </a:solidFill>
              </a:rPr>
              <a:t>January 2018 </a:t>
            </a: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US" sz="1800" dirty="0" smtClean="0">
                <a:solidFill>
                  <a:schemeClr val="tx1"/>
                </a:solidFill>
              </a:rPr>
              <a:t>Irvine, California, </a:t>
            </a:r>
            <a:r>
              <a:rPr lang="en-US" sz="1800" dirty="0">
                <a:solidFill>
                  <a:schemeClr val="tx1"/>
                </a:solidFill>
              </a:rPr>
              <a:t>USA.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5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61999" y="1371600"/>
          <a:ext cx="77819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Closing Report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978" y="17526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u="sng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/>
              <a:t>S</a:t>
            </a:r>
            <a:r>
              <a:rPr lang="en-GB" sz="2800" b="1" dirty="0" smtClean="0"/>
              <a:t>ince November 2017 meeting</a:t>
            </a:r>
            <a:endParaRPr lang="en-GB" sz="2800" b="1" dirty="0"/>
          </a:p>
          <a:p>
            <a:pPr lvl="2">
              <a:buFont typeface="Times New Roman" pitchFamily="16" charset="0"/>
              <a:buChar char="•"/>
            </a:pPr>
            <a:r>
              <a:rPr lang="en-GB" sz="2600" b="1" dirty="0" smtClean="0"/>
              <a:t>3 teleconferences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600" b="1" dirty="0" smtClean="0"/>
              <a:t>2 Sponsor Ballot </a:t>
            </a:r>
            <a:r>
              <a:rPr lang="en-GB" sz="2600" b="1" dirty="0" err="1" smtClean="0"/>
              <a:t>recirculations</a:t>
            </a:r>
            <a:endParaRPr lang="en-GB" sz="2600" b="1" dirty="0"/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 smtClean="0"/>
              <a:t>Adopted motion to request the </a:t>
            </a:r>
            <a:r>
              <a:rPr lang="en-GB" sz="2800" b="1" dirty="0" err="1" smtClean="0"/>
              <a:t>ExecComm</a:t>
            </a:r>
            <a:r>
              <a:rPr lang="en-GB" sz="2800" b="1" dirty="0" smtClean="0"/>
              <a:t> to forward P802.11ak D6.0 to </a:t>
            </a:r>
            <a:r>
              <a:rPr lang="en-GB" sz="2800" b="1" dirty="0" err="1" smtClean="0"/>
              <a:t>RevCom</a:t>
            </a:r>
            <a:r>
              <a:rPr lang="en-GB" sz="2800" b="1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endParaRPr lang="en-GB" sz="2800" b="1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agenda is in 11-17/</a:t>
            </a:r>
            <a:r>
              <a:rPr lang="en-GB" sz="2400" dirty="0" smtClean="0"/>
              <a:t>1836r2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minutes </a:t>
            </a:r>
            <a:r>
              <a:rPr lang="en-GB" sz="2400" dirty="0" smtClean="0"/>
              <a:t>will be in 11-18/0247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156176" y="6475413"/>
            <a:ext cx="2386162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938" y="1745088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Teleconferences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If any teleconferences are needed, they will </a:t>
            </a:r>
            <a:r>
              <a:rPr lang="en-US" sz="2400" smtClean="0"/>
              <a:t>be held </a:t>
            </a:r>
            <a:r>
              <a:rPr lang="en-US" sz="2400" dirty="0" smtClean="0"/>
              <a:t>on 10+ days notice by the Chair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2018 Plans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If something comes up, take care of it.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8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2018-01-17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08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January 2018, Irvine, California,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3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Work Completed this week</a:t>
            </a:r>
          </a:p>
          <a:p>
            <a:pPr lvl="1">
              <a:defRPr/>
            </a:pPr>
            <a:r>
              <a:rPr lang="en-GB" altLang="en-US" sz="2400" dirty="0"/>
              <a:t>7th</a:t>
            </a:r>
            <a:r>
              <a:rPr lang="en-GB" altLang="en-US" sz="2400" baseline="30000" dirty="0"/>
              <a:t> </a:t>
            </a:r>
            <a:r>
              <a:rPr lang="en-GB" altLang="en-US" sz="2400" dirty="0"/>
              <a:t>re-circulation sponsor ballot comment resolution</a:t>
            </a:r>
          </a:p>
          <a:p>
            <a:pPr lvl="2">
              <a:defRPr/>
            </a:pPr>
            <a:r>
              <a:rPr lang="en-GB" altLang="en-US" sz="2200" dirty="0"/>
              <a:t>14 comments,  13T, 1E</a:t>
            </a:r>
          </a:p>
          <a:p>
            <a:pPr lvl="2">
              <a:defRPr/>
            </a:pPr>
            <a:r>
              <a:rPr lang="en-GB" altLang="en-US" sz="2200" dirty="0"/>
              <a:t>All comments resolved</a:t>
            </a:r>
          </a:p>
          <a:p>
            <a:pPr lvl="1">
              <a:defRPr/>
            </a:pPr>
            <a:r>
              <a:rPr lang="en-GB" altLang="en-US" sz="2400" dirty="0"/>
              <a:t>Hope to start 8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re-circulation sponsor ballot with D14.0 shortly.</a:t>
            </a:r>
          </a:p>
          <a:p>
            <a:pPr>
              <a:defRPr/>
            </a:pPr>
            <a:r>
              <a:rPr lang="en-GB" altLang="en-US" sz="2800" dirty="0"/>
              <a:t>Waiver request</a:t>
            </a:r>
          </a:p>
          <a:p>
            <a:pPr lvl="1">
              <a:defRPr/>
            </a:pPr>
            <a:r>
              <a:rPr lang="en-GB" altLang="en-US" sz="2400" dirty="0"/>
              <a:t>Received 5 new mandatory coordination comments from IEEE RAC</a:t>
            </a:r>
          </a:p>
          <a:p>
            <a:pPr lvl="1">
              <a:defRPr/>
            </a:pPr>
            <a:r>
              <a:rPr lang="en-GB" altLang="en-US" sz="2400" dirty="0"/>
              <a:t>Not been able to satisfy all of these comments</a:t>
            </a:r>
          </a:p>
          <a:p>
            <a:pPr lvl="1">
              <a:defRPr/>
            </a:pPr>
            <a:r>
              <a:rPr lang="en-GB" altLang="en-US" sz="2400" dirty="0"/>
              <a:t>A waiver request is required to proceed to </a:t>
            </a:r>
            <a:r>
              <a:rPr lang="en-GB" altLang="en-US" sz="2400" dirty="0" err="1"/>
              <a:t>RevCom</a:t>
            </a:r>
            <a:endParaRPr lang="en-GB" altLang="en-US" sz="2400" dirty="0"/>
          </a:p>
          <a:p>
            <a:pPr lvl="1">
              <a:defRPr/>
            </a:pPr>
            <a:r>
              <a:rPr lang="en-GB" altLang="en-US" sz="2400" dirty="0"/>
              <a:t>The waiver request is in document 11-17-1704r5</a:t>
            </a:r>
          </a:p>
          <a:p>
            <a:pPr lvl="1">
              <a:defRPr/>
            </a:pPr>
            <a:r>
              <a:rPr lang="en-GB" altLang="en-US" sz="2400" dirty="0"/>
              <a:t>Requires updating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sz="2800" dirty="0"/>
              <a:t>Plans for March 2018</a:t>
            </a:r>
            <a:endParaRPr lang="en-GB" dirty="0"/>
          </a:p>
          <a:p>
            <a:pPr lvl="1"/>
            <a:r>
              <a:rPr lang="en-US" sz="2400" dirty="0"/>
              <a:t>Update package for the EC in March 2018</a:t>
            </a:r>
          </a:p>
          <a:p>
            <a:pPr lvl="1"/>
            <a:r>
              <a:rPr lang="en-US" sz="2400" dirty="0" err="1"/>
              <a:t>RevCom</a:t>
            </a:r>
            <a:r>
              <a:rPr lang="en-US" sz="2400" dirty="0"/>
              <a:t> date – March 2018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0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January 2018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January 2018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en-CA" dirty="0" smtClean="0"/>
              <a:t>Approved resolutions to over 700 technical CIDs</a:t>
            </a:r>
          </a:p>
          <a:p>
            <a:r>
              <a:rPr lang="en-CA" dirty="0" smtClean="0"/>
              <a:t>Approved resolutions of Editorial CIDs implemented in draft D 2.1.</a:t>
            </a:r>
          </a:p>
          <a:p>
            <a:r>
              <a:rPr lang="en-CA" dirty="0" smtClean="0"/>
              <a:t>The TG Editor is planning to produce a new revision based on approved resolutions</a:t>
            </a:r>
          </a:p>
          <a:p>
            <a:r>
              <a:rPr lang="en-CA" dirty="0" smtClean="0"/>
              <a:t>A TG motion passed to hold an ad hoc meeting in the Bay Area during the period Feb. 28 – March 1-2, 2018.</a:t>
            </a:r>
          </a:p>
          <a:p>
            <a:r>
              <a:rPr lang="en-CA" dirty="0" smtClean="0"/>
              <a:t>No changes to the TG timeline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mentor.ieee.org/802.11/dcn/17/11-17-1851-06-00ax-tgax-january-2018-meeting-agenda.pptx</a:t>
            </a:r>
            <a:r>
              <a:rPr lang="en-CA" sz="2000" dirty="0" smtClean="0"/>
              <a:t> 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2018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comment resolution on draft D2.0.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5668" y="838200"/>
          <a:ext cx="3621932" cy="366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590800" y="717708"/>
          <a:ext cx="6248400" cy="575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r>
              <a:rPr lang="en-US" dirty="0" smtClean="0"/>
              <a:t>Previously Approved:</a:t>
            </a:r>
          </a:p>
          <a:p>
            <a:r>
              <a:rPr lang="en-US" sz="2800" b="1" dirty="0" smtClean="0"/>
              <a:t>January 25		20:00 – 22:00</a:t>
            </a:r>
          </a:p>
          <a:p>
            <a:pPr lvl="1"/>
            <a:endParaRPr lang="en-US" dirty="0"/>
          </a:p>
          <a:p>
            <a:r>
              <a:rPr lang="en-US" dirty="0" smtClean="0"/>
              <a:t>New Set of </a:t>
            </a:r>
            <a:r>
              <a:rPr lang="en-US" dirty="0" err="1" smtClean="0"/>
              <a:t>Telecons</a:t>
            </a:r>
            <a:r>
              <a:rPr lang="en-US" dirty="0" smtClean="0"/>
              <a:t>:</a:t>
            </a:r>
          </a:p>
          <a:p>
            <a:r>
              <a:rPr lang="en-US" dirty="0">
                <a:sym typeface="Wingdings" panose="05000000000000000000" pitchFamily="2" charset="2"/>
              </a:rPr>
              <a:t>February 1			@ 10:00 – 12:00 ET</a:t>
            </a:r>
          </a:p>
          <a:p>
            <a:r>
              <a:rPr lang="en-US" dirty="0">
                <a:sym typeface="Wingdings" panose="05000000000000000000" pitchFamily="2" charset="2"/>
              </a:rPr>
              <a:t>February 8, 22		@ 20:00 – 22:00 ET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2018-01-19</a:t>
            </a:r>
          </a:p>
        </p:txBody>
      </p:sp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January 2018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34 submissions are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Comment resolution on Letter Ballot 231 (Draft 1.0)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Technical presentation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Use case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129 technical CIDs are resolved and approved.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A TG motion is passed to hold an ad hoc meeting in Hyatt Regency O’Hare, Rosemont, on March 2 (Friday) and March 3 (Saturday).</a:t>
            </a:r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March 2018 plenary</a:t>
            </a: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Comment resolution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/>
              <a:t>January 24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/>
              <a:t>January 31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/>
              <a:t>February 7 (Wednesday), 10:00am ET – 11:30am ET</a:t>
            </a: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February 14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February 21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mtClean="0"/>
              <a:t>Jan. </a:t>
            </a:r>
            <a:r>
              <a:rPr lang="en-US" altLang="en-US" dirty="0" smtClean="0"/>
              <a:t>Closing </a:t>
            </a:r>
            <a:r>
              <a:rPr lang="en-US" altLang="en-US" dirty="0"/>
              <a:t>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0798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20118-01-18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1595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2996952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96952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7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</a:t>
            </a:r>
            <a:r>
              <a:rPr lang="en-US"/>
              <a:t>the </a:t>
            </a:r>
            <a:r>
              <a:rPr lang="en-US" smtClean="0"/>
              <a:t>Irvine Ca. meeting</a:t>
            </a:r>
            <a:r>
              <a:rPr lang="en-US"/>
              <a:t>, </a:t>
            </a:r>
            <a:r>
              <a:rPr lang="en-US" smtClean="0"/>
              <a:t>Jan. 2018.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TG Status And 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Group met for 5 time slots during </a:t>
            </a:r>
            <a:r>
              <a:rPr lang="en-US" b="0" smtClean="0"/>
              <a:t>this week reviewing a total of 17 submissions.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SFD (Spec Framework Document):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Approved </a:t>
            </a:r>
            <a:r>
              <a:rPr lang="en-US" smtClean="0"/>
              <a:t>total of 61 new </a:t>
            </a:r>
            <a:r>
              <a:rPr lang="en-US" dirty="0"/>
              <a:t>SFD </a:t>
            </a:r>
            <a:r>
              <a:rPr lang="en-US" b="0" dirty="0" smtClean="0"/>
              <a:t>requirements with most focus </a:t>
            </a:r>
            <a:r>
              <a:rPr lang="en-US" b="0" smtClean="0"/>
              <a:t>on secured ranging measurement.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Reviewed amendment text conversion with 3 major submissions on HEz and VHTz ranging FTM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Expect D0.1 coming out of the Jan. meeting.</a:t>
            </a: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Open call for amendment text and SFD submissions.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PAR and CSD changes in final stages of process (IEEE-SA).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27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r>
              <a:rPr lang="en-US" smtClean="0"/>
              <a:t>For March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/>
              <a:t>Continue SFD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Complete SFD to amendment text conversion.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Approve D0.1 of the Amendment Text working document.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Review technical proposals.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03330" y="1168336"/>
          <a:ext cx="7772400" cy="530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/>
              <a:t>Feb. 21</a:t>
            </a:r>
            <a:r>
              <a:rPr lang="en-US" altLang="en-US" baseline="30000"/>
              <a:t>th</a:t>
            </a:r>
            <a:r>
              <a:rPr lang="en-US" altLang="en-US"/>
              <a:t> (Wed.) 11:00AM ET for 1hr.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/>
              <a:t>Feb. 28</a:t>
            </a:r>
            <a:r>
              <a:rPr lang="en-US" altLang="en-US" baseline="30000"/>
              <a:t>th</a:t>
            </a:r>
            <a:r>
              <a:rPr lang="en-US" altLang="en-US"/>
              <a:t> (Wed.) 11:00AM ET for 1hr.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5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2018-01-18</a:t>
            </a:r>
            <a:endParaRPr lang="en-GB" sz="2000" b="0" kern="0" dirty="0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104" name="Object 3"/>
          <p:cNvGraphicFramePr>
            <a:graphicFrameLocks noChangeAspect="1"/>
          </p:cNvGraphicFramePr>
          <p:nvPr/>
        </p:nvGraphicFramePr>
        <p:xfrm>
          <a:off x="776288" y="3062288"/>
          <a:ext cx="73580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254533" imgH="3012459" progId="Word.Document.8">
                  <p:embed/>
                </p:oleObj>
              </mc:Choice>
              <mc:Fallback>
                <p:oleObj name="Document" r:id="rId4" imgW="8254533" imgH="30124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62288"/>
                        <a:ext cx="7358062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C8A6EB5-1BF3-4B79-A25A-A80C2579D0D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48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75213"/>
          </a:xfrm>
        </p:spPr>
        <p:txBody>
          <a:bodyPr/>
          <a:lstStyle/>
          <a:p>
            <a:r>
              <a:rPr lang="en-US" altLang="en-US" sz="2200" smtClean="0"/>
              <a:t>Approved TGba Spec Framework Document (SFD) </a:t>
            </a:r>
          </a:p>
          <a:p>
            <a:pPr lvl="1"/>
            <a:r>
              <a:rPr lang="en-US" altLang="en-US" sz="2200" smtClean="0"/>
              <a:t>IEEE 802.11-17/575r8</a:t>
            </a:r>
          </a:p>
          <a:p>
            <a:r>
              <a:rPr lang="en-US" altLang="en-US" sz="2200" smtClean="0"/>
              <a:t>Approved PHY/MAC spec text documents to create TGba D0.1</a:t>
            </a:r>
            <a:endParaRPr lang="en-US" altLang="en-US" smtClean="0"/>
          </a:p>
          <a:p>
            <a:r>
              <a:rPr lang="en-US" altLang="en-US" sz="2200" smtClean="0"/>
              <a:t>Reviewed technical presentations</a:t>
            </a:r>
          </a:p>
          <a:p>
            <a:r>
              <a:rPr lang="en-US" altLang="en-US" sz="2200" smtClean="0"/>
              <a:t>Reviewed the TG timeline</a:t>
            </a:r>
          </a:p>
          <a:p>
            <a:r>
              <a:rPr lang="en-US" altLang="en-US" sz="2200" smtClean="0"/>
              <a:t>Set goals for the March 2018 meeting</a:t>
            </a:r>
          </a:p>
          <a:p>
            <a:r>
              <a:rPr lang="en-US" altLang="en-US" sz="2200" smtClean="0"/>
              <a:t>Agenda: see doc.: IEEE 802.11-17/1862r8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March 2018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Review </a:t>
            </a:r>
            <a:r>
              <a:rPr lang="en-US" altLang="en-US" dirty="0"/>
              <a:t>and </a:t>
            </a:r>
            <a:r>
              <a:rPr lang="en-US" altLang="en-US" dirty="0" smtClean="0"/>
              <a:t>approve </a:t>
            </a:r>
            <a:r>
              <a:rPr lang="en-US" altLang="en-US" dirty="0" err="1" smtClean="0"/>
              <a:t>TGba</a:t>
            </a:r>
            <a:r>
              <a:rPr lang="en-US" altLang="en-US" dirty="0" smtClean="0"/>
              <a:t> SFD and </a:t>
            </a:r>
            <a:r>
              <a:rPr lang="en-US" altLang="en-US" dirty="0" err="1"/>
              <a:t>TGba</a:t>
            </a:r>
            <a:r>
              <a:rPr lang="en-US" altLang="en-US" dirty="0"/>
              <a:t> D0.1</a:t>
            </a:r>
          </a:p>
          <a:p>
            <a:pPr>
              <a:defRPr/>
            </a:pPr>
            <a:r>
              <a:rPr lang="en-US" altLang="en-US" dirty="0"/>
              <a:t>Review </a:t>
            </a:r>
            <a:r>
              <a:rPr lang="en-US" altLang="en-US" dirty="0" smtClean="0"/>
              <a:t>spec text documents for </a:t>
            </a:r>
            <a:r>
              <a:rPr lang="en-US" altLang="en-US" dirty="0" err="1"/>
              <a:t>TGba</a:t>
            </a:r>
            <a:r>
              <a:rPr lang="en-US" altLang="en-US" dirty="0"/>
              <a:t> D0.2</a:t>
            </a:r>
          </a:p>
          <a:p>
            <a:pPr>
              <a:defRPr/>
            </a:pPr>
            <a:r>
              <a:rPr lang="en-US" altLang="en-US" dirty="0"/>
              <a:t>Review technical presentations</a:t>
            </a:r>
          </a:p>
          <a:p>
            <a:pPr>
              <a:defRPr/>
            </a:pPr>
            <a:r>
              <a:rPr lang="en-US" altLang="en-US" dirty="0"/>
              <a:t>Work on </a:t>
            </a:r>
            <a:r>
              <a:rPr lang="en-US" altLang="en-US" dirty="0" err="1"/>
              <a:t>TGba</a:t>
            </a:r>
            <a:r>
              <a:rPr lang="en-US" altLang="en-US" dirty="0"/>
              <a:t> task group documents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Three teleconference calls (Mondays, each 1 hour)</a:t>
            </a:r>
          </a:p>
          <a:p>
            <a:pPr marL="685800" lvl="2" indent="-342900"/>
            <a:r>
              <a:rPr lang="en-US" altLang="en-US" sz="2400" b="1" smtClean="0"/>
              <a:t>Jan 29, 10:00 ET</a:t>
            </a:r>
          </a:p>
          <a:p>
            <a:pPr marL="685800" lvl="2" indent="-342900"/>
            <a:r>
              <a:rPr lang="en-US" altLang="en-US" sz="2400" b="1" smtClean="0"/>
              <a:t>Feb 12, 17:00 ET</a:t>
            </a:r>
          </a:p>
          <a:p>
            <a:pPr marL="685800" lvl="2" indent="-342900"/>
            <a:r>
              <a:rPr lang="en-US" altLang="en-US" sz="2400" b="1" smtClean="0"/>
              <a:t>Feb 26, 23:00 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Study Group 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2018-01-18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Study Group closing report for the January 2018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F1E1487-9677-45E7-8A6F-BEB88DB4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612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GB" altLang="en-US" sz="1600" dirty="0"/>
              <a:t>Discussed the submitted comments (doc. 11-17/1831r3) and agreed resolution in the text</a:t>
            </a:r>
          </a:p>
          <a:p>
            <a:pPr lvl="1">
              <a:defRPr/>
            </a:pPr>
            <a:r>
              <a:rPr lang="en-GB" altLang="en-US" sz="1600" dirty="0"/>
              <a:t>Completed the draft PAR (doc. 11-17/1604r8) and CSD (doc. 11-17/1603r7) for submission to the 802.11 WG</a:t>
            </a:r>
          </a:p>
          <a:p>
            <a:pPr lvl="1">
              <a:defRPr/>
            </a:pPr>
            <a:r>
              <a:rPr lang="en-GB" altLang="en-US" sz="1600" dirty="0"/>
              <a:t>Discussed the updated usage models for LC (doc. 11-17/1743).</a:t>
            </a:r>
          </a:p>
          <a:p>
            <a:pPr lvl="1">
              <a:defRPr/>
            </a:pPr>
            <a:endParaRPr lang="en-GB" altLang="en-US" sz="1600" dirty="0"/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Motions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Two motions approving the PAR (doc. 11-17/1604r8) and the CSD (doc. 11-17/1603r7) are in the next slides.</a:t>
            </a:r>
          </a:p>
          <a:p>
            <a:pPr lvl="1">
              <a:defRPr/>
            </a:pPr>
            <a:endParaRPr lang="en-US" altLang="en-US" sz="1600" b="1" dirty="0"/>
          </a:p>
          <a:p>
            <a:pPr marL="457200" lvl="1" indent="0">
              <a:buFontTx/>
              <a:buNone/>
              <a:defRPr/>
            </a:pPr>
            <a:r>
              <a:rPr lang="en-US" altLang="en-US" sz="1600" b="1" dirty="0"/>
              <a:t>Minutes of the meeting are available as doc. 11-18/0206r2.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SG achieved its objective for the Irvine, CA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1851" r="20833" b="5556"/>
          <a:stretch>
            <a:fillRect/>
          </a:stretch>
        </p:blipFill>
        <p:spPr bwMode="auto">
          <a:xfrm>
            <a:off x="1293813" y="838200"/>
            <a:ext cx="65563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dirty="0"/>
              <a:t>802.11 WG Editor’s Meeting (Jan 2018)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55006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2018-01-14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6551392" y="6475413"/>
            <a:ext cx="1992533" cy="184666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747713" y="2671762"/>
          <a:ext cx="7592616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671762"/>
                        <a:ext cx="7592616" cy="1843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336993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2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1851" r="20000" b="5556"/>
          <a:stretch>
            <a:fillRect/>
          </a:stretch>
        </p:blipFill>
        <p:spPr bwMode="auto">
          <a:xfrm>
            <a:off x="1292225" y="1096963"/>
            <a:ext cx="65595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11-18-0260 by Nikola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Serafimovski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pureLiFi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7EAB99-7448-5041-9D18-454FF4C5CBA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to 802.11 Liaison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85800" y="228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kern="0" dirty="0">
                <a:latin typeface="Times New Roman" charset="0"/>
              </a:rPr>
              <a:t>Date:</a:t>
            </a:r>
            <a:r>
              <a:rPr lang="en-US" sz="2000" b="0" kern="0" dirty="0">
                <a:latin typeface="Times New Roman" charset="0"/>
              </a:rPr>
              <a:t> 19 January 2018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495300" y="3143250"/>
          <a:ext cx="77724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4" imgW="8381750" imgH="2521899" progId="Word.Document.8">
                  <p:embed/>
                </p:oleObj>
              </mc:Choice>
              <mc:Fallback>
                <p:oleObj name="Document" r:id="rId4" imgW="8381750" imgH="25218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43250"/>
                        <a:ext cx="77724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82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47095" y="6475413"/>
            <a:ext cx="1296830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sz="2800" dirty="0"/>
              <a:t>Items Reviewed/Discussed in the RR-TAG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2272" y="914399"/>
            <a:ext cx="8077200" cy="5029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Americas updates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dirty="0"/>
              <a:t>New spectrum bill proposed (S.1682)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Includes a section on rule making on the unlicensed use of 5925 to 7125 </a:t>
            </a:r>
            <a:r>
              <a:rPr lang="en-US" altLang="en-US" sz="2000" dirty="0" err="1"/>
              <a:t>MHz.</a:t>
            </a:r>
            <a:r>
              <a:rPr lang="en-US" altLang="en-US" sz="200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Has gone no where. 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b="1" dirty="0"/>
              <a:t>ISED consultation on harmonizing TVWS</a:t>
            </a:r>
            <a:r>
              <a:rPr lang="en-US" altLang="en-US" sz="2000" dirty="0"/>
              <a:t> with the 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Nothing of note to comment on.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000" b="1" dirty="0"/>
              <a:t>ISED consultation on Spectrum Outlook </a:t>
            </a:r>
            <a:r>
              <a:rPr lang="en-US" altLang="en-US" sz="2000" dirty="0"/>
              <a:t>2018 - 2022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Walked though the 23 questions and ID'd ones we may want to comment on 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No mention of the 6 GHz band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000" dirty="0"/>
              <a:t>Comments due 16 February 2018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4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2" y="1378550"/>
            <a:ext cx="8294688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EMEA 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 GHz activity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EC mandate, RSCOM17-53rev1</a:t>
            </a:r>
            <a:r>
              <a:rPr lang="en-US" sz="1800" dirty="0"/>
              <a:t>, now final and is limited to 5925-6425 </a:t>
            </a:r>
            <a:r>
              <a:rPr lang="en-US" sz="1800" dirty="0" err="1"/>
              <a:t>MHz.</a:t>
            </a:r>
            <a:r>
              <a:rPr lang="en-US" sz="1800" dirty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ERM SR Doc, TR 103 524 </a:t>
            </a:r>
            <a:r>
              <a:rPr lang="en-US" sz="1800" dirty="0"/>
              <a:t>has some opposition, still expecting to get published end of January.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3GPPP RAN#78 </a:t>
            </a:r>
            <a:r>
              <a:rPr lang="en-US" sz="1800" dirty="0"/>
              <a:t>(RP-172804)  study item, looking at 5925 – 7125 GHz also.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CEPT ECC SE45 and FM57 </a:t>
            </a:r>
            <a:r>
              <a:rPr lang="en-US" sz="1800" dirty="0"/>
              <a:t>had their first meetings.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SE45 Introduced RLAN parameters as contained in the </a:t>
            </a:r>
            <a:r>
              <a:rPr lang="en-US" dirty="0" err="1"/>
              <a:t>SRDoc</a:t>
            </a:r>
            <a:r>
              <a:rPr lang="en-US" dirty="0"/>
              <a:t> ETSI TR 103 524.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FM57 discussed the opportunity to prepare a questionnaire and obtain information on the actual deployment and technical and operational parameters of FS in the 6 GHz range.</a:t>
            </a:r>
            <a:endParaRPr lang="en-US" altLang="en-US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F160B4B-C9B3-4329-AEC7-D9BF8CF5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sz="2800" dirty="0"/>
              <a:t>Items Reviewed/Discussed in the RR-TAG-2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4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971843"/>
            <a:ext cx="8077200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EMEA updates cont.: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60 GHz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ETSI SR doc, TR 103 583  </a:t>
            </a:r>
            <a:r>
              <a:rPr lang="en-US" dirty="0"/>
              <a:t>being worked on with some points on ITS channelization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Ofcom</a:t>
            </a:r>
            <a:r>
              <a:rPr lang="en-US" sz="2000" dirty="0"/>
              <a:t> fixed wireless consultation looking at 6 and 60 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Fixed wireless links could change over the next 5-10 years.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Asking different things for 57-66, 64-66 and 66-81GHz bands.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And looking to move 1.4 GHz users to the 6 GHz band.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Walked though the 11 questions and ID'd ones we may want to comment on.  Refined at Ad Hoc on Wednesday.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Approved on Thursday.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6607DC2-34B0-44AD-BE97-7D162EAD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sz="2800" dirty="0"/>
              <a:t>Items Reviewed/Discussed in the RR-TAG-3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404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914400"/>
            <a:ext cx="8077200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ETSI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EN 301 893, 5GHz, has a new work item looking at several things.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Including, Energy Detection Threshold, Receiver requirements with the blocking, and general text clarity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EN 302 567, 60 GHz, not in OJEU yet, possibly by end of February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Including OOB/Mask, Rx performance and test methods.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1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APAC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ACMA LIPD class licensing consultation</a:t>
            </a:r>
            <a:r>
              <a:rPr lang="en-US" altLang="en-US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One of note is alignment with FCC in 57-66 GHz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HKCA: Performance specification for radio equipment operating in the 920-925 MHz band for the provision of public tele services</a:t>
            </a:r>
            <a:endParaRPr lang="en-US" alt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3BF8130-FCF1-4CA2-93CB-644391EF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sz="2800" dirty="0"/>
              <a:t>Items Reviewed/Discussed in the RR-TAG-4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745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3" y="971843"/>
            <a:ext cx="8077200" cy="5256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IEEE 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Reviewed/commented on recent draft of the IEEE SA Board of Governors Position Statement on Additional Spectrum Needed (for IEEE).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This is a continuation of reviewing/commenting an earlier draft at the November 2017 Plenary. </a:t>
            </a:r>
          </a:p>
          <a:p>
            <a:pPr marL="457200" lvl="1" indent="0">
              <a:buNone/>
            </a:pPr>
            <a:r>
              <a:rPr lang="en-US" alt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Ofcom</a:t>
            </a:r>
            <a:r>
              <a:rPr lang="en-US" altLang="en-US" sz="2000" dirty="0"/>
              <a:t>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Andy Gowans from </a:t>
            </a:r>
            <a:r>
              <a:rPr lang="en-US" altLang="en-US" dirty="0" err="1"/>
              <a:t>Ofcom</a:t>
            </a:r>
            <a:r>
              <a:rPr lang="en-US" altLang="en-US" dirty="0"/>
              <a:t> had a presentation on what is going on at </a:t>
            </a:r>
            <a:r>
              <a:rPr lang="en-US" altLang="en-US" dirty="0" err="1"/>
              <a:t>Ofcom</a:t>
            </a:r>
            <a:r>
              <a:rPr lang="en-US" alt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3"/>
              </a:rPr>
              <a:t>https://mentor.ieee.org/802.18/dcn/18/18-18-0012-01-0000-ofcom-update-for-ieee-802.pptx</a:t>
            </a:r>
            <a:r>
              <a:rPr lang="en-US" altLang="en-US" dirty="0"/>
              <a:t> 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3BF8130-FCF1-4CA2-93CB-644391EF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71100"/>
            <a:ext cx="7772400" cy="1066800"/>
          </a:xfrm>
        </p:spPr>
        <p:txBody>
          <a:bodyPr/>
          <a:lstStyle/>
          <a:p>
            <a:r>
              <a:rPr lang="en-GB" sz="2800" dirty="0"/>
              <a:t>Additional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69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47095" y="6475413"/>
            <a:ext cx="1296830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Documents Approved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en-US" altLang="en-US" sz="2000" dirty="0"/>
              <a:t>Documents Approved</a:t>
            </a:r>
            <a:endParaRPr lang="en-US" altLang="en-US" sz="1800" dirty="0"/>
          </a:p>
          <a:p>
            <a:pPr lvl="1"/>
            <a:r>
              <a:rPr lang="en-US" altLang="en-US" sz="1800" dirty="0"/>
              <a:t>Agenda for the week</a:t>
            </a:r>
          </a:p>
          <a:p>
            <a:pPr lvl="2"/>
            <a:r>
              <a:rPr lang="en-US" altLang="en-US" sz="1600" dirty="0">
                <a:hlinkClick r:id="rId2"/>
              </a:rPr>
              <a:t>https://mentor.ieee.org/802.18/dcn/18/18-18-0008-02-0000-rr-tag-irvine-interim-meeting-agenda-january-2018.pptx</a:t>
            </a:r>
            <a:endParaRPr lang="en-US" altLang="en-US" sz="1600" dirty="0"/>
          </a:p>
          <a:p>
            <a:pPr lvl="2"/>
            <a:endParaRPr lang="en-US" altLang="en-US" sz="1600" dirty="0"/>
          </a:p>
          <a:p>
            <a:pPr lvl="1"/>
            <a:r>
              <a:rPr lang="en-US" altLang="en-US" sz="1800" dirty="0"/>
              <a:t>Orlando  minutes</a:t>
            </a:r>
            <a:endParaRPr lang="en-US" altLang="en-US" sz="1100" dirty="0">
              <a:hlinkClick r:id="rId3"/>
            </a:endParaRPr>
          </a:p>
          <a:p>
            <a:pPr lvl="2"/>
            <a:r>
              <a:rPr lang="en-US" altLang="en-US" sz="1600" dirty="0">
                <a:hlinkClick r:id="rId4"/>
              </a:rPr>
              <a:t>https://mentor.ieee.org/802.18/dcn/17/18-17-0140-01-0000-meeting-minutes-nov-2017-orlando.docx</a:t>
            </a:r>
            <a:r>
              <a:rPr lang="en-US" altLang="en-US" sz="1600" dirty="0"/>
              <a:t> </a:t>
            </a:r>
          </a:p>
          <a:p>
            <a:pPr marL="857250" lvl="2" indent="0">
              <a:buNone/>
            </a:pPr>
            <a:endParaRPr lang="en-US" altLang="en-US" sz="1600" dirty="0"/>
          </a:p>
          <a:p>
            <a:pPr lvl="1"/>
            <a:r>
              <a:rPr lang="en-US" altLang="en-US" sz="1800" dirty="0"/>
              <a:t>Teleconference minutes </a:t>
            </a:r>
          </a:p>
          <a:p>
            <a:pPr lvl="1"/>
            <a:endParaRPr lang="en-US" altLang="en-US" sz="1800" dirty="0"/>
          </a:p>
          <a:p>
            <a:pPr lvl="1"/>
            <a:r>
              <a:rPr lang="en-US" altLang="en-US" sz="1800" dirty="0" err="1"/>
              <a:t>Ofcom</a:t>
            </a:r>
            <a:r>
              <a:rPr lang="en-US" altLang="en-US" sz="1800" dirty="0"/>
              <a:t> Fixed Wireless Consultation</a:t>
            </a:r>
          </a:p>
          <a:p>
            <a:pPr lvl="2"/>
            <a:r>
              <a:rPr lang="en-US" altLang="en-US" sz="1600" dirty="0">
                <a:hlinkClick r:id="rId5"/>
              </a:rPr>
              <a:t>https://mentor.ieee.org/802.18/dcn/18/18-18-0009-02-0000-ofcom-questions-and-answers-fixed-wireless-spectrum-strategy.ppt</a:t>
            </a:r>
            <a:r>
              <a:rPr lang="en-US" altLang="en-US" sz="1600" dirty="0"/>
              <a:t> </a:t>
            </a:r>
          </a:p>
          <a:p>
            <a:pPr lvl="1"/>
            <a:endParaRPr lang="en-US" altLang="en-US" sz="1600" dirty="0"/>
          </a:p>
          <a:p>
            <a:pPr lvl="1"/>
            <a:r>
              <a:rPr lang="en-US" altLang="en-US" sz="1800" dirty="0"/>
              <a:t>IEEE SA BOG Additional Spectrum Needed Position Statement</a:t>
            </a:r>
          </a:p>
          <a:p>
            <a:pPr lvl="2"/>
            <a:r>
              <a:rPr lang="en-US" altLang="en-US" sz="1600" dirty="0">
                <a:hlinkClick r:id="rId6"/>
              </a:rPr>
              <a:t>https://mentor.ieee.org/802.18/dcn/18/18-18-0010-01-0000-sa-use-of-spectrum-draft-position-06dec17.docx</a:t>
            </a:r>
            <a:r>
              <a:rPr lang="en-US" altLang="en-US" sz="1600" dirty="0"/>
              <a:t>  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7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59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47095" y="6475413"/>
            <a:ext cx="1296830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533400"/>
          </a:xfrm>
        </p:spPr>
        <p:txBody>
          <a:bodyPr/>
          <a:lstStyle/>
          <a:p>
            <a:r>
              <a:rPr lang="en-GB" sz="2800" dirty="0"/>
              <a:t>Next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1525" y="1260088"/>
            <a:ext cx="7772400" cy="4114800"/>
          </a:xfrm>
        </p:spPr>
        <p:txBody>
          <a:bodyPr/>
          <a:lstStyle/>
          <a:p>
            <a:r>
              <a:rPr lang="en-US" sz="2000" dirty="0"/>
              <a:t>Americas</a:t>
            </a:r>
          </a:p>
          <a:p>
            <a:pPr marL="457200" lvl="1" indent="0">
              <a:buNone/>
            </a:pPr>
            <a:r>
              <a:rPr lang="en-US" altLang="en-US" dirty="0"/>
              <a:t>-    Work on ISED consultation for Spectrum Outlook 2018 - 2022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EMEA </a:t>
            </a:r>
          </a:p>
          <a:p>
            <a:pPr lvl="1"/>
            <a:r>
              <a:rPr lang="en-US" dirty="0"/>
              <a:t>6 GHz license exempt sharing </a:t>
            </a:r>
          </a:p>
          <a:p>
            <a:pPr lvl="1"/>
            <a:r>
              <a:rPr lang="en-US" altLang="en-US" dirty="0"/>
              <a:t>60 GHz  SR Doc. etc. </a:t>
            </a:r>
          </a:p>
          <a:p>
            <a:endParaRPr lang="en-US" altLang="en-US" sz="2000" dirty="0"/>
          </a:p>
          <a:p>
            <a:r>
              <a:rPr lang="en-US" altLang="en-US" sz="2000" dirty="0"/>
              <a:t>APAC</a:t>
            </a:r>
          </a:p>
          <a:p>
            <a:pPr lvl="1"/>
            <a:r>
              <a:rPr lang="en-US" dirty="0"/>
              <a:t>Anything new that comes up. </a:t>
            </a:r>
          </a:p>
          <a:p>
            <a:pPr lvl="1"/>
            <a:endParaRPr lang="en-US" dirty="0"/>
          </a:p>
          <a:p>
            <a:r>
              <a:rPr lang="en-US" sz="2000" dirty="0"/>
              <a:t>Ongoing:</a:t>
            </a:r>
          </a:p>
          <a:p>
            <a:pPr lvl="1"/>
            <a:r>
              <a:rPr lang="en-US" dirty="0"/>
              <a:t>Monitor / support ITU contributions, FCC comments, etc.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8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930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6918" cy="276999"/>
          </a:xfrm>
        </p:spPr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5567" y="6475413"/>
            <a:ext cx="1258358" cy="184666"/>
          </a:xfrm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A8A01DF-F7FD-444B-8432-819BBAFADCAE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685800"/>
            <a:ext cx="7772400" cy="1066800"/>
          </a:xfrm>
        </p:spPr>
        <p:txBody>
          <a:bodyPr/>
          <a:lstStyle/>
          <a:p>
            <a:r>
              <a:rPr lang="en-GB" sz="2800" dirty="0"/>
              <a:t>802.18 Meeting Close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6912" y="1523999"/>
            <a:ext cx="8066087" cy="4951413"/>
          </a:xfrm>
        </p:spPr>
        <p:txBody>
          <a:bodyPr/>
          <a:lstStyle/>
          <a:p>
            <a:r>
              <a:rPr lang="en-US" sz="2000" dirty="0"/>
              <a:t>The RR-TAG adjourned in AM1 on Thursday. </a:t>
            </a:r>
          </a:p>
          <a:p>
            <a:endParaRPr lang="en-US" sz="2000" b="0" dirty="0"/>
          </a:p>
          <a:p>
            <a:r>
              <a:rPr lang="en-US" sz="2000" dirty="0"/>
              <a:t>Will hold weekly, as needed, teleconferences, 14:30 ET Thursdays.</a:t>
            </a:r>
          </a:p>
          <a:p>
            <a:pPr lvl="1"/>
            <a:r>
              <a:rPr lang="en-US" dirty="0"/>
              <a:t>Scheduled through   26 April 2018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Next teleconference planed for  25 January 2018, </a:t>
            </a:r>
            <a:r>
              <a:rPr lang="en-US" dirty="0"/>
              <a:t>1430et/1130pt</a:t>
            </a:r>
          </a:p>
          <a:p>
            <a:pPr lvl="2"/>
            <a:r>
              <a:rPr lang="en-US" sz="2000" dirty="0"/>
              <a:t>Call in information: </a:t>
            </a:r>
            <a:r>
              <a:rPr lang="en-US" altLang="en-US" sz="2000" dirty="0"/>
              <a:t>18-16/0038-08 (</a:t>
            </a:r>
            <a:r>
              <a:rPr lang="en-US" altLang="en-US" sz="2000" i="1" u="sng" dirty="0"/>
              <a:t>or latest</a:t>
            </a:r>
            <a:r>
              <a:rPr lang="en-US" altLang="en-US" sz="2000" dirty="0"/>
              <a:t>)</a:t>
            </a:r>
            <a:endParaRPr lang="en-US" sz="2000" dirty="0"/>
          </a:p>
          <a:p>
            <a:pPr lvl="2"/>
            <a:r>
              <a:rPr lang="en-US" sz="2000" dirty="0"/>
              <a:t>All notices are sent through the 802.18 </a:t>
            </a:r>
            <a:r>
              <a:rPr lang="en-US" sz="2000" dirty="0" err="1"/>
              <a:t>listserver</a:t>
            </a:r>
            <a:r>
              <a:rPr lang="en-US" sz="2000" dirty="0"/>
              <a:t> reflector. </a:t>
            </a:r>
          </a:p>
          <a:p>
            <a:endParaRPr lang="en-US" sz="2000" b="0" dirty="0"/>
          </a:p>
          <a:p>
            <a:pPr algn="just"/>
            <a:r>
              <a:rPr lang="en-US" sz="2000" dirty="0"/>
              <a:t>The next face to face meeting of the 802.18 RR-TAG will be the Plenary 06-08 March 2018, Hyatt Regency O’Hare, Rosemont, Illinois, USA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9</a:t>
            </a:r>
            <a:r>
              <a:rPr lang="en-US" sz="1200" b="0" dirty="0" smtClean="0"/>
              <a:t>/9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18-18-0013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Jay Holcomb,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Itron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Inc.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0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0462" y="2000250"/>
            <a:ext cx="7770813" cy="308491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TGaj</a:t>
            </a:r>
            <a:r>
              <a:rPr lang="en-US" sz="1200" dirty="0"/>
              <a:t> – </a:t>
            </a:r>
            <a:r>
              <a:rPr lang="en-US" sz="1200" dirty="0" err="1"/>
              <a:t>Jiamin</a:t>
            </a:r>
            <a:r>
              <a:rPr lang="en-US" sz="1200" dirty="0"/>
              <a:t> CHEN – </a:t>
            </a:r>
            <a:r>
              <a:rPr lang="en-US" sz="1200" b="0" dirty="0">
                <a:hlinkClick r:id="rId3"/>
              </a:rPr>
              <a:t>jiamin.chen@mail01.huawei.com</a:t>
            </a:r>
            <a:r>
              <a:rPr lang="en-US" sz="1200" b="0" dirty="0"/>
              <a:t> , </a:t>
            </a:r>
            <a:r>
              <a:rPr lang="en-US" sz="1200" dirty="0" err="1"/>
              <a:t>Shiwen</a:t>
            </a:r>
            <a:r>
              <a:rPr lang="en-US" sz="1200" dirty="0"/>
              <a:t> He – </a:t>
            </a:r>
            <a:r>
              <a:rPr lang="en-US" sz="1200" b="0" u="sng" dirty="0">
                <a:hlinkClick r:id="rId4"/>
              </a:rPr>
              <a:t>shiwenhe@seu.edu.cn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TGak</a:t>
            </a:r>
            <a:r>
              <a:rPr lang="en-US" sz="1200" dirty="0"/>
              <a:t> – Donald Eastlake – </a:t>
            </a:r>
            <a:r>
              <a:rPr lang="en-US" sz="1200" b="0" dirty="0">
                <a:hlinkClick r:id="rId5"/>
              </a:rPr>
              <a:t>d3e3e3@gmail.com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TGaq</a:t>
            </a:r>
            <a:r>
              <a:rPr lang="en-US" sz="1200" dirty="0"/>
              <a:t> – Lee Armstrong – </a:t>
            </a:r>
            <a:r>
              <a:rPr lang="en-US" sz="1200" b="0" dirty="0">
                <a:solidFill>
                  <a:schemeClr val="accent2"/>
                </a:solidFill>
                <a:hlinkClick r:id="rId6"/>
              </a:rPr>
              <a:t>LRA@tiac.net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TGax</a:t>
            </a:r>
            <a:r>
              <a:rPr lang="en-US" sz="1200" b="1" dirty="0"/>
              <a:t> – Robert Stacey </a:t>
            </a:r>
            <a:r>
              <a:rPr lang="en-US" sz="1200" dirty="0"/>
              <a:t>– </a:t>
            </a:r>
            <a:r>
              <a:rPr lang="en-US" sz="1200" dirty="0">
                <a:hlinkClick r:id="rId7"/>
              </a:rPr>
              <a:t>robert.stacey@intel.com</a:t>
            </a:r>
            <a:r>
              <a:rPr lang="en-US" sz="1200" dirty="0"/>
              <a:t> 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TGay</a:t>
            </a:r>
            <a:r>
              <a:rPr lang="en-US" sz="1200" b="1" dirty="0"/>
              <a:t> – Carlos </a:t>
            </a:r>
            <a:r>
              <a:rPr lang="en-US" sz="1200" b="1" dirty="0" err="1"/>
              <a:t>Cordeiro</a:t>
            </a:r>
            <a:r>
              <a:rPr lang="en-US" sz="1200" b="1" dirty="0"/>
              <a:t> </a:t>
            </a:r>
            <a:r>
              <a:rPr lang="en-US" sz="1200" dirty="0"/>
              <a:t>– </a:t>
            </a:r>
            <a:r>
              <a:rPr lang="en-US" sz="1200" dirty="0">
                <a:hlinkClick r:id="rId8"/>
              </a:rPr>
              <a:t>carlos.cordeiro@intel.com</a:t>
            </a:r>
            <a:r>
              <a:rPr lang="en-US" sz="1200" dirty="0"/>
              <a:t> 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TGaz</a:t>
            </a:r>
            <a:r>
              <a:rPr lang="en-US" sz="1200" b="1" dirty="0"/>
              <a:t> – Chao Chun Wang </a:t>
            </a:r>
            <a:r>
              <a:rPr lang="en-US" sz="1200" dirty="0"/>
              <a:t>– </a:t>
            </a:r>
            <a:r>
              <a:rPr lang="en-US" sz="1200" dirty="0">
                <a:hlinkClick r:id="rId9"/>
              </a:rPr>
              <a:t>chaochun.wang@mediatek.com</a:t>
            </a:r>
            <a:r>
              <a:rPr lang="en-US" sz="1200" dirty="0"/>
              <a:t>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TGba</a:t>
            </a:r>
            <a:r>
              <a:rPr lang="en-US" sz="1200" b="1" dirty="0"/>
              <a:t> – Po-kai Huang </a:t>
            </a:r>
            <a:r>
              <a:rPr lang="en-US" sz="1200" dirty="0"/>
              <a:t>– </a:t>
            </a:r>
            <a:r>
              <a:rPr lang="en-US" sz="1200" dirty="0">
                <a:hlinkClick r:id="rId10"/>
              </a:rPr>
              <a:t>po-kai.huang@intel.com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REVmd</a:t>
            </a:r>
            <a:r>
              <a:rPr lang="en-US" sz="1200" dirty="0"/>
              <a:t> –Emily Qi – </a:t>
            </a:r>
            <a:r>
              <a:rPr lang="en-US" sz="1200" b="0" dirty="0">
                <a:hlinkClick r:id="rId11"/>
              </a:rPr>
              <a:t>emily.h.qi@intel.com</a:t>
            </a:r>
            <a:r>
              <a:rPr lang="en-US" sz="1200" dirty="0"/>
              <a:t>, Edward Au – </a:t>
            </a:r>
            <a:r>
              <a:rPr lang="en-US" sz="1200" b="0" u="sng" dirty="0">
                <a:hlinkClick r:id="rId12"/>
              </a:rPr>
              <a:t>edward.ks.au@huawei.com</a:t>
            </a:r>
            <a:r>
              <a:rPr lang="en-US" sz="1200" dirty="0"/>
              <a:t>, </a:t>
            </a:r>
          </a:p>
          <a:p>
            <a:pPr marL="257175" lvl="1" indent="-257175">
              <a:buFontTx/>
              <a:buChar char="•"/>
            </a:pPr>
            <a:r>
              <a:rPr lang="en-US" sz="1200" dirty="0"/>
              <a:t>Editors Emeritus:</a:t>
            </a:r>
          </a:p>
          <a:p>
            <a:pPr lvl="1"/>
            <a:r>
              <a:rPr lang="en-US" sz="788" dirty="0" err="1"/>
              <a:t>TGaa</a:t>
            </a:r>
            <a:r>
              <a:rPr lang="en-US" sz="788" dirty="0"/>
              <a:t> – Alex Ashley – </a:t>
            </a:r>
            <a:r>
              <a:rPr lang="en-US" sz="788" dirty="0">
                <a:hlinkClick r:id="rId13"/>
              </a:rPr>
              <a:t>alex.ashley@hotmail.co.uk</a:t>
            </a:r>
            <a:r>
              <a:rPr lang="en-US" sz="788" dirty="0"/>
              <a:t>	</a:t>
            </a:r>
          </a:p>
          <a:p>
            <a:pPr lvl="1"/>
            <a:r>
              <a:rPr lang="en-US" sz="788" dirty="0" err="1"/>
              <a:t>TGac</a:t>
            </a:r>
            <a:r>
              <a:rPr lang="en-US" sz="788" dirty="0"/>
              <a:t> – Robert Stacey – </a:t>
            </a:r>
            <a:r>
              <a:rPr lang="en-US" sz="788" dirty="0">
                <a:hlinkClick r:id="rId7"/>
              </a:rPr>
              <a:t>robert.stacey@intel.com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TGad</a:t>
            </a:r>
            <a:r>
              <a:rPr lang="en-US" sz="788" dirty="0"/>
              <a:t> – Carlos Cordeiro – </a:t>
            </a:r>
            <a:r>
              <a:rPr lang="en-US" sz="788" dirty="0">
                <a:hlinkClick r:id="rId8"/>
              </a:rPr>
              <a:t>carlos.cordeiro@intel.com</a:t>
            </a:r>
            <a:r>
              <a:rPr lang="en-US" sz="788" dirty="0"/>
              <a:t>  </a:t>
            </a:r>
          </a:p>
          <a:p>
            <a:pPr lvl="1"/>
            <a:r>
              <a:rPr lang="en-US" sz="788" dirty="0" err="1"/>
              <a:t>TGae</a:t>
            </a:r>
            <a:r>
              <a:rPr lang="en-US" sz="788" dirty="0"/>
              <a:t> – Henry </a:t>
            </a:r>
            <a:r>
              <a:rPr lang="en-US" sz="788" dirty="0" err="1"/>
              <a:t>Ptasinski</a:t>
            </a:r>
            <a:r>
              <a:rPr lang="en-US" sz="788" dirty="0"/>
              <a:t> – </a:t>
            </a:r>
            <a:r>
              <a:rPr lang="en-US" sz="788" dirty="0">
                <a:hlinkClick r:id="rId14"/>
              </a:rPr>
              <a:t>henry@LOGOUT.COM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TGaf</a:t>
            </a:r>
            <a:r>
              <a:rPr lang="en-US" sz="788" dirty="0"/>
              <a:t> – Peter Ecclesine – </a:t>
            </a:r>
            <a:r>
              <a:rPr lang="en-US" sz="788" dirty="0">
                <a:hlinkClick r:id="rId15"/>
              </a:rPr>
              <a:t>petere@ieee.org</a:t>
            </a:r>
            <a:r>
              <a:rPr lang="en-US" sz="788" dirty="0"/>
              <a:t>  </a:t>
            </a:r>
          </a:p>
          <a:p>
            <a:pPr lvl="1"/>
            <a:r>
              <a:rPr lang="en-US" sz="788" dirty="0" err="1"/>
              <a:t>REVmc</a:t>
            </a:r>
            <a:r>
              <a:rPr lang="en-US" sz="788" dirty="0"/>
              <a:t> – Adrian Stephens – </a:t>
            </a:r>
            <a:r>
              <a:rPr lang="en-US" sz="788" dirty="0">
                <a:hlinkClick r:id="rId16"/>
              </a:rPr>
              <a:t>adrian.p.stephens@ieee.org</a:t>
            </a:r>
            <a:r>
              <a:rPr lang="en-US" sz="788" dirty="0"/>
              <a:t> , Edward Au – </a:t>
            </a:r>
            <a:r>
              <a:rPr lang="en-US" sz="788" u="sng" dirty="0">
                <a:hlinkClick r:id="rId12"/>
              </a:rPr>
              <a:t>edward.ks.au@huawei.com</a:t>
            </a:r>
            <a:r>
              <a:rPr lang="en-US" sz="788" dirty="0"/>
              <a:t>, Emily Qi – </a:t>
            </a:r>
            <a:r>
              <a:rPr lang="en-US" sz="788" dirty="0">
                <a:hlinkClick r:id="rId11"/>
              </a:rPr>
              <a:t>emily.h.qi@intel.com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TGai</a:t>
            </a:r>
            <a:r>
              <a:rPr lang="en-US" sz="788" dirty="0"/>
              <a:t> - </a:t>
            </a:r>
            <a:r>
              <a:rPr lang="en-US" sz="788" dirty="0">
                <a:hlinkClick r:id="rId6"/>
              </a:rPr>
              <a:t>LRA@tiac.net</a:t>
            </a:r>
            <a:r>
              <a:rPr lang="en-US" sz="788" dirty="0"/>
              <a:t>, Ping FANG </a:t>
            </a:r>
            <a:r>
              <a:rPr lang="en-US" sz="788" dirty="0">
                <a:hlinkClick r:id="rId17"/>
              </a:rPr>
              <a:t>Ping.FANG@huawei.com </a:t>
            </a:r>
            <a:endParaRPr lang="en-US" sz="788" dirty="0"/>
          </a:p>
          <a:p>
            <a:pPr lvl="1"/>
            <a:r>
              <a:rPr lang="en-US" sz="788" dirty="0" err="1"/>
              <a:t>TGah</a:t>
            </a:r>
            <a:r>
              <a:rPr lang="en-US" sz="788" dirty="0"/>
              <a:t> – </a:t>
            </a:r>
            <a:r>
              <a:rPr lang="en-US" sz="788" dirty="0" err="1"/>
              <a:t>Yongho</a:t>
            </a:r>
            <a:r>
              <a:rPr lang="en-US" sz="788" dirty="0"/>
              <a:t> </a:t>
            </a:r>
            <a:r>
              <a:rPr lang="en-US" sz="788" dirty="0" err="1"/>
              <a:t>Seok</a:t>
            </a:r>
            <a:r>
              <a:rPr lang="en-US" sz="788" dirty="0"/>
              <a:t> </a:t>
            </a:r>
            <a:r>
              <a:rPr lang="en-US" sz="788" dirty="0">
                <a:hlinkClick r:id="rId18"/>
              </a:rPr>
              <a:t>yongho.seok@gmail.com</a:t>
            </a:r>
            <a:r>
              <a:rPr lang="en-US" sz="788" dirty="0"/>
              <a:t>,  Alfred </a:t>
            </a:r>
            <a:r>
              <a:rPr lang="en-US" sz="788" dirty="0" err="1"/>
              <a:t>Asterjadhi</a:t>
            </a:r>
            <a:r>
              <a:rPr lang="en-US" sz="788" dirty="0"/>
              <a:t> – </a:t>
            </a:r>
            <a:r>
              <a:rPr lang="en-US" sz="788" dirty="0">
                <a:hlinkClick r:id="rId19"/>
              </a:rPr>
              <a:t>aasterja@qti.qualcomm.com</a:t>
            </a:r>
            <a:r>
              <a:rPr lang="en-US" sz="788" dirty="0"/>
              <a:t>   </a:t>
            </a:r>
          </a:p>
          <a:p>
            <a:pPr lvl="1"/>
            <a:r>
              <a:rPr lang="en-US" sz="788" dirty="0" err="1"/>
              <a:t>TGaq</a:t>
            </a:r>
            <a:r>
              <a:rPr lang="en-US" sz="788" dirty="0"/>
              <a:t> – Dan Gal –  </a:t>
            </a:r>
            <a:r>
              <a:rPr lang="en-US" sz="788" dirty="0">
                <a:hlinkClick r:id="rId20"/>
              </a:rPr>
              <a:t>ddrgal@gmail.com</a:t>
            </a:r>
            <a:r>
              <a:rPr lang="en-US" sz="788" dirty="0"/>
              <a:t> </a:t>
            </a:r>
          </a:p>
          <a:p>
            <a:pPr lvl="1"/>
            <a:endParaRPr lang="en-US" sz="1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2018-01-19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/>
              <a:t>Slide </a:t>
            </a:r>
            <a:fld id="{5C54AB6B-C76C-43C0-8CF9-4AA7315BEFF1}" type="slidenum">
              <a:rPr lang="en-GB" smtClean="0"/>
              <a:pPr/>
              <a:t>90</a:t>
            </a:fld>
            <a:endParaRPr lang="en-GB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11-18-0269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Tim Godfrey, EPRI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693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640"/>
            <a:ext cx="7772400" cy="44716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Review of ITU document </a:t>
            </a:r>
            <a:r>
              <a:rPr lang="en-US" b="1" dirty="0"/>
              <a:t>ITU-R  SM.2351-2 </a:t>
            </a:r>
            <a:r>
              <a:rPr lang="en-US" dirty="0"/>
              <a:t>with input to wireless characteristics matrix</a:t>
            </a:r>
          </a:p>
          <a:p>
            <a:pPr lvl="1"/>
            <a:r>
              <a:rPr lang="en-US" dirty="0"/>
              <a:t>Review of Liaison Document from IEEE PES Power Systems Communications and Cyber-Security Committee Task Force S6: "Standards for integrating Home Automation IoT to Power Utilities Communication Systems”</a:t>
            </a:r>
          </a:p>
          <a:p>
            <a:pPr lvl="2"/>
            <a:r>
              <a:rPr lang="en-US" dirty="0"/>
              <a:t>Original and commented version Available in 802.24 private area</a:t>
            </a:r>
          </a:p>
          <a:p>
            <a:pPr lvl="2"/>
            <a:r>
              <a:rPr lang="en-US" dirty="0"/>
              <a:t>Comments will be forwarded back to S6 after March Plenary prior to the PES May meetings</a:t>
            </a:r>
          </a:p>
          <a:p>
            <a:pPr lvl="1"/>
            <a:r>
              <a:rPr lang="en-US" dirty="0"/>
              <a:t>Presentation and discussion on contribution “Internet Practice and IoT” from Demir </a:t>
            </a:r>
            <a:r>
              <a:rPr lang="en-US" dirty="0" err="1"/>
              <a:t>Rakanovic</a:t>
            </a:r>
            <a:r>
              <a:rPr lang="en-US" dirty="0"/>
              <a:t>   (</a:t>
            </a:r>
            <a:r>
              <a:rPr lang="en-US" dirty="0">
                <a:hlinkClick r:id="rId2"/>
              </a:rPr>
              <a:t>24-18-0003r0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January 2018 Agenda: 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24-18-0001r1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24-18-0002r2</a:t>
            </a:r>
            <a:endParaRPr lang="en-US" dirty="0"/>
          </a:p>
          <a:p>
            <a:r>
              <a:rPr lang="en-US" dirty="0"/>
              <a:t>Minutes			</a:t>
            </a:r>
            <a:r>
              <a:rPr lang="en-US" dirty="0">
                <a:hlinkClick r:id="rId5"/>
              </a:rPr>
              <a:t>24-18-0004r0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91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D063D36-5E48-4AA4-ACDF-2E0C987640A1}"/>
              </a:ext>
            </a:extLst>
          </p:cNvPr>
          <p:cNvGrpSpPr/>
          <p:nvPr/>
        </p:nvGrpSpPr>
        <p:grpSpPr>
          <a:xfrm>
            <a:off x="1763688" y="764704"/>
            <a:ext cx="5398368" cy="936104"/>
            <a:chOff x="827584" y="1412776"/>
            <a:chExt cx="7704856" cy="1440160"/>
          </a:xfrm>
        </p:grpSpPr>
        <p:sp>
          <p:nvSpPr>
            <p:cNvPr id="4" name="Rectangle 3"/>
            <p:cNvSpPr/>
            <p:nvPr/>
          </p:nvSpPr>
          <p:spPr bwMode="auto">
            <a:xfrm>
              <a:off x="2051720" y="1412776"/>
              <a:ext cx="518457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b="1" dirty="0"/>
                <a:t>802.24 Vertical Applications TAG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7584" y="2348880"/>
              <a:ext cx="374441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/>
                <a:t>802.24.1 Smart Grid TG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88024" y="2348880"/>
              <a:ext cx="3744416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802.24.2 IoT TG</a:t>
              </a:r>
            </a:p>
          </p:txBody>
        </p:sp>
        <p:cxnSp>
          <p:nvCxnSpPr>
            <p:cNvPr id="10" name="Elbow Connector 9"/>
            <p:cNvCxnSpPr>
              <a:stCxn id="4" idx="2"/>
              <a:endCxn id="7" idx="0"/>
            </p:cNvCxnSpPr>
            <p:nvPr/>
          </p:nvCxnSpPr>
          <p:spPr bwMode="auto">
            <a:xfrm rot="5400000">
              <a:off x="3455876" y="1160748"/>
              <a:ext cx="432048" cy="1944216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Elbow Connector 11"/>
            <p:cNvCxnSpPr>
              <a:stCxn id="4" idx="2"/>
              <a:endCxn id="8" idx="0"/>
            </p:cNvCxnSpPr>
            <p:nvPr/>
          </p:nvCxnSpPr>
          <p:spPr bwMode="auto">
            <a:xfrm rot="16200000" flipH="1">
              <a:off x="5436096" y="1124744"/>
              <a:ext cx="432048" cy="2016224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</a:t>
            </a:r>
            <a:r>
              <a:rPr lang="en-US" sz="1200" b="0" dirty="0" smtClean="0"/>
              <a:t>2/2 </a:t>
            </a:r>
            <a:r>
              <a:rPr lang="en-US" sz="1200" b="0" dirty="0"/>
              <a:t>of 11-18-0269 by Tim Godfrey, EPRI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6951231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2018-01-16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11-18-0020 by Dorothy Stanley, HPE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</a:t>
            </a:r>
            <a:r>
              <a:rPr lang="en-US" dirty="0"/>
              <a:t>January 2018.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14-20, </a:t>
            </a:r>
            <a:r>
              <a:rPr lang="en-US" dirty="0"/>
              <a:t>2018 –  </a:t>
            </a:r>
            <a:r>
              <a:rPr lang="en-US" dirty="0" smtClean="0"/>
              <a:t>Montreal</a:t>
            </a:r>
          </a:p>
          <a:p>
            <a:pPr lvl="1"/>
            <a:r>
              <a:rPr lang="en-US" dirty="0" smtClean="0"/>
              <a:t>November 3-9, 2018 - TBD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Agenda topics included: YANG Models, Low Latency, Time Sensitive Networking/DETNET, </a:t>
            </a:r>
            <a:r>
              <a:rPr lang="en-US" sz="1600" dirty="0" err="1" smtClean="0"/>
              <a:t>FlexE</a:t>
            </a:r>
            <a:r>
              <a:rPr lang="en-US" sz="1600" dirty="0" smtClean="0"/>
              <a:t>, </a:t>
            </a:r>
            <a:r>
              <a:rPr lang="en-US" sz="1600" dirty="0"/>
              <a:t>Networking Slicing, 48-bit and 64-bit MAC addresses </a:t>
            </a:r>
            <a:r>
              <a:rPr lang="en-US" sz="1600" dirty="0" smtClean="0"/>
              <a:t>interworking, 5G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Teleconference held 2017-10-16 – no new 802.11 items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802.11 related items being discussion/tracked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CAPWAP</a:t>
            </a:r>
            <a:r>
              <a:rPr lang="en-US" sz="1600" dirty="0"/>
              <a:t>, </a:t>
            </a:r>
            <a:r>
              <a:rPr lang="en-US" sz="1600" dirty="0" smtClean="0"/>
              <a:t>one remaining experimental draft:  </a:t>
            </a:r>
            <a:r>
              <a:rPr lang="en-US" sz="1600" dirty="0">
                <a:hlinkClick r:id="rId4"/>
              </a:rPr>
              <a:t>https://datatracker.ietf.org/doc/draft-ietf-opsawg-capwap-alt-tunnel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Intelligent Transportation Systems (ITS</a:t>
            </a:r>
            <a:r>
              <a:rPr lang="en-GB" sz="1600" dirty="0" smtClean="0"/>
              <a:t>)- IETF IP Wireless Access in Vehicular Environments  </a:t>
            </a:r>
            <a:r>
              <a:rPr lang="en-GB" sz="1600" dirty="0" err="1" smtClean="0">
                <a:hlinkClick r:id="rId5"/>
              </a:rPr>
              <a:t>ipwave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related work – feedback requested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IETF last call ongoing for </a:t>
            </a:r>
            <a:r>
              <a:rPr lang="en-US" dirty="0"/>
              <a:t>IPv6 over Networks of Resource-constrained </a:t>
            </a:r>
            <a:r>
              <a:rPr lang="en-US" dirty="0" smtClean="0"/>
              <a:t>Nodes (6LO) draft: “An update to 6LO ND”, see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tools.ietf.org/html/draft-ietf-6lo-rfc6775-update-10</a:t>
            </a:r>
            <a:r>
              <a:rPr lang="en-US" dirty="0" smtClean="0"/>
              <a:t> </a:t>
            </a:r>
            <a:endParaRPr lang="en-US" u="sng" dirty="0" smtClean="0"/>
          </a:p>
          <a:p>
            <a:pPr lvl="1"/>
            <a:r>
              <a:rPr lang="en-US" dirty="0" smtClean="0"/>
              <a:t>6LoWPAN Neighbor Discovery </a:t>
            </a:r>
            <a:r>
              <a:rPr lang="en-US" dirty="0"/>
              <a:t>for </a:t>
            </a:r>
            <a:r>
              <a:rPr lang="en-US" dirty="0" err="1" smtClean="0"/>
              <a:t>LoWPANs</a:t>
            </a:r>
            <a:r>
              <a:rPr lang="en-US" dirty="0"/>
              <a:t> </a:t>
            </a:r>
            <a:r>
              <a:rPr lang="en-US" dirty="0" smtClean="0"/>
              <a:t>was initially used only </a:t>
            </a:r>
            <a:r>
              <a:rPr lang="en-US" dirty="0"/>
              <a:t>for duplicate address </a:t>
            </a:r>
            <a:r>
              <a:rPr lang="en-US" dirty="0" smtClean="0"/>
              <a:t>detection. </a:t>
            </a:r>
          </a:p>
          <a:p>
            <a:pPr lvl="1"/>
            <a:r>
              <a:rPr lang="en-US" dirty="0" smtClean="0"/>
              <a:t>Now being extended </a:t>
            </a:r>
            <a:r>
              <a:rPr lang="en-US" dirty="0"/>
              <a:t>as a Layer-3 association process that enables IPv6 ND proxy operations.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othing </a:t>
            </a:r>
            <a:r>
              <a:rPr lang="en-US" dirty="0"/>
              <a:t>prevents its use in higher power environments such as </a:t>
            </a:r>
            <a:r>
              <a:rPr lang="en-US" dirty="0" smtClean="0"/>
              <a:t>802.11</a:t>
            </a:r>
          </a:p>
          <a:p>
            <a:r>
              <a:rPr lang="en-US" dirty="0" smtClean="0"/>
              <a:t>Invitation/request for review and feedback from 802.11 members, send to any comments to </a:t>
            </a:r>
            <a:r>
              <a:rPr lang="en-GB" dirty="0" smtClean="0">
                <a:hlinkClick r:id="rId4"/>
              </a:rPr>
              <a:t>6lo@ietf.org</a:t>
            </a:r>
            <a:r>
              <a:rPr lang="en-GB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YANG </a:t>
            </a:r>
            <a:r>
              <a:rPr lang="en-US" dirty="0"/>
              <a:t>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www.ietf.org/blog/2017/04/yang-catalog-latest-development-ietf-98-hackathon/Insights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>
                <a:hlinkClick r:id="rId4"/>
              </a:rPr>
              <a:t>https://yangcatalog.org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tools.ietf.org/html/draft-perkins-intarea-multicast-ieee802-03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GB" sz="1600" u="sng" dirty="0">
                <a:hlinkClick r:id="rId6"/>
              </a:rPr>
              <a:t>https://www.ietf.org/id/draft-mcbride-mboned-wifi-mcast-problem-statement-01.txt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See</a:t>
            </a:r>
            <a:r>
              <a:rPr lang="en-US" sz="2000" b="1" dirty="0" smtClean="0"/>
              <a:t> </a:t>
            </a:r>
            <a:r>
              <a:rPr lang="en-GB" sz="2000" dirty="0" smtClean="0">
                <a:hlinkClick r:id="rId7"/>
              </a:rPr>
              <a:t>https://www.ietf.org/proceedings/98/slides/slides-98-intarea-80211-multicast-testbed-and-results-00.pdf</a:t>
            </a:r>
            <a:r>
              <a:rPr lang="en-GB" sz="2000" dirty="0" smtClean="0"/>
              <a:t> ; </a:t>
            </a:r>
          </a:p>
          <a:p>
            <a:pPr lvl="1">
              <a:lnSpc>
                <a:spcPct val="80000"/>
              </a:lnSpc>
            </a:pPr>
            <a:r>
              <a:rPr lang="en-GB" sz="1600" dirty="0" err="1" smtClean="0"/>
              <a:t>TGmd</a:t>
            </a:r>
            <a:r>
              <a:rPr lang="en-GB" sz="1600" dirty="0" smtClean="0"/>
              <a:t> teleconference held  with the authors 2017-05-30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US" sz="1600" b="1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87838</TotalTime>
  <Words>8756</Words>
  <Application>Microsoft Office PowerPoint</Application>
  <PresentationFormat>On-screen Show (4:3)</PresentationFormat>
  <Paragraphs>1856</Paragraphs>
  <Slides>110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1" baseType="lpstr">
      <vt:lpstr>Arial Unicode MS</vt:lpstr>
      <vt:lpstr>MS Gothic</vt:lpstr>
      <vt:lpstr>MS PGothic</vt:lpstr>
      <vt:lpstr>MS PGothic</vt:lpstr>
      <vt:lpstr>Arial</vt:lpstr>
      <vt:lpstr>Calibri</vt:lpstr>
      <vt:lpstr>Gulim</vt:lpstr>
      <vt:lpstr>Times New Roman</vt:lpstr>
      <vt:lpstr>Wingdings</vt:lpstr>
      <vt:lpstr>Default Design</vt:lpstr>
      <vt:lpstr>Document</vt:lpstr>
      <vt:lpstr>802.11 January 2018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(Jan 2018)</vt:lpstr>
      <vt:lpstr>Volunteer Editor Contacts</vt:lpstr>
      <vt:lpstr>MIB discussion</vt:lpstr>
      <vt:lpstr>802.11 Style Guide</vt:lpstr>
      <vt:lpstr>Editor Amendment Ordering</vt:lpstr>
      <vt:lpstr>Draft Development Snapshot</vt:lpstr>
      <vt:lpstr>MIB Style, Visio and Frame Practices</vt:lpstr>
      <vt:lpstr>PowerPoint Presentation</vt:lpstr>
      <vt:lpstr>PowerPoint Presentation</vt:lpstr>
      <vt:lpstr>802.11 AANI SC – January 2018</vt:lpstr>
      <vt:lpstr>Meeting Report/Minutes/Summary 1/2</vt:lpstr>
      <vt:lpstr>Meeting Report/Minutes/Summary 2/2</vt:lpstr>
      <vt:lpstr>Call for Contributions</vt:lpstr>
      <vt:lpstr>PowerPoint Presentation</vt:lpstr>
      <vt:lpstr>ARC Closing Report </vt:lpstr>
      <vt:lpstr>Abstract</vt:lpstr>
      <vt:lpstr>Work Completed</vt:lpstr>
      <vt:lpstr>Work Completed</vt:lpstr>
      <vt:lpstr>Work Completed (cont)</vt:lpstr>
      <vt:lpstr>Work Completed</vt:lpstr>
      <vt:lpstr>Teleconference(s)</vt:lpstr>
      <vt:lpstr>March 2018 Plans</vt:lpstr>
      <vt:lpstr>IEEE 802.11 Coexistence SC closing report in Irvine in January 2018</vt:lpstr>
      <vt:lpstr>IEEE 802.11 Coexistence SC achieved its goals as an effective discussion forum for coexistence issues</vt:lpstr>
      <vt:lpstr>IEEE 802.11 Coexistence SC achieved its goals as an effective discussion forum for coexistence issues</vt:lpstr>
      <vt:lpstr>The SC is proposing a motion of support for WFA LS to 3GPP RAN4 in relation to testing</vt:lpstr>
      <vt:lpstr>IEEE 802.11 Coexistence SC will continue its work in  Chicago before ETSI BRAN meeting in late Mar 2018 </vt:lpstr>
      <vt:lpstr>WNG SC Closing Report</vt:lpstr>
      <vt:lpstr>Abstract</vt:lpstr>
      <vt:lpstr>PowerPoint Presentation</vt:lpstr>
      <vt:lpstr>IEEE 802 JTC1 Standing Committee Jan 2018 (Irvine) closing report</vt:lpstr>
      <vt:lpstr>IEEE 802 JTC1 SC focused on executing PSDO process &amp; reviewing progress of SC6 Security ad hoc</vt:lpstr>
      <vt:lpstr>The IEEE 802 JTC1 SC will execute the PSDO process in Chicago in Mar 2018</vt:lpstr>
      <vt:lpstr>TGmd January 2018 Closing Report</vt:lpstr>
      <vt:lpstr>Abstract</vt:lpstr>
      <vt:lpstr>Work completed this week  </vt:lpstr>
      <vt:lpstr>TGmd schedule - unchanged </vt:lpstr>
      <vt:lpstr>Plans for Jan - April </vt:lpstr>
      <vt:lpstr>PowerPoint Presentation</vt:lpstr>
      <vt:lpstr>PowerPoint Presentation</vt:lpstr>
      <vt:lpstr>References</vt:lpstr>
      <vt:lpstr>TGak January Closing Report </vt:lpstr>
      <vt:lpstr>TGak Closing Report</vt:lpstr>
      <vt:lpstr>TGak Closing Report</vt:lpstr>
      <vt:lpstr>TGaq Closing Report</vt:lpstr>
      <vt:lpstr>Abstract</vt:lpstr>
      <vt:lpstr>PowerPoint Presentation</vt:lpstr>
      <vt:lpstr>PowerPoint Presentation</vt:lpstr>
      <vt:lpstr>TGax January 2018 Closing Report</vt:lpstr>
      <vt:lpstr>Abstract</vt:lpstr>
      <vt:lpstr>Work Completed</vt:lpstr>
      <vt:lpstr>March 2018 Goals</vt:lpstr>
      <vt:lpstr>Conference Call Times</vt:lpstr>
      <vt:lpstr>Task Group AY  January 2018 Closing Report</vt:lpstr>
      <vt:lpstr>Abstract</vt:lpstr>
      <vt:lpstr>PowerPoint Presentation</vt:lpstr>
      <vt:lpstr>PowerPoint Presentation</vt:lpstr>
      <vt:lpstr>PowerPoint Presentation</vt:lpstr>
      <vt:lpstr>TGaz Next Generation Positioning  Jan. Closing Report</vt:lpstr>
      <vt:lpstr>Abstract</vt:lpstr>
      <vt:lpstr>TG Status And Work Completed</vt:lpstr>
      <vt:lpstr>Goals For March Meeting</vt:lpstr>
      <vt:lpstr>Teleconference Schedule</vt:lpstr>
      <vt:lpstr>TGba January 2018 Closing Report</vt:lpstr>
      <vt:lpstr>Abstract</vt:lpstr>
      <vt:lpstr>Work Completed</vt:lpstr>
      <vt:lpstr>Goal for March 2018</vt:lpstr>
      <vt:lpstr>Teleconference Call Schedule</vt:lpstr>
      <vt:lpstr>Light Communications Study Group  January 2018 Closing Report</vt:lpstr>
      <vt:lpstr>PowerPoint Presentation</vt:lpstr>
      <vt:lpstr>PowerPoint Presentation</vt:lpstr>
      <vt:lpstr>PowerPoint Presentation</vt:lpstr>
      <vt:lpstr>PowerPoint Presentation</vt:lpstr>
      <vt:lpstr>RR-TAG (802.18) to 802.11 Liaison</vt:lpstr>
      <vt:lpstr>Items Reviewed/Discussed in the RR-TAG</vt:lpstr>
      <vt:lpstr>Items Reviewed/Discussed in the RR-TAG-2</vt:lpstr>
      <vt:lpstr>Items Reviewed/Discussed in the RR-TAG-3</vt:lpstr>
      <vt:lpstr>Items Reviewed/Discussed in the RR-TAG-4</vt:lpstr>
      <vt:lpstr>Additional</vt:lpstr>
      <vt:lpstr>Documents Approved</vt:lpstr>
      <vt:lpstr>Next</vt:lpstr>
      <vt:lpstr>802.18 Meeting Close</vt:lpstr>
      <vt:lpstr>802.24 Vertical Applications  Technical Advisory Group Liaison Report</vt:lpstr>
      <vt:lpstr>PowerPoint Presentation</vt:lpstr>
      <vt:lpstr>IEEE 802.11-IETF Liaison Report</vt:lpstr>
      <vt:lpstr>Abstract</vt:lpstr>
      <vt:lpstr>IETF Meetings</vt:lpstr>
      <vt:lpstr>IETF- IEEE 802 Liaison Activity  </vt:lpstr>
      <vt:lpstr>IoT related work – feedback requested</vt:lpstr>
      <vt:lpstr>YANG Model Catalog</vt:lpstr>
      <vt:lpstr>Multicast Topics</vt:lpstr>
      <vt:lpstr>IoT related work</vt:lpstr>
      <vt:lpstr>CAPPORT WG</vt:lpstr>
      <vt:lpstr>RADEXT WG</vt:lpstr>
      <vt:lpstr>Operations Area Working Group</vt:lpstr>
      <vt:lpstr>Transport Layer Security (TLS)</vt:lpstr>
      <vt:lpstr>Deterministic Networking (DETNET)</vt:lpstr>
      <vt:lpstr>IP Wireless Access in Vehicular Environments  (IPWAVE)</vt:lpstr>
      <vt:lpstr>References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January 2018</cp:keywords>
  <cp:lastModifiedBy>Stanley, Dorothy</cp:lastModifiedBy>
  <cp:revision>1506</cp:revision>
  <cp:lastPrinted>1998-02-10T13:28:06Z</cp:lastPrinted>
  <dcterms:created xsi:type="dcterms:W3CDTF">1998-02-10T13:07:52Z</dcterms:created>
  <dcterms:modified xsi:type="dcterms:W3CDTF">2018-01-26T23:19:44Z</dcterms:modified>
</cp:coreProperties>
</file>