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80" r:id="rId9"/>
    <p:sldId id="2360" r:id="rId10"/>
    <p:sldId id="2313" r:id="rId11"/>
    <p:sldId id="2355" r:id="rId12"/>
    <p:sldId id="2379" r:id="rId13"/>
    <p:sldId id="2288" r:id="rId14"/>
    <p:sldId id="2378" r:id="rId15"/>
    <p:sldId id="2345" r:id="rId16"/>
    <p:sldId id="2353" r:id="rId17"/>
    <p:sldId id="2354" r:id="rId18"/>
    <p:sldId id="2359" r:id="rId19"/>
    <p:sldId id="2361" r:id="rId20"/>
    <p:sldId id="2363" r:id="rId21"/>
    <p:sldId id="2377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CDCDE6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 varScale="1">
        <p:scale>
          <a:sx n="108" d="100"/>
          <a:sy n="108" d="100"/>
        </p:scale>
        <p:origin x="1986" y="10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802.11-18/0016r0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802.11-18/0016r0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802.11-18/0016r0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2018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802.11-18/0016r0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802.11-18/0016r0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802.11-18/0016r0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802.11-18/0016r0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802.11-18/0016r0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802.11-18/0016r0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802.11-18/0016r0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2018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802.11-18/0016r0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802.11-18/0016r0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802.11-18/0016r0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996179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8169" y="302439"/>
            <a:ext cx="3398431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802.11-18/0016r0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0378-02-AANI-reply-ls-to-reply-ls-from-3gpp-ran2-on-estimated-throughput-11-17-315r0.docx" TargetMode="External"/><Relationship Id="rId3" Type="http://schemas.openxmlformats.org/officeDocument/2006/relationships/hyperlink" Target="https://mentor.ieee.org/802.11/dcn/16/11-16-1101-10-0000-draft-ls-from-802-11-to-3gpp-ran-and-sa-on-imt-2020.docx" TargetMode="External"/><Relationship Id="rId7" Type="http://schemas.openxmlformats.org/officeDocument/2006/relationships/hyperlink" Target="https://mentor.ieee.org/802.11/dcn/17/11-17-0444-00-0000-liaison-from-3gpp-ran-on-radio-level-integration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5" Type="http://schemas.openxmlformats.org/officeDocument/2006/relationships/hyperlink" Target="https://mentor.ieee.org/802.11/dcn/17/11-17-0315-00-0000-liaison-statement-from-3gpp-ran2-on-estimated-wlan-throughput.doc" TargetMode="External"/><Relationship Id="rId10" Type="http://schemas.openxmlformats.org/officeDocument/2006/relationships/hyperlink" Target="https://mentor.ieee.org/802.11/dcn/17/11-17-0903-00-0000-liaison-statement-from-3gpp-tsg-sa-on-wlan-integration.doc" TargetMode="External"/><Relationship Id="rId4" Type="http://schemas.openxmlformats.org/officeDocument/2006/relationships/hyperlink" Target="https://mentor.ieee.org/802.11/dcn/16/11-16-1510-02-AANI-reply-to-liaison-from-3gpp-ran2-on-estimated-throughput-11-16-1384.docx" TargetMode="External"/><Relationship Id="rId9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6/11-16-0720-00-0arc-stacked-architecture-discussion.pptx" TargetMode="External"/><Relationship Id="rId3" Type="http://schemas.openxmlformats.org/officeDocument/2006/relationships/hyperlink" Target="https://mentor.ieee.org/802.11/dcn/15/11-15-0355-13-0arc-mib-truthvalue-usage-patterns.docx" TargetMode="External"/><Relationship Id="rId7" Type="http://schemas.openxmlformats.org/officeDocument/2006/relationships/hyperlink" Target="https://mentor.ieee.org/802.11/dcn/16/11-16-1512-00-0arc-glk-802-1q-bridge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0136-02-0arc-bridging-architecture-considerations.docx" TargetMode="External"/><Relationship Id="rId5" Type="http://schemas.openxmlformats.org/officeDocument/2006/relationships/hyperlink" Target="https://mentor.ieee.org/802.11/dcn/16/11-16-1436-01-0arc-yang-modelling-and-netconf-protocol-discussion.pptx" TargetMode="External"/><Relationship Id="rId10" Type="http://schemas.openxmlformats.org/officeDocument/2006/relationships/hyperlink" Target="https://mentor.ieee.org/802.11/dcn/14/11-14-1213-01-0arc-ap-arch-concepts-and-distribution-system-access.pptx" TargetMode="External"/><Relationship Id="rId4" Type="http://schemas.openxmlformats.org/officeDocument/2006/relationships/hyperlink" Target="https://mentor.ieee.org/802.11/dcn/18/11-18-0052-00-0arc-mib-truthvalue-usage-patterns-presentation.pptx" TargetMode="External"/><Relationship Id="rId9" Type="http://schemas.openxmlformats.org/officeDocument/2006/relationships/hyperlink" Target="https://mentor.ieee.org/802.11/dcn/15/11-15-0454-00-0arc-some-more-ds-architecture-concept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</a:t>
            </a:r>
            <a:r>
              <a:rPr lang="en-US" dirty="0" smtClean="0"/>
              <a:t>2018-01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2018-01-08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January 2018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100" y="2133600"/>
            <a:ext cx="8305800" cy="305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16 January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GB" sz="1800" dirty="0" smtClean="0"/>
              <a:t>“Broadcast Service </a:t>
            </a:r>
            <a:r>
              <a:rPr lang="en-GB" sz="1800" dirty="0"/>
              <a:t>on </a:t>
            </a:r>
            <a:r>
              <a:rPr lang="en-GB" sz="1800" dirty="0" smtClean="0"/>
              <a:t>WLAN” </a:t>
            </a:r>
            <a:r>
              <a:rPr lang="en-GB" sz="1800" dirty="0"/>
              <a:t>- Hitoshi Morioka (SRC Software</a:t>
            </a:r>
            <a:r>
              <a:rPr lang="en-GB" sz="1800" dirty="0" smtClean="0"/>
              <a:t>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GB" sz="18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11-17/1864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/>
              <a:t>January 2018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038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(11-17-1799)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 lvl="2">
              <a:defRPr/>
            </a:pPr>
            <a:r>
              <a:rPr lang="en-AU" dirty="0"/>
              <a:t>A number of ballots have recently passed without security related comments from the China NB; this is a positive development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Discuss SC6 security ad hoc progress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has 76 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8153400" cy="4267200"/>
          </a:xfrm>
        </p:spPr>
        <p:txBody>
          <a:bodyPr/>
          <a:lstStyle/>
          <a:p>
            <a:pPr>
              <a:defRPr/>
            </a:pPr>
            <a:r>
              <a:rPr lang="en-AU" altLang="en-US" dirty="0"/>
              <a:t>IEEE 802 has pushed </a:t>
            </a:r>
            <a:r>
              <a:rPr lang="en-AU" altLang="en-US" dirty="0" smtClean="0"/>
              <a:t>27 </a:t>
            </a:r>
            <a:r>
              <a:rPr lang="en-AU" altLang="en-US" dirty="0"/>
              <a:t>standards completely through the PSDO ratification process</a:t>
            </a:r>
          </a:p>
          <a:p>
            <a:pPr lvl="1">
              <a:defRPr/>
            </a:pPr>
            <a:r>
              <a:rPr lang="en-AU" altLang="en-US" dirty="0" smtClean="0"/>
              <a:t>14 </a:t>
            </a:r>
            <a:r>
              <a:rPr lang="en-AU" altLang="en-US" dirty="0"/>
              <a:t>more are about to join this list</a:t>
            </a:r>
          </a:p>
          <a:p>
            <a:pPr>
              <a:defRPr/>
            </a:pPr>
            <a:r>
              <a:rPr lang="en-AU" altLang="en-US" dirty="0"/>
              <a:t>IEEE 802 has </a:t>
            </a:r>
            <a:r>
              <a:rPr lang="en-AU" altLang="en-US" dirty="0" smtClean="0"/>
              <a:t>49 </a:t>
            </a:r>
            <a:r>
              <a:rPr lang="en-AU" altLang="en-US" dirty="0"/>
              <a:t>standards in the pipeline for ratification under the PSDO</a:t>
            </a:r>
          </a:p>
          <a:p>
            <a:pPr lvl="1">
              <a:defRPr/>
            </a:pPr>
            <a:r>
              <a:rPr lang="en-AU" altLang="en-US" dirty="0"/>
              <a:t>802.1: </a:t>
            </a:r>
            <a:r>
              <a:rPr lang="en-AU" altLang="en-US" dirty="0" smtClean="0"/>
              <a:t>17 </a:t>
            </a:r>
            <a:r>
              <a:rPr lang="en-AU" altLang="en-US" dirty="0"/>
              <a:t>in pipeline</a:t>
            </a:r>
          </a:p>
          <a:p>
            <a:pPr lvl="1">
              <a:defRPr/>
            </a:pPr>
            <a:r>
              <a:rPr lang="en-AU" altLang="en-US" dirty="0"/>
              <a:t>802.3: </a:t>
            </a:r>
            <a:r>
              <a:rPr lang="en-AU" altLang="en-US" dirty="0" smtClean="0"/>
              <a:t>15 </a:t>
            </a:r>
            <a:r>
              <a:rPr lang="en-AU" altLang="en-US" dirty="0"/>
              <a:t>in pipeline</a:t>
            </a:r>
          </a:p>
          <a:p>
            <a:pPr lvl="1">
              <a:defRPr/>
            </a:pPr>
            <a:r>
              <a:rPr lang="en-AU" altLang="en-US" dirty="0"/>
              <a:t>802.11: 10 in pipeline</a:t>
            </a:r>
          </a:p>
          <a:p>
            <a:pPr lvl="1">
              <a:defRPr/>
            </a:pPr>
            <a:r>
              <a:rPr lang="en-AU" altLang="en-US" dirty="0"/>
              <a:t>802.15: 3 in pipeline</a:t>
            </a:r>
          </a:p>
          <a:p>
            <a:pPr lvl="1">
              <a:defRPr/>
            </a:pPr>
            <a:r>
              <a:rPr lang="en-AU" altLang="en-US" dirty="0"/>
              <a:t>802.21: 3 in pipeline</a:t>
            </a:r>
          </a:p>
          <a:p>
            <a:pPr lvl="1">
              <a:defRPr/>
            </a:pPr>
            <a:r>
              <a:rPr lang="en-AU" altLang="en-US" dirty="0"/>
              <a:t>802.22: </a:t>
            </a:r>
            <a:r>
              <a:rPr lang="en-AU" altLang="en-US" dirty="0" smtClean="0"/>
              <a:t>1 </a:t>
            </a:r>
            <a:r>
              <a:rPr lang="en-AU" altLang="en-US" dirty="0"/>
              <a:t>in pipeline</a:t>
            </a:r>
          </a:p>
          <a:p>
            <a:pPr lvl="1"/>
            <a:endParaRPr lang="en-AU" altLang="en-US" sz="1800" dirty="0" smtClean="0"/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January 2018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2438400"/>
            <a:ext cx="82296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Since November 2017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Editors have produced D0.5, incorporating 11ai, 11ah and comment resolutions approved through the November 2017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3</a:t>
            </a:r>
            <a:r>
              <a:rPr lang="en-US" altLang="zh-CN" dirty="0" smtClean="0"/>
              <a:t> teleconferences held to continue comment </a:t>
            </a:r>
            <a:r>
              <a:rPr lang="en-US" altLang="zh-CN" dirty="0" smtClean="0"/>
              <a:t>resolution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2017 June comment collection: 368 comments (125 editorial, 243 technical); Approximately 240 comments approved/ready for motion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January 2018 meeting goals (6 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hear presentations,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March 2018</a:t>
            </a:r>
          </a:p>
          <a:p>
            <a:pPr lvl="1">
              <a:lnSpc>
                <a:spcPct val="90000"/>
              </a:lnSpc>
            </a:pPr>
            <a:r>
              <a:rPr lang="en-US" altLang="zh-CN" b="1" dirty="0" smtClean="0">
                <a:cs typeface="Arial" panose="020B0604020202020204" pitchFamily="34" charset="0"/>
                <a:sym typeface="Wingdings" panose="05000000000000000000" pitchFamily="2" charset="2"/>
              </a:rPr>
              <a:t>Tuesday PM1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: obsolete comment discussion, security topics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Objective: Initial Working Group Letter Ballot out of this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Comments: 11-17-0914, Agenda: 11-17-1871</a:t>
            </a: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January 2018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</a:t>
            </a:r>
            <a:r>
              <a:rPr lang="en-US" altLang="zh-CN" dirty="0" smtClean="0"/>
              <a:t>status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Changed publication order with 11ak/</a:t>
            </a:r>
            <a:r>
              <a:rPr lang="en-US" altLang="zh-CN" dirty="0" err="1"/>
              <a:t>aq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 err="1"/>
              <a:t>TGaj</a:t>
            </a:r>
            <a:r>
              <a:rPr lang="en-US" altLang="zh-CN" dirty="0"/>
              <a:t> D9.0 passed the 4</a:t>
            </a:r>
            <a:r>
              <a:rPr lang="en-US" altLang="zh-CN" baseline="30000" dirty="0"/>
              <a:t>th</a:t>
            </a:r>
            <a:r>
              <a:rPr lang="en-US" altLang="zh-CN" dirty="0"/>
              <a:t> Sponsor Ballot with 100% approval and 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Met the condition of  EC approval and was forwarded to </a:t>
            </a:r>
            <a:r>
              <a:rPr lang="en-US" altLang="zh-CN" dirty="0" err="1"/>
              <a:t>RevCom</a:t>
            </a:r>
            <a:r>
              <a:rPr lang="en-US" altLang="zh-CN" dirty="0"/>
              <a:t> for approval</a:t>
            </a:r>
          </a:p>
          <a:p>
            <a:pPr lvl="1"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err="1" smtClean="0"/>
              <a:t>TGaj</a:t>
            </a:r>
            <a:r>
              <a:rPr lang="en-US" altLang="zh-CN" dirty="0" smtClean="0"/>
              <a:t> not meeting in </a:t>
            </a:r>
            <a:r>
              <a:rPr lang="en-US" altLang="zh-CN" dirty="0" smtClean="0"/>
              <a:t>Irvine</a:t>
            </a:r>
            <a:endParaRPr lang="en-US" dirty="0"/>
          </a:p>
          <a:p>
            <a:pPr marL="457200" lvl="1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D. Eastlake, VC: Mark Hamilton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dirty="0"/>
              <a:t>Since the November 2017 meeting</a:t>
            </a:r>
          </a:p>
          <a:p>
            <a:pPr lvl="1"/>
            <a:r>
              <a:rPr lang="en-US" dirty="0"/>
              <a:t>P802.11ak Draft 6.0 was posted</a:t>
            </a:r>
          </a:p>
          <a:p>
            <a:pPr lvl="1"/>
            <a:r>
              <a:rPr lang="en-US" dirty="0"/>
              <a:t>A 10-day Sponsor Ballot recirculation was run producing one comment that was out of scope.</a:t>
            </a:r>
          </a:p>
          <a:p>
            <a:r>
              <a:rPr lang="en-US" dirty="0"/>
              <a:t>January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Approve minutes from Orlando and teleconferences since Orlando meeting.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Approve a submittal packet for P802.11ak Draft D6.0 to be sent to REVCOM.</a:t>
            </a:r>
          </a:p>
          <a:p>
            <a:r>
              <a:rPr lang="en-US" dirty="0"/>
              <a:t>January Agenda: See 11-17/1803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January 2018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7th Recirculation Sponsor Ballot (D14.0)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98% approval, 14 comments (1 Editorial, 13 Technical)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January 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2018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Next re-</a:t>
            </a:r>
            <a:r>
              <a:rPr lang="en-GB" altLang="en-US" dirty="0" err="1">
                <a:ea typeface="ＭＳ Ｐゴシック" pitchFamily="34" charset="-128"/>
              </a:rPr>
              <a:t>circ</a:t>
            </a:r>
            <a:r>
              <a:rPr lang="en-GB" altLang="en-US" dirty="0">
                <a:ea typeface="ＭＳ Ｐゴシック" pitchFamily="34" charset="-128"/>
              </a:rPr>
              <a:t> sponsor ballot to be considered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Ongoing. There remains some controversy with IEEE RAC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4 slots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Ask EC for (un)conditional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in March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11-17/1865r1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January 2018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91000"/>
          </a:xfrm>
        </p:spPr>
        <p:txBody>
          <a:bodyPr lIns="91440" tIns="45720" rIns="91440" bIns="45720"/>
          <a:lstStyle/>
          <a:p>
            <a:r>
              <a:rPr lang="en-CA" sz="2800" dirty="0"/>
              <a:t>Held a </a:t>
            </a:r>
            <a:r>
              <a:rPr lang="en-CA" sz="2800" dirty="0" err="1"/>
              <a:t>TGax</a:t>
            </a:r>
            <a:r>
              <a:rPr lang="en-CA" sz="2800" dirty="0"/>
              <a:t> ad hoc meeting during the period January 10-12 in San Diego to make progress on draft D2.0 comment resolution.</a:t>
            </a:r>
          </a:p>
          <a:p>
            <a:r>
              <a:rPr lang="en-CA" sz="2800" dirty="0"/>
              <a:t>Continue with the comment resolution during this meeting.</a:t>
            </a:r>
          </a:p>
          <a:p>
            <a:r>
              <a:rPr lang="en-US" sz="2800" dirty="0"/>
              <a:t>Agenda for this meeting is available  in document 11-17/1851r0.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January 2018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265613"/>
          </a:xfrm>
        </p:spPr>
        <p:txBody>
          <a:bodyPr lIns="91440" tIns="45720" rIns="91440" bIns="45720"/>
          <a:lstStyle/>
          <a:p>
            <a:pPr algn="just"/>
            <a:r>
              <a:rPr lang="en-CA" dirty="0"/>
              <a:t>Since the </a:t>
            </a:r>
            <a:r>
              <a:rPr lang="en-CA" dirty="0" smtClean="0"/>
              <a:t>November </a:t>
            </a:r>
            <a:r>
              <a:rPr lang="en-CA" dirty="0"/>
              <a:t>interim</a:t>
            </a:r>
          </a:p>
          <a:p>
            <a:pPr lvl="1" algn="just"/>
            <a:r>
              <a:rPr lang="en-CA" dirty="0" smtClean="0"/>
              <a:t>4 </a:t>
            </a:r>
            <a:r>
              <a:rPr lang="en-CA" dirty="0"/>
              <a:t>teleconference calls were held</a:t>
            </a:r>
          </a:p>
          <a:p>
            <a:pPr lvl="2" algn="just"/>
            <a:r>
              <a:rPr lang="en-CA" sz="2000" dirty="0"/>
              <a:t>Technical presentation</a:t>
            </a:r>
          </a:p>
          <a:p>
            <a:pPr lvl="2" algn="just"/>
            <a:r>
              <a:rPr lang="en-CA" sz="2000" dirty="0"/>
              <a:t>Comment assignment</a:t>
            </a:r>
          </a:p>
          <a:p>
            <a:r>
              <a:rPr lang="en-US" dirty="0" smtClean="0"/>
              <a:t>Goals </a:t>
            </a:r>
            <a:r>
              <a:rPr lang="en-US" dirty="0"/>
              <a:t>this week</a:t>
            </a:r>
          </a:p>
          <a:p>
            <a:pPr lvl="1"/>
            <a:r>
              <a:rPr lang="en-US" dirty="0" smtClean="0"/>
              <a:t>Comment </a:t>
            </a:r>
            <a:r>
              <a:rPr lang="en-US" dirty="0"/>
              <a:t>resolution against LB231 (D1.0)</a:t>
            </a:r>
          </a:p>
          <a:p>
            <a:pPr lvl="2"/>
            <a:r>
              <a:rPr lang="en-US" dirty="0"/>
              <a:t>Motion failed with 74.24% approval</a:t>
            </a:r>
          </a:p>
          <a:p>
            <a:pPr lvl="2"/>
            <a:r>
              <a:rPr lang="en-US" dirty="0"/>
              <a:t>1343 comments:  814 technical, 450 editorial, 79 general</a:t>
            </a:r>
          </a:p>
          <a:p>
            <a:pPr lvl="1"/>
            <a:r>
              <a:rPr lang="en-CA" dirty="0"/>
              <a:t>Technical presentations</a:t>
            </a:r>
          </a:p>
          <a:p>
            <a:r>
              <a:rPr lang="en-US" dirty="0" smtClean="0"/>
              <a:t>Agenda </a:t>
            </a:r>
            <a:r>
              <a:rPr lang="en-US" dirty="0"/>
              <a:t>for this meeting is available in document </a:t>
            </a:r>
            <a:r>
              <a:rPr lang="en-US" dirty="0" smtClean="0"/>
              <a:t>11-17/1830r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Open call for submissions towards amendment text and Spec Framework Document (SFD).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Group authorized technical editor for creation of initial amendment text document.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PAR and CSD changes to include secured location in process (pending IEEE-SA approval).</a:t>
            </a:r>
          </a:p>
          <a:p>
            <a:r>
              <a:rPr lang="en-US" sz="2000" dirty="0" smtClean="0"/>
              <a:t>November </a:t>
            </a:r>
            <a:r>
              <a:rPr lang="en-US" sz="2000" dirty="0" smtClean="0"/>
              <a:t>goals</a:t>
            </a:r>
            <a:r>
              <a:rPr lang="en-US" sz="2000" dirty="0"/>
              <a:t>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 smtClean="0"/>
              <a:t>Continue </a:t>
            </a:r>
            <a:r>
              <a:rPr lang="en-US" altLang="en-US" sz="1800" dirty="0"/>
              <a:t>SFD </a:t>
            </a:r>
            <a:r>
              <a:rPr lang="en-US" altLang="en-US" sz="1800" dirty="0" smtClean="0"/>
              <a:t>development.</a:t>
            </a:r>
            <a:endParaRPr lang="en-US" altLang="en-US" sz="18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Consider submissions towards </a:t>
            </a:r>
            <a:r>
              <a:rPr lang="en-US" altLang="en-US" sz="1800" dirty="0" smtClean="0"/>
              <a:t>amendment </a:t>
            </a:r>
            <a:br>
              <a:rPr lang="en-US" altLang="en-US" sz="1800" dirty="0" smtClean="0"/>
            </a:br>
            <a:r>
              <a:rPr lang="en-US" altLang="en-US" sz="1800" dirty="0" smtClean="0"/>
              <a:t>text</a:t>
            </a:r>
            <a:r>
              <a:rPr lang="en-US" altLang="en-US" sz="1800" dirty="0"/>
              <a:t>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Review technical proposals.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Review updated SFD document.</a:t>
            </a:r>
          </a:p>
          <a:p>
            <a:r>
              <a:rPr lang="en-US" sz="2000" dirty="0" smtClean="0"/>
              <a:t>Agenda</a:t>
            </a:r>
            <a:r>
              <a:rPr lang="en-US" sz="2000" dirty="0"/>
              <a:t>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11-17/1843.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71943"/>
              </p:ext>
            </p:extLst>
          </p:nvPr>
        </p:nvGraphicFramePr>
        <p:xfrm>
          <a:off x="5638800" y="4882521"/>
          <a:ext cx="3211547" cy="15547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0654"/>
                <a:gridCol w="579861"/>
                <a:gridCol w="535258"/>
                <a:gridCol w="535258"/>
                <a:gridCol w="535258"/>
                <a:gridCol w="535258"/>
              </a:tblGrid>
              <a:tr h="211261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MON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TUE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WED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THU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FRI</a:t>
                      </a:r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 smtClean="0"/>
                        <a:t>AZ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909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/>
                        <a:t>AZ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AZ</a:t>
                      </a:r>
                      <a:endParaRPr lang="en-US" sz="11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Eve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2018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</a:t>
            </a:r>
            <a:r>
              <a:rPr lang="en-US" altLang="en-US" dirty="0"/>
              <a:t>January </a:t>
            </a:r>
            <a:r>
              <a:rPr lang="en-US" altLang="en-US" dirty="0" smtClean="0"/>
              <a:t>2018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SG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From the last F2F meeting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Approved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Spec Framework Document (SFD) - IEEE 802.11-17/575r5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Confirmed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technical editor – Po-Kai Huang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Identified </a:t>
            </a:r>
            <a:r>
              <a:rPr lang="en-US" altLang="en-US" sz="1600" dirty="0" err="1">
                <a:ea typeface="MS PGothic" charset="-128"/>
              </a:rPr>
              <a:t>subclauses</a:t>
            </a:r>
            <a:r>
              <a:rPr lang="en-US" altLang="en-US" sz="1600" dirty="0">
                <a:ea typeface="MS PGothic" charset="-128"/>
              </a:rPr>
              <a:t> in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D0.0 that have enough technical details to start writing draft text for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D0.1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Reviewed technical presentations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Created four subgroups to prepare draft text for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D0.1 and called for volunteers</a:t>
            </a:r>
          </a:p>
          <a:p>
            <a:pPr lvl="2"/>
            <a:r>
              <a:rPr lang="en-US" altLang="en-US" sz="1400" dirty="0">
                <a:ea typeface="MS PGothic" charset="-128"/>
              </a:rPr>
              <a:t>Two PHY subgroups: WUR preamble, Data field</a:t>
            </a:r>
          </a:p>
          <a:p>
            <a:pPr lvl="2"/>
            <a:r>
              <a:rPr lang="en-US" altLang="en-US" sz="1400" dirty="0">
                <a:ea typeface="MS PGothic" charset="-128"/>
              </a:rPr>
              <a:t>Two MAC subgroups: WUR negotiation and WUR mode signaling, WUR frame format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Review and approve draft text for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D0.1</a:t>
            </a:r>
          </a:p>
          <a:p>
            <a:pPr lvl="1"/>
            <a:r>
              <a:rPr lang="en-US" altLang="en-US" sz="1600" dirty="0"/>
              <a:t>Review technical presentations</a:t>
            </a:r>
          </a:p>
          <a:p>
            <a:pPr lvl="1"/>
            <a:r>
              <a:rPr lang="en-US" altLang="en-US" sz="1600" dirty="0"/>
              <a:t>Work on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task group documents</a:t>
            </a:r>
          </a:p>
          <a:p>
            <a:pPr lvl="1"/>
            <a:r>
              <a:rPr lang="en-US" altLang="en-US" sz="1600" dirty="0"/>
              <a:t>Review TG timeline</a:t>
            </a:r>
          </a:p>
          <a:p>
            <a:r>
              <a:rPr lang="en-US" altLang="en-US" sz="1800" dirty="0"/>
              <a:t>Agenda can be found in doc: IEEE 802.11-17/1862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dirty="0" smtClean="0"/>
              <a:t>LC Study Group 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599"/>
            <a:ext cx="8534400" cy="3960813"/>
          </a:xfrm>
        </p:spPr>
        <p:txBody>
          <a:bodyPr/>
          <a:lstStyle/>
          <a:p>
            <a:pPr algn="just"/>
            <a:r>
              <a:rPr lang="en-GB" altLang="en-US" dirty="0"/>
              <a:t>LC SG will review the outstanding comments against the draft PAR </a:t>
            </a:r>
            <a:r>
              <a:rPr lang="en-GB" altLang="en-US" b="0" dirty="0"/>
              <a:t>(doc. 11-17/1604r4) </a:t>
            </a:r>
            <a:r>
              <a:rPr lang="en-GB" altLang="en-US" dirty="0"/>
              <a:t>and CSD </a:t>
            </a:r>
            <a:r>
              <a:rPr lang="en-GB" altLang="en-US" b="0" dirty="0"/>
              <a:t>(doc. 11-17/1603r4).</a:t>
            </a:r>
            <a:r>
              <a:rPr lang="en-GB" altLang="en-US" dirty="0"/>
              <a:t> </a:t>
            </a:r>
          </a:p>
          <a:p>
            <a:pPr algn="just"/>
            <a:r>
              <a:rPr lang="en-GB" altLang="en-US" dirty="0"/>
              <a:t>Target is to gain approval from the WG on submitting the LC PAR and CSD documents for consideration by the EC</a:t>
            </a:r>
          </a:p>
          <a:p>
            <a:pPr algn="just"/>
            <a:r>
              <a:rPr lang="en-GB" altLang="en-US" dirty="0"/>
              <a:t>Work done to date:</a:t>
            </a:r>
          </a:p>
          <a:p>
            <a:pPr lvl="1" algn="just"/>
            <a:r>
              <a:rPr lang="en-GB" altLang="en-US" dirty="0"/>
              <a:t>Two (2) conference calls to discuss the comments against the draft PAR and CSD with proposed resolutions (doc. 11-17/1831r1)</a:t>
            </a:r>
          </a:p>
          <a:p>
            <a:pPr algn="just"/>
            <a:r>
              <a:rPr lang="en-GB" altLang="en-US" dirty="0"/>
              <a:t>Five (5) meeting slots for the Jan. 2018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PM2; </a:t>
            </a:r>
            <a:r>
              <a:rPr lang="en-GB" altLang="en-US" b="1" dirty="0"/>
              <a:t>Tue – </a:t>
            </a:r>
            <a:r>
              <a:rPr lang="en-GB" altLang="en-US" dirty="0"/>
              <a:t>PM2; </a:t>
            </a:r>
            <a:r>
              <a:rPr lang="en-GB" altLang="en-US" b="1" dirty="0"/>
              <a:t>Wed – </a:t>
            </a:r>
            <a:r>
              <a:rPr lang="en-GB" altLang="en-US" dirty="0"/>
              <a:t>AM1; </a:t>
            </a:r>
            <a:r>
              <a:rPr lang="en-GB" altLang="en-US" b="1" dirty="0" err="1"/>
              <a:t>Thur</a:t>
            </a:r>
            <a:r>
              <a:rPr lang="en-GB" altLang="en-US" b="1" dirty="0"/>
              <a:t> – </a:t>
            </a:r>
            <a:r>
              <a:rPr lang="en-GB" altLang="en-US" dirty="0"/>
              <a:t>AM1 and PM2</a:t>
            </a:r>
          </a:p>
          <a:p>
            <a:pPr algn="just"/>
            <a:r>
              <a:rPr lang="en-GB" altLang="en-US" dirty="0"/>
              <a:t>Proposed Agenda in doc. 11-17/1868r0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</a:t>
            </a:r>
            <a:r>
              <a:rPr lang="en-US" dirty="0" smtClean="0"/>
              <a:t>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WG Style Guide</a:t>
            </a:r>
          </a:p>
          <a:p>
            <a:r>
              <a:rPr lang="en-US" dirty="0"/>
              <a:t>Additional discussion </a:t>
            </a:r>
            <a:r>
              <a:rPr lang="en-US" dirty="0" smtClean="0"/>
              <a:t>topics</a:t>
            </a:r>
          </a:p>
          <a:p>
            <a:pPr lvl="1"/>
            <a:r>
              <a:rPr lang="en-US" dirty="0" smtClean="0"/>
              <a:t>MIB recommendations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Jan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11-11/0270r38 (November 2017)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 err="1"/>
              <a:t>TGak</a:t>
            </a:r>
            <a:r>
              <a:rPr lang="en-US" altLang="en-US" dirty="0"/>
              <a:t>: allocated a Status Code and released a Reason Code</a:t>
            </a:r>
          </a:p>
          <a:p>
            <a:pPr lvl="1" eaLnBrk="1" hangingPunct="1"/>
            <a:r>
              <a:rPr lang="en-US" altLang="en-US" dirty="0" err="1"/>
              <a:t>TGaq</a:t>
            </a:r>
            <a:r>
              <a:rPr lang="en-US" altLang="en-US" dirty="0"/>
              <a:t>: released an ANQP Info ID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</a:t>
            </a:r>
            <a:r>
              <a:rPr lang="en-US" altLang="en-US" dirty="0" smtClean="0"/>
              <a:t>January 2018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305800" cy="501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January </a:t>
            </a:r>
            <a:r>
              <a:rPr lang="en-US" altLang="en-US" sz="20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Complete </a:t>
            </a:r>
            <a:r>
              <a:rPr lang="en-US" altLang="en-US" sz="1600" dirty="0"/>
              <a:t>a draft of an 802.11 IMT-2020 Proposal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Gain 802.11 WG approval of the draft 802.11 IMT-2020 Proposal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Gain 802.18 SC approval of the draft 802.11 IMT-202 Proposal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Plan support of the Proposal at the ITU-T WP5D Meeting 31-01-2018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Contributions on topics related to 3GPP Interworking or NEND ICA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LS </a:t>
            </a:r>
            <a:r>
              <a:rPr lang="en-US" sz="2000" b="1" dirty="0" smtClean="0"/>
              <a:t>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LS </a:t>
            </a:r>
            <a:r>
              <a:rPr lang="en-US" altLang="en-US" sz="1600" dirty="0"/>
              <a:t>(</a:t>
            </a:r>
            <a:r>
              <a:rPr lang="en-US" altLang="en-US" sz="1600" dirty="0">
                <a:hlinkClick r:id="rId3"/>
              </a:rPr>
              <a:t>11-16/1101r10</a:t>
            </a:r>
            <a:r>
              <a:rPr lang="en-US" altLang="en-US" sz="16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4"/>
              </a:rPr>
              <a:t>11-16-/510r2</a:t>
            </a:r>
            <a:r>
              <a:rPr lang="en-US" altLang="en-US" sz="1600" dirty="0"/>
              <a:t>) to 3GPP RAN2 (1/17), reply received (</a:t>
            </a:r>
            <a:r>
              <a:rPr lang="en-US" altLang="en-US" sz="1600" dirty="0">
                <a:hlinkClick r:id="rId5"/>
              </a:rPr>
              <a:t>11-17/0315r0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6"/>
              </a:rPr>
              <a:t>11-16/1573r3</a:t>
            </a:r>
            <a:r>
              <a:rPr lang="en-US" altLang="en-US" sz="1600" dirty="0"/>
              <a:t>) to 3GPP RAN (1/17), reply received (</a:t>
            </a:r>
            <a:r>
              <a:rPr lang="en-US" altLang="en-US" sz="1600" dirty="0">
                <a:hlinkClick r:id="rId7"/>
              </a:rPr>
              <a:t>11-17/0444r0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8"/>
              </a:rPr>
              <a:t>11-17-0378r2</a:t>
            </a:r>
            <a:r>
              <a:rPr lang="en-US" altLang="en-US" sz="1600" dirty="0"/>
              <a:t>) to 3GPP RAN2 (5/17</a:t>
            </a:r>
            <a:r>
              <a:rPr lang="en-US" altLang="en-US" sz="1600" dirty="0" smtClean="0"/>
              <a:t>), activity moved to </a:t>
            </a:r>
            <a:r>
              <a:rPr lang="en-US" altLang="en-US" sz="1600" dirty="0" err="1" smtClean="0"/>
              <a:t>TGmd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9"/>
              </a:rPr>
              <a:t>11-16/1574r3</a:t>
            </a:r>
            <a:r>
              <a:rPr lang="en-US" altLang="en-US" sz="1600" dirty="0"/>
              <a:t>) to 3GPP SA (5/17</a:t>
            </a:r>
            <a:r>
              <a:rPr lang="en-US" altLang="en-US" sz="1600" dirty="0" smtClean="0"/>
              <a:t>), reply received (</a:t>
            </a:r>
            <a:r>
              <a:rPr lang="en-US" altLang="en-US" sz="1600" dirty="0">
                <a:hlinkClick r:id="rId10"/>
              </a:rPr>
              <a:t>11-17/0903r0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Agenda, see </a:t>
            </a:r>
            <a:r>
              <a:rPr lang="en-US" sz="2000" b="1" dirty="0" smtClean="0"/>
              <a:t>11-17-1867 </a:t>
            </a:r>
            <a:r>
              <a:rPr lang="en-US" sz="2000" b="1" dirty="0" smtClean="0"/>
              <a:t>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SC: </a:t>
            </a:r>
            <a:r>
              <a:rPr lang="en-US" sz="2000" b="1" dirty="0" smtClean="0"/>
              <a:t>Mon </a:t>
            </a:r>
            <a:r>
              <a:rPr lang="en-US" sz="2000" b="1" dirty="0" smtClean="0"/>
              <a:t>PM1, </a:t>
            </a:r>
            <a:r>
              <a:rPr lang="en-US" sz="2000" b="1" dirty="0" smtClean="0"/>
              <a:t>Eve; Tues PM1, Eve; Weds PM2; Thu </a:t>
            </a:r>
            <a:r>
              <a:rPr lang="en-US" sz="2000" b="1" dirty="0" smtClean="0"/>
              <a:t>AM2</a:t>
            </a:r>
            <a:r>
              <a:rPr lang="en-US" sz="1050" b="1" dirty="0" smtClean="0"/>
              <a:t>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altLang="en-US" sz="1600" b="1" i="1" dirty="0" smtClean="0"/>
              <a:t>Note: NEND IC:</a:t>
            </a:r>
            <a:r>
              <a:rPr lang="en-US" sz="1600" b="1" i="1" dirty="0" smtClean="0"/>
              <a:t> “IEEE 802 network enhancements for the next decade” Industry </a:t>
            </a:r>
            <a:br>
              <a:rPr lang="en-US" sz="1600" b="1" i="1" dirty="0" smtClean="0"/>
            </a:br>
            <a:r>
              <a:rPr lang="en-US" sz="1600" b="1" i="1" dirty="0" smtClean="0"/>
              <a:t>Connections Activity</a:t>
            </a:r>
            <a:r>
              <a:rPr lang="en-US" altLang="en-US" sz="1600" b="1" i="1" dirty="0" smtClean="0"/>
              <a:t> is not scheduled to meet until the November Plenary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</a:t>
            </a:r>
            <a:r>
              <a:rPr lang="en-US" altLang="en-US" dirty="0" smtClean="0"/>
              <a:t>January 2018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86800" cy="4953000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Meeting slots: Tuesday AM2 and PM2,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highlight>
                  <a:srgbClr val="FFFF00"/>
                </a:highlight>
              </a:rPr>
              <a:t>Working Group Note</a:t>
            </a:r>
            <a:r>
              <a:rPr lang="en-US" altLang="en-US" sz="2000" b="1" dirty="0"/>
              <a:t>: Presentation and WG Motion on </a:t>
            </a:r>
            <a:r>
              <a:rPr lang="en-US" altLang="en-US" sz="2000" b="1" dirty="0">
                <a:hlinkClick r:id="rId3"/>
              </a:rPr>
              <a:t>11-15/0355r13</a:t>
            </a:r>
            <a:r>
              <a:rPr lang="en-US" altLang="en-US" sz="2000" b="1" dirty="0"/>
              <a:t> during mid-week plenary (see </a:t>
            </a:r>
            <a:r>
              <a:rPr lang="en-US" altLang="en-US" sz="2000" b="1" dirty="0">
                <a:hlinkClick r:id="rId4"/>
              </a:rPr>
              <a:t>11-18/0052r0</a:t>
            </a:r>
            <a:r>
              <a:rPr lang="en-US" altLang="en-US" sz="2000" b="1" dirty="0"/>
              <a:t>).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IEEE 802 activities relevant to 802.11/ARC</a:t>
            </a:r>
            <a:endParaRPr lang="en-US" altLang="en-US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IEEE 1588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dirty="0"/>
              <a:t>802.1AS (802.1ASrev) use of 802.11 Fine Timing Measurement</a:t>
            </a:r>
          </a:p>
          <a:p>
            <a:pPr marL="1028700" lvl="4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dirty="0"/>
              <a:t>Joint session with 802.1 (TBC)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YANG/NETCONF modeling – in preparation for </a:t>
            </a:r>
            <a:r>
              <a:rPr lang="en-US" sz="2000" b="1" dirty="0" err="1"/>
              <a:t>REVmd</a:t>
            </a:r>
            <a:endParaRPr lang="en-US" sz="2000" b="1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hlinkClick r:id="rId5"/>
              </a:rPr>
              <a:t>11-16/1436r1</a:t>
            </a:r>
            <a:r>
              <a:rPr lang="en-US" sz="2000" b="1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dirty="0"/>
              <a:t>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/>
              <a:t>AP/DS/Portal architecture and 802 concepts - </a:t>
            </a:r>
            <a:r>
              <a:rPr lang="en-US" altLang="en-US" sz="1800" dirty="0">
                <a:hlinkClick r:id="rId6"/>
              </a:rPr>
              <a:t>11-17/0136r2</a:t>
            </a:r>
            <a:r>
              <a:rPr lang="en-US" sz="1800" dirty="0"/>
              <a:t>, </a:t>
            </a:r>
            <a:r>
              <a:rPr lang="en-US" sz="1800" dirty="0">
                <a:hlinkClick r:id="rId7"/>
              </a:rPr>
              <a:t>11-16/1512r0</a:t>
            </a:r>
            <a:r>
              <a:rPr lang="en-US" sz="1800" dirty="0"/>
              <a:t>, </a:t>
            </a:r>
            <a:r>
              <a:rPr lang="en-US" sz="1800" dirty="0">
                <a:hlinkClick r:id="rId8"/>
              </a:rPr>
              <a:t>11-16/0720r0</a:t>
            </a:r>
            <a:r>
              <a:rPr lang="en-US" sz="1800" dirty="0"/>
              <a:t>, </a:t>
            </a:r>
            <a:r>
              <a:rPr lang="en-US" sz="1800" dirty="0">
                <a:hlinkClick r:id="rId9"/>
              </a:rPr>
              <a:t>11-15/0454r0</a:t>
            </a:r>
            <a:r>
              <a:rPr lang="en-US" sz="1800" dirty="0"/>
              <a:t>, </a:t>
            </a:r>
            <a:r>
              <a:rPr lang="en-US" sz="1800" dirty="0">
                <a:hlinkClick r:id="rId10"/>
              </a:rPr>
              <a:t>11-14/1213r1</a:t>
            </a:r>
            <a:r>
              <a:rPr lang="en-US" sz="1800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WUR architecture topics/other “split” PHYs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January 2018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</a:t>
            </a:r>
            <a:r>
              <a:rPr lang="en-US" altLang="en-US" dirty="0" smtClean="0"/>
              <a:t>Jan 2018 </a:t>
            </a:r>
            <a:r>
              <a:rPr lang="en-US" altLang="en-US" dirty="0" smtClean="0"/>
              <a:t>-1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11-17-1891</a:t>
            </a:r>
            <a:r>
              <a:rPr lang="en-AU" altLang="en-US" dirty="0"/>
              <a:t>) to be addressed will include:</a:t>
            </a:r>
          </a:p>
          <a:p>
            <a:pPr>
              <a:defRPr/>
            </a:pPr>
            <a:r>
              <a:rPr lang="en-AU" dirty="0"/>
              <a:t>Relationships</a:t>
            </a:r>
          </a:p>
          <a:p>
            <a:pPr lvl="1">
              <a:defRPr/>
            </a:pPr>
            <a:r>
              <a:rPr lang="en-AU" dirty="0"/>
              <a:t>Review recent ETSI BRAN meeting</a:t>
            </a:r>
          </a:p>
          <a:p>
            <a:pPr lvl="1">
              <a:defRPr/>
            </a:pPr>
            <a:r>
              <a:rPr lang="en-AU" dirty="0"/>
              <a:t>Review recent 3GPP RAN1 activities</a:t>
            </a:r>
          </a:p>
          <a:p>
            <a:pPr lvl="1">
              <a:defRPr/>
            </a:pPr>
            <a:r>
              <a:rPr lang="en-AU" dirty="0"/>
              <a:t>Review WFA’s LS to 3GPP RAN</a:t>
            </a:r>
          </a:p>
          <a:p>
            <a:pPr>
              <a:defRPr/>
            </a:pPr>
            <a:r>
              <a:rPr lang="en-AU" dirty="0" smtClean="0"/>
              <a:t>Technical </a:t>
            </a:r>
            <a:r>
              <a:rPr lang="en-AU" dirty="0"/>
              <a:t>issues</a:t>
            </a:r>
          </a:p>
          <a:p>
            <a:pPr lvl="1">
              <a:defRPr/>
            </a:pPr>
            <a:r>
              <a:rPr lang="en-AU" dirty="0" err="1"/>
              <a:t>Adaptivity</a:t>
            </a:r>
            <a:r>
              <a:rPr lang="en-AU" dirty="0"/>
              <a:t> position?</a:t>
            </a:r>
          </a:p>
          <a:p>
            <a:pPr lvl="1">
              <a:defRPr/>
            </a:pPr>
            <a:r>
              <a:rPr lang="en-AU" dirty="0"/>
              <a:t>Blocking energy position?</a:t>
            </a:r>
          </a:p>
          <a:p>
            <a:pPr lvl="1">
              <a:defRPr/>
            </a:pPr>
            <a:r>
              <a:rPr lang="en-AU" dirty="0"/>
              <a:t>Spatial reuse position?</a:t>
            </a:r>
          </a:p>
          <a:p>
            <a:pPr lvl="1">
              <a:defRPr/>
            </a:pPr>
            <a:r>
              <a:rPr lang="en-AU" dirty="0"/>
              <a:t>Paused COT position?</a:t>
            </a:r>
          </a:p>
          <a:p>
            <a:pPr lvl="1">
              <a:defRPr/>
            </a:pPr>
            <a:r>
              <a:rPr lang="en-AU" dirty="0"/>
              <a:t>Green field spectrum rules?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January 2018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</a:t>
            </a:r>
            <a:r>
              <a:rPr lang="en-US" altLang="en-US" dirty="0" smtClean="0"/>
              <a:t>Jan</a:t>
            </a:r>
            <a:r>
              <a:rPr lang="en-US" altLang="en-US" dirty="0" smtClean="0"/>
              <a:t> 2018-2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11-17-1891</a:t>
            </a:r>
            <a:r>
              <a:rPr lang="en-AU" altLang="en-US" dirty="0"/>
              <a:t>) to be addressed will include</a:t>
            </a:r>
            <a:r>
              <a:rPr lang="en-AU" altLang="en-US" dirty="0" smtClean="0"/>
              <a:t>:</a:t>
            </a:r>
            <a:endParaRPr lang="en-AU" dirty="0"/>
          </a:p>
          <a:p>
            <a:pPr>
              <a:defRPr/>
            </a:pPr>
            <a:r>
              <a:rPr lang="en-AU" dirty="0" smtClean="0"/>
              <a:t>…</a:t>
            </a:r>
          </a:p>
          <a:p>
            <a:pPr>
              <a:defRPr/>
            </a:pPr>
            <a:r>
              <a:rPr lang="en-AU" dirty="0" smtClean="0"/>
              <a:t>Other </a:t>
            </a:r>
            <a:r>
              <a:rPr lang="en-AU" dirty="0"/>
              <a:t>issues</a:t>
            </a:r>
          </a:p>
          <a:p>
            <a:pPr lvl="1">
              <a:defRPr/>
            </a:pPr>
            <a:r>
              <a:rPr lang="en-AU" dirty="0" smtClean="0"/>
              <a:t>Review </a:t>
            </a:r>
            <a:r>
              <a:rPr lang="en-AU" dirty="0"/>
              <a:t>activities in IEEE 1932.1</a:t>
            </a:r>
          </a:p>
          <a:p>
            <a:pPr lvl="1">
              <a:defRPr/>
            </a:pPr>
            <a:r>
              <a:rPr lang="en-AU" dirty="0" smtClean="0"/>
              <a:t>Plan for next ETSI BRAN meeting in March 2018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558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</a:t>
            </a:r>
            <a:r>
              <a:rPr lang="en-US" altLang="en-US" dirty="0" smtClean="0"/>
              <a:t>January</a:t>
            </a:r>
            <a:r>
              <a:rPr lang="en-US" altLang="en-US" dirty="0" smtClean="0"/>
              <a:t> 2018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324993"/>
            <a:ext cx="8153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March 2018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Upcoming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5 February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26 January 2018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March </a:t>
            </a:r>
            <a:r>
              <a:rPr lang="en-US" sz="1600" dirty="0" err="1"/>
              <a:t>mtg</a:t>
            </a:r>
            <a:r>
              <a:rPr lang="en-US" sz="1600" dirty="0"/>
              <a:t>)</a:t>
            </a:r>
            <a:endParaRPr lang="en-US" altLang="en-US" sz="1600" dirty="0"/>
          </a:p>
          <a:p>
            <a:pPr marL="285750" indent="-285750"/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endParaRPr lang="en-US" altLang="en-US" sz="24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90801" y="40392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355667</TotalTime>
  <Words>1843</Words>
  <Application>Microsoft Office PowerPoint</Application>
  <PresentationFormat>On-screen Show (4:3)</PresentationFormat>
  <Paragraphs>358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MS PGothic</vt:lpstr>
      <vt:lpstr>MS PGothic</vt:lpstr>
      <vt:lpstr>Arial</vt:lpstr>
      <vt:lpstr>Times New Roman</vt:lpstr>
      <vt:lpstr>Wingdings</vt:lpstr>
      <vt:lpstr>Default Design</vt:lpstr>
      <vt:lpstr>Document</vt:lpstr>
      <vt:lpstr>WG11  Opening Report Snapshot slides 2018-01</vt:lpstr>
      <vt:lpstr>Abstract </vt:lpstr>
      <vt:lpstr>Editors Meeting – January 2018 Chairs: Peter Ecclesine, Robert Stacey</vt:lpstr>
      <vt:lpstr>Assigned Numbers Authority– Jan 2018 ANA Lead: Robert Stacey</vt:lpstr>
      <vt:lpstr>AANI SC –  January 2018 Advanced Access Network Interface Chair: Joseph Levy</vt:lpstr>
      <vt:lpstr>802.11 ARC SC– January 2018 Chair – Mark Hamilton </vt:lpstr>
      <vt:lpstr>IEEE 802.11 Coexistence SC– Jan 2018 -1 Chair: Andrew Myles</vt:lpstr>
      <vt:lpstr>IEEE 802.11 Coexistence SC– Jan 2018-2 Chair: Andrew Myles</vt:lpstr>
      <vt:lpstr>PAR SC –  January 2018 Project Authorization Request  Chair: Jon Rosdahl</vt:lpstr>
      <vt:lpstr>WNG SC –  January 2018 Chair: Jim Lansford</vt:lpstr>
      <vt:lpstr>IEEE 802 JTC1 SC – January 2018 Chair: Andrew Myles</vt:lpstr>
      <vt:lpstr>IEEE 802 has 76 standards in or through the PSDO pipeline</vt:lpstr>
      <vt:lpstr>TGmd– January 2018 Revision Project Chair : Dorothy Stanley</vt:lpstr>
      <vt:lpstr>TGaj– January 2018 China Millimeter Wave Chair: Jiamin Chen</vt:lpstr>
      <vt:lpstr>TGak– January 2018 Enhancements For Transit Links Within Bridged Networks Chair: D. Eastlake, VC: Mark Hamilton</vt:lpstr>
      <vt:lpstr>TGaq– January 2018 Pre-Association Discovery Chair: Stephen McCann</vt:lpstr>
      <vt:lpstr>TGax– January 2018 High Efficiency WLAN Chair: Osama Aboul-Magd </vt:lpstr>
      <vt:lpstr>TGay– January 2018 Next Generation 60GHz Chair: Edward Au  </vt:lpstr>
      <vt:lpstr>TGaz– January 2018 Next Generation Positioning  Chair: Jonathan Segev</vt:lpstr>
      <vt:lpstr>TGba– January 2018 Wake Up Radio Chair: Minyoung Park</vt:lpstr>
      <vt:lpstr>LC Study Group – January 2018 Light Communications Chair: Nikola Serafimovski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2018 WG11 Opening Plenary Snapshot slides</dc:title>
  <dc:creator>802.11CAC;dorothy.stanley@hpe.com</dc:creator>
  <cp:keywords>802.11</cp:keywords>
  <cp:lastModifiedBy>Stanley, Dorothy</cp:lastModifiedBy>
  <cp:revision>3530</cp:revision>
  <cp:lastPrinted>2014-03-15T03:57:02Z</cp:lastPrinted>
  <dcterms:created xsi:type="dcterms:W3CDTF">1998-02-10T13:07:52Z</dcterms:created>
  <dcterms:modified xsi:type="dcterms:W3CDTF">2018-01-09T00:13:35Z</dcterms:modified>
</cp:coreProperties>
</file>