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57" r:id="rId3"/>
    <p:sldId id="258" r:id="rId4"/>
    <p:sldId id="261" r:id="rId5"/>
    <p:sldId id="263" r:id="rId6"/>
    <p:sldId id="281" r:id="rId7"/>
    <p:sldId id="266" r:id="rId8"/>
    <p:sldId id="264" r:id="rId9"/>
    <p:sldId id="270" r:id="rId10"/>
    <p:sldId id="279" r:id="rId11"/>
    <p:sldId id="271" r:id="rId12"/>
    <p:sldId id="282" r:id="rId13"/>
    <p:sldId id="280" r:id="rId14"/>
    <p:sldId id="272" r:id="rId15"/>
    <p:sldId id="283" r:id="rId16"/>
    <p:sldId id="284" r:id="rId17"/>
    <p:sldId id="290" r:id="rId18"/>
    <p:sldId id="285" r:id="rId19"/>
    <p:sldId id="286" r:id="rId20"/>
    <p:sldId id="287" r:id="rId21"/>
    <p:sldId id="288" r:id="rId22"/>
    <p:sldId id="289" r:id="rId23"/>
    <p:sldId id="291" r:id="rId24"/>
    <p:sldId id="292" r:id="rId25"/>
    <p:sldId id="293" r:id="rId26"/>
    <p:sldId id="277" r:id="rId27"/>
    <p:sldId id="294" r:id="rId28"/>
    <p:sldId id="295" r:id="rId29"/>
    <p:sldId id="296" r:id="rId30"/>
    <p:sldId id="297" r:id="rId31"/>
    <p:sldId id="298" r:id="rId32"/>
    <p:sldId id="299" r:id="rId33"/>
    <p:sldId id="300" r:id="rId34"/>
    <p:sldId id="319" r:id="rId35"/>
    <p:sldId id="304" r:id="rId36"/>
    <p:sldId id="305" r:id="rId37"/>
    <p:sldId id="306" r:id="rId38"/>
    <p:sldId id="307" r:id="rId39"/>
    <p:sldId id="308" r:id="rId40"/>
    <p:sldId id="278" r:id="rId41"/>
    <p:sldId id="301" r:id="rId42"/>
    <p:sldId id="309" r:id="rId43"/>
    <p:sldId id="310" r:id="rId44"/>
    <p:sldId id="312" r:id="rId45"/>
    <p:sldId id="311" r:id="rId46"/>
    <p:sldId id="313" r:id="rId47"/>
    <p:sldId id="314" r:id="rId48"/>
    <p:sldId id="315" r:id="rId49"/>
    <p:sldId id="316" r:id="rId50"/>
    <p:sldId id="317" r:id="rId51"/>
    <p:sldId id="318"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802.11-18/0007r4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January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99"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5</a:t>
            </a:r>
            <a:r>
              <a:rPr lang="en-US" altLang="en-US" sz="2000" dirty="0" smtClean="0"/>
              <a:t>:00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January 10,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11</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January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10:00				Call the meeting to order</a:t>
            </a:r>
          </a:p>
          <a:p>
            <a:r>
              <a:rPr lang="en-US" dirty="0" smtClean="0"/>
              <a:t>10:00 – 10:05		Administrative items</a:t>
            </a:r>
          </a:p>
          <a:p>
            <a:r>
              <a:rPr lang="en-US" dirty="0" smtClean="0"/>
              <a:t>10:05 – 10:20		Call for submissions</a:t>
            </a:r>
          </a:p>
          <a:p>
            <a:r>
              <a:rPr lang="en-US" dirty="0" smtClean="0"/>
              <a:t>10:20 – 12:00		Comment Resolution</a:t>
            </a:r>
          </a:p>
          <a:p>
            <a:r>
              <a:rPr lang="en-US" dirty="0" smtClean="0"/>
              <a:t>12:00 – 1:00		Lunch Break</a:t>
            </a:r>
          </a:p>
          <a:p>
            <a:r>
              <a:rPr lang="en-US" dirty="0" smtClean="0"/>
              <a:t>1:00 – 3:00		Comment Resolution</a:t>
            </a:r>
          </a:p>
          <a:p>
            <a:r>
              <a:rPr lang="en-US" dirty="0" smtClean="0"/>
              <a:t>3:00 – 3:30		Break</a:t>
            </a:r>
          </a:p>
          <a:p>
            <a:r>
              <a:rPr lang="en-US" dirty="0" smtClean="0"/>
              <a:t>3:30 – 6:00		Comment Resolution</a:t>
            </a:r>
          </a:p>
          <a:p>
            <a:r>
              <a:rPr lang="en-US" dirty="0" smtClean="0"/>
              <a:t>6:00				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72480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Bin, George, and Qualcomm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(updated on January 12, 2018 AM)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3579727567"/>
              </p:ext>
            </p:extLst>
          </p:nvPr>
        </p:nvGraphicFramePr>
        <p:xfrm>
          <a:off x="4114799" y="3043238"/>
          <a:ext cx="2895599" cy="2443162"/>
        </p:xfrm>
        <a:graphic>
          <a:graphicData uri="http://schemas.openxmlformats.org/presentationml/2006/ole">
            <mc:AlternateContent xmlns:mc="http://schemas.openxmlformats.org/markup-compatibility/2006">
              <mc:Choice xmlns:v="urn:schemas-microsoft-com:vml" Requires="v">
                <p:oleObj spid="_x0000_s4180"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2895599" cy="2443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a:t>
            </a:r>
            <a:r>
              <a:rPr lang="en-US" dirty="0" smtClean="0"/>
              <a:t>17/1874r2 (Po-Kai Huang)</a:t>
            </a:r>
            <a:endParaRPr lang="en-US" dirty="0"/>
          </a:p>
        </p:txBody>
      </p:sp>
      <p:sp>
        <p:nvSpPr>
          <p:cNvPr id="3" name="Content Placeholder 2"/>
          <p:cNvSpPr>
            <a:spLocks noGrp="1"/>
          </p:cNvSpPr>
          <p:nvPr>
            <p:ph idx="1"/>
          </p:nvPr>
        </p:nvSpPr>
        <p:spPr/>
        <p:txBody>
          <a:bodyPr/>
          <a:lstStyle/>
          <a:p>
            <a:r>
              <a:rPr lang="en-US" dirty="0" smtClean="0"/>
              <a:t>CID 12361 is pending from conference call</a:t>
            </a:r>
          </a:p>
          <a:p>
            <a:r>
              <a:rPr lang="en-US" dirty="0" smtClean="0">
                <a:solidFill>
                  <a:srgbClr val="00B050"/>
                </a:solidFill>
              </a:rPr>
              <a:t>Resolution in r3 is accepted </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499457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11-18/0105r0</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13873, 11011, 11858, 12734, 12867, 13862, 12379, 12170, 12254, 12889 (10 CIDs) </a:t>
            </a:r>
            <a:r>
              <a:rPr lang="en-GB" dirty="0" smtClean="0"/>
              <a:t> in doc 11-18/0105r0?</a:t>
            </a:r>
          </a:p>
          <a:p>
            <a:endParaRPr lang="en-GB" dirty="0" smtClean="0"/>
          </a:p>
          <a:p>
            <a:r>
              <a:rPr lang="en-GB" dirty="0" smtClean="0">
                <a:solidFill>
                  <a:srgbClr val="FF0000"/>
                </a:solidFill>
              </a:rPr>
              <a:t>Defer and wait for Liwen to show up. More discussion is needed</a:t>
            </a:r>
          </a:p>
          <a:p>
            <a:r>
              <a:rPr lang="en-GB" dirty="0" smtClean="0">
                <a:solidFill>
                  <a:srgbClr val="FF0000"/>
                </a:solidFill>
              </a:rPr>
              <a:t>Considered again – no agreement yet</a:t>
            </a:r>
          </a:p>
          <a:p>
            <a:r>
              <a:rPr lang="en-GB" dirty="0" smtClean="0">
                <a:solidFill>
                  <a:srgbClr val="00B050"/>
                </a:solidFill>
              </a:rPr>
              <a:t>Considered again on Friday @3:03 PM – the group settled on option 2. All resolutions were approved. R3 will be uploaded.</a:t>
            </a:r>
            <a:endParaRPr lang="en-GB" dirty="0">
              <a:solidFill>
                <a:srgbClr val="00B05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028800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Which option in doc 11-18/105r0 do you prefer?</a:t>
            </a:r>
          </a:p>
          <a:p>
            <a:endParaRPr lang="en-US" dirty="0"/>
          </a:p>
          <a:p>
            <a:r>
              <a:rPr lang="en-US" dirty="0" smtClean="0"/>
              <a:t>Option #1: 6</a:t>
            </a:r>
          </a:p>
          <a:p>
            <a:r>
              <a:rPr lang="en-US" dirty="0" smtClean="0"/>
              <a:t>Option #2: 8</a:t>
            </a:r>
          </a:p>
          <a:p>
            <a:r>
              <a:rPr lang="en-US" dirty="0" smtClean="0"/>
              <a:t>Don’t care: 3</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561929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11-17/1857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11000, 13806, 12392, 11016, 13189, 13190, 13191, 13192, 13193, </a:t>
            </a:r>
            <a:r>
              <a:rPr lang="en-US" dirty="0" smtClean="0"/>
              <a:t>11031 in doc 11-17/1857r1?</a:t>
            </a:r>
          </a:p>
          <a:p>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9267650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11-17/1850 (Abhishek </a:t>
            </a:r>
            <a:r>
              <a:rPr lang="en-US" dirty="0"/>
              <a:t>Patil)</a:t>
            </a:r>
          </a:p>
        </p:txBody>
      </p:sp>
      <p:sp>
        <p:nvSpPr>
          <p:cNvPr id="3" name="Content Placeholder 2"/>
          <p:cNvSpPr>
            <a:spLocks noGrp="1"/>
          </p:cNvSpPr>
          <p:nvPr>
            <p:ph idx="1"/>
          </p:nvPr>
        </p:nvSpPr>
        <p:spPr/>
        <p:txBody>
          <a:bodyPr/>
          <a:lstStyle/>
          <a:p>
            <a:r>
              <a:rPr lang="en-US" dirty="0" smtClean="0"/>
              <a:t>Do you accept resolutions to CIDs </a:t>
            </a:r>
            <a:r>
              <a:rPr lang="en-US" dirty="0"/>
              <a:t>11365, 11986, </a:t>
            </a:r>
            <a:r>
              <a:rPr lang="en-US" dirty="0" smtClean="0"/>
              <a:t>11366 in doc 11-17/1850r1?</a:t>
            </a:r>
          </a:p>
          <a:p>
            <a:endParaRPr lang="en-US" dirty="0" smtClean="0"/>
          </a:p>
          <a:p>
            <a:r>
              <a:rPr lang="en-US" dirty="0" smtClean="0">
                <a:solidFill>
                  <a:srgbClr val="00B050"/>
                </a:solidFill>
              </a:rPr>
              <a:t>Accepted with no objection</a:t>
            </a:r>
            <a:endParaRPr lang="en-US" dirty="0">
              <a:solidFill>
                <a:srgbClr val="00B05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864087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Diego</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January 10-12,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January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11-18/0066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11551, 11707, </a:t>
            </a:r>
            <a:r>
              <a:rPr lang="en-US" dirty="0" smtClean="0"/>
              <a:t>13182 in doc 11-18/0066r0?</a:t>
            </a:r>
          </a:p>
          <a:p>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869396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11-17/1861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13261, 11753, 13143, 12222, 11339, 11036, 13780, 13794, 12175, </a:t>
            </a:r>
            <a:r>
              <a:rPr lang="en-US" dirty="0" smtClean="0"/>
              <a:t>13012 in doc 11-17/1861r1?</a:t>
            </a:r>
          </a:p>
          <a:p>
            <a:endParaRPr lang="en-US" dirty="0"/>
          </a:p>
          <a:p>
            <a:r>
              <a:rPr lang="en-US" dirty="0" smtClean="0">
                <a:solidFill>
                  <a:srgbClr val="00B050"/>
                </a:solidFill>
              </a:rPr>
              <a:t>Approved with 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1141928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11-17/1852 (Laurent Cariou)</a:t>
            </a:r>
            <a:endParaRPr lang="en-US" dirty="0"/>
          </a:p>
        </p:txBody>
      </p:sp>
      <p:sp>
        <p:nvSpPr>
          <p:cNvPr id="3" name="Content Placeholder 2"/>
          <p:cNvSpPr>
            <a:spLocks noGrp="1"/>
          </p:cNvSpPr>
          <p:nvPr>
            <p:ph idx="1"/>
          </p:nvPr>
        </p:nvSpPr>
        <p:spPr>
          <a:xfrm>
            <a:off x="685800" y="1600200"/>
            <a:ext cx="7770813" cy="4113213"/>
          </a:xfrm>
        </p:spPr>
        <p:txBody>
          <a:bodyPr/>
          <a:lstStyle/>
          <a:p>
            <a:r>
              <a:rPr lang="en-US" sz="1800" dirty="0" smtClean="0"/>
              <a:t>Do you agree to resolutions to CIDs </a:t>
            </a:r>
            <a:r>
              <a:rPr lang="en-GB" sz="1800" dirty="0"/>
              <a:t>12081, 11769, 11770, 12017, 11239, 11771, 13151, 13831, 14091, 14276, 13062, 11240, 12609, 12018, 13929, 11556, 14114, 12188, 14213, 13152, 11257, 11773, 11811, 13153, 14277, 13154, 13931, 13930, 12541, 11937, 12189, 14115, 14214, 12080, 11741, 12019, 14116, 14117, </a:t>
            </a:r>
            <a:r>
              <a:rPr lang="en-GB" sz="1800" dirty="0">
                <a:solidFill>
                  <a:srgbClr val="FF0000"/>
                </a:solidFill>
              </a:rPr>
              <a:t>14278</a:t>
            </a:r>
            <a:r>
              <a:rPr lang="en-GB" sz="1800" dirty="0"/>
              <a:t>, 11238, </a:t>
            </a:r>
            <a:r>
              <a:rPr lang="en-GB" sz="1800" dirty="0">
                <a:solidFill>
                  <a:srgbClr val="FF0000"/>
                </a:solidFill>
              </a:rPr>
              <a:t>11736</a:t>
            </a:r>
            <a:r>
              <a:rPr lang="en-GB" sz="1800" dirty="0"/>
              <a:t>, 11775, 14279, 11774, 12021, 13063, 14281, 11776, 11777, 11772, 14282, 11778, 11939, 13932, 11779, 13064, 13933, 12022, </a:t>
            </a:r>
            <a:r>
              <a:rPr lang="en-GB" sz="1800" dirty="0">
                <a:solidFill>
                  <a:srgbClr val="FF0000"/>
                </a:solidFill>
              </a:rPr>
              <a:t>11938</a:t>
            </a:r>
            <a:r>
              <a:rPr lang="en-GB" sz="1800" dirty="0"/>
              <a:t>, 14283, 11557, 12247, 11828, 11831, 13855, 11829, 11832, 14284, 11558, 11559, 14118, 11780, 14285, </a:t>
            </a:r>
            <a:r>
              <a:rPr lang="en-GB" sz="1800" dirty="0">
                <a:solidFill>
                  <a:srgbClr val="FF0000"/>
                </a:solidFill>
              </a:rPr>
              <a:t>11942</a:t>
            </a:r>
            <a:r>
              <a:rPr lang="en-GB" sz="1800" dirty="0"/>
              <a:t>, 11940, 11781, </a:t>
            </a:r>
            <a:r>
              <a:rPr lang="en-GB" sz="1800" dirty="0">
                <a:solidFill>
                  <a:srgbClr val="FF0000"/>
                </a:solidFill>
              </a:rPr>
              <a:t>13934</a:t>
            </a:r>
            <a:r>
              <a:rPr lang="en-GB" sz="1800" dirty="0"/>
              <a:t>, 14286, 13702, 13935, 14287, 12249, 12540, 13155, 11812, 13156, 12070, 13065, 14216, 11941, 13420, 11813, 12250, 14288</a:t>
            </a:r>
            <a:r>
              <a:rPr lang="en-GB" sz="1800" dirty="0">
                <a:solidFill>
                  <a:srgbClr val="FF0000"/>
                </a:solidFill>
              </a:rPr>
              <a:t>, 14289</a:t>
            </a:r>
            <a:r>
              <a:rPr lang="en-GB" sz="1800" dirty="0"/>
              <a:t>, 12069, </a:t>
            </a:r>
            <a:r>
              <a:rPr lang="en-GB" sz="1800" dirty="0">
                <a:solidFill>
                  <a:srgbClr val="FF0000"/>
                </a:solidFill>
              </a:rPr>
              <a:t>14119</a:t>
            </a:r>
            <a:r>
              <a:rPr lang="en-GB" sz="1800" dirty="0"/>
              <a:t>, 12542, 14280, 11256, 11470, 11548, 11549, 11550, 12232, </a:t>
            </a:r>
            <a:r>
              <a:rPr lang="en-GB" sz="1800" strike="sngStrike" dirty="0"/>
              <a:t>12429</a:t>
            </a:r>
            <a:r>
              <a:rPr lang="en-GB" sz="1800" dirty="0"/>
              <a:t>, 12606, 12655, 14226, 14227, </a:t>
            </a:r>
            <a:r>
              <a:rPr lang="en-GB" sz="1800" dirty="0" smtClean="0">
                <a:solidFill>
                  <a:srgbClr val="FF0000"/>
                </a:solidFill>
              </a:rPr>
              <a:t>12429</a:t>
            </a:r>
            <a:r>
              <a:rPr lang="en-GB" sz="1800" dirty="0" smtClean="0"/>
              <a:t> in doc 11-17/1852r4?</a:t>
            </a:r>
          </a:p>
          <a:p>
            <a:r>
              <a:rPr lang="en-GB" sz="1800" dirty="0" smtClean="0">
                <a:solidFill>
                  <a:srgbClr val="FF0000"/>
                </a:solidFill>
              </a:rPr>
              <a:t>No issues with the CIDs written in black.</a:t>
            </a:r>
          </a:p>
          <a:p>
            <a:r>
              <a:rPr lang="en-GB" sz="1800" dirty="0" smtClean="0">
                <a:solidFill>
                  <a:srgbClr val="FF0000"/>
                </a:solidFill>
              </a:rPr>
              <a:t>More discussion is needed for CIDs written in red</a:t>
            </a:r>
            <a:r>
              <a:rPr lang="en-GB" sz="1800" dirty="0" smtClean="0">
                <a:solidFill>
                  <a:srgbClr val="FFC000"/>
                </a:solidFill>
              </a:rPr>
              <a:t>.</a:t>
            </a:r>
          </a:p>
          <a:p>
            <a:r>
              <a:rPr lang="en-GB" sz="1800" dirty="0" smtClean="0">
                <a:solidFill>
                  <a:srgbClr val="00B050"/>
                </a:solidFill>
              </a:rPr>
              <a:t>Revisited on Friday @ 9:55am. 14289 and 14119 need discussion with PHY- removed from the  doc. No objection to any other CIDs</a:t>
            </a:r>
          </a:p>
          <a:p>
            <a:endParaRPr lang="en-GB" sz="1800" dirty="0"/>
          </a:p>
          <a:p>
            <a:endParaRPr lang="en-GB" sz="1800" dirty="0" smtClean="0"/>
          </a:p>
          <a:p>
            <a:endParaRPr lang="en-GB" sz="1800" dirty="0"/>
          </a:p>
          <a:p>
            <a:endParaRPr lang="en-GB" sz="1800" dirty="0" smtClean="0"/>
          </a:p>
          <a:p>
            <a:endParaRPr lang="en-GB" sz="1800" dirty="0"/>
          </a:p>
          <a:p>
            <a:endParaRPr lang="en-US" sz="1800" dirty="0"/>
          </a:p>
          <a:p>
            <a:r>
              <a:rPr lang="en-GB" sz="1800" dirty="0"/>
              <a:t> </a:t>
            </a:r>
            <a:endParaRPr lang="en-US" sz="1800" dirty="0"/>
          </a:p>
          <a:p>
            <a:r>
              <a:rPr lang="en-GB" sz="1800" dirty="0"/>
              <a:t> </a:t>
            </a:r>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203596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11-17/0068 (Abhishek Patil)</a:t>
            </a:r>
            <a:endParaRPr lang="en-US" dirty="0"/>
          </a:p>
        </p:txBody>
      </p:sp>
      <p:sp>
        <p:nvSpPr>
          <p:cNvPr id="3" name="Content Placeholder 2"/>
          <p:cNvSpPr>
            <a:spLocks noGrp="1"/>
          </p:cNvSpPr>
          <p:nvPr>
            <p:ph idx="1"/>
          </p:nvPr>
        </p:nvSpPr>
        <p:spPr/>
        <p:txBody>
          <a:bodyPr/>
          <a:lstStyle/>
          <a:p>
            <a:r>
              <a:rPr lang="en-US" dirty="0" smtClean="0"/>
              <a:t>Do you agree to resolution to CID 11374 in doc 11-18/0068r0?</a:t>
            </a:r>
          </a:p>
          <a:p>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5610206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11-18/0079 (</a:t>
            </a:r>
            <a:r>
              <a:rPr lang="en-US" dirty="0" err="1" smtClean="0"/>
              <a:t>Kome</a:t>
            </a:r>
            <a:r>
              <a:rPr lang="en-US" dirty="0" smtClean="0"/>
              <a:t> Oteri)</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smtClean="0">
                <a:solidFill>
                  <a:srgbClr val="FF0000"/>
                </a:solidFill>
              </a:rPr>
              <a:t>13379</a:t>
            </a:r>
            <a:r>
              <a:rPr lang="en-US" dirty="0" smtClean="0"/>
              <a:t>, 13413, and 13414 in doc 11-17/0079r1?</a:t>
            </a:r>
          </a:p>
          <a:p>
            <a:endParaRPr lang="en-US" dirty="0"/>
          </a:p>
          <a:p>
            <a:r>
              <a:rPr lang="en-US" dirty="0" smtClean="0"/>
              <a:t>Accepted with no objection for CIDs in black</a:t>
            </a:r>
          </a:p>
          <a:p>
            <a:r>
              <a:rPr lang="en-US" dirty="0" smtClean="0"/>
              <a:t>Resolution to CID 13379 will be affirmed later</a:t>
            </a:r>
          </a:p>
          <a:p>
            <a:endParaRPr lang="en-US" dirty="0"/>
          </a:p>
          <a:p>
            <a:r>
              <a:rPr lang="en-US" dirty="0" smtClean="0">
                <a:solidFill>
                  <a:srgbClr val="00B050"/>
                </a:solidFill>
              </a:rPr>
              <a:t>Revisited on Thursday @ 2:15 PT. No </a:t>
            </a:r>
            <a:r>
              <a:rPr lang="en-US" dirty="0" err="1" smtClean="0">
                <a:solidFill>
                  <a:srgbClr val="00B050"/>
                </a:solidFill>
              </a:rPr>
              <a:t>ojection</a:t>
            </a:r>
            <a:r>
              <a:rPr lang="en-US" dirty="0" smtClean="0">
                <a:solidFill>
                  <a:srgbClr val="00B050"/>
                </a:solidFill>
              </a:rPr>
              <a:t> to the proposed resolution to CID 13379</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9549753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11-18/0080 (</a:t>
            </a:r>
            <a:r>
              <a:rPr lang="en-US" dirty="0" err="1" smtClean="0"/>
              <a:t>Kome</a:t>
            </a:r>
            <a:r>
              <a:rPr lang="en-US" dirty="0" smtClean="0"/>
              <a:t> Oteri)</a:t>
            </a:r>
            <a:endParaRPr lang="en-US" dirty="0"/>
          </a:p>
        </p:txBody>
      </p:sp>
      <p:sp>
        <p:nvSpPr>
          <p:cNvPr id="3" name="Content Placeholder 2"/>
          <p:cNvSpPr>
            <a:spLocks noGrp="1"/>
          </p:cNvSpPr>
          <p:nvPr>
            <p:ph idx="1"/>
          </p:nvPr>
        </p:nvSpPr>
        <p:spPr/>
        <p:txBody>
          <a:bodyPr/>
          <a:lstStyle/>
          <a:p>
            <a:r>
              <a:rPr lang="en-US" dirty="0" smtClean="0"/>
              <a:t>Do you agree to resolution to CIDs </a:t>
            </a:r>
            <a:r>
              <a:rPr lang="en-GB" dirty="0"/>
              <a:t>11121, 12683, 12684, 12690, 12701, </a:t>
            </a:r>
            <a:r>
              <a:rPr lang="en-GB" dirty="0">
                <a:solidFill>
                  <a:srgbClr val="FF0000"/>
                </a:solidFill>
              </a:rPr>
              <a:t>12702</a:t>
            </a:r>
            <a:r>
              <a:rPr lang="en-GB" dirty="0"/>
              <a:t>, 12746, 12769, 12771, 12772, 13696, </a:t>
            </a:r>
            <a:r>
              <a:rPr lang="en-GB" dirty="0" smtClean="0">
                <a:solidFill>
                  <a:srgbClr val="FF0000"/>
                </a:solidFill>
              </a:rPr>
              <a:t>13697</a:t>
            </a:r>
            <a:r>
              <a:rPr lang="en-US" dirty="0" smtClean="0"/>
              <a:t> in doc 11-18/0080r1?</a:t>
            </a:r>
          </a:p>
          <a:p>
            <a:endParaRPr lang="en-US" dirty="0"/>
          </a:p>
          <a:p>
            <a:r>
              <a:rPr lang="en-US" dirty="0" smtClean="0"/>
              <a:t>Accepting resolutions to CIDs written in black</a:t>
            </a:r>
          </a:p>
          <a:p>
            <a:r>
              <a:rPr lang="en-US" dirty="0" smtClean="0"/>
              <a:t>Resolutions to CIDs written in red will be revisited.</a:t>
            </a:r>
          </a:p>
          <a:p>
            <a:endParaRPr lang="en-US" dirty="0"/>
          </a:p>
          <a:p>
            <a:r>
              <a:rPr lang="en-US" dirty="0" smtClean="0">
                <a:solidFill>
                  <a:srgbClr val="00B050"/>
                </a:solidFill>
              </a:rPr>
              <a:t>Revisited on Thursday @2:23 PT. correction proposed by Ming – no objection to resolutions to CID 12702 and 13697.</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3861506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January 11,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9:00 – 9:05	Call meeting to order and IPR reminder</a:t>
            </a:r>
          </a:p>
          <a:p>
            <a:r>
              <a:rPr lang="en-US" dirty="0" smtClean="0"/>
              <a:t>9:05 – 10:30	Comment resolution</a:t>
            </a:r>
          </a:p>
          <a:p>
            <a:r>
              <a:rPr lang="en-US" dirty="0" smtClean="0"/>
              <a:t>10-30 – 10:45	Break</a:t>
            </a:r>
          </a:p>
          <a:p>
            <a:r>
              <a:rPr lang="en-US" dirty="0" smtClean="0"/>
              <a:t>10:45 – 12:00	Comment Resolution</a:t>
            </a:r>
          </a:p>
          <a:p>
            <a:r>
              <a:rPr lang="en-US" dirty="0" smtClean="0"/>
              <a:t>12:00 – 1:00 	Lunch</a:t>
            </a:r>
          </a:p>
          <a:p>
            <a:r>
              <a:rPr lang="en-US" dirty="0" smtClean="0"/>
              <a:t>1:00 – 3:00	comment resolution</a:t>
            </a:r>
          </a:p>
          <a:p>
            <a:r>
              <a:rPr lang="en-US" dirty="0" smtClean="0"/>
              <a:t>3:00 – 3:30	Break</a:t>
            </a:r>
          </a:p>
          <a:p>
            <a:r>
              <a:rPr lang="en-US" dirty="0" smtClean="0"/>
              <a:t>3:30 – 6:00	comment resolution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6598777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11-18/0035 (</a:t>
            </a:r>
            <a:r>
              <a:rPr lang="en-US" dirty="0" err="1" smtClean="0"/>
              <a:t>Jarkko</a:t>
            </a:r>
            <a:r>
              <a:rPr lang="en-US" dirty="0" smtClean="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11378, 11683, 11685, 11686, 11997, 11999, 12028, 12185, 12186, 12220, 12417, 12807, 12808, 12838, 12839, 12840, 12842, 12981, 13038, 13039, 13170, 13757, 13812, 13928, 14135, 14136, 14137, </a:t>
            </a:r>
            <a:r>
              <a:rPr lang="en-GB" dirty="0">
                <a:solidFill>
                  <a:srgbClr val="FF0000"/>
                </a:solidFill>
              </a:rPr>
              <a:t>14331, 14332, </a:t>
            </a:r>
            <a:r>
              <a:rPr lang="en-GB" dirty="0" smtClean="0">
                <a:solidFill>
                  <a:srgbClr val="FF0000"/>
                </a:solidFill>
              </a:rPr>
              <a:t>14347</a:t>
            </a:r>
            <a:r>
              <a:rPr lang="en-US" dirty="0" smtClean="0">
                <a:solidFill>
                  <a:srgbClr val="FF0000"/>
                </a:solidFill>
              </a:rPr>
              <a:t> </a:t>
            </a:r>
            <a:r>
              <a:rPr lang="en-US" dirty="0" smtClean="0"/>
              <a:t>in doc 11-18/0035r3?</a:t>
            </a:r>
          </a:p>
          <a:p>
            <a:endParaRPr lang="en-US" dirty="0"/>
          </a:p>
          <a:p>
            <a:r>
              <a:rPr lang="en-US" dirty="0" smtClean="0"/>
              <a:t>CIDs written in red require more discussion – reassigned to Zhou </a:t>
            </a:r>
            <a:r>
              <a:rPr lang="en-US" dirty="0" err="1" smtClean="0"/>
              <a:t>Lan</a:t>
            </a:r>
            <a:endParaRPr lang="en-US" dirty="0" smtClean="0"/>
          </a:p>
          <a:p>
            <a:r>
              <a:rPr lang="en-US" dirty="0" smtClean="0">
                <a:solidFill>
                  <a:srgbClr val="00B050"/>
                </a:solidFill>
              </a:rPr>
              <a:t>No objection to resolutions to CIDs written in black</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5071572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11-18/0098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12757, 11149, and 13675 in doc 11-18/0098r2?</a:t>
            </a:r>
          </a:p>
          <a:p>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523018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11-18/0099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solidFill>
                  <a:srgbClr val="FF0000"/>
                </a:solidFill>
              </a:rPr>
              <a:t>12463</a:t>
            </a:r>
            <a:r>
              <a:rPr lang="en-GB" dirty="0"/>
              <a:t> </a:t>
            </a:r>
            <a:r>
              <a:rPr lang="en-GB" dirty="0">
                <a:solidFill>
                  <a:srgbClr val="FF0000"/>
                </a:solidFill>
              </a:rPr>
              <a:t>11078</a:t>
            </a:r>
            <a:r>
              <a:rPr lang="en-GB" dirty="0"/>
              <a:t> 12012 </a:t>
            </a:r>
            <a:r>
              <a:rPr lang="en-GB" dirty="0">
                <a:solidFill>
                  <a:srgbClr val="FF0000"/>
                </a:solidFill>
              </a:rPr>
              <a:t>13160</a:t>
            </a:r>
            <a:r>
              <a:rPr lang="en-GB" dirty="0"/>
              <a:t> 11079 </a:t>
            </a:r>
            <a:r>
              <a:rPr lang="en-GB" dirty="0">
                <a:solidFill>
                  <a:srgbClr val="FF0000"/>
                </a:solidFill>
              </a:rPr>
              <a:t>12007</a:t>
            </a:r>
            <a:r>
              <a:rPr lang="en-GB" dirty="0"/>
              <a:t> </a:t>
            </a:r>
            <a:r>
              <a:rPr lang="en-GB" dirty="0">
                <a:solidFill>
                  <a:srgbClr val="FF0000"/>
                </a:solidFill>
              </a:rPr>
              <a:t>11800</a:t>
            </a:r>
            <a:r>
              <a:rPr lang="en-GB" dirty="0"/>
              <a:t> 11080 11803 </a:t>
            </a:r>
            <a:r>
              <a:rPr lang="en-GB" dirty="0">
                <a:solidFill>
                  <a:srgbClr val="FF0000"/>
                </a:solidFill>
              </a:rPr>
              <a:t>12819</a:t>
            </a:r>
            <a:r>
              <a:rPr lang="en-GB" dirty="0"/>
              <a:t> 13242 11804 12467 13163 13243 12464 13101 11082 13890 13891 11805 12013 12465 13244 13245 13246 13247 13248 11083 13049 11678 (31 CIDs</a:t>
            </a:r>
            <a:r>
              <a:rPr lang="en-GB" dirty="0" smtClean="0"/>
              <a:t>) in doc 11-18/0090r0)</a:t>
            </a:r>
          </a:p>
          <a:p>
            <a:endParaRPr lang="en-GB" dirty="0"/>
          </a:p>
          <a:p>
            <a:r>
              <a:rPr lang="en-GB" dirty="0" smtClean="0">
                <a:solidFill>
                  <a:srgbClr val="FF0000"/>
                </a:solidFill>
              </a:rPr>
              <a:t>To be rescheduled</a:t>
            </a:r>
          </a:p>
          <a:p>
            <a:r>
              <a:rPr lang="en-GB" dirty="0" smtClean="0">
                <a:solidFill>
                  <a:srgbClr val="00B050"/>
                </a:solidFill>
              </a:rPr>
              <a:t>Revisited on Friday at 1:44 PM – all resolutions are now accepted pending the uploading of new revision (r3).</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2419358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11-18/0027 (George Cherian)</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11092, 11740, 11757, 11758, 11759, 11760, 11761, 11762, 11763, </a:t>
            </a:r>
            <a:r>
              <a:rPr lang="en-GB" dirty="0" smtClean="0"/>
              <a:t>1181012143</a:t>
            </a:r>
            <a:r>
              <a:rPr lang="en-GB" dirty="0"/>
              <a:t>, 12486, 12487, 12488, 12489, 12490, 12630, 12631, 12826, </a:t>
            </a:r>
            <a:r>
              <a:rPr lang="en-GB" dirty="0" smtClean="0"/>
              <a:t>12827</a:t>
            </a:r>
            <a:r>
              <a:rPr lang="en-US" dirty="0" smtClean="0"/>
              <a:t>, </a:t>
            </a:r>
            <a:r>
              <a:rPr lang="en-GB" dirty="0" smtClean="0"/>
              <a:t>12828</a:t>
            </a:r>
            <a:r>
              <a:rPr lang="en-GB" dirty="0"/>
              <a:t>, 12829, 12831, 12832, 12887, 12888, 12889, 12891, 12892, </a:t>
            </a:r>
            <a:r>
              <a:rPr lang="en-GB" dirty="0" smtClean="0"/>
              <a:t>12893</a:t>
            </a:r>
            <a:r>
              <a:rPr lang="en-US" dirty="0" smtClean="0"/>
              <a:t>, </a:t>
            </a:r>
            <a:r>
              <a:rPr lang="en-GB" dirty="0" smtClean="0"/>
              <a:t>12894</a:t>
            </a:r>
            <a:r>
              <a:rPr lang="en-GB" dirty="0"/>
              <a:t>, 12895, 12896, 12897, 12898, 12899, 12900, 12902, 12903, </a:t>
            </a:r>
            <a:r>
              <a:rPr lang="en-GB" dirty="0" smtClean="0"/>
              <a:t>12904</a:t>
            </a:r>
            <a:r>
              <a:rPr lang="en-US" dirty="0" smtClean="0"/>
              <a:t>, </a:t>
            </a:r>
            <a:r>
              <a:rPr lang="en-GB" dirty="0" smtClean="0"/>
              <a:t>12905</a:t>
            </a:r>
            <a:r>
              <a:rPr lang="en-GB" dirty="0"/>
              <a:t>, 12906, 12907, 12908, 12909, 12910, 12911, 13517, 13518, </a:t>
            </a:r>
            <a:r>
              <a:rPr lang="en-GB" dirty="0" smtClean="0"/>
              <a:t>13519</a:t>
            </a:r>
            <a:r>
              <a:rPr lang="en-US" dirty="0" smtClean="0"/>
              <a:t>, </a:t>
            </a:r>
            <a:r>
              <a:rPr lang="en-GB" dirty="0" smtClean="0"/>
              <a:t>13520 in doc 11-18/0027r0?</a:t>
            </a:r>
          </a:p>
          <a:p>
            <a:endParaRPr lang="en-GB" dirty="0"/>
          </a:p>
          <a:p>
            <a:r>
              <a:rPr lang="en-GB" dirty="0" smtClean="0">
                <a:solidFill>
                  <a:srgbClr val="FF0000"/>
                </a:solidFill>
              </a:rPr>
              <a:t>Reschedule for next week</a:t>
            </a:r>
          </a:p>
          <a:p>
            <a:endParaRPr lang="en-GB"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1996197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11-17/1878 (Po-Kai Huang)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11076, 11077, 11260, 11949, </a:t>
            </a:r>
            <a:r>
              <a:rPr lang="en-GB" dirty="0">
                <a:solidFill>
                  <a:srgbClr val="FF0000"/>
                </a:solidFill>
              </a:rPr>
              <a:t>12079</a:t>
            </a:r>
            <a:r>
              <a:rPr lang="en-GB" dirty="0"/>
              <a:t>, 12165, 11916, 13333, 12229, 12284, </a:t>
            </a:r>
            <a:r>
              <a:rPr lang="en-GB" dirty="0">
                <a:solidFill>
                  <a:srgbClr val="FF0000"/>
                </a:solidFill>
              </a:rPr>
              <a:t>12461</a:t>
            </a:r>
            <a:r>
              <a:rPr lang="en-GB" dirty="0"/>
              <a:t>, 13060, 13061, 13657, 13658, 13720, 13825, 14105, 14106, 14107, 14108, </a:t>
            </a:r>
            <a:r>
              <a:rPr lang="en-GB" dirty="0" smtClean="0"/>
              <a:t>13076 in doc 11-17/1878r0?</a:t>
            </a:r>
          </a:p>
          <a:p>
            <a:endParaRPr lang="en-GB" dirty="0"/>
          </a:p>
          <a:p>
            <a:r>
              <a:rPr lang="en-US" dirty="0" smtClean="0">
                <a:solidFill>
                  <a:srgbClr val="00B050"/>
                </a:solidFill>
              </a:rPr>
              <a:t>All CIDs written in black are ready for motion</a:t>
            </a:r>
            <a:r>
              <a:rPr lang="en-US" dirty="0" smtClean="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1850977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11-18/0081 (Frank Hsu)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11457, 11544, 11743, 12436, 12550, 12551, 13172, 13173, 13174, 13175, 13759, 13813, 13860, 14144, 14145, 14146, 14147, 14148, </a:t>
            </a:r>
            <a:r>
              <a:rPr lang="en-GB" dirty="0" smtClean="0"/>
              <a:t>14149</a:t>
            </a:r>
            <a:r>
              <a:rPr lang="en-US" dirty="0" smtClean="0"/>
              <a:t> in doc 11-18/0081r0?</a:t>
            </a:r>
          </a:p>
          <a:p>
            <a:endParaRPr lang="en-US" dirty="0"/>
          </a:p>
          <a:p>
            <a:r>
              <a:rPr lang="en-US" dirty="0" smtClean="0">
                <a:solidFill>
                  <a:srgbClr val="FF0000"/>
                </a:solidFill>
              </a:rPr>
              <a:t>To be rescheduled</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0242759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11-18/1858 (Abhishek Patil)</a:t>
            </a:r>
            <a:endParaRPr lang="en-US" dirty="0"/>
          </a:p>
        </p:txBody>
      </p:sp>
      <p:sp>
        <p:nvSpPr>
          <p:cNvPr id="3" name="Content Placeholder 2"/>
          <p:cNvSpPr>
            <a:spLocks noGrp="1"/>
          </p:cNvSpPr>
          <p:nvPr>
            <p:ph idx="1"/>
          </p:nvPr>
        </p:nvSpPr>
        <p:spPr/>
        <p:txBody>
          <a:bodyPr/>
          <a:lstStyle/>
          <a:p>
            <a:r>
              <a:rPr lang="en-US" dirty="0" smtClean="0"/>
              <a:t>Do you agree to the resolution to CID 13142 in doc 11-17/1858r0?</a:t>
            </a:r>
          </a:p>
          <a:p>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9922491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11-17/1849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11033, 13196, 11992, 14208, 12224, 14210, 13198, </a:t>
            </a:r>
            <a:r>
              <a:rPr lang="en-US" dirty="0">
                <a:solidFill>
                  <a:srgbClr val="FF0000"/>
                </a:solidFill>
              </a:rPr>
              <a:t>11001</a:t>
            </a:r>
            <a:r>
              <a:rPr lang="en-US" dirty="0"/>
              <a:t>, 11364, 12178, 11731, 11732, 12179, 11045, 13796, </a:t>
            </a:r>
            <a:r>
              <a:rPr lang="en-US" dirty="0" smtClean="0"/>
              <a:t>11379 in doc 11-17/1849r2?</a:t>
            </a:r>
          </a:p>
          <a:p>
            <a:endParaRPr lang="en-US" dirty="0"/>
          </a:p>
          <a:p>
            <a:r>
              <a:rPr lang="en-US" dirty="0" smtClean="0"/>
              <a:t>CID 11001 generated much discussion related to RU indexing.</a:t>
            </a:r>
          </a:p>
          <a:p>
            <a:r>
              <a:rPr lang="en-US" dirty="0" smtClean="0">
                <a:solidFill>
                  <a:srgbClr val="00B050"/>
                </a:solidFill>
              </a:rPr>
              <a:t>No objection to the resolution of the CIDs written in black</a:t>
            </a:r>
            <a:r>
              <a:rPr lang="en-US" dirty="0" smtClean="0"/>
              <a: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2352199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11-17/1860 (Abhishek Patil)</a:t>
            </a:r>
            <a:endParaRPr lang="en-US" dirty="0"/>
          </a:p>
        </p:txBody>
      </p:sp>
      <p:sp>
        <p:nvSpPr>
          <p:cNvPr id="3" name="Content Placeholder 2"/>
          <p:cNvSpPr>
            <a:spLocks noGrp="1"/>
          </p:cNvSpPr>
          <p:nvPr>
            <p:ph idx="1"/>
          </p:nvPr>
        </p:nvSpPr>
        <p:spPr/>
        <p:txBody>
          <a:bodyPr/>
          <a:lstStyle/>
          <a:p>
            <a:r>
              <a:rPr lang="en-US" dirty="0" smtClean="0"/>
              <a:t>Do you agree to the resolution to CID 11002 in doc 11-17/1860r0?</a:t>
            </a:r>
          </a:p>
          <a:p>
            <a:endParaRPr lang="en-US" dirty="0"/>
          </a:p>
          <a:p>
            <a:r>
              <a:rPr lang="en-US" dirty="0" smtClean="0">
                <a:solidFill>
                  <a:srgbClr val="FF0000"/>
                </a:solidFill>
              </a:rPr>
              <a:t>To be rescheduled</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0414755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11-17/1847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solidFill>
                  <a:srgbClr val="FF0000"/>
                </a:solidFill>
              </a:rPr>
              <a:t>11023, 11876, 13141</a:t>
            </a:r>
            <a:r>
              <a:rPr lang="en-US" dirty="0"/>
              <a:t>, 11355, 11028, 11877, 11029, 13140, </a:t>
            </a:r>
            <a:r>
              <a:rPr lang="en-US" dirty="0" smtClean="0"/>
              <a:t>11878 in doc 11-17/1847r0?</a:t>
            </a:r>
          </a:p>
          <a:p>
            <a:endParaRPr lang="en-US" dirty="0"/>
          </a:p>
          <a:p>
            <a:r>
              <a:rPr lang="en-US" dirty="0" smtClean="0"/>
              <a:t>Resolutions of all CIDs written in black are accepted.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8686080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11-17/1859 (Abhishek Patil)</a:t>
            </a:r>
            <a:endParaRPr lang="en-US" dirty="0"/>
          </a:p>
        </p:txBody>
      </p:sp>
      <p:sp>
        <p:nvSpPr>
          <p:cNvPr id="3" name="Content Placeholder 2"/>
          <p:cNvSpPr>
            <a:spLocks noGrp="1"/>
          </p:cNvSpPr>
          <p:nvPr>
            <p:ph idx="1"/>
          </p:nvPr>
        </p:nvSpPr>
        <p:spPr/>
        <p:txBody>
          <a:bodyPr/>
          <a:lstStyle/>
          <a:p>
            <a:r>
              <a:rPr lang="en-US" dirty="0" smtClean="0"/>
              <a:t>Do you agree to resolution to CID 11742 in doc 11-17/1859r0?</a:t>
            </a:r>
          </a:p>
          <a:p>
            <a:endParaRPr lang="en-US" dirty="0" smtClean="0"/>
          </a:p>
          <a:p>
            <a:r>
              <a:rPr lang="en-US" dirty="0" smtClean="0"/>
              <a:t>11-18/0153 (Po-Kai Huang) provides an alternate resolution.</a:t>
            </a:r>
          </a:p>
          <a:p>
            <a:endParaRPr lang="en-US" dirty="0"/>
          </a:p>
          <a:p>
            <a:r>
              <a:rPr lang="en-US" dirty="0" smtClean="0">
                <a:solidFill>
                  <a:srgbClr val="FF0000"/>
                </a:solidFill>
              </a:rPr>
              <a:t>No agreement on the resolution.</a:t>
            </a:r>
          </a:p>
          <a:p>
            <a:endParaRPr lang="en-US" dirty="0">
              <a:solidFill>
                <a:srgbClr val="FF0000"/>
              </a:solidFill>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1536793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11-17/1837 </a:t>
            </a:r>
            <a:r>
              <a:rPr lang="en-US" dirty="0" smtClean="0"/>
              <a:t>(</a:t>
            </a:r>
            <a:r>
              <a:rPr lang="en-US" smtClean="0"/>
              <a:t>Liwen Chu)</a:t>
            </a:r>
            <a:endParaRPr lang="en-US" dirty="0"/>
          </a:p>
        </p:txBody>
      </p:sp>
      <p:sp>
        <p:nvSpPr>
          <p:cNvPr id="3" name="Content Placeholder 2"/>
          <p:cNvSpPr>
            <a:spLocks noGrp="1"/>
          </p:cNvSpPr>
          <p:nvPr>
            <p:ph idx="1"/>
          </p:nvPr>
        </p:nvSpPr>
        <p:spPr/>
        <p:txBody>
          <a:bodyPr/>
          <a:lstStyle/>
          <a:p>
            <a:r>
              <a:rPr lang="en-US" dirty="0" smtClean="0"/>
              <a:t>3 options were discussed as possible resolution to CID 11327</a:t>
            </a:r>
          </a:p>
          <a:p>
            <a:endParaRPr lang="en-US" dirty="0"/>
          </a:p>
          <a:p>
            <a:r>
              <a:rPr lang="en-US" dirty="0" smtClean="0"/>
              <a:t>CID 13725 – Zhou to come back to the group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351421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January 12,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9:00 – 9:05	Call meeting to order and IPR reminder</a:t>
            </a:r>
          </a:p>
          <a:p>
            <a:r>
              <a:rPr lang="en-US" dirty="0"/>
              <a:t>9:05 – 10:30	Comment resolution</a:t>
            </a:r>
          </a:p>
          <a:p>
            <a:r>
              <a:rPr lang="en-US" dirty="0"/>
              <a:t>10-30 – 10:45	Break</a:t>
            </a:r>
          </a:p>
          <a:p>
            <a:r>
              <a:rPr lang="en-US" dirty="0"/>
              <a:t>10:45 – 12:00	Comment Resolution</a:t>
            </a:r>
          </a:p>
          <a:p>
            <a:r>
              <a:rPr lang="en-US" dirty="0"/>
              <a:t>12:00 – 1:00 	Lunch</a:t>
            </a:r>
          </a:p>
          <a:p>
            <a:r>
              <a:rPr lang="en-US" dirty="0"/>
              <a:t>1:00 – 3:00	comment resolution</a:t>
            </a:r>
          </a:p>
          <a:p>
            <a:r>
              <a:rPr lang="en-US" dirty="0"/>
              <a:t>3:00 – 3:30	Break</a:t>
            </a:r>
          </a:p>
          <a:p>
            <a:r>
              <a:rPr lang="en-US" dirty="0"/>
              <a:t>3:30 – </a:t>
            </a:r>
            <a:r>
              <a:rPr lang="en-US" dirty="0" smtClean="0"/>
              <a:t>5:00</a:t>
            </a:r>
            <a:r>
              <a:rPr lang="en-US" dirty="0"/>
              <a:t>	comment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1616764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11-18/0074 (</a:t>
            </a:r>
            <a:r>
              <a:rPr lang="en-US" dirty="0"/>
              <a:t>L</a:t>
            </a:r>
            <a:r>
              <a:rPr lang="en-US" dirty="0" smtClean="0"/>
              <a:t>iwen Chu)</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11049, 11050, 12446, 12447, 13916</a:t>
            </a:r>
            <a:r>
              <a:rPr lang="en-GB" dirty="0" smtClean="0"/>
              <a:t>.</a:t>
            </a:r>
            <a:r>
              <a:rPr lang="en-US" dirty="0"/>
              <a:t> </a:t>
            </a:r>
            <a:r>
              <a:rPr lang="en-US" dirty="0" smtClean="0"/>
              <a:t>in doc 11-18/0074r1?</a:t>
            </a:r>
          </a:p>
          <a:p>
            <a:pPr lvl="0"/>
            <a:endParaRPr lang="en-US" dirty="0"/>
          </a:p>
          <a:p>
            <a:pPr lvl="0"/>
            <a:r>
              <a:rPr lang="en-US" dirty="0" smtClean="0">
                <a:solidFill>
                  <a:srgbClr val="00B050"/>
                </a:solidFill>
              </a:rPr>
              <a:t>no objection to the proposed resolution</a:t>
            </a:r>
          </a:p>
          <a:p>
            <a:pPr lvl="0"/>
            <a:endParaRPr lang="en-US" dirty="0">
              <a:solidFill>
                <a:srgbClr val="00B050"/>
              </a:solidFill>
            </a:endParaRPr>
          </a:p>
          <a:p>
            <a:pPr lvl="0"/>
            <a:r>
              <a:rPr lang="en-US" dirty="0" smtClean="0">
                <a:solidFill>
                  <a:schemeClr val="accent2">
                    <a:lumMod val="60000"/>
                    <a:lumOff val="40000"/>
                  </a:schemeClr>
                </a:solidFill>
              </a:rPr>
              <a:t>There is an issue with baseline 10.22.2.2 (Back-off procedure) point #c – need to raise it with </a:t>
            </a:r>
            <a:r>
              <a:rPr lang="en-US" dirty="0" err="1" smtClean="0">
                <a:solidFill>
                  <a:schemeClr val="accent2">
                    <a:lumMod val="60000"/>
                    <a:lumOff val="40000"/>
                  </a:schemeClr>
                </a:solidFill>
              </a:rPr>
              <a:t>Revmd</a:t>
            </a:r>
            <a:endParaRPr lang="en-US" dirty="0" smtClean="0">
              <a:solidFill>
                <a:schemeClr val="accent2">
                  <a:lumMod val="60000"/>
                  <a:lumOff val="40000"/>
                </a:schemeClr>
              </a:solidFill>
            </a:endParaRPr>
          </a:p>
          <a:p>
            <a:pPr lvl="0"/>
            <a:r>
              <a:rPr lang="en-US" dirty="0" smtClean="0">
                <a:solidFill>
                  <a:schemeClr val="accent2">
                    <a:lumMod val="60000"/>
                    <a:lumOff val="40000"/>
                  </a:schemeClr>
                </a:solidFill>
              </a:rPr>
              <a:t>Prefer to discuss it in March allowing people to check if there are any implications.</a:t>
            </a:r>
          </a:p>
          <a:p>
            <a:pPr lvl="0"/>
            <a:endParaRPr lang="en-US" dirty="0"/>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7072412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11-17/1828 (Laurent Cariou)</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11153, 11798, 12041, 12085, 12089, </a:t>
            </a:r>
            <a:r>
              <a:rPr lang="en-GB" dirty="0">
                <a:solidFill>
                  <a:srgbClr val="FF0000"/>
                </a:solidFill>
              </a:rPr>
              <a:t>12303</a:t>
            </a:r>
            <a:r>
              <a:rPr lang="en-GB" dirty="0"/>
              <a:t>, 12428, 12462, 13037, 13075, 13090, </a:t>
            </a:r>
            <a:r>
              <a:rPr lang="en-GB" dirty="0" smtClean="0"/>
              <a:t>13887</a:t>
            </a:r>
            <a:r>
              <a:rPr lang="en-US" dirty="0" smtClean="0"/>
              <a:t> in doc 11-17/1828r1?</a:t>
            </a:r>
          </a:p>
          <a:p>
            <a:endParaRPr lang="en-US" dirty="0"/>
          </a:p>
          <a:p>
            <a:r>
              <a:rPr lang="en-US" dirty="0" smtClean="0"/>
              <a:t>No objection to resolutions to CIDs written in black</a:t>
            </a:r>
          </a:p>
          <a:p>
            <a:r>
              <a:rPr lang="en-US" dirty="0" smtClean="0"/>
              <a:t>12303 is deferred. Offline discussion is needed</a:t>
            </a:r>
          </a:p>
          <a:p>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5912722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11-18/0009 (Alfred Asterjadhi)</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11154, 12445 </a:t>
            </a:r>
            <a:r>
              <a:rPr lang="en-GB" dirty="0" smtClean="0"/>
              <a:t> in doc 11-18/0009r0?</a:t>
            </a:r>
          </a:p>
          <a:p>
            <a:endParaRPr lang="en-GB" dirty="0"/>
          </a:p>
          <a:p>
            <a:r>
              <a:rPr lang="en-GB" dirty="0" smtClean="0">
                <a:solidFill>
                  <a:srgbClr val="00B050"/>
                </a:solidFill>
              </a:rPr>
              <a:t>No objection to proposed </a:t>
            </a:r>
            <a:r>
              <a:rPr lang="en-GB" dirty="0" smtClean="0">
                <a:solidFill>
                  <a:srgbClr val="00B050"/>
                </a:solidFill>
              </a:rPr>
              <a:t>resolution</a:t>
            </a:r>
            <a:endParaRPr lang="en-GB" dirty="0" smtClean="0">
              <a:solidFill>
                <a:srgbClr val="00B050"/>
              </a:solidFill>
            </a:endParaRP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2305210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11-18/0010 (Alfred Asterjadhi)</a:t>
            </a:r>
            <a:endParaRPr lang="en-US" dirty="0"/>
          </a:p>
        </p:txBody>
      </p:sp>
      <p:sp>
        <p:nvSpPr>
          <p:cNvPr id="3" name="Content Placeholder 2"/>
          <p:cNvSpPr>
            <a:spLocks noGrp="1"/>
          </p:cNvSpPr>
          <p:nvPr>
            <p:ph idx="1"/>
          </p:nvPr>
        </p:nvSpPr>
        <p:spPr/>
        <p:txBody>
          <a:bodyPr/>
          <a:lstStyle/>
          <a:p>
            <a:r>
              <a:rPr lang="en-US" dirty="0" smtClean="0"/>
              <a:t>Do you agree to the resolution of CID 12046 in doc 11-18/0010r0?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2868727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11-18/0011 (Alfred Asterjadhi)</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11159, </a:t>
            </a:r>
            <a:r>
              <a:rPr lang="en-GB" dirty="0">
                <a:solidFill>
                  <a:srgbClr val="FF0000"/>
                </a:solidFill>
              </a:rPr>
              <a:t>11160</a:t>
            </a:r>
            <a:r>
              <a:rPr lang="en-GB" dirty="0"/>
              <a:t>, 11321, 11322, 12144, 13283, </a:t>
            </a:r>
            <a:r>
              <a:rPr lang="en-GB" dirty="0">
                <a:solidFill>
                  <a:schemeClr val="tx1"/>
                </a:solidFill>
              </a:rPr>
              <a:t>13744</a:t>
            </a:r>
            <a:r>
              <a:rPr lang="en-GB" dirty="0"/>
              <a:t>, </a:t>
            </a:r>
            <a:r>
              <a:rPr lang="en-GB" dirty="0">
                <a:solidFill>
                  <a:srgbClr val="FF0000"/>
                </a:solidFill>
              </a:rPr>
              <a:t>13918</a:t>
            </a:r>
            <a:r>
              <a:rPr lang="en-GB" dirty="0"/>
              <a:t>, </a:t>
            </a:r>
            <a:r>
              <a:rPr lang="en-GB" dirty="0">
                <a:solidFill>
                  <a:schemeClr val="tx1"/>
                </a:solidFill>
              </a:rPr>
              <a:t>13919</a:t>
            </a:r>
            <a:r>
              <a:rPr lang="en-GB" dirty="0"/>
              <a:t> (9 CIDs</a:t>
            </a:r>
            <a:r>
              <a:rPr lang="en-GB" dirty="0" smtClean="0"/>
              <a:t>)</a:t>
            </a:r>
            <a:r>
              <a:rPr lang="en-US" dirty="0" smtClean="0"/>
              <a:t> in doc 11-18/0011r1?</a:t>
            </a:r>
          </a:p>
          <a:p>
            <a:endParaRPr lang="en-US" dirty="0" smtClean="0"/>
          </a:p>
          <a:p>
            <a:r>
              <a:rPr lang="en-US" dirty="0" smtClean="0">
                <a:solidFill>
                  <a:srgbClr val="00B050"/>
                </a:solidFill>
              </a:rPr>
              <a:t>No objection to resolutions to CIDs written in black</a:t>
            </a:r>
            <a:endParaRPr lang="en-US" dirty="0"/>
          </a:p>
          <a:p>
            <a:r>
              <a:rPr lang="en-US" dirty="0" smtClean="0">
                <a:solidFill>
                  <a:srgbClr val="00B050"/>
                </a:solidFill>
              </a:rPr>
              <a:t>CID 11160 is revisited. Its resolution is approved</a:t>
            </a:r>
            <a:r>
              <a:rPr lang="en-US" dirty="0" smtClean="0"/>
              <a: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1621992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11-18/0090 (Laurent Cariou)</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11046, 11047, 12034, 13513, 13724, 13186, </a:t>
            </a:r>
            <a:r>
              <a:rPr lang="en-US" dirty="0" smtClean="0"/>
              <a:t>13187 in doc 11-17/0090r0?</a:t>
            </a:r>
          </a:p>
          <a:p>
            <a:endParaRPr lang="en-US" dirty="0"/>
          </a:p>
          <a:p>
            <a:r>
              <a:rPr lang="en-US" dirty="0" smtClean="0">
                <a:solidFill>
                  <a:srgbClr val="00B050"/>
                </a:solidFill>
              </a:rPr>
              <a:t>Accepted with no objection</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7642965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11-18/0063 (</a:t>
            </a:r>
            <a:r>
              <a:rPr lang="en-GB" dirty="0"/>
              <a:t>Jeongki </a:t>
            </a:r>
            <a:r>
              <a:rPr lang="en-GB" dirty="0" smtClean="0"/>
              <a:t>Kim)</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solidFill>
                  <a:srgbClr val="FF0000"/>
                </a:solidFill>
              </a:rPr>
              <a:t>12000</a:t>
            </a:r>
            <a:r>
              <a:rPr lang="en-GB" dirty="0"/>
              <a:t>, 12050, 12176, 13071, 13524, </a:t>
            </a:r>
            <a:r>
              <a:rPr lang="en-GB" dirty="0" smtClean="0"/>
              <a:t>13852 in doc 11-18/0063r1?</a:t>
            </a:r>
          </a:p>
          <a:p>
            <a:endParaRPr lang="en-GB" dirty="0"/>
          </a:p>
          <a:p>
            <a:r>
              <a:rPr lang="en-GB" dirty="0" smtClean="0">
                <a:solidFill>
                  <a:srgbClr val="00B050"/>
                </a:solidFill>
              </a:rPr>
              <a:t>Accepted with no objection resolutions to CIDs written in black</a:t>
            </a:r>
          </a:p>
          <a:p>
            <a:r>
              <a:rPr lang="en-GB" dirty="0" smtClean="0"/>
              <a:t>Resolution to CID 12000 is changed to Revised and involve deletion of the sentence identified by the commenter.</a:t>
            </a:r>
          </a:p>
          <a:p>
            <a:r>
              <a:rPr lang="en-GB" dirty="0" smtClean="0">
                <a:solidFill>
                  <a:srgbClr val="00B050"/>
                </a:solidFill>
              </a:rPr>
              <a:t>CID 12000 was considered later during the session. Its resolution was approved</a:t>
            </a:r>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5274381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11-18/0065 (Abhishek Patil)</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11118, 14206, 11003, 11371, 13694, 13861, 12374, 12719, 11004, 13330, 13695, 11978, 12375, 13331, 12164, 12227, 13862, </a:t>
            </a:r>
            <a:r>
              <a:rPr lang="en-US" dirty="0" smtClean="0"/>
              <a:t>11917</a:t>
            </a:r>
            <a:r>
              <a:rPr lang="en-US" dirty="0"/>
              <a:t> </a:t>
            </a:r>
            <a:r>
              <a:rPr lang="en-US" dirty="0" smtClean="0"/>
              <a:t>in doc 11-18/0065r1?</a:t>
            </a:r>
          </a:p>
          <a:p>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738564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11-18/0013 (Alfred Asterjadhi)</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12534, 12535, 12536, 12537, 12653, 12657, 13949 (7 CIDs</a:t>
            </a:r>
            <a:r>
              <a:rPr lang="en-GB" dirty="0" smtClean="0"/>
              <a:t>) in doc 11-18/0013r0?</a:t>
            </a:r>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0418888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11-18/0014 (Alfred Asterjadhi)</a:t>
            </a:r>
            <a:endParaRPr lang="en-US" dirty="0"/>
          </a:p>
        </p:txBody>
      </p:sp>
      <p:sp>
        <p:nvSpPr>
          <p:cNvPr id="3" name="Content Placeholder 2"/>
          <p:cNvSpPr>
            <a:spLocks noGrp="1"/>
          </p:cNvSpPr>
          <p:nvPr>
            <p:ph idx="1"/>
          </p:nvPr>
        </p:nvSpPr>
        <p:spPr/>
        <p:txBody>
          <a:bodyPr/>
          <a:lstStyle/>
          <a:p>
            <a:r>
              <a:rPr lang="en-US" dirty="0" smtClean="0"/>
              <a:t>Do you agree to resolutions to CIDs 11262 and 11693 in doc 11-18/0014r0</a:t>
            </a:r>
            <a:r>
              <a:rPr lang="en-US" dirty="0" smtClean="0"/>
              <a:t>?</a:t>
            </a:r>
          </a:p>
          <a:p>
            <a:endParaRPr lang="en-US" dirty="0"/>
          </a:p>
          <a:p>
            <a:r>
              <a:rPr lang="en-US" dirty="0" smtClean="0">
                <a:solidFill>
                  <a:srgbClr val="00B050"/>
                </a:solidFill>
              </a:rPr>
              <a:t>Accepted with no objection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976153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1958</TotalTime>
  <Words>2950</Words>
  <Application>Microsoft Office PowerPoint</Application>
  <PresentationFormat>On-screen Show (4:3)</PresentationFormat>
  <Paragraphs>457</Paragraphs>
  <Slides>51</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2" baseType="lpstr">
      <vt:lpstr>Arial Unicode MS</vt:lpstr>
      <vt:lpstr>MS Gothic</vt:lpstr>
      <vt:lpstr>Arial</vt:lpstr>
      <vt:lpstr>Arial Black</vt:lpstr>
      <vt:lpstr>Calibri</vt:lpstr>
      <vt:lpstr>Monotype Sorts</vt:lpstr>
      <vt:lpstr>Times New Roman</vt:lpstr>
      <vt:lpstr>Wingdings</vt:lpstr>
      <vt:lpstr>Office Theme</vt:lpstr>
      <vt:lpstr>Document</vt:lpstr>
      <vt:lpstr>Microsoft Excel Worksheet</vt:lpstr>
      <vt:lpstr>TGax January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General Flow of the Meeting</vt:lpstr>
      <vt:lpstr>Agenda for Wednesday January 10, 2018</vt:lpstr>
      <vt:lpstr>PowerPoint Presentation</vt:lpstr>
      <vt:lpstr>Host Information</vt:lpstr>
      <vt:lpstr>Submissions</vt:lpstr>
      <vt:lpstr>Doc 17/1874r2 (Po-Kai Huang)</vt:lpstr>
      <vt:lpstr>Doc 11-18/0105r0</vt:lpstr>
      <vt:lpstr>Straw Poll</vt:lpstr>
      <vt:lpstr>Doc 11-17/1857 (Abhishek Patil)</vt:lpstr>
      <vt:lpstr>Doc 11-17/1850 (Abhishek Patil)</vt:lpstr>
      <vt:lpstr>Doc 11-18/0066 (Abhishek Patil)</vt:lpstr>
      <vt:lpstr>11-17/1861 (Abhishek Patil)</vt:lpstr>
      <vt:lpstr>11-17/1852 (Laurent Cariou)</vt:lpstr>
      <vt:lpstr>11-17/0068 (Abhishek Patil)</vt:lpstr>
      <vt:lpstr>11-18/0079 (Kome Oteri)</vt:lpstr>
      <vt:lpstr>11-18/0080 (Kome Oteri)</vt:lpstr>
      <vt:lpstr>Agenda for Thursday January 11, 2018 </vt:lpstr>
      <vt:lpstr>PowerPoint Presentation</vt:lpstr>
      <vt:lpstr>11-18/0035 (Jarkko Kneckt)</vt:lpstr>
      <vt:lpstr>11-18/0098 (Ming Gan)</vt:lpstr>
      <vt:lpstr>11-18/0099 (Ming Gan)</vt:lpstr>
      <vt:lpstr>11-18/0027 (George Cherian)</vt:lpstr>
      <vt:lpstr>11-17/1878 (Po-Kai Huang)</vt:lpstr>
      <vt:lpstr>11-18/0081 (Frank Hsu)</vt:lpstr>
      <vt:lpstr>11-18/1858 (Abhishek Patil)</vt:lpstr>
      <vt:lpstr>11-17/1849 (Abhishek Patil)</vt:lpstr>
      <vt:lpstr>11-17/1860 (Abhishek Patil)</vt:lpstr>
      <vt:lpstr>11-17/1847 (Abhishek Patil)</vt:lpstr>
      <vt:lpstr>11-17/1859 (Abhishek Patil)</vt:lpstr>
      <vt:lpstr>11-17/1837 (Liwen Chu)</vt:lpstr>
      <vt:lpstr>Agenda for Friday January 12, 2018 </vt:lpstr>
      <vt:lpstr>PowerPoint Presentation</vt:lpstr>
      <vt:lpstr>11-18/0074 (Liwen Chu)</vt:lpstr>
      <vt:lpstr>11-17/1828 (Laurent Cariou)</vt:lpstr>
      <vt:lpstr>11-18/0009 (Alfred Asterjadhi)</vt:lpstr>
      <vt:lpstr>11-18/0010 (Alfred Asterjadhi)</vt:lpstr>
      <vt:lpstr>11-18/0011 (Alfred Asterjadhi)</vt:lpstr>
      <vt:lpstr>11-18/0090 (Laurent Cariou)</vt:lpstr>
      <vt:lpstr>11-18/0063 (Jeongki Kim)</vt:lpstr>
      <vt:lpstr>11-18/0065 (Abhishek Patil)</vt:lpstr>
      <vt:lpstr>11-18/0013 (Alfred Asterjadhi)</vt:lpstr>
      <vt:lpstr>11-18/0014 (Alfred Asterjadhi)</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130</cp:revision>
  <cp:lastPrinted>1601-01-01T00:00:00Z</cp:lastPrinted>
  <dcterms:created xsi:type="dcterms:W3CDTF">2017-01-26T15:28:16Z</dcterms:created>
  <dcterms:modified xsi:type="dcterms:W3CDTF">2018-01-13T02:37:26Z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1514988266</vt:lpwstr>
  </property>
</Properties>
</file>