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58" r:id="rId4"/>
    <p:sldId id="261" r:id="rId5"/>
    <p:sldId id="263" r:id="rId6"/>
    <p:sldId id="281" r:id="rId7"/>
    <p:sldId id="266" r:id="rId8"/>
    <p:sldId id="264" r:id="rId9"/>
    <p:sldId id="270" r:id="rId10"/>
    <p:sldId id="279" r:id="rId11"/>
    <p:sldId id="271" r:id="rId12"/>
    <p:sldId id="282" r:id="rId13"/>
    <p:sldId id="280" r:id="rId14"/>
    <p:sldId id="272" r:id="rId15"/>
    <p:sldId id="283" r:id="rId16"/>
    <p:sldId id="284" r:id="rId17"/>
    <p:sldId id="290" r:id="rId18"/>
    <p:sldId id="285" r:id="rId19"/>
    <p:sldId id="286" r:id="rId20"/>
    <p:sldId id="287" r:id="rId21"/>
    <p:sldId id="288" r:id="rId22"/>
    <p:sldId id="289" r:id="rId23"/>
    <p:sldId id="291" r:id="rId24"/>
    <p:sldId id="292" r:id="rId25"/>
    <p:sldId id="293" r:id="rId26"/>
    <p:sldId id="277" r:id="rId27"/>
    <p:sldId id="278" r:id="rId2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1218"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1/10/2018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January 2018</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January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January 2018</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January 2018</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802.11-18/0007r2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January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January 2018 Ad Hoc </a:t>
            </a:r>
            <a:r>
              <a:rPr lang="en-US" altLang="en-US" dirty="0"/>
              <a:t>Meeting </a:t>
            </a:r>
            <a:r>
              <a:rPr lang="en-US" altLang="en-US" dirty="0" smtClean="0"/>
              <a:t>Agenda</a:t>
            </a:r>
            <a:r>
              <a:rPr lang="en-US" altLang="en-US" dirty="0"/>
              <a:t> </a:t>
            </a:r>
            <a:r>
              <a:rPr lang="en-US" altLang="en-US" dirty="0" smtClean="0"/>
              <a:t>(MAC-MU-SR)</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2018-01-02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39"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(10:00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5</a:t>
            </a:r>
            <a:r>
              <a:rPr lang="en-US" altLang="en-US" sz="2000" dirty="0" smtClean="0"/>
              <a:t>:00 </a:t>
            </a:r>
            <a:r>
              <a:rPr lang="en-US" altLang="en-US" sz="2000" dirty="0"/>
              <a:t>pm)</a:t>
            </a:r>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January 10, 2018</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11</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January 2018</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10:00				Call the meeting to order</a:t>
            </a:r>
          </a:p>
          <a:p>
            <a:r>
              <a:rPr lang="en-US" dirty="0" smtClean="0"/>
              <a:t>10:00 – 10:05		Administrative items</a:t>
            </a:r>
          </a:p>
          <a:p>
            <a:r>
              <a:rPr lang="en-US" dirty="0" smtClean="0"/>
              <a:t>10:05 – 10:20		Call for submissions</a:t>
            </a:r>
          </a:p>
          <a:p>
            <a:r>
              <a:rPr lang="en-US" dirty="0" smtClean="0"/>
              <a:t>10:20 – 12:00		Comment Resolution</a:t>
            </a:r>
          </a:p>
          <a:p>
            <a:r>
              <a:rPr lang="en-US" dirty="0" smtClean="0"/>
              <a:t>12:00 – 1:00		Lunch Break</a:t>
            </a:r>
          </a:p>
          <a:p>
            <a:r>
              <a:rPr lang="en-US" dirty="0" smtClean="0"/>
              <a:t>1:00 – </a:t>
            </a:r>
            <a:r>
              <a:rPr lang="en-US" dirty="0" smtClean="0"/>
              <a:t>3:00</a:t>
            </a:r>
            <a:r>
              <a:rPr lang="en-US" dirty="0" smtClean="0"/>
              <a:t>		Comment Resolution</a:t>
            </a:r>
          </a:p>
          <a:p>
            <a:r>
              <a:rPr lang="en-US" dirty="0" smtClean="0"/>
              <a:t>3:00 </a:t>
            </a:r>
            <a:r>
              <a:rPr lang="en-US" dirty="0" smtClean="0"/>
              <a:t>– </a:t>
            </a:r>
            <a:r>
              <a:rPr lang="en-US" dirty="0" smtClean="0"/>
              <a:t>3:30</a:t>
            </a:r>
            <a:r>
              <a:rPr lang="en-US" dirty="0" smtClean="0"/>
              <a:t>		Break</a:t>
            </a:r>
          </a:p>
          <a:p>
            <a:r>
              <a:rPr lang="en-US" dirty="0" smtClean="0"/>
              <a:t>3</a:t>
            </a:r>
            <a:r>
              <a:rPr lang="en-US" dirty="0" smtClean="0"/>
              <a:t>:30 </a:t>
            </a:r>
            <a:r>
              <a:rPr lang="en-US" dirty="0" smtClean="0"/>
              <a:t>– 6:00		Comment Resolution</a:t>
            </a:r>
          </a:p>
          <a:p>
            <a:r>
              <a:rPr lang="en-US" dirty="0" smtClean="0"/>
              <a:t>6:00				Recess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724808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 Information</a:t>
            </a:r>
            <a:endParaRPr lang="en-US" dirty="0"/>
          </a:p>
        </p:txBody>
      </p:sp>
      <p:sp>
        <p:nvSpPr>
          <p:cNvPr id="3" name="Content Placeholder 2"/>
          <p:cNvSpPr>
            <a:spLocks noGrp="1"/>
          </p:cNvSpPr>
          <p:nvPr>
            <p:ph idx="1"/>
          </p:nvPr>
        </p:nvSpPr>
        <p:spPr/>
        <p:txBody>
          <a:bodyPr/>
          <a:lstStyle/>
          <a:p>
            <a:r>
              <a:rPr lang="en-US" altLang="en-US" dirty="0"/>
              <a:t>Thanks to </a:t>
            </a:r>
            <a:r>
              <a:rPr lang="en-US" altLang="en-US" dirty="0" smtClean="0"/>
              <a:t>Bin, George, and Qualcomm </a:t>
            </a:r>
            <a:r>
              <a:rPr lang="en-US" altLang="en-US" dirty="0"/>
              <a:t>for hosting the meeting</a:t>
            </a:r>
          </a:p>
          <a:p>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0928246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the embedded spreadsheet (updated on January 10, </a:t>
            </a:r>
            <a:r>
              <a:rPr lang="en-US" dirty="0" smtClean="0"/>
              <a:t>2018 PM)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2733658951"/>
              </p:ext>
            </p:extLst>
          </p:nvPr>
        </p:nvGraphicFramePr>
        <p:xfrm>
          <a:off x="4114800" y="3043238"/>
          <a:ext cx="3076222" cy="2595562"/>
        </p:xfrm>
        <a:graphic>
          <a:graphicData uri="http://schemas.openxmlformats.org/presentationml/2006/ole">
            <mc:AlternateContent xmlns:mc="http://schemas.openxmlformats.org/markup-compatibility/2006">
              <mc:Choice xmlns:v="urn:schemas-microsoft-com:vml" Requires="v">
                <p:oleObj spid="_x0000_s4121"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800" y="3043238"/>
                        <a:ext cx="3076222" cy="25955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 17/1874r2</a:t>
            </a:r>
            <a:endParaRPr lang="en-US" dirty="0"/>
          </a:p>
        </p:txBody>
      </p:sp>
      <p:sp>
        <p:nvSpPr>
          <p:cNvPr id="3" name="Content Placeholder 2"/>
          <p:cNvSpPr>
            <a:spLocks noGrp="1"/>
          </p:cNvSpPr>
          <p:nvPr>
            <p:ph idx="1"/>
          </p:nvPr>
        </p:nvSpPr>
        <p:spPr/>
        <p:txBody>
          <a:bodyPr/>
          <a:lstStyle/>
          <a:p>
            <a:r>
              <a:rPr lang="en-US" dirty="0" smtClean="0"/>
              <a:t>CID 12361 is pending from conference call</a:t>
            </a:r>
          </a:p>
          <a:p>
            <a:r>
              <a:rPr lang="en-US" dirty="0" smtClean="0"/>
              <a:t>Resolution in r3 is accepted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14994571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 11-18/0105r0</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13873, 11011, 11858, 12734, 12867, 13862, 12379, 12170, 12254, 12889 (10 CIDs) </a:t>
            </a:r>
            <a:r>
              <a:rPr lang="en-GB" dirty="0" smtClean="0"/>
              <a:t> in doc 11-18/0105r0?</a:t>
            </a:r>
          </a:p>
          <a:p>
            <a:endParaRPr lang="en-GB" dirty="0" smtClean="0"/>
          </a:p>
          <a:p>
            <a:r>
              <a:rPr lang="en-GB" dirty="0" smtClean="0">
                <a:solidFill>
                  <a:srgbClr val="FF0000"/>
                </a:solidFill>
              </a:rPr>
              <a:t>Defer and wait for Liwen to show up. More discussion is needed</a:t>
            </a:r>
            <a:endParaRPr lang="en-GB" dirty="0">
              <a:solidFill>
                <a:srgbClr val="FF0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028800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Which option in doc 11-18/105r0 do you prefer?</a:t>
            </a:r>
          </a:p>
          <a:p>
            <a:endParaRPr lang="en-US" dirty="0"/>
          </a:p>
          <a:p>
            <a:r>
              <a:rPr lang="en-US" dirty="0" smtClean="0"/>
              <a:t>Option #1: 6</a:t>
            </a:r>
          </a:p>
          <a:p>
            <a:r>
              <a:rPr lang="en-US" dirty="0" smtClean="0"/>
              <a:t>Option #2: 8</a:t>
            </a:r>
          </a:p>
          <a:p>
            <a:r>
              <a:rPr lang="en-US" dirty="0" smtClean="0"/>
              <a:t>Don’t care: 3</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5619293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 11-17/1857 (Abhishek Patil)</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a:t>11000, 13806, 12392, 11016, 13189, 13190, 13191, 13192, 13193, </a:t>
            </a:r>
            <a:r>
              <a:rPr lang="en-US" dirty="0" smtClean="0"/>
              <a:t>11031 in doc 11-17/1857r1?</a:t>
            </a:r>
          </a:p>
          <a:p>
            <a:endParaRPr lang="en-US" dirty="0"/>
          </a:p>
          <a:p>
            <a:r>
              <a:rPr lang="en-US" dirty="0" smtClean="0">
                <a:solidFill>
                  <a:srgbClr val="00B050"/>
                </a:solidFill>
              </a:rPr>
              <a:t>Accepted with no objection</a:t>
            </a:r>
            <a:endParaRPr lang="en-US" dirty="0">
              <a:solidFill>
                <a:srgbClr val="00B05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19267650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 11-17/1850 (Abhishek </a:t>
            </a:r>
            <a:r>
              <a:rPr lang="en-US" dirty="0"/>
              <a:t>Patil)</a:t>
            </a:r>
          </a:p>
        </p:txBody>
      </p:sp>
      <p:sp>
        <p:nvSpPr>
          <p:cNvPr id="3" name="Content Placeholder 2"/>
          <p:cNvSpPr>
            <a:spLocks noGrp="1"/>
          </p:cNvSpPr>
          <p:nvPr>
            <p:ph idx="1"/>
          </p:nvPr>
        </p:nvSpPr>
        <p:spPr/>
        <p:txBody>
          <a:bodyPr/>
          <a:lstStyle/>
          <a:p>
            <a:r>
              <a:rPr lang="en-US" dirty="0" smtClean="0"/>
              <a:t>Do you accept resolutions to CIDs </a:t>
            </a:r>
            <a:r>
              <a:rPr lang="en-US" dirty="0"/>
              <a:t>11365, 11986, </a:t>
            </a:r>
            <a:r>
              <a:rPr lang="en-US" dirty="0" smtClean="0"/>
              <a:t>11366 in doc 11-17/1850r1?</a:t>
            </a:r>
          </a:p>
          <a:p>
            <a:endParaRPr lang="en-US" dirty="0" smtClean="0"/>
          </a:p>
          <a:p>
            <a:r>
              <a:rPr lang="en-US" dirty="0" smtClean="0">
                <a:solidFill>
                  <a:srgbClr val="00B050"/>
                </a:solidFill>
              </a:rPr>
              <a:t>Accepted with no objection</a:t>
            </a:r>
            <a:endParaRPr lang="en-US" dirty="0">
              <a:solidFill>
                <a:srgbClr val="00B05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1864087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San Diego</a:t>
            </a:r>
            <a:r>
              <a:rPr lang="en-US" altLang="en-US" sz="4000" dirty="0" smtClean="0">
                <a:latin typeface="Arial" panose="020B0604020202020204" pitchFamily="34" charset="0"/>
              </a:rPr>
              <a:t>, California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January 10-12, 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January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 11-18/0066 (Abhishek Patil)</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a:t>11551, 11707, </a:t>
            </a:r>
            <a:r>
              <a:rPr lang="en-US" dirty="0" smtClean="0"/>
              <a:t>13182 in doc 11-18/0066r0?</a:t>
            </a:r>
          </a:p>
          <a:p>
            <a:endParaRPr lang="en-US" dirty="0"/>
          </a:p>
          <a:p>
            <a:r>
              <a:rPr lang="en-US" dirty="0" smtClean="0">
                <a:solidFill>
                  <a:srgbClr val="00B050"/>
                </a:solidFill>
              </a:rPr>
              <a:t>Accepted with no objection</a:t>
            </a:r>
            <a:endParaRPr lang="en-US" dirty="0">
              <a:solidFill>
                <a:srgbClr val="00B05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8693964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11-17/1861 (Abhishek Patil)</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a:t>13261, 11753, 13143, 12222, 11339, 11036, 13780, 13794, 12175, </a:t>
            </a:r>
            <a:r>
              <a:rPr lang="en-US" dirty="0" smtClean="0"/>
              <a:t>13012 in doc 11-17/1861r1?</a:t>
            </a:r>
          </a:p>
          <a:p>
            <a:endParaRPr lang="en-US" dirty="0"/>
          </a:p>
          <a:p>
            <a:r>
              <a:rPr lang="en-US" dirty="0" smtClean="0">
                <a:solidFill>
                  <a:srgbClr val="00B050"/>
                </a:solidFill>
              </a:rPr>
              <a:t>Approved with 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11141928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11-17/1852 (Laurent Cariou)</a:t>
            </a:r>
            <a:endParaRPr lang="en-US" dirty="0"/>
          </a:p>
        </p:txBody>
      </p:sp>
      <p:sp>
        <p:nvSpPr>
          <p:cNvPr id="3" name="Content Placeholder 2"/>
          <p:cNvSpPr>
            <a:spLocks noGrp="1"/>
          </p:cNvSpPr>
          <p:nvPr>
            <p:ph idx="1"/>
          </p:nvPr>
        </p:nvSpPr>
        <p:spPr/>
        <p:txBody>
          <a:bodyPr/>
          <a:lstStyle/>
          <a:p>
            <a:r>
              <a:rPr lang="en-US" sz="1800" dirty="0" smtClean="0"/>
              <a:t>Do you agree to resolutions to CIDs </a:t>
            </a:r>
            <a:r>
              <a:rPr lang="en-GB" sz="1800" dirty="0"/>
              <a:t>12081, 11769, 11770, 12017, 11239, 11771, 13151, 13831, 14091, 14276, 13062, 11240, 12609, 12018, 13929, 11556, 14114, 12188, 14213, 13152, 11257, 11773, 11811, 13153, 14277, 13154, 13931, 13930, 12541, 11937, 12189, 14115, 14214, 12080, 11741, 12019, 14116, 14117, </a:t>
            </a:r>
            <a:r>
              <a:rPr lang="en-GB" sz="1800" dirty="0">
                <a:solidFill>
                  <a:srgbClr val="FF0000"/>
                </a:solidFill>
              </a:rPr>
              <a:t>14278</a:t>
            </a:r>
            <a:r>
              <a:rPr lang="en-GB" sz="1800" dirty="0"/>
              <a:t>, 11238, </a:t>
            </a:r>
            <a:r>
              <a:rPr lang="en-GB" sz="1800" dirty="0">
                <a:solidFill>
                  <a:srgbClr val="FF0000"/>
                </a:solidFill>
              </a:rPr>
              <a:t>11736</a:t>
            </a:r>
            <a:r>
              <a:rPr lang="en-GB" sz="1800" dirty="0"/>
              <a:t>, 11775, 14279, 11774, 12021, 13063, 14281, 11776, 11777, 11772, 14282, 11778, 11939, 13932, 11779, 13064, 13933, 12022, </a:t>
            </a:r>
            <a:r>
              <a:rPr lang="en-GB" sz="1800" dirty="0">
                <a:solidFill>
                  <a:srgbClr val="FF0000"/>
                </a:solidFill>
              </a:rPr>
              <a:t>11938</a:t>
            </a:r>
            <a:r>
              <a:rPr lang="en-GB" sz="1800" dirty="0"/>
              <a:t>, 14283, 11557, 12247, 11828, 11831, 13855, 11829, 11832, 14284, 11558, 11559, 14118, 11780, 14285, </a:t>
            </a:r>
            <a:r>
              <a:rPr lang="en-GB" sz="1800" dirty="0">
                <a:solidFill>
                  <a:srgbClr val="FF0000"/>
                </a:solidFill>
              </a:rPr>
              <a:t>11942</a:t>
            </a:r>
            <a:r>
              <a:rPr lang="en-GB" sz="1800" dirty="0"/>
              <a:t>, 11940, 11781, </a:t>
            </a:r>
            <a:r>
              <a:rPr lang="en-GB" sz="1800" dirty="0">
                <a:solidFill>
                  <a:srgbClr val="FF0000"/>
                </a:solidFill>
              </a:rPr>
              <a:t>13934</a:t>
            </a:r>
            <a:r>
              <a:rPr lang="en-GB" sz="1800" dirty="0"/>
              <a:t>, 14286, 13702, 13935, 14287, 12249, 12540, 13155, 11812, 13156, 12070, 13065, 14216, 11941, 13420, 11813, 12250, 14288</a:t>
            </a:r>
            <a:r>
              <a:rPr lang="en-GB" sz="1800" dirty="0">
                <a:solidFill>
                  <a:srgbClr val="FF0000"/>
                </a:solidFill>
              </a:rPr>
              <a:t>, 14289</a:t>
            </a:r>
            <a:r>
              <a:rPr lang="en-GB" sz="1800" dirty="0"/>
              <a:t>, 12069, </a:t>
            </a:r>
            <a:r>
              <a:rPr lang="en-GB" sz="1800" dirty="0">
                <a:solidFill>
                  <a:srgbClr val="FF0000"/>
                </a:solidFill>
              </a:rPr>
              <a:t>14119</a:t>
            </a:r>
            <a:r>
              <a:rPr lang="en-GB" sz="1800" dirty="0"/>
              <a:t>, 12542, 14280, 11256, 11470, 11548, 11549, 11550, 12232, </a:t>
            </a:r>
            <a:r>
              <a:rPr lang="en-GB" sz="1800" strike="sngStrike" dirty="0"/>
              <a:t>12429</a:t>
            </a:r>
            <a:r>
              <a:rPr lang="en-GB" sz="1800" dirty="0"/>
              <a:t>, 12606, 12655, 14226, 14227, </a:t>
            </a:r>
            <a:r>
              <a:rPr lang="en-GB" sz="1800" dirty="0" smtClean="0">
                <a:solidFill>
                  <a:srgbClr val="FF0000"/>
                </a:solidFill>
              </a:rPr>
              <a:t>12429</a:t>
            </a:r>
            <a:r>
              <a:rPr lang="en-GB" sz="1800" dirty="0" smtClean="0"/>
              <a:t> in doc 11-17/1852r2?</a:t>
            </a:r>
          </a:p>
          <a:p>
            <a:endParaRPr lang="en-GB" sz="1800" dirty="0"/>
          </a:p>
          <a:p>
            <a:r>
              <a:rPr lang="en-GB" sz="1800" dirty="0" smtClean="0">
                <a:solidFill>
                  <a:srgbClr val="FFC000"/>
                </a:solidFill>
              </a:rPr>
              <a:t>No issues with the CIDs written in black.</a:t>
            </a:r>
          </a:p>
          <a:p>
            <a:r>
              <a:rPr lang="en-GB" sz="1800" dirty="0" smtClean="0">
                <a:solidFill>
                  <a:srgbClr val="FFC000"/>
                </a:solidFill>
              </a:rPr>
              <a:t>More discussion is needed for CIDs written in red.</a:t>
            </a:r>
          </a:p>
          <a:p>
            <a:endParaRPr lang="en-GB" sz="1800" dirty="0"/>
          </a:p>
          <a:p>
            <a:endParaRPr lang="en-GB" sz="1800" dirty="0" smtClean="0"/>
          </a:p>
          <a:p>
            <a:endParaRPr lang="en-GB" sz="1800" dirty="0"/>
          </a:p>
          <a:p>
            <a:endParaRPr lang="en-GB" sz="1800" dirty="0" smtClean="0"/>
          </a:p>
          <a:p>
            <a:endParaRPr lang="en-GB" sz="1800" dirty="0"/>
          </a:p>
          <a:p>
            <a:endParaRPr lang="en-US" sz="1800" dirty="0"/>
          </a:p>
          <a:p>
            <a:r>
              <a:rPr lang="en-GB" sz="1800" dirty="0"/>
              <a:t> </a:t>
            </a:r>
            <a:endParaRPr lang="en-US" sz="1800" dirty="0"/>
          </a:p>
          <a:p>
            <a:r>
              <a:rPr lang="en-GB" sz="1800" dirty="0"/>
              <a:t> </a:t>
            </a:r>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203596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11-17/0068</a:t>
            </a:r>
            <a:endParaRPr lang="en-US" dirty="0"/>
          </a:p>
        </p:txBody>
      </p:sp>
      <p:sp>
        <p:nvSpPr>
          <p:cNvPr id="3" name="Content Placeholder 2"/>
          <p:cNvSpPr>
            <a:spLocks noGrp="1"/>
          </p:cNvSpPr>
          <p:nvPr>
            <p:ph idx="1"/>
          </p:nvPr>
        </p:nvSpPr>
        <p:spPr/>
        <p:txBody>
          <a:bodyPr/>
          <a:lstStyle/>
          <a:p>
            <a:r>
              <a:rPr lang="en-US" dirty="0" smtClean="0"/>
              <a:t>Do you agree to resolution to CID 11374 in doc 11-18/0068r0?</a:t>
            </a:r>
          </a:p>
          <a:p>
            <a:endParaRPr lang="en-US" dirty="0"/>
          </a:p>
          <a:p>
            <a:r>
              <a:rPr lang="en-US" dirty="0" smtClean="0">
                <a:solidFill>
                  <a:srgbClr val="00B050"/>
                </a:solidFill>
              </a:rPr>
              <a:t>Accepted with no objection</a:t>
            </a:r>
            <a:endParaRPr lang="en-US" dirty="0">
              <a:solidFill>
                <a:srgbClr val="00B05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15610206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11-18/0079 (</a:t>
            </a:r>
            <a:r>
              <a:rPr lang="en-US" dirty="0" err="1" smtClean="0"/>
              <a:t>Kome</a:t>
            </a:r>
            <a:r>
              <a:rPr lang="en-US" dirty="0" smtClean="0"/>
              <a:t> Oteri)</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smtClean="0">
                <a:solidFill>
                  <a:srgbClr val="FF0000"/>
                </a:solidFill>
              </a:rPr>
              <a:t>13379</a:t>
            </a:r>
            <a:r>
              <a:rPr lang="en-US" dirty="0" smtClean="0"/>
              <a:t>, 13413, and 13414 in doc 11-17/0079r1?</a:t>
            </a:r>
          </a:p>
          <a:p>
            <a:endParaRPr lang="en-US" dirty="0"/>
          </a:p>
          <a:p>
            <a:r>
              <a:rPr lang="en-US" dirty="0" smtClean="0"/>
              <a:t>Accepted with no objection for CIDs in black</a:t>
            </a:r>
          </a:p>
          <a:p>
            <a:r>
              <a:rPr lang="en-US" dirty="0" smtClean="0"/>
              <a:t>Resolution to CID 13379 will be affirmed later</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9549753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11-18/0080 (</a:t>
            </a:r>
            <a:r>
              <a:rPr lang="en-US" dirty="0" err="1" smtClean="0"/>
              <a:t>Kome</a:t>
            </a:r>
            <a:r>
              <a:rPr lang="en-US" dirty="0" smtClean="0"/>
              <a:t> Oteri)</a:t>
            </a:r>
            <a:endParaRPr lang="en-US" dirty="0"/>
          </a:p>
        </p:txBody>
      </p:sp>
      <p:sp>
        <p:nvSpPr>
          <p:cNvPr id="3" name="Content Placeholder 2"/>
          <p:cNvSpPr>
            <a:spLocks noGrp="1"/>
          </p:cNvSpPr>
          <p:nvPr>
            <p:ph idx="1"/>
          </p:nvPr>
        </p:nvSpPr>
        <p:spPr/>
        <p:txBody>
          <a:bodyPr/>
          <a:lstStyle/>
          <a:p>
            <a:r>
              <a:rPr lang="en-US" dirty="0" smtClean="0"/>
              <a:t>Do you agree to resolution to CIDs </a:t>
            </a:r>
            <a:r>
              <a:rPr lang="en-GB" dirty="0"/>
              <a:t>11121, 12683, 12684, 12690, 12701, </a:t>
            </a:r>
            <a:r>
              <a:rPr lang="en-GB" dirty="0">
                <a:solidFill>
                  <a:srgbClr val="FF0000"/>
                </a:solidFill>
              </a:rPr>
              <a:t>12702</a:t>
            </a:r>
            <a:r>
              <a:rPr lang="en-GB" dirty="0"/>
              <a:t>, 12746, 12769, 12771, 12772, 13696, </a:t>
            </a:r>
            <a:r>
              <a:rPr lang="en-GB" dirty="0" smtClean="0">
                <a:solidFill>
                  <a:srgbClr val="FF0000"/>
                </a:solidFill>
              </a:rPr>
              <a:t>13697</a:t>
            </a:r>
            <a:r>
              <a:rPr lang="en-US" dirty="0" smtClean="0"/>
              <a:t> in doc 11-18/0080r1?</a:t>
            </a:r>
          </a:p>
          <a:p>
            <a:endParaRPr lang="en-US" dirty="0"/>
          </a:p>
          <a:p>
            <a:r>
              <a:rPr lang="en-US" dirty="0" smtClean="0"/>
              <a:t>Accepting resolutions to CIDs written in black</a:t>
            </a:r>
          </a:p>
          <a:p>
            <a:r>
              <a:rPr lang="en-US" dirty="0" smtClean="0"/>
              <a:t>Resolutions to CIDs written in red will be revisited.</a:t>
            </a:r>
          </a:p>
          <a:p>
            <a:endParaRPr lang="en-US" dirty="0"/>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3861506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January 11,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January 12,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smtClean="0"/>
              <a:t>Adjourn</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4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353651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961</TotalTime>
  <Words>1528</Words>
  <Application>Microsoft Office PowerPoint</Application>
  <PresentationFormat>On-screen Show (4:3)</PresentationFormat>
  <Paragraphs>260</Paragraphs>
  <Slides>27</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27</vt:i4>
      </vt:variant>
    </vt:vector>
  </HeadingPairs>
  <TitlesOfParts>
    <vt:vector size="38" baseType="lpstr">
      <vt:lpstr>Arial Unicode MS</vt:lpstr>
      <vt:lpstr>MS Gothic</vt:lpstr>
      <vt:lpstr>Arial</vt:lpstr>
      <vt:lpstr>Arial Black</vt:lpstr>
      <vt:lpstr>Calibri</vt:lpstr>
      <vt:lpstr>Monotype Sorts</vt:lpstr>
      <vt:lpstr>Times New Roman</vt:lpstr>
      <vt:lpstr>Wingdings</vt:lpstr>
      <vt:lpstr>Office Theme</vt:lpstr>
      <vt:lpstr>Document</vt:lpstr>
      <vt:lpstr>Microsoft Excel Worksheet</vt:lpstr>
      <vt:lpstr>TGax January 2018 Ad Hoc Meeting Agenda (MAC-MU-SR)</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General Flow of the Meeting</vt:lpstr>
      <vt:lpstr>Agenda for Wednesday January 10, 2018</vt:lpstr>
      <vt:lpstr>PowerPoint Presentation</vt:lpstr>
      <vt:lpstr>Host Information</vt:lpstr>
      <vt:lpstr>Submissions</vt:lpstr>
      <vt:lpstr>Doc 17/1874r2</vt:lpstr>
      <vt:lpstr>Doc 11-18/0105r0</vt:lpstr>
      <vt:lpstr>Straw Poll</vt:lpstr>
      <vt:lpstr>Doc 11-17/1857 (Abhishek Patil)</vt:lpstr>
      <vt:lpstr>Doc 11-17/1850 (Abhishek Patil)</vt:lpstr>
      <vt:lpstr>Doc 11-18/0066 (Abhishek Patil)</vt:lpstr>
      <vt:lpstr>11-17/1861 (Abhishek Patil)</vt:lpstr>
      <vt:lpstr>11-17/1852 (Laurent Cariou)</vt:lpstr>
      <vt:lpstr>11-17/0068</vt:lpstr>
      <vt:lpstr>11-18/0079 (Kome Oteri)</vt:lpstr>
      <vt:lpstr>11-18/0080 (Kome Oteri)</vt:lpstr>
      <vt:lpstr>Agenda for Thursday January 11, 2018 </vt:lpstr>
      <vt:lpstr>Agenda for Friday January 12, 2018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64</cp:revision>
  <cp:lastPrinted>1601-01-01T00:00:00Z</cp:lastPrinted>
  <dcterms:created xsi:type="dcterms:W3CDTF">2017-01-26T15:28:16Z</dcterms:created>
  <dcterms:modified xsi:type="dcterms:W3CDTF">2018-01-11T01:52:11Z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1514988266</vt:lpwstr>
  </property>
</Properties>
</file>