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89" r:id="rId4"/>
    <p:sldId id="300" r:id="rId5"/>
    <p:sldId id="272" r:id="rId6"/>
    <p:sldId id="273" r:id="rId7"/>
    <p:sldId id="274" r:id="rId8"/>
    <p:sldId id="315" r:id="rId9"/>
    <p:sldId id="275" r:id="rId10"/>
    <p:sldId id="318" r:id="rId11"/>
    <p:sldId id="313" r:id="rId12"/>
    <p:sldId id="321" r:id="rId13"/>
    <p:sldId id="306" r:id="rId14"/>
    <p:sldId id="319" r:id="rId15"/>
    <p:sldId id="320" r:id="rId16"/>
    <p:sldId id="281" r:id="rId17"/>
    <p:sldId id="280" r:id="rId18"/>
    <p:sldId id="283" r:id="rId19"/>
    <p:sldId id="284" r:id="rId20"/>
    <p:sldId id="291" r:id="rId21"/>
    <p:sldId id="292" r:id="rId22"/>
    <p:sldId id="2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908F36A-661D-4E96-AB8F-CACEA162F713}">
          <p14:sldIdLst>
            <p14:sldId id="256"/>
            <p14:sldId id="257"/>
          </p14:sldIdLst>
        </p14:section>
        <p14:section name="Monday" id="{4B7C112C-E236-4D4B-9841-D43330742BB2}">
          <p14:sldIdLst>
            <p14:sldId id="289"/>
            <p14:sldId id="300"/>
            <p14:sldId id="272"/>
            <p14:sldId id="273"/>
            <p14:sldId id="274"/>
            <p14:sldId id="315"/>
            <p14:sldId id="275"/>
            <p14:sldId id="318"/>
            <p14:sldId id="313"/>
            <p14:sldId id="321"/>
            <p14:sldId id="306"/>
            <p14:sldId id="319"/>
            <p14:sldId id="320"/>
          </p14:sldIdLst>
        </p14:section>
        <p14:section name="Wednessday" id="{F21A492A-BA32-4758-8679-031504230AE7}">
          <p14:sldIdLst>
            <p14:sldId id="281"/>
            <p14:sldId id="280"/>
          </p14:sldIdLst>
        </p14:section>
        <p14:section name="Friday" id="{4BE27709-667B-4290-8292-4F4C0A5CE0BA}">
          <p14:sldIdLst>
            <p14:sldId id="283"/>
            <p14:sldId id="284"/>
            <p14:sldId id="291"/>
            <p14:sldId id="292"/>
          </p14:sldIdLst>
        </p14:section>
        <p14:section name="References" id="{03E33B6E-3194-4347-8B33-30FA8EACB3AB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95" autoAdjust="0"/>
    <p:restoredTop sz="85743" autoAdjust="0"/>
  </p:normalViewPr>
  <p:slideViewPr>
    <p:cSldViewPr>
      <p:cViewPr varScale="1">
        <p:scale>
          <a:sx n="57" d="100"/>
          <a:sy n="57" d="100"/>
        </p:scale>
        <p:origin x="108" y="66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802-11-18/0002r0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802-11-18/0002r0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802-11-18/0002r0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802-11-18/0002r0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802-11-18/0002r0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802-11-18/0002r0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802-11-18/0002r0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GB" b="1" dirty="0">
                <a:effectLst/>
              </a:rPr>
              <a:t>REGISTRATION FEES &amp; DEADLINES</a:t>
            </a:r>
            <a:r>
              <a:rPr lang="en-GB" dirty="0">
                <a:effectLst/>
              </a:rPr>
              <a:t> </a:t>
            </a:r>
            <a:br>
              <a:rPr lang="en-GB" dirty="0">
                <a:effectLst/>
              </a:rPr>
            </a:br>
            <a:br>
              <a:rPr lang="en-GB" dirty="0">
                <a:effectLst/>
              </a:rPr>
            </a:br>
            <a:r>
              <a:rPr lang="en-GB" b="1" dirty="0">
                <a:effectLst/>
              </a:rPr>
              <a:t>Early Registration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$US 450.00 for attendees staying one or more nights at the Hyatt Regency O’Hare </a:t>
            </a:r>
          </a:p>
          <a:p>
            <a:pPr rtl="0"/>
            <a:r>
              <a:rPr lang="en-GB" dirty="0">
                <a:effectLst/>
              </a:rPr>
              <a:t>$US 750.00 for all others (including local attendees not staying at the group hotel)</a:t>
            </a:r>
          </a:p>
          <a:p>
            <a:pPr rtl="0"/>
            <a:r>
              <a:rPr lang="en-GB" dirty="0">
                <a:effectLst/>
              </a:rPr>
              <a:t>Deadline: 6:00 PM Pacific Time, Friday, January 26, 2018 </a:t>
            </a:r>
          </a:p>
          <a:p>
            <a:pPr rtl="0"/>
            <a:br>
              <a:rPr lang="en-GB" dirty="0">
                <a:effectLst/>
              </a:rPr>
            </a:br>
            <a:r>
              <a:rPr lang="en-GB" b="1" dirty="0">
                <a:effectLst/>
              </a:rPr>
              <a:t>Standard Registration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$US 550.00 for attendees staying one or more nights at Hyatt Regency O’Hare </a:t>
            </a:r>
          </a:p>
          <a:p>
            <a:pPr rtl="0"/>
            <a:r>
              <a:rPr lang="en-GB" dirty="0">
                <a:effectLst/>
              </a:rPr>
              <a:t>$US 850.00 for all others (including local attendees not staying at the group hotel)</a:t>
            </a:r>
          </a:p>
          <a:p>
            <a:pPr rtl="0"/>
            <a:r>
              <a:rPr lang="en-GB" dirty="0">
                <a:effectLst/>
              </a:rPr>
              <a:t>Deadline: 6:00 PM Pacific Time, Friday, February 22, 2018</a:t>
            </a:r>
          </a:p>
          <a:p>
            <a:pPr rtl="0"/>
            <a:br>
              <a:rPr lang="en-GB" dirty="0">
                <a:effectLst/>
              </a:rPr>
            </a:br>
            <a:r>
              <a:rPr lang="en-GB" b="1" dirty="0">
                <a:effectLst/>
              </a:rPr>
              <a:t>Late/On-site Registration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$US 750.00 for attendees staying one or more nights at Hyatt Regency O’Hare </a:t>
            </a:r>
          </a:p>
          <a:p>
            <a:pPr rtl="0"/>
            <a:r>
              <a:rPr lang="en-GB" dirty="0">
                <a:effectLst/>
              </a:rPr>
              <a:t>$US 1050.00 for all others (including local attendees not staying at the group hotel)</a:t>
            </a:r>
          </a:p>
          <a:p>
            <a:pPr rtl="0"/>
            <a:r>
              <a:rPr lang="en-GB" dirty="0">
                <a:effectLst/>
              </a:rPr>
              <a:t>Applies to All Registrations AFTER: 6:00 PM Pacific Time, Friday February 22, 2018</a:t>
            </a:r>
          </a:p>
          <a:p>
            <a:pPr rtl="0"/>
            <a:br>
              <a:rPr lang="en-GB" dirty="0">
                <a:effectLst/>
              </a:rPr>
            </a:br>
            <a:r>
              <a:rPr lang="en-GB" b="1" dirty="0">
                <a:effectLst/>
              </a:rPr>
              <a:t>Student Registration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 $US 150.00 (college student bachelor or post-graduate level)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The Student meeting fee is available only one time per person. </a:t>
            </a:r>
          </a:p>
          <a:p>
            <a:pPr rtl="0"/>
            <a:r>
              <a:rPr lang="en-GB" dirty="0">
                <a:effectLst/>
              </a:rPr>
              <a:t>The person using the Student meeting fee will not be able to use meeting attendance to gain or maintain voting rights. </a:t>
            </a:r>
          </a:p>
          <a:p>
            <a:pPr rtl="0"/>
            <a:r>
              <a:rPr lang="en-GB" dirty="0">
                <a:effectLst/>
              </a:rPr>
              <a:t>A valid current student ID must be shown when picking up the meeting badge.</a:t>
            </a:r>
          </a:p>
          <a:p>
            <a:pPr rtl="0"/>
            <a:r>
              <a:rPr lang="en-GB" dirty="0">
                <a:effectLst/>
              </a:rPr>
              <a:t>Student Registration Must Be </a:t>
            </a:r>
            <a:r>
              <a:rPr lang="en-GB" dirty="0" err="1">
                <a:effectLst/>
              </a:rPr>
              <a:t>PreApproved</a:t>
            </a:r>
            <a:r>
              <a:rPr lang="en-GB" dirty="0">
                <a:effectLst/>
              </a:rPr>
              <a:t>: Please email the meeting planner (802info@facetoface-events.com) your email address, first name, last name and educational establishment receive a registration access code.</a:t>
            </a:r>
          </a:p>
          <a:p>
            <a:pPr rtl="0"/>
            <a:r>
              <a:rPr lang="en-GB" b="1" dirty="0">
                <a:effectLst/>
              </a:rPr>
              <a:t>IEEE 802 GROUP HOTEL</a:t>
            </a:r>
            <a:br>
              <a:rPr lang="en-GB" dirty="0">
                <a:effectLst/>
              </a:rPr>
            </a:br>
            <a:br>
              <a:rPr lang="en-GB" dirty="0">
                <a:effectLst/>
              </a:rPr>
            </a:br>
            <a:r>
              <a:rPr lang="en-GB" dirty="0">
                <a:effectLst/>
              </a:rPr>
              <a:t>The March 2018 IEEE 802 Plenary Registration Rate is reduced for attendees staying one (1) or more nights at the Hyatt Regency O’Hare  in Rosemont Illinois, USA.</a:t>
            </a:r>
            <a:br>
              <a:rPr lang="en-GB" dirty="0">
                <a:effectLst/>
              </a:rPr>
            </a:br>
            <a:br>
              <a:rPr lang="en-GB" dirty="0">
                <a:effectLst/>
              </a:rPr>
            </a:br>
            <a:r>
              <a:rPr lang="en-GB" dirty="0">
                <a:effectLst/>
              </a:rPr>
              <a:t>HYATT REGENCY O’HARE 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9300 W Bryn </a:t>
            </a:r>
            <a:r>
              <a:rPr lang="en-GB" dirty="0" err="1">
                <a:effectLst/>
              </a:rPr>
              <a:t>Mawr</a:t>
            </a:r>
            <a:r>
              <a:rPr lang="en-GB" dirty="0">
                <a:effectLst/>
              </a:rPr>
              <a:t> Ave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Rosemont, IL 60018, USA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Phone: +1 847-696-1234</a:t>
            </a:r>
            <a:br>
              <a:rPr lang="en-GB" dirty="0">
                <a:effectLst/>
              </a:rPr>
            </a:br>
            <a:br>
              <a:rPr lang="en-GB" dirty="0">
                <a:effectLst/>
              </a:rPr>
            </a:br>
            <a:r>
              <a:rPr lang="en-GB" dirty="0">
                <a:effectLst/>
              </a:rPr>
              <a:t>Website for hotel information and details (not for group rate reservations): https://ohare.regency.hyatt.com/en/hotel/home.html 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  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Phone Reservations</a:t>
            </a:r>
            <a:br>
              <a:rPr lang="en-GB" dirty="0">
                <a:effectLst/>
              </a:rPr>
            </a:br>
            <a:r>
              <a:rPr lang="en-GB" dirty="0" err="1">
                <a:effectLst/>
              </a:rPr>
              <a:t>Reservations</a:t>
            </a:r>
            <a:r>
              <a:rPr lang="en-GB" dirty="0">
                <a:effectLst/>
              </a:rPr>
              <a:t> can be made by contacting the hotel directly at: +1 847 696 1234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To receive the group rate, attendees must identify themselves as attendees of the IEEE 802 Group at time of booking. 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 </a:t>
            </a:r>
            <a:br>
              <a:rPr lang="en-GB" dirty="0">
                <a:effectLst/>
              </a:rPr>
            </a:br>
            <a:r>
              <a:rPr lang="en-GB" b="1" dirty="0">
                <a:effectLst/>
              </a:rPr>
              <a:t>Room Rates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* SINGLE/DOUBLE OCCUPANCY*: $US 179.00 per night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*Children 21 years of age and younger may be share accommodations at no additional charge.</a:t>
            </a:r>
            <a:br>
              <a:rPr lang="en-GB" dirty="0">
                <a:effectLst/>
              </a:rPr>
            </a:br>
            <a:br>
              <a:rPr lang="en-GB" dirty="0">
                <a:effectLst/>
              </a:rPr>
            </a:br>
            <a:r>
              <a:rPr lang="en-GB" dirty="0">
                <a:effectLst/>
              </a:rPr>
              <a:t>* EXTRA ADULT*: $US 25.00 per night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*Children 21 years of age and younger may be share accommodations at no additional charge. </a:t>
            </a:r>
            <a:br>
              <a:rPr lang="en-GB" dirty="0">
                <a:effectLst/>
              </a:rPr>
            </a:br>
            <a:br>
              <a:rPr lang="en-GB" dirty="0">
                <a:effectLst/>
              </a:rPr>
            </a:br>
            <a:r>
              <a:rPr lang="en-GB" b="1" dirty="0">
                <a:effectLst/>
              </a:rPr>
              <a:t>IEEE 802 Group Rate Deadline</a:t>
            </a:r>
            <a:r>
              <a:rPr lang="en-GB" dirty="0">
                <a:effectLst/>
              </a:rPr>
              <a:t>*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Friday February 2, 5:00 PM Central Time 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*Subject To Availability, if the group block is sold out before the deadline the group rate may no longer be available.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802-11-18/0002r0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802-11-18/0002r0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802-11-18/0002r0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802-11-18/0002r0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802-11-18/0002r0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11-18/0002r0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ieee802.linespeed.io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1speed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00-00EC-802-plenary-future-venue-contract-status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grouper.ieee.org/groups/802/18/" TargetMode="External"/><Relationship Id="rId13" Type="http://schemas.openxmlformats.org/officeDocument/2006/relationships/hyperlink" Target="https://mentor.ieee.org/802.11/dcn/18/11-18-0001-00-0000-treasurer-report-january-2018-irvine.pptx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www.ieee802.org/16/" TargetMode="External"/><Relationship Id="rId12" Type="http://schemas.openxmlformats.org/officeDocument/2006/relationships/hyperlink" Target="https://mentor.ieee.org/802.22/dcn/17/22-17-0051-00-0000-802-22-2017-july-plenary-opening-report.ppt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://standards.ieee.org/resources/antitrust-guideline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://www.ieee802.org/24/" TargetMode="External"/><Relationship Id="rId5" Type="http://schemas.openxmlformats.org/officeDocument/2006/relationships/hyperlink" Target="https://mentor.ieee.org/802.11/dcn/17/11-17-1803-01-0000-january-2018-wg-agenda.xlsx" TargetMode="External"/><Relationship Id="rId15" Type="http://schemas.openxmlformats.org/officeDocument/2006/relationships/hyperlink" Target="http://standards.ieee.org/board/pat/pat-slideset.ppt" TargetMode="External"/><Relationship Id="rId10" Type="http://schemas.openxmlformats.org/officeDocument/2006/relationships/hyperlink" Target="http://www.ieee802.org/21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19/" TargetMode="External"/><Relationship Id="rId14" Type="http://schemas.openxmlformats.org/officeDocument/2006/relationships/hyperlink" Target="http://standards.ieee.org/guides/bylaws/sect6-7.html#6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chedule.802world.com/schedule/schedule/sho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802world.org/wireless/files/2016/05/Hotel-Irvine-Map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chedule.802world.com/ics/directory" TargetMode="External"/><Relationship Id="rId2" Type="http://schemas.openxmlformats.org/officeDocument/2006/relationships/hyperlink" Target="http://schedule.802worl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edule.802world.com/ics/show?group=1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ws.passkey.com/go/ip80" TargetMode="External"/><Relationship Id="rId4" Type="http://schemas.openxmlformats.org/officeDocument/2006/relationships/hyperlink" Target="https://www.regonline.com/ieee802plenarymarch2018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Vice Chair Report – </a:t>
            </a:r>
            <a:br>
              <a:rPr lang="en-US" dirty="0"/>
            </a:br>
            <a:r>
              <a:rPr lang="en-US" dirty="0"/>
              <a:t>November 2017 – Orlando, Florida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923781"/>
              </p:ext>
            </p:extLst>
          </p:nvPr>
        </p:nvGraphicFramePr>
        <p:xfrm>
          <a:off x="2070101" y="2711451"/>
          <a:ext cx="8564280" cy="261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9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2711451"/>
                        <a:ext cx="8564280" cy="26177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1FCF4-5385-41D0-A84A-31C18A73A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505C-EBEC-4589-865D-D66198E6D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GROUP DOCUMENTS </a:t>
            </a:r>
          </a:p>
          <a:p>
            <a:r>
              <a:rPr lang="en-US" dirty="0"/>
              <a:t>Accessed locally online at </a:t>
            </a:r>
            <a:r>
              <a:rPr lang="en-US" dirty="0">
                <a:hlinkClick r:id="rId2"/>
              </a:rPr>
              <a:t>http://ieee802.linespeed.io/</a:t>
            </a:r>
            <a:endParaRPr lang="en-US" dirty="0"/>
          </a:p>
          <a:p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90103-AAA7-4093-AAEC-2BA07BFA2FD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8AD5C-82F2-4C5C-BB3A-340C0FD217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65054C-50AF-440E-967F-2620634847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65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2209801" y="968784"/>
            <a:ext cx="7702624" cy="4439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MS Gothic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M3.09 FOOD &amp; BEVERAGE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DA048C-DEAF-4F36-AF65-1A00F5397ED1}"/>
              </a:ext>
            </a:extLst>
          </p:cNvPr>
          <p:cNvSpPr/>
          <p:nvPr/>
        </p:nvSpPr>
        <p:spPr>
          <a:xfrm>
            <a:off x="1415480" y="1757128"/>
            <a:ext cx="97210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Continental Breakfast</a:t>
            </a:r>
            <a:r>
              <a:rPr lang="en-US" dirty="0">
                <a:solidFill>
                  <a:schemeClr val="tx1"/>
                </a:solidFill>
              </a:rPr>
              <a:t> 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7:15 AM – 8:30 AM </a:t>
            </a:r>
          </a:p>
          <a:p>
            <a:r>
              <a:rPr lang="en-US" b="1" dirty="0">
                <a:solidFill>
                  <a:schemeClr val="tx1"/>
                </a:solidFill>
              </a:rPr>
              <a:t>Morning Coffee/Tea 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9:30 AM – 10:30 AM</a:t>
            </a:r>
          </a:p>
          <a:p>
            <a:r>
              <a:rPr lang="en-US" b="1" dirty="0">
                <a:solidFill>
                  <a:schemeClr val="tx1"/>
                </a:solidFill>
              </a:rPr>
              <a:t>Afternoon Coffee/Tea 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3:00 PM – 4:00 PM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LUNCH SERVICE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12:00 – 1:00 PM in Patio &amp; Pavilion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Included in event registration fees.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See event corkboard for daily selections.</a:t>
            </a:r>
          </a:p>
        </p:txBody>
      </p:sp>
    </p:spTree>
    <p:extLst>
      <p:ext uri="{BB962C8B-B14F-4D97-AF65-F5344CB8AC3E}">
        <p14:creationId xmlns:p14="http://schemas.microsoft.com/office/powerpoint/2010/main" val="2359211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D85E7-5344-4959-B055-F07D941CD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Hotel Outlets: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64066-1B72-40CC-89BF-EE922782E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92152"/>
            <a:ext cx="10361084" cy="4817167"/>
          </a:xfrm>
        </p:spPr>
        <p:txBody>
          <a:bodyPr/>
          <a:lstStyle/>
          <a:p>
            <a:pPr>
              <a:buNone/>
            </a:pPr>
            <a:r>
              <a:rPr lang="en-CA" dirty="0"/>
              <a:t>MARKETPLACE </a:t>
            </a:r>
          </a:p>
          <a:p>
            <a:pPr lvl="1"/>
            <a:r>
              <a:rPr lang="en-CA" dirty="0"/>
              <a:t>open 24 hours – coffee, drinks, pizzas, salad, and many more options</a:t>
            </a:r>
          </a:p>
          <a:p>
            <a:pPr lvl="1"/>
            <a:endParaRPr lang="en-CA" dirty="0"/>
          </a:p>
          <a:p>
            <a:pPr>
              <a:buNone/>
            </a:pPr>
            <a:r>
              <a:rPr lang="en-US" dirty="0"/>
              <a:t>Eats Kitchen and Bar</a:t>
            </a:r>
          </a:p>
          <a:p>
            <a:pPr>
              <a:buNone/>
            </a:pPr>
            <a:r>
              <a:rPr lang="en-US" dirty="0"/>
              <a:t>	Breakfast – Lunch – Dinner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Red Bar</a:t>
            </a:r>
          </a:p>
          <a:p>
            <a:pPr>
              <a:buNone/>
            </a:pPr>
            <a:r>
              <a:rPr lang="en-US" dirty="0"/>
              <a:t>	Craft beers etc.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More info about options available at Registration area</a:t>
            </a:r>
          </a:p>
          <a:p>
            <a:pPr>
              <a:buNone/>
            </a:pPr>
            <a:r>
              <a:rPr lang="en-US" dirty="0"/>
              <a:t>	Information posted on meeting board.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3D741-DE02-4D23-94C0-356ECAF7992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8ED80-77C2-449C-B40C-84B2C581A7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B35E7-68AB-4CCD-BDAE-A5821234E5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85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726976"/>
          </a:xfrm>
        </p:spPr>
        <p:txBody>
          <a:bodyPr/>
          <a:lstStyle/>
          <a:p>
            <a:r>
              <a:rPr lang="en-US" dirty="0"/>
              <a:t>Network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655" y="1619966"/>
            <a:ext cx="9937103" cy="4680520"/>
          </a:xfrm>
        </p:spPr>
        <p:txBody>
          <a:bodyPr/>
          <a:lstStyle/>
          <a:p>
            <a:r>
              <a:rPr lang="en-US" sz="2800" dirty="0"/>
              <a:t>WIRED CAFÉ</a:t>
            </a:r>
          </a:p>
          <a:p>
            <a:pPr lvl="2"/>
            <a:r>
              <a:rPr lang="en-US" sz="2800" dirty="0"/>
              <a:t>Please report any disruption of service in the café to </a:t>
            </a:r>
            <a:r>
              <a:rPr lang="en-US" sz="2800" dirty="0" err="1"/>
              <a:t>Linespeed</a:t>
            </a:r>
            <a:r>
              <a:rPr lang="en-US" sz="2800" dirty="0"/>
              <a:t> staff.</a:t>
            </a:r>
          </a:p>
          <a:p>
            <a:endParaRPr lang="en-US" sz="2800" dirty="0"/>
          </a:p>
          <a:p>
            <a:r>
              <a:rPr lang="en-US" sz="2800" dirty="0"/>
              <a:t>NETWORK HELP DESK</a:t>
            </a:r>
          </a:p>
          <a:p>
            <a:pPr lvl="2"/>
            <a:r>
              <a:rPr lang="en-US" sz="2800" dirty="0"/>
              <a:t>Network Help is available for attendees experiencing difficulties accessing the meeting network.</a:t>
            </a:r>
          </a:p>
          <a:p>
            <a:pPr lvl="2"/>
            <a:endParaRPr lang="en-US" dirty="0"/>
          </a:p>
          <a:p>
            <a:r>
              <a:rPr lang="en-US" dirty="0"/>
              <a:t>Located in the near the Registration Desk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1095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IEEE 802 WIRELESS NETWORKING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196752"/>
            <a:ext cx="10361084" cy="5256583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</a:pPr>
            <a:r>
              <a:rPr lang="en-US" sz="3600" i="1" dirty="0"/>
              <a:t>K1 SPEED IRVINE</a:t>
            </a:r>
            <a:r>
              <a:rPr lang="en-US" sz="3600" dirty="0"/>
              <a:t>  --  </a:t>
            </a:r>
          </a:p>
          <a:p>
            <a:pPr marL="0" indent="0">
              <a:spcBef>
                <a:spcPts val="0"/>
              </a:spcBef>
            </a:pPr>
            <a:r>
              <a:rPr lang="en-US" sz="3600" i="1" dirty="0"/>
              <a:t>Wednesday January 17</a:t>
            </a:r>
            <a:r>
              <a:rPr lang="en-US" sz="3600" i="1" baseline="30000" dirty="0"/>
              <a:t>th</a:t>
            </a:r>
            <a:r>
              <a:rPr lang="en-US" sz="3600" i="1" dirty="0"/>
              <a:t> </a:t>
            </a:r>
            <a:r>
              <a:rPr lang="en-US" sz="3600" dirty="0"/>
              <a:t> -- </a:t>
            </a:r>
            <a:r>
              <a:rPr lang="en-US" sz="3600" i="1" dirty="0"/>
              <a:t>6:00 PM – 9:30 PM</a:t>
            </a:r>
            <a:endParaRPr lang="en-US" sz="3600" dirty="0"/>
          </a:p>
          <a:p>
            <a:r>
              <a:rPr lang="en-US" sz="2000" dirty="0"/>
              <a:t>ALL attendees and their guests are invited to K1 Speed for an evening of electric go-karting, video games, and pool. Shuttle bus transport and refreshments provided.   </a:t>
            </a:r>
          </a:p>
          <a:p>
            <a:r>
              <a:rPr lang="en-US" sz="2000" dirty="0"/>
              <a:t>K1 SPEED- </a:t>
            </a:r>
            <a:r>
              <a:rPr lang="en-US" sz="2000" u="sng" dirty="0">
                <a:hlinkClick r:id="rId2"/>
              </a:rPr>
              <a:t>https://www.k1speed.com</a:t>
            </a:r>
            <a:endParaRPr lang="en-US" sz="2000" dirty="0"/>
          </a:p>
          <a:p>
            <a:pPr marL="0" indent="0"/>
            <a:r>
              <a:rPr lang="en-US" sz="2000" dirty="0"/>
              <a:t> </a:t>
            </a:r>
          </a:p>
          <a:p>
            <a:pPr marL="400050" lvl="1" indent="0"/>
            <a:r>
              <a:rPr lang="en-US" dirty="0"/>
              <a:t>Attendee Name Badges Required for Entry  -- </a:t>
            </a:r>
          </a:p>
          <a:p>
            <a:pPr marL="800100" lvl="2" indent="0"/>
            <a:r>
              <a:rPr lang="en-US" sz="2000" dirty="0"/>
              <a:t>Guest Badges at Registration Desk until </a:t>
            </a:r>
            <a:r>
              <a:rPr lang="en-US" sz="2000" u="sng" dirty="0"/>
              <a:t>5:00 PM Tuesday</a:t>
            </a:r>
            <a:r>
              <a:rPr lang="en-US" sz="2000" dirty="0"/>
              <a:t>.  </a:t>
            </a:r>
          </a:p>
          <a:p>
            <a:pPr marL="800100" lvl="2" indent="0"/>
            <a:endParaRPr lang="en-US" sz="2000" dirty="0"/>
          </a:p>
          <a:p>
            <a:pPr marL="400050" lvl="1" indent="0"/>
            <a:r>
              <a:rPr lang="en-US" u="sng" dirty="0">
                <a:solidFill>
                  <a:srgbClr val="0000FF"/>
                </a:solidFill>
              </a:rPr>
              <a:t>WAIVERS (Go-Kart Racers)  </a:t>
            </a:r>
          </a:p>
          <a:p>
            <a:pPr marL="800100" lvl="2" indent="0"/>
            <a:r>
              <a:rPr lang="en-US" sz="2000" dirty="0"/>
              <a:t>Online registration form must be completed by all attendees and guests. </a:t>
            </a:r>
          </a:p>
          <a:p>
            <a:pPr marL="0" indent="0"/>
            <a:r>
              <a:rPr lang="en-US" sz="2000" dirty="0"/>
              <a:t>       Forms: </a:t>
            </a:r>
            <a:r>
              <a:rPr lang="en-US" sz="2000" u="sng" dirty="0"/>
              <a:t>https://k1irvine.clubspeedtiming.com/sp_center/register.aspx</a:t>
            </a:r>
            <a:br>
              <a:rPr lang="en-US" sz="2000" dirty="0"/>
            </a:br>
            <a:r>
              <a:rPr lang="en-US" sz="2000" dirty="0"/>
              <a:t> 	</a:t>
            </a:r>
            <a:r>
              <a:rPr lang="en-US" sz="2000" dirty="0">
                <a:solidFill>
                  <a:srgbClr val="0000FF"/>
                </a:solidFill>
              </a:rPr>
              <a:t>The Event Code you need to enter is: 864117</a:t>
            </a:r>
            <a:r>
              <a:rPr lang="en-US" sz="2000" dirty="0"/>
              <a:t> </a:t>
            </a:r>
          </a:p>
          <a:p>
            <a:endParaRPr lang="en-US" sz="11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38CA8-2F23-43F3-97B1-50A4BE6F77B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556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0EE3A8B-2EBA-4AC3-911F-74CDB2E88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38943"/>
          </a:xfrm>
        </p:spPr>
        <p:txBody>
          <a:bodyPr/>
          <a:lstStyle/>
          <a:p>
            <a:r>
              <a:rPr lang="en-US">
                <a:solidFill>
                  <a:srgbClr val="0000FF"/>
                </a:solidFill>
              </a:rPr>
              <a:t>IEEE 802 WIRELESS NETWORKING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340768"/>
            <a:ext cx="10361084" cy="5040559"/>
          </a:xfrm>
        </p:spPr>
        <p:txBody>
          <a:bodyPr>
            <a:no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AWARD CERMONY </a:t>
            </a:r>
            <a:r>
              <a:rPr lang="en-US" sz="2000" b="0" dirty="0"/>
              <a:t>– between 8:30 PM and 9:00 PM</a:t>
            </a:r>
          </a:p>
          <a:p>
            <a:pPr lvl="1"/>
            <a:r>
              <a:rPr lang="en-US" b="0" dirty="0"/>
              <a:t>Go-Kart Trophies will be presented to the top 3 finishers –</a:t>
            </a:r>
          </a:p>
          <a:p>
            <a:pPr lvl="1"/>
            <a:r>
              <a:rPr lang="en-US" b="0" dirty="0"/>
              <a:t>Awards are based on the best track times</a:t>
            </a:r>
          </a:p>
          <a:p>
            <a:r>
              <a:rPr lang="en-US" sz="2000" b="0" dirty="0">
                <a:solidFill>
                  <a:srgbClr val="0000FF"/>
                </a:solidFill>
              </a:rPr>
              <a:t>SAFETY</a:t>
            </a:r>
            <a:r>
              <a:rPr lang="en-US" sz="2000" b="0" dirty="0"/>
              <a:t> –</a:t>
            </a:r>
          </a:p>
          <a:p>
            <a:pPr lvl="1"/>
            <a:r>
              <a:rPr lang="en-US" b="0" dirty="0"/>
              <a:t>Injuries can occasionally occur during sporting activities; </a:t>
            </a:r>
          </a:p>
          <a:p>
            <a:pPr lvl="1"/>
            <a:r>
              <a:rPr lang="en-US" b="0" dirty="0"/>
              <a:t>Know you limits and play within them. </a:t>
            </a:r>
          </a:p>
          <a:p>
            <a:pPr lvl="1"/>
            <a:r>
              <a:rPr lang="en-US" b="0" dirty="0"/>
              <a:t>Please enjoy our event responsibly. </a:t>
            </a:r>
            <a:r>
              <a:rPr lang="en-US" u="sng" dirty="0">
                <a:solidFill>
                  <a:srgbClr val="C00000"/>
                </a:solidFill>
              </a:rPr>
              <a:t>No drinking and driving!</a:t>
            </a:r>
            <a:endParaRPr lang="en-US" b="0" dirty="0"/>
          </a:p>
          <a:p>
            <a:r>
              <a:rPr lang="en-US" sz="2000" b="0" dirty="0">
                <a:solidFill>
                  <a:srgbClr val="0000FF"/>
                </a:solidFill>
              </a:rPr>
              <a:t>SHUTTLE BUS TO K1 STARTS @ 6:00 PM </a:t>
            </a:r>
          </a:p>
          <a:p>
            <a:r>
              <a:rPr lang="en-US" sz="2000" b="0" dirty="0"/>
              <a:t>	See social flyer for complete details and bus transportation shuttle schedule. </a:t>
            </a:r>
          </a:p>
          <a:p>
            <a:r>
              <a:rPr lang="en-US" sz="2000" b="0" dirty="0"/>
              <a:t>	Busses will be boarded at the Hotel Irvine – Eats Lobby Entrance</a:t>
            </a:r>
          </a:p>
          <a:p>
            <a:pPr lvl="0"/>
            <a:r>
              <a:rPr lang="en-US" sz="2000" b="0" dirty="0"/>
              <a:t>	Busses will depart as filled – </a:t>
            </a:r>
            <a:r>
              <a:rPr lang="en-US" sz="2000" b="0" u="sng" dirty="0"/>
              <a:t>7:00-7:15 PM* last bus*!</a:t>
            </a:r>
            <a:endParaRPr lang="en-US" sz="2000" b="0" dirty="0"/>
          </a:p>
          <a:p>
            <a:pPr lvl="0"/>
            <a:r>
              <a:rPr lang="en-US" sz="2000" b="0" dirty="0"/>
              <a:t>	Busses will drop off attendees in front of K1 Speed.</a:t>
            </a:r>
          </a:p>
          <a:p>
            <a:pPr lvl="0"/>
            <a:r>
              <a:rPr lang="en-US" sz="2000" b="0" dirty="0">
                <a:solidFill>
                  <a:srgbClr val="0000FF"/>
                </a:solidFill>
              </a:rPr>
              <a:t>Last Shuttle Bus returns to Hotel 9:30pm</a:t>
            </a:r>
            <a:endParaRPr lang="en-CA" sz="2000" b="0" dirty="0">
              <a:solidFill>
                <a:srgbClr val="0000FF"/>
              </a:solidFill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39485C1-B95E-4733-8662-52C8EF95909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696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752527"/>
          </a:xfrm>
        </p:spPr>
        <p:txBody>
          <a:bodyPr/>
          <a:lstStyle/>
          <a:p>
            <a:r>
              <a:rPr lang="en-US" dirty="0"/>
              <a:t>Delete:</a:t>
            </a:r>
          </a:p>
          <a:p>
            <a:r>
              <a:rPr lang="en-US" dirty="0"/>
              <a:t>Add:</a:t>
            </a:r>
          </a:p>
          <a:p>
            <a:r>
              <a:rPr lang="en-US" dirty="0"/>
              <a:t> Swap Room request: -- Change room assignments:</a:t>
            </a:r>
          </a:p>
          <a:p>
            <a:pPr lvl="1"/>
            <a:r>
              <a:rPr lang="en-US" sz="1200" dirty="0"/>
              <a:t>    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r>
              <a:rPr lang="en-US" dirty="0"/>
              <a:t>Yes  - </a:t>
            </a:r>
          </a:p>
          <a:p>
            <a:r>
              <a:rPr lang="en-US" dirty="0"/>
              <a:t>No – </a:t>
            </a:r>
          </a:p>
          <a:p>
            <a:r>
              <a:rPr lang="en-US" dirty="0"/>
              <a:t>Like the Social –  </a:t>
            </a:r>
          </a:p>
          <a:p>
            <a:r>
              <a:rPr lang="en-US" dirty="0"/>
              <a:t>Disliked the Social –  </a:t>
            </a:r>
          </a:p>
          <a:p>
            <a:r>
              <a:rPr lang="en-US" dirty="0"/>
              <a:t>Did not go to Social –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Agenda Items for 1</a:t>
            </a:r>
            <a:r>
              <a:rPr lang="en-GB" sz="2000" baseline="30000" dirty="0"/>
              <a:t>st</a:t>
            </a:r>
            <a:r>
              <a:rPr lang="en-GB" sz="2000" dirty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M3.5	II	Next meeting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M3.6	II	Meeting 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M3.7	II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M3.8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M3.9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Friday:</a:t>
            </a:r>
          </a:p>
          <a:p>
            <a:pPr lvl="1">
              <a:buFontTx/>
              <a:buNone/>
            </a:pPr>
            <a:r>
              <a:rPr lang="en-US" dirty="0"/>
              <a:t>F3.1.1  II      Straw Poll of membership regarding this meeting location </a:t>
            </a:r>
          </a:p>
          <a:p>
            <a:pPr lvl="1">
              <a:buFontTx/>
              <a:buNone/>
            </a:pPr>
            <a:r>
              <a:rPr lang="en-US" dirty="0"/>
              <a:t>F3.1.2  DT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26" y="1631406"/>
            <a:ext cx="9289031" cy="4844008"/>
          </a:xfrm>
        </p:spPr>
        <p:txBody>
          <a:bodyPr/>
          <a:lstStyle/>
          <a:p>
            <a:r>
              <a:rPr lang="en-US" sz="3200" dirty="0"/>
              <a:t>Future 802 Wireless Interims:</a:t>
            </a:r>
            <a:endParaRPr lang="en-US" sz="2800" dirty="0"/>
          </a:p>
          <a:p>
            <a:pPr lvl="1"/>
            <a:r>
              <a:rPr lang="en-US" sz="2800" dirty="0"/>
              <a:t>May 2018 Marriott Warsaw, Poland</a:t>
            </a:r>
          </a:p>
          <a:p>
            <a:pPr lvl="1"/>
            <a:r>
              <a:rPr lang="en-US" sz="2800" dirty="0"/>
              <a:t>Sept 2018  </a:t>
            </a:r>
            <a:r>
              <a:rPr lang="en-GB" sz="2800" dirty="0"/>
              <a:t>Hilton Waikoloa Village, Kona, HI, USA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556792"/>
            <a:ext cx="10460567" cy="4844008"/>
          </a:xfrm>
        </p:spPr>
        <p:txBody>
          <a:bodyPr>
            <a:normAutofit/>
          </a:bodyPr>
          <a:lstStyle/>
          <a:p>
            <a:r>
              <a:rPr lang="en-US" sz="2800" dirty="0"/>
              <a:t>Future 802 Plenary Sessions:</a:t>
            </a:r>
          </a:p>
          <a:p>
            <a:pPr lvl="1"/>
            <a:r>
              <a:rPr lang="en-GB" sz="2400" dirty="0"/>
              <a:t>March 4-9, 2018 Hyatt Regency O'Hare, Rosemont, Illinois, USA</a:t>
            </a:r>
          </a:p>
          <a:p>
            <a:pPr lvl="1"/>
            <a:r>
              <a:rPr lang="en-GB" sz="2400" dirty="0"/>
              <a:t>July 8-13, 2018 Manchester Grand Hyatt, San Diego, CA, USA</a:t>
            </a:r>
          </a:p>
          <a:p>
            <a:pPr lvl="1"/>
            <a:r>
              <a:rPr lang="en-GB" sz="2400" dirty="0"/>
              <a:t>November 11-16, 2018  Marriott Marquis Queen's Park, Bangkok, Thailand</a:t>
            </a:r>
            <a:endParaRPr lang="en-US" sz="2400" dirty="0"/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March 10-15, 2019 Hyatt Regency Vancouver and Fairmont Hotel Vancouver, Vancouver, Canada</a:t>
            </a:r>
          </a:p>
          <a:p>
            <a:pPr lvl="1"/>
            <a:r>
              <a:rPr lang="en-GB" sz="2400" dirty="0"/>
              <a:t>July 14-19,2019  Austria Congress Centre, Vienna, Austria</a:t>
            </a:r>
          </a:p>
          <a:p>
            <a:pPr lvl="1"/>
            <a:r>
              <a:rPr lang="en-GB" sz="2400" dirty="0"/>
              <a:t>November 10-15, 2019 Hilton Waikoloa Village, Kona, HI, USA</a:t>
            </a:r>
            <a:endParaRPr lang="en-US" sz="24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177190" y="2204864"/>
            <a:ext cx="9937104" cy="4128816"/>
          </a:xfrm>
          <a:ln/>
        </p:spPr>
        <p:txBody>
          <a:bodyPr/>
          <a:lstStyle/>
          <a:p>
            <a:r>
              <a:rPr lang="en-US" dirty="0"/>
              <a:t>Plenary Meeting Status File: EC-16/66r1</a:t>
            </a:r>
          </a:p>
          <a:p>
            <a:r>
              <a:rPr lang="en-US" dirty="0">
                <a:hlinkClick r:id="rId3"/>
              </a:rPr>
              <a:t>https://mentor.ieee.org/802-ec/dcn/16/ec-16-0066-00-00EC-802-plenary-future-venue-contract-status.xlsx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4" y="332602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</a:t>
            </a:r>
            <a:r>
              <a:rPr lang="en-US" dirty="0"/>
              <a:t>   </a:t>
            </a:r>
            <a:r>
              <a:rPr lang="en-US" dirty="0">
                <a:hlinkClick r:id="rId4"/>
              </a:rPr>
              <a:t>802.3</a:t>
            </a:r>
            <a:endParaRPr lang="en-US" dirty="0"/>
          </a:p>
          <a:p>
            <a:r>
              <a:rPr lang="en-US" dirty="0">
                <a:hlinkClick r:id="rId5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802.15</a:t>
            </a:r>
            <a:r>
              <a:rPr lang="en-US" dirty="0"/>
              <a:t>   </a:t>
            </a:r>
            <a:r>
              <a:rPr lang="en-US" dirty="0">
                <a:hlinkClick r:id="rId7"/>
              </a:rPr>
              <a:t>802.16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9"/>
              </a:rPr>
              <a:t>802.19</a:t>
            </a:r>
            <a:r>
              <a:rPr lang="en-US" dirty="0"/>
              <a:t>   </a:t>
            </a:r>
            <a:r>
              <a:rPr lang="en-US" dirty="0">
                <a:hlinkClick r:id="rId10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11"/>
              </a:rPr>
              <a:t>802.24</a:t>
            </a:r>
            <a:r>
              <a:rPr lang="en-US" dirty="0"/>
              <a:t> </a:t>
            </a:r>
          </a:p>
          <a:p>
            <a:r>
              <a:rPr lang="en-US" dirty="0">
                <a:hlinkClick r:id="rId12"/>
              </a:rPr>
              <a:t>802.22</a:t>
            </a:r>
            <a:endParaRPr lang="en-US" dirty="0"/>
          </a:p>
          <a:p>
            <a:endParaRPr lang="en-US" dirty="0"/>
          </a:p>
          <a:p>
            <a:r>
              <a:rPr lang="en-US" dirty="0"/>
              <a:t>Treasurer Report: </a:t>
            </a:r>
            <a:r>
              <a:rPr lang="en-US" dirty="0">
                <a:hlinkClick r:id="rId13"/>
              </a:rPr>
              <a:t>11-18/0001r0</a:t>
            </a:r>
            <a:endParaRPr lang="en-US" dirty="0"/>
          </a:p>
          <a:p>
            <a:endParaRPr lang="en-US" dirty="0">
              <a:hlinkClick r:id="rId14"/>
            </a:endParaRPr>
          </a:p>
          <a:p>
            <a:r>
              <a:rPr lang="en-US" dirty="0">
                <a:hlinkClick r:id="rId14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5"/>
              </a:rPr>
              <a:t>patent policy</a:t>
            </a:r>
            <a:r>
              <a:rPr lang="en-US" dirty="0"/>
              <a:t> (slide set), and </a:t>
            </a:r>
            <a:r>
              <a:rPr lang="en-US" dirty="0">
                <a:hlinkClick r:id="rId16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M3.4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Meeting room locations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</a:rPr>
              <a:t>Download the </a:t>
            </a:r>
            <a:r>
              <a:rPr lang="en-US" dirty="0">
                <a:solidFill>
                  <a:srgbClr val="00B0F0"/>
                </a:solidFill>
                <a:latin typeface="Arial" panose="020B0604020202020204" pitchFamily="34" charset="0"/>
                <a:hlinkClick r:id="rId3"/>
              </a:rPr>
              <a:t>Combined Meeting Schedule</a:t>
            </a:r>
            <a:endParaRPr lang="en-US" dirty="0">
              <a:solidFill>
                <a:srgbClr val="00B0F0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MEETING MAP (FLOOR PLAN) </a:t>
            </a:r>
            <a:br>
              <a:rPr lang="en-US" altLang="en-US" b="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b="0" dirty="0">
                <a:solidFill>
                  <a:schemeClr val="tx1"/>
                </a:solidFill>
                <a:latin typeface="Arial" panose="020B0604020202020204" pitchFamily="34" charset="0"/>
              </a:rPr>
              <a:t>Accessed online:</a:t>
            </a: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b="0" dirty="0">
                <a:solidFill>
                  <a:schemeClr val="tx1"/>
                </a:solidFill>
                <a:latin typeface="Arial" panose="020B0604020202020204" pitchFamily="34" charset="0"/>
                <a:hlinkClick r:id="rId4"/>
              </a:rPr>
              <a:t>http://802world.org/wireless/files/2016/05/Hotel-Irvine-Map.pdf</a:t>
            </a:r>
            <a:r>
              <a:rPr lang="en-US" altLang="en-US" b="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Online Calendar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r>
              <a:rPr lang="en-GB" dirty="0"/>
              <a:t> Go to : </a:t>
            </a:r>
            <a:r>
              <a:rPr lang="en-GB" dirty="0">
                <a:hlinkClick r:id="rId2"/>
              </a:rPr>
              <a:t>http://schedule.802world.com</a:t>
            </a:r>
            <a:endParaRPr lang="en-GB" dirty="0"/>
          </a:p>
          <a:p>
            <a:r>
              <a:rPr lang="en-GB" dirty="0"/>
              <a:t>Select Calendar Integration:</a:t>
            </a:r>
          </a:p>
          <a:p>
            <a:r>
              <a:rPr lang="en-GB" dirty="0">
                <a:hlinkClick r:id="rId3"/>
              </a:rPr>
              <a:t>http://schedule.802world.com/ics/directory</a:t>
            </a:r>
            <a:endParaRPr lang="en-GB" dirty="0"/>
          </a:p>
          <a:p>
            <a:r>
              <a:rPr lang="en-US" dirty="0"/>
              <a:t>This application exports meetings in .</a:t>
            </a:r>
            <a:r>
              <a:rPr lang="en-US" dirty="0" err="1"/>
              <a:t>ics</a:t>
            </a:r>
            <a:r>
              <a:rPr lang="en-US" dirty="0"/>
              <a:t> format, which can be subscribed to from your favorite calendar application. 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4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32889"/>
          </a:xfrm>
        </p:spPr>
        <p:txBody>
          <a:bodyPr/>
          <a:lstStyle/>
          <a:p>
            <a:r>
              <a:rPr lang="en-US" dirty="0"/>
              <a:t>M3.5 Next meeting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82" y="1318690"/>
            <a:ext cx="10612918" cy="5156724"/>
          </a:xfrm>
        </p:spPr>
        <p:txBody>
          <a:bodyPr/>
          <a:lstStyle/>
          <a:p>
            <a:r>
              <a:rPr lang="en-GB" sz="2000" dirty="0"/>
              <a:t>802 Plenary: 4-9 March</a:t>
            </a:r>
            <a:r>
              <a:rPr lang="en-US" sz="2000" dirty="0"/>
              <a:t> 2018 – </a:t>
            </a:r>
          </a:p>
          <a:p>
            <a:r>
              <a:rPr lang="en-US" sz="2000" dirty="0"/>
              <a:t>	</a:t>
            </a:r>
            <a:r>
              <a:rPr lang="en-GB" sz="2000" dirty="0"/>
              <a:t>Hyatt Regency O'Hare, Rosemont, Illinois, USA</a:t>
            </a:r>
          </a:p>
          <a:p>
            <a:pPr lvl="1"/>
            <a:r>
              <a:rPr lang="en-GB" dirty="0">
                <a:hlinkClick r:id="rId3"/>
              </a:rPr>
              <a:t>Event Information</a:t>
            </a:r>
            <a:r>
              <a:rPr lang="en-GB" dirty="0"/>
              <a:t>			</a:t>
            </a:r>
            <a:r>
              <a:rPr lang="en-GB" dirty="0">
                <a:hlinkClick r:id="rId4"/>
              </a:rPr>
              <a:t>Event Registration</a:t>
            </a:r>
            <a:r>
              <a:rPr lang="en-GB" dirty="0"/>
              <a:t>		</a:t>
            </a:r>
            <a:r>
              <a:rPr lang="en-GB" dirty="0">
                <a:hlinkClick r:id="rId5"/>
              </a:rPr>
              <a:t>Hotel Reservation</a:t>
            </a:r>
            <a:endParaRPr lang="en-GB" dirty="0"/>
          </a:p>
          <a:p>
            <a:r>
              <a:rPr lang="en-GB" sz="2000" b="1" dirty="0"/>
              <a:t>REGISTRATION FEES &amp; DEADLINES </a:t>
            </a:r>
            <a:br>
              <a:rPr lang="en-GB" sz="2000" b="1" dirty="0"/>
            </a:br>
            <a:r>
              <a:rPr lang="en-GB" sz="2000" b="1" dirty="0"/>
              <a:t>Early Registration</a:t>
            </a:r>
          </a:p>
          <a:p>
            <a:pPr lvl="1"/>
            <a:r>
              <a:rPr lang="en-GB" sz="1600" b="1" dirty="0"/>
              <a:t>$US 450.00 for attendees staying one or more nights at the Hyatt Regency O’Hare </a:t>
            </a:r>
          </a:p>
          <a:p>
            <a:pPr lvl="1"/>
            <a:r>
              <a:rPr lang="en-GB" sz="1600" dirty="0"/>
              <a:t>$US 750.00 for all others (including local attendees not staying at the group hotel)</a:t>
            </a:r>
          </a:p>
          <a:p>
            <a:r>
              <a:rPr lang="en-GB" sz="2000" dirty="0"/>
              <a:t>		Deadline: 6:00 PM Pacific Time, Friday, January 26, 2018 </a:t>
            </a:r>
          </a:p>
          <a:p>
            <a:r>
              <a:rPr lang="en-GB" sz="2000" dirty="0"/>
              <a:t>IEEE 802 GROUP HOTEL</a:t>
            </a:r>
            <a:br>
              <a:rPr lang="en-GB" sz="2000" dirty="0"/>
            </a:br>
            <a:r>
              <a:rPr lang="en-GB" sz="2000" dirty="0"/>
              <a:t>HYATT REGENCY O’HARE </a:t>
            </a:r>
            <a:br>
              <a:rPr lang="en-GB" sz="2000" dirty="0"/>
            </a:br>
            <a:r>
              <a:rPr lang="en-GB" sz="2000" dirty="0"/>
              <a:t>9300 W Bryn </a:t>
            </a:r>
            <a:r>
              <a:rPr lang="en-GB" sz="2000" dirty="0" err="1"/>
              <a:t>Mawr</a:t>
            </a:r>
            <a:r>
              <a:rPr lang="en-GB" sz="2000" dirty="0"/>
              <a:t> Ave</a:t>
            </a:r>
            <a:br>
              <a:rPr lang="en-GB" sz="2000" dirty="0"/>
            </a:br>
            <a:r>
              <a:rPr lang="en-GB" sz="2000" dirty="0"/>
              <a:t>Rosemont, IL 60018, USA</a:t>
            </a:r>
            <a:br>
              <a:rPr lang="en-GB" sz="2000" dirty="0"/>
            </a:br>
            <a:r>
              <a:rPr lang="en-GB" sz="2000" dirty="0"/>
              <a:t>Phone: +1 847-696-1234</a:t>
            </a:r>
            <a:br>
              <a:rPr lang="en-GB" sz="2000" dirty="0"/>
            </a:br>
            <a:r>
              <a:rPr lang="en-GB" sz="2000" dirty="0"/>
              <a:t>Room Rates  * SINGLE/DOUBLE OCCUPANCY*: $US 179.00 per night</a:t>
            </a:r>
            <a:br>
              <a:rPr lang="en-GB" sz="2000" dirty="0"/>
            </a:br>
            <a:r>
              <a:rPr lang="en-GB" sz="2000" dirty="0"/>
              <a:t>IEEE 802 Group Rate Deadline:  Friday February 2, 5:00 PM Central Time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M3.6	II	Meeting registration</a:t>
            </a:r>
            <a:br>
              <a:rPr lang="en-GB" dirty="0"/>
            </a:b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4C3972D-DF6B-43BA-AE9D-505417D561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009826"/>
              </p:ext>
            </p:extLst>
          </p:nvPr>
        </p:nvGraphicFramePr>
        <p:xfrm>
          <a:off x="3517450" y="1229305"/>
          <a:ext cx="5256584" cy="5246109"/>
        </p:xfrm>
        <a:graphic>
          <a:graphicData uri="http://schemas.openxmlformats.org/drawingml/2006/table">
            <a:tbl>
              <a:tblPr/>
              <a:tblGrid>
                <a:gridCol w="2804838">
                  <a:extLst>
                    <a:ext uri="{9D8B030D-6E8A-4147-A177-3AD203B41FA5}">
                      <a16:colId xmlns:a16="http://schemas.microsoft.com/office/drawing/2014/main" val="103798936"/>
                    </a:ext>
                  </a:extLst>
                </a:gridCol>
                <a:gridCol w="699551">
                  <a:extLst>
                    <a:ext uri="{9D8B030D-6E8A-4147-A177-3AD203B41FA5}">
                      <a16:colId xmlns:a16="http://schemas.microsoft.com/office/drawing/2014/main" val="2850376139"/>
                    </a:ext>
                  </a:extLst>
                </a:gridCol>
                <a:gridCol w="1752195">
                  <a:extLst>
                    <a:ext uri="{9D8B030D-6E8A-4147-A177-3AD203B41FA5}">
                      <a16:colId xmlns:a16="http://schemas.microsoft.com/office/drawing/2014/main" val="3243313098"/>
                    </a:ext>
                  </a:extLst>
                </a:gridCol>
              </a:tblGrid>
              <a:tr h="956304">
                <a:tc gridSpan="3"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</a:rPr>
                        <a:t>Total Registrations as of Sunday: 11:17</a:t>
                      </a:r>
                    </a:p>
                    <a:p>
                      <a:r>
                        <a:rPr lang="en-US" sz="2400" dirty="0">
                          <a:latin typeface="Calibri" panose="020F0502020204030204" pitchFamily="34" charset="0"/>
                        </a:rPr>
                        <a:t>Reported Primary WG:</a:t>
                      </a:r>
                    </a:p>
                  </a:txBody>
                  <a:tcPr marL="17822" marR="17822" marT="17822" marB="17822" anchor="ctr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701208"/>
                  </a:ext>
                </a:extLst>
              </a:tr>
              <a:tr h="4205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    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802.11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40930627"/>
                  </a:ext>
                </a:extLst>
              </a:tr>
              <a:tr h="4205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  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802.15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65501681"/>
                  </a:ext>
                </a:extLst>
              </a:tr>
              <a:tr h="4205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  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802.16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5052140"/>
                  </a:ext>
                </a:extLst>
              </a:tr>
              <a:tr h="4205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  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802.18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3288677"/>
                  </a:ext>
                </a:extLst>
              </a:tr>
              <a:tr h="4205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  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802.19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0278903"/>
                  </a:ext>
                </a:extLst>
              </a:tr>
              <a:tr h="4205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  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802.21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8989144"/>
                  </a:ext>
                </a:extLst>
              </a:tr>
              <a:tr h="4205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  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802.22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189487"/>
                  </a:ext>
                </a:extLst>
              </a:tr>
              <a:tr h="4205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  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802.24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98120014"/>
                  </a:ext>
                </a:extLst>
              </a:tr>
              <a:tr h="4022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  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40832"/>
                  </a:ext>
                </a:extLst>
              </a:tr>
              <a:tr h="52337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308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4447037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59852</TotalTime>
  <Words>1076</Words>
  <Application>Microsoft Office PowerPoint</Application>
  <PresentationFormat>Widescreen</PresentationFormat>
  <Paragraphs>314</Paragraphs>
  <Slides>22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 Unicode MS</vt:lpstr>
      <vt:lpstr>MS Gothic</vt:lpstr>
      <vt:lpstr>Arial</vt:lpstr>
      <vt:lpstr>Calibri</vt:lpstr>
      <vt:lpstr>Times New Roman</vt:lpstr>
      <vt:lpstr>802-11 Theme</vt:lpstr>
      <vt:lpstr>Document</vt:lpstr>
      <vt:lpstr>1st Vice Chair Report –  November 2017 – Orlando, Florida</vt:lpstr>
      <vt:lpstr>Abstract</vt:lpstr>
      <vt:lpstr>Monday–  802.11 Opening Plenary</vt:lpstr>
      <vt:lpstr>M3.3  Other WG meeting plans </vt:lpstr>
      <vt:lpstr>M3.4 Meeting room locations     </vt:lpstr>
      <vt:lpstr>Online Calendar Schedule</vt:lpstr>
      <vt:lpstr>M3.5 Next meeting reminder</vt:lpstr>
      <vt:lpstr>M3.6 II Meeting registration </vt:lpstr>
      <vt:lpstr>M3.7 Recording attendance</vt:lpstr>
      <vt:lpstr>M3.8 Local File Document Server information</vt:lpstr>
      <vt:lpstr>PowerPoint Presentation</vt:lpstr>
      <vt:lpstr>Hotel Outlets:</vt:lpstr>
      <vt:lpstr>Network Assistance</vt:lpstr>
      <vt:lpstr>IEEE 802 WIRELESS NETWORKING CHALLENGE</vt:lpstr>
      <vt:lpstr>IEEE 802 WIRELESS NETWORKING CHALLENGE</vt:lpstr>
      <vt:lpstr>802.11 Mid-Week Plenary</vt:lpstr>
      <vt:lpstr>W5.1 Room Change Requests</vt:lpstr>
      <vt:lpstr>802.11 WG Closing Plenary</vt:lpstr>
      <vt:lpstr>F3.1.1 -Straw Poll regarding this meeting location</vt:lpstr>
      <vt:lpstr>F3.1.2: Future Venue Insight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January 2018 - Irvine</dc:title>
  <dc:subject>January 2018</dc:subject>
  <dc:creator>Jon Rosdahl</dc:creator>
  <dc:description>Jon Rosdahl (Qualcomm)</dc:description>
  <cp:lastModifiedBy>Jon Rosdahl</cp:lastModifiedBy>
  <cp:revision>212</cp:revision>
  <cp:lastPrinted>1601-01-01T00:00:00Z</cp:lastPrinted>
  <dcterms:created xsi:type="dcterms:W3CDTF">2014-04-14T10:59:07Z</dcterms:created>
  <dcterms:modified xsi:type="dcterms:W3CDTF">2018-01-15T08:00:50Z</dcterms:modified>
  <cp:category>Report</cp:category>
</cp:coreProperties>
</file>