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69" r:id="rId2"/>
    <p:sldId id="354" r:id="rId3"/>
    <p:sldId id="355" r:id="rId4"/>
    <p:sldId id="356" r:id="rId5"/>
    <p:sldId id="357" r:id="rId6"/>
    <p:sldId id="349" r:id="rId7"/>
    <p:sldId id="363" r:id="rId8"/>
    <p:sldId id="365" r:id="rId9"/>
    <p:sldId id="358" r:id="rId10"/>
    <p:sldId id="359" r:id="rId11"/>
    <p:sldId id="360" r:id="rId12"/>
    <p:sldId id="361" r:id="rId13"/>
    <p:sldId id="362" r:id="rId14"/>
    <p:sldId id="338" r:id="rId15"/>
    <p:sldId id="368" r:id="rId16"/>
    <p:sldId id="366" r:id="rId17"/>
    <p:sldId id="369" r:id="rId18"/>
    <p:sldId id="370" r:id="rId19"/>
    <p:sldId id="371" r:id="rId20"/>
    <p:sldId id="364" r:id="rId21"/>
    <p:sldId id="347" r:id="rId22"/>
    <p:sldId id="372" r:id="rId23"/>
    <p:sldId id="339" r:id="rId24"/>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9933"/>
    <a:srgbClr val="00FFFF"/>
    <a:srgbClr val="00CC99"/>
    <a:srgbClr val="FF33CC"/>
    <a:srgbClr val="66FF99"/>
    <a:srgbClr val="FFFF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22" autoAdjust="0"/>
    <p:restoredTop sz="95373" autoAdjust="0"/>
  </p:normalViewPr>
  <p:slideViewPr>
    <p:cSldViewPr>
      <p:cViewPr varScale="1">
        <p:scale>
          <a:sx n="87" d="100"/>
          <a:sy n="87" d="100"/>
        </p:scale>
        <p:origin x="1397" y="3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p:scale>
          <a:sx n="100" d="100"/>
          <a:sy n="100" d="100"/>
        </p:scale>
        <p:origin x="2323" y="-1370"/>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4F1B171-99B4-4CE3-9CBB-C7B470146496}"/>
              </a:ext>
            </a:extLst>
          </p:cNvPr>
          <p:cNvSpPr>
            <a:spLocks noGrp="1" noChangeArrowheads="1"/>
          </p:cNvSpPr>
          <p:nvPr>
            <p:ph type="hdr" sz="quarter"/>
          </p:nvPr>
        </p:nvSpPr>
        <p:spPr bwMode="auto">
          <a:xfrm>
            <a:off x="3975100" y="174625"/>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802.11-16/1067</a:t>
            </a:r>
          </a:p>
        </p:txBody>
      </p:sp>
      <p:sp>
        <p:nvSpPr>
          <p:cNvPr id="3075" name="Rectangle 3">
            <a:extLst>
              <a:ext uri="{FF2B5EF4-FFF2-40B4-BE49-F238E27FC236}">
                <a16:creationId xmlns:a16="http://schemas.microsoft.com/office/drawing/2014/main" id="{8DF7B5FF-633C-4168-BD8E-DC7832D42949}"/>
              </a:ext>
            </a:extLst>
          </p:cNvPr>
          <p:cNvSpPr>
            <a:spLocks noGrp="1" noChangeArrowheads="1"/>
          </p:cNvSpPr>
          <p:nvPr>
            <p:ph type="dt" sz="quarter" idx="1"/>
          </p:nvPr>
        </p:nvSpPr>
        <p:spPr bwMode="auto">
          <a:xfrm>
            <a:off x="687388" y="174625"/>
            <a:ext cx="7127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Sept 2016</a:t>
            </a:r>
          </a:p>
        </p:txBody>
      </p:sp>
      <p:sp>
        <p:nvSpPr>
          <p:cNvPr id="3076" name="Rectangle 4">
            <a:extLst>
              <a:ext uri="{FF2B5EF4-FFF2-40B4-BE49-F238E27FC236}">
                <a16:creationId xmlns:a16="http://schemas.microsoft.com/office/drawing/2014/main" id="{1DAEA9A9-6AA0-4554-82AD-093D0013B0B6}"/>
              </a:ext>
            </a:extLst>
          </p:cNvPr>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Adrian Stephens, Intel Corporation</a:t>
            </a:r>
          </a:p>
        </p:txBody>
      </p:sp>
      <p:sp>
        <p:nvSpPr>
          <p:cNvPr id="3077" name="Rectangle 5">
            <a:extLst>
              <a:ext uri="{FF2B5EF4-FFF2-40B4-BE49-F238E27FC236}">
                <a16:creationId xmlns:a16="http://schemas.microsoft.com/office/drawing/2014/main" id="{952F705B-4915-4A8D-B105-16E28F11D268}"/>
              </a:ext>
            </a:extLst>
          </p:cNvPr>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ltLang="en-US"/>
              <a:t>Page </a:t>
            </a:r>
            <a:fld id="{74B1381C-2058-4337-B8F9-1E4C3452CC8C}" type="slidenum">
              <a:rPr lang="en-US" altLang="en-US"/>
              <a:pPr>
                <a:defRPr/>
              </a:pPr>
              <a:t>‹#›</a:t>
            </a:fld>
            <a:endParaRPr lang="en-US" altLang="en-US"/>
          </a:p>
        </p:txBody>
      </p:sp>
      <p:sp>
        <p:nvSpPr>
          <p:cNvPr id="5126" name="Line 6">
            <a:extLst>
              <a:ext uri="{FF2B5EF4-FFF2-40B4-BE49-F238E27FC236}">
                <a16:creationId xmlns:a16="http://schemas.microsoft.com/office/drawing/2014/main" id="{351A69CA-DC37-4334-8EB7-5E3466503570}"/>
              </a:ext>
            </a:extLst>
          </p:cNvPr>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47" name="Rectangle 7">
            <a:extLst>
              <a:ext uri="{FF2B5EF4-FFF2-40B4-BE49-F238E27FC236}">
                <a16:creationId xmlns:a16="http://schemas.microsoft.com/office/drawing/2014/main" id="{6008C09D-71F8-464F-8A9C-11A49309D6AE}"/>
              </a:ext>
            </a:extLst>
          </p:cNvPr>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5128" name="Line 8">
            <a:extLst>
              <a:ext uri="{FF2B5EF4-FFF2-40B4-BE49-F238E27FC236}">
                <a16:creationId xmlns:a16="http://schemas.microsoft.com/office/drawing/2014/main" id="{2C924F4D-D05C-4C9F-B943-C314FAA8C602}"/>
              </a:ext>
            </a:extLst>
          </p:cNvPr>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6452220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E9B8004-E364-45C4-9810-20066E27A7DC}"/>
              </a:ext>
            </a:extLst>
          </p:cNvPr>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802.11-16/1067</a:t>
            </a:r>
          </a:p>
        </p:txBody>
      </p:sp>
      <p:sp>
        <p:nvSpPr>
          <p:cNvPr id="2051" name="Rectangle 3">
            <a:extLst>
              <a:ext uri="{FF2B5EF4-FFF2-40B4-BE49-F238E27FC236}">
                <a16:creationId xmlns:a16="http://schemas.microsoft.com/office/drawing/2014/main" id="{B93F7ED9-33DE-4842-AAA3-5CC0C8D4F49A}"/>
              </a:ext>
            </a:extLst>
          </p:cNvPr>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Sept 2016</a:t>
            </a:r>
          </a:p>
        </p:txBody>
      </p:sp>
      <p:sp>
        <p:nvSpPr>
          <p:cNvPr id="4100" name="Rectangle 4">
            <a:extLst>
              <a:ext uri="{FF2B5EF4-FFF2-40B4-BE49-F238E27FC236}">
                <a16:creationId xmlns:a16="http://schemas.microsoft.com/office/drawing/2014/main" id="{45FB7F3A-1F6B-4E0B-8D8D-1744987EE227}"/>
              </a:ext>
            </a:extLst>
          </p:cNvPr>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856085D7-7661-4EC5-BDB1-C23BD2267778}"/>
              </a:ext>
            </a:extLst>
          </p:cNvPr>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94953F15-BC51-4389-9637-D712E4DE05E4}"/>
              </a:ext>
            </a:extLst>
          </p:cNvPr>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a:t>Adrian Stephens, Intel Corporation</a:t>
            </a:r>
          </a:p>
        </p:txBody>
      </p:sp>
      <p:sp>
        <p:nvSpPr>
          <p:cNvPr id="2055" name="Rectangle 7">
            <a:extLst>
              <a:ext uri="{FF2B5EF4-FFF2-40B4-BE49-F238E27FC236}">
                <a16:creationId xmlns:a16="http://schemas.microsoft.com/office/drawing/2014/main" id="{6ADC0EDE-5CB9-45DC-8735-AA4C427AF619}"/>
              </a:ext>
            </a:extLst>
          </p:cNvPr>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ltLang="en-US"/>
              <a:t>Page </a:t>
            </a:r>
            <a:fld id="{E8B5EAD4-7D99-4C6B-9FBD-C2118CC1DFF5}" type="slidenum">
              <a:rPr lang="en-US" altLang="en-US"/>
              <a:pPr>
                <a:defRPr/>
              </a:pPr>
              <a:t>‹#›</a:t>
            </a:fld>
            <a:endParaRPr lang="en-US" altLang="en-US"/>
          </a:p>
        </p:txBody>
      </p:sp>
      <p:sp>
        <p:nvSpPr>
          <p:cNvPr id="25608" name="Rectangle 8">
            <a:extLst>
              <a:ext uri="{FF2B5EF4-FFF2-40B4-BE49-F238E27FC236}">
                <a16:creationId xmlns:a16="http://schemas.microsoft.com/office/drawing/2014/main" id="{463AA566-6004-4C27-8598-BF7E5B217352}"/>
              </a:ext>
            </a:extLst>
          </p:cNvPr>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4105" name="Line 9">
            <a:extLst>
              <a:ext uri="{FF2B5EF4-FFF2-40B4-BE49-F238E27FC236}">
                <a16:creationId xmlns:a16="http://schemas.microsoft.com/office/drawing/2014/main" id="{151704D3-2D7B-47A2-BE8A-30C5C9D0F1A8}"/>
              </a:ext>
            </a:extLst>
          </p:cNvPr>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6" name="Line 10">
            <a:extLst>
              <a:ext uri="{FF2B5EF4-FFF2-40B4-BE49-F238E27FC236}">
                <a16:creationId xmlns:a16="http://schemas.microsoft.com/office/drawing/2014/main" id="{CD5F07E7-89D2-434B-86DD-E6230B9088CF}"/>
              </a:ext>
            </a:extLst>
          </p:cNvPr>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9230659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E95952E-DDD4-4DBE-AA5A-76C11970B71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802.11-16/1067</a:t>
            </a:r>
          </a:p>
        </p:txBody>
      </p:sp>
      <p:sp>
        <p:nvSpPr>
          <p:cNvPr id="7171" name="Rectangle 3">
            <a:extLst>
              <a:ext uri="{FF2B5EF4-FFF2-40B4-BE49-F238E27FC236}">
                <a16:creationId xmlns:a16="http://schemas.microsoft.com/office/drawing/2014/main" id="{04F4498C-47E7-4DC4-8313-FAD6CA21137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 2016</a:t>
            </a:r>
          </a:p>
        </p:txBody>
      </p:sp>
      <p:sp>
        <p:nvSpPr>
          <p:cNvPr id="7172" name="Rectangle 6">
            <a:extLst>
              <a:ext uri="{FF2B5EF4-FFF2-40B4-BE49-F238E27FC236}">
                <a16:creationId xmlns:a16="http://schemas.microsoft.com/office/drawing/2014/main" id="{668E177E-2FD2-4D67-A2FE-63759EE46CE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Corporation</a:t>
            </a:r>
          </a:p>
        </p:txBody>
      </p:sp>
      <p:sp>
        <p:nvSpPr>
          <p:cNvPr id="7173" name="Rectangle 7">
            <a:extLst>
              <a:ext uri="{FF2B5EF4-FFF2-40B4-BE49-F238E27FC236}">
                <a16:creationId xmlns:a16="http://schemas.microsoft.com/office/drawing/2014/main" id="{5D28DD30-9F63-4046-B11A-7158C5698E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514E1B4-4FA8-4F10-A475-C26294D0A2F5}" type="slidenum">
              <a:rPr lang="en-US" altLang="en-US" sz="1200" b="0" smtClean="0"/>
              <a:pPr/>
              <a:t>1</a:t>
            </a:fld>
            <a:endParaRPr lang="en-US" altLang="en-US" sz="1200" b="0"/>
          </a:p>
        </p:txBody>
      </p:sp>
      <p:sp>
        <p:nvSpPr>
          <p:cNvPr id="7174" name="Rectangle 2">
            <a:extLst>
              <a:ext uri="{FF2B5EF4-FFF2-40B4-BE49-F238E27FC236}">
                <a16:creationId xmlns:a16="http://schemas.microsoft.com/office/drawing/2014/main" id="{1B427EDA-374E-4CB1-8289-9A63DB3502C3}"/>
              </a:ext>
            </a:extLst>
          </p:cNvPr>
          <p:cNvSpPr>
            <a:spLocks noGrp="1" noRot="1" noChangeAspect="1" noChangeArrowheads="1" noTextEdit="1"/>
          </p:cNvSpPr>
          <p:nvPr>
            <p:ph type="sldImg"/>
          </p:nvPr>
        </p:nvSpPr>
        <p:spPr>
          <a:ln/>
        </p:spPr>
      </p:sp>
      <p:sp>
        <p:nvSpPr>
          <p:cNvPr id="7175" name="Rectangle 3">
            <a:extLst>
              <a:ext uri="{FF2B5EF4-FFF2-40B4-BE49-F238E27FC236}">
                <a16:creationId xmlns:a16="http://schemas.microsoft.com/office/drawing/2014/main" id="{2C19D62D-8865-45FD-BDC7-C7AD7DF144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27798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E7C8770-9E2D-4EB6-A1E8-14DD9E618F78}"/>
              </a:ext>
            </a:extLst>
          </p:cNvPr>
          <p:cNvSpPr>
            <a:spLocks noGrp="1" noChangeArrowheads="1"/>
          </p:cNvSpPr>
          <p:nvPr>
            <p:ph type="dt" sz="half" idx="10"/>
          </p:nvPr>
        </p:nvSpPr>
        <p:spPr>
          <a:ln/>
        </p:spPr>
        <p:txBody>
          <a:bodyPr/>
          <a:lstStyle>
            <a:lvl1pPr>
              <a:defRPr/>
            </a:lvl1pPr>
          </a:lstStyle>
          <a:p>
            <a:pPr>
              <a:defRPr/>
            </a:pPr>
            <a:r>
              <a:rPr lang="en-US"/>
              <a:t>November 2017</a:t>
            </a:r>
            <a:endParaRPr lang="en-US" dirty="0"/>
          </a:p>
        </p:txBody>
      </p:sp>
      <p:sp>
        <p:nvSpPr>
          <p:cNvPr id="6" name="Rectangle 6">
            <a:extLst>
              <a:ext uri="{FF2B5EF4-FFF2-40B4-BE49-F238E27FC236}">
                <a16:creationId xmlns:a16="http://schemas.microsoft.com/office/drawing/2014/main" id="{764BE28C-96A1-460A-99FA-DCBC0D2FB44E}"/>
              </a:ext>
            </a:extLst>
          </p:cNvPr>
          <p:cNvSpPr>
            <a:spLocks noGrp="1" noChangeArrowheads="1"/>
          </p:cNvSpPr>
          <p:nvPr>
            <p:ph type="sldNum" sz="quarter" idx="12"/>
          </p:nvPr>
        </p:nvSpPr>
        <p:spPr>
          <a:ln/>
        </p:spPr>
        <p:txBody>
          <a:bodyPr/>
          <a:lstStyle>
            <a:lvl1pPr>
              <a:defRPr/>
            </a:lvl1pPr>
          </a:lstStyle>
          <a:p>
            <a:pPr>
              <a:defRPr/>
            </a:pPr>
            <a:r>
              <a:rPr lang="en-US" altLang="en-US"/>
              <a:t>Slide </a:t>
            </a:r>
            <a:fld id="{A897EF7D-7CA7-475D-9526-3DED143F9367}" type="slidenum">
              <a:rPr lang="en-US" altLang="en-US"/>
              <a:pPr>
                <a:defRPr/>
              </a:pPr>
              <a:t>‹#›</a:t>
            </a:fld>
            <a:endParaRPr lang="en-US" altLang="en-US"/>
          </a:p>
        </p:txBody>
      </p:sp>
      <p:sp>
        <p:nvSpPr>
          <p:cNvPr id="7" name="Rectangle 5">
            <a:extLst>
              <a:ext uri="{FF2B5EF4-FFF2-40B4-BE49-F238E27FC236}">
                <a16:creationId xmlns:a16="http://schemas.microsoft.com/office/drawing/2014/main" id="{FAB448C1-CE68-4808-8B03-3591C6DECC57}"/>
              </a:ext>
            </a:extLst>
          </p:cNvPr>
          <p:cNvSpPr>
            <a:spLocks noGrp="1" noChangeArrowheads="1"/>
          </p:cNvSpPr>
          <p:nvPr>
            <p:ph type="ftr" sz="quarter" idx="3"/>
          </p:nvPr>
        </p:nvSpPr>
        <p:spPr bwMode="auto">
          <a:xfrm>
            <a:off x="6964069" y="6475413"/>
            <a:ext cx="157985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da-DK" dirty="0"/>
              <a:t>Rakesh Taori (Phazr Inc.)</a:t>
            </a:r>
            <a:endParaRPr lang="en-US" dirty="0"/>
          </a:p>
        </p:txBody>
      </p:sp>
    </p:spTree>
    <p:extLst>
      <p:ext uri="{BB962C8B-B14F-4D97-AF65-F5344CB8AC3E}">
        <p14:creationId xmlns:p14="http://schemas.microsoft.com/office/powerpoint/2010/main" val="356715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64EAB3-4CAE-41F6-A746-A4D1CD452E35}"/>
              </a:ext>
            </a:extLst>
          </p:cNvPr>
          <p:cNvSpPr>
            <a:spLocks noGrp="1" noChangeArrowheads="1"/>
          </p:cNvSpPr>
          <p:nvPr>
            <p:ph type="dt" sz="half" idx="10"/>
          </p:nvPr>
        </p:nvSpPr>
        <p:spPr>
          <a:ln/>
        </p:spPr>
        <p:txBody>
          <a:bodyPr/>
          <a:lstStyle>
            <a:lvl1pPr>
              <a:defRPr/>
            </a:lvl1pPr>
          </a:lstStyle>
          <a:p>
            <a:pPr>
              <a:defRPr/>
            </a:pPr>
            <a:r>
              <a:rPr lang="en-US"/>
              <a:t>November 2017</a:t>
            </a:r>
            <a:endParaRPr lang="en-US" dirty="0"/>
          </a:p>
        </p:txBody>
      </p:sp>
      <p:sp>
        <p:nvSpPr>
          <p:cNvPr id="6" name="Rectangle 6">
            <a:extLst>
              <a:ext uri="{FF2B5EF4-FFF2-40B4-BE49-F238E27FC236}">
                <a16:creationId xmlns:a16="http://schemas.microsoft.com/office/drawing/2014/main" id="{B65D6FA9-54BB-4764-B103-0A50A66CD155}"/>
              </a:ext>
            </a:extLst>
          </p:cNvPr>
          <p:cNvSpPr>
            <a:spLocks noGrp="1" noChangeArrowheads="1"/>
          </p:cNvSpPr>
          <p:nvPr>
            <p:ph type="sldNum" sz="quarter" idx="12"/>
          </p:nvPr>
        </p:nvSpPr>
        <p:spPr>
          <a:ln/>
        </p:spPr>
        <p:txBody>
          <a:bodyPr/>
          <a:lstStyle>
            <a:lvl1pPr>
              <a:defRPr/>
            </a:lvl1pPr>
          </a:lstStyle>
          <a:p>
            <a:pPr>
              <a:defRPr/>
            </a:pPr>
            <a:r>
              <a:rPr lang="en-US" altLang="en-US"/>
              <a:t>Slide </a:t>
            </a:r>
            <a:fld id="{3597880C-F6B9-4BF5-A284-8D443ABAFA7F}" type="slidenum">
              <a:rPr lang="en-US" altLang="en-US"/>
              <a:pPr>
                <a:defRPr/>
              </a:pPr>
              <a:t>‹#›</a:t>
            </a:fld>
            <a:endParaRPr lang="en-US" altLang="en-US"/>
          </a:p>
        </p:txBody>
      </p:sp>
      <p:sp>
        <p:nvSpPr>
          <p:cNvPr id="7" name="Rectangle 5">
            <a:extLst>
              <a:ext uri="{FF2B5EF4-FFF2-40B4-BE49-F238E27FC236}">
                <a16:creationId xmlns:a16="http://schemas.microsoft.com/office/drawing/2014/main" id="{BBBFDE52-67E2-426A-B34B-8D31EACF9B68}"/>
              </a:ext>
            </a:extLst>
          </p:cNvPr>
          <p:cNvSpPr>
            <a:spLocks noGrp="1" noChangeArrowheads="1"/>
          </p:cNvSpPr>
          <p:nvPr>
            <p:ph type="ftr" sz="quarter" idx="3"/>
          </p:nvPr>
        </p:nvSpPr>
        <p:spPr bwMode="auto">
          <a:xfrm>
            <a:off x="6964069" y="6475413"/>
            <a:ext cx="157985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da-DK" dirty="0"/>
              <a:t>Rakesh Taori (Phazr Inc.)</a:t>
            </a:r>
            <a:endParaRPr lang="en-US" dirty="0"/>
          </a:p>
        </p:txBody>
      </p:sp>
    </p:spTree>
    <p:extLst>
      <p:ext uri="{BB962C8B-B14F-4D97-AF65-F5344CB8AC3E}">
        <p14:creationId xmlns:p14="http://schemas.microsoft.com/office/powerpoint/2010/main" val="310450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E24B7A-46FF-4989-99CF-3307B50169D4}"/>
              </a:ext>
            </a:extLst>
          </p:cNvPr>
          <p:cNvSpPr>
            <a:spLocks noGrp="1" noChangeArrowheads="1"/>
          </p:cNvSpPr>
          <p:nvPr>
            <p:ph type="dt" sz="half" idx="10"/>
          </p:nvPr>
        </p:nvSpPr>
        <p:spPr>
          <a:ln/>
        </p:spPr>
        <p:txBody>
          <a:bodyPr/>
          <a:lstStyle>
            <a:lvl1pPr>
              <a:defRPr/>
            </a:lvl1pPr>
          </a:lstStyle>
          <a:p>
            <a:pPr>
              <a:defRPr/>
            </a:pPr>
            <a:r>
              <a:rPr lang="en-US"/>
              <a:t>November 2017</a:t>
            </a:r>
            <a:endParaRPr lang="en-US" dirty="0"/>
          </a:p>
        </p:txBody>
      </p:sp>
      <p:sp>
        <p:nvSpPr>
          <p:cNvPr id="6" name="Rectangle 6">
            <a:extLst>
              <a:ext uri="{FF2B5EF4-FFF2-40B4-BE49-F238E27FC236}">
                <a16:creationId xmlns:a16="http://schemas.microsoft.com/office/drawing/2014/main" id="{DE585A15-0A79-4F05-BD0E-64E2DEE98F18}"/>
              </a:ext>
            </a:extLst>
          </p:cNvPr>
          <p:cNvSpPr>
            <a:spLocks noGrp="1" noChangeArrowheads="1"/>
          </p:cNvSpPr>
          <p:nvPr>
            <p:ph type="sldNum" sz="quarter" idx="12"/>
          </p:nvPr>
        </p:nvSpPr>
        <p:spPr>
          <a:ln/>
        </p:spPr>
        <p:txBody>
          <a:bodyPr/>
          <a:lstStyle>
            <a:lvl1pPr>
              <a:defRPr/>
            </a:lvl1pPr>
          </a:lstStyle>
          <a:p>
            <a:pPr>
              <a:defRPr/>
            </a:pPr>
            <a:r>
              <a:rPr lang="en-US" altLang="en-US"/>
              <a:t>Slide </a:t>
            </a:r>
            <a:fld id="{BA0A2E0A-DC41-4245-8CEE-5FD9CF4C5D14}" type="slidenum">
              <a:rPr lang="en-US" altLang="en-US"/>
              <a:pPr>
                <a:defRPr/>
              </a:pPr>
              <a:t>‹#›</a:t>
            </a:fld>
            <a:endParaRPr lang="en-US" altLang="en-US"/>
          </a:p>
        </p:txBody>
      </p:sp>
      <p:sp>
        <p:nvSpPr>
          <p:cNvPr id="7" name="Rectangle 5">
            <a:extLst>
              <a:ext uri="{FF2B5EF4-FFF2-40B4-BE49-F238E27FC236}">
                <a16:creationId xmlns:a16="http://schemas.microsoft.com/office/drawing/2014/main" id="{DEC64D6B-8326-4083-9B57-6B1F3F2FE0B9}"/>
              </a:ext>
            </a:extLst>
          </p:cNvPr>
          <p:cNvSpPr>
            <a:spLocks noGrp="1" noChangeArrowheads="1"/>
          </p:cNvSpPr>
          <p:nvPr>
            <p:ph type="ftr" sz="quarter" idx="3"/>
          </p:nvPr>
        </p:nvSpPr>
        <p:spPr bwMode="auto">
          <a:xfrm>
            <a:off x="6964069" y="6475413"/>
            <a:ext cx="157985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da-DK" dirty="0"/>
              <a:t>Rakesh Taori (Phazr Inc.)</a:t>
            </a:r>
            <a:endParaRPr lang="en-US" dirty="0"/>
          </a:p>
        </p:txBody>
      </p:sp>
    </p:spTree>
    <p:extLst>
      <p:ext uri="{BB962C8B-B14F-4D97-AF65-F5344CB8AC3E}">
        <p14:creationId xmlns:p14="http://schemas.microsoft.com/office/powerpoint/2010/main" val="3659371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a:extLst>
              <a:ext uri="{FF2B5EF4-FFF2-40B4-BE49-F238E27FC236}">
                <a16:creationId xmlns:a16="http://schemas.microsoft.com/office/drawing/2014/main" id="{64E8A319-13AD-447B-9018-CF964EA8B62C}"/>
              </a:ext>
            </a:extLst>
          </p:cNvPr>
          <p:cNvSpPr>
            <a:spLocks noGrp="1" noChangeArrowheads="1"/>
          </p:cNvSpPr>
          <p:nvPr>
            <p:ph type="dt" sz="half" idx="10"/>
          </p:nvPr>
        </p:nvSpPr>
        <p:spPr>
          <a:ln/>
        </p:spPr>
        <p:txBody>
          <a:bodyPr/>
          <a:lstStyle>
            <a:lvl1pPr>
              <a:defRPr/>
            </a:lvl1pPr>
          </a:lstStyle>
          <a:p>
            <a:pPr>
              <a:defRPr/>
            </a:pPr>
            <a:r>
              <a:rPr lang="en-US"/>
              <a:t>November 2017</a:t>
            </a:r>
            <a:endParaRPr lang="en-US" dirty="0"/>
          </a:p>
        </p:txBody>
      </p:sp>
      <p:sp>
        <p:nvSpPr>
          <p:cNvPr id="6" name="Rectangle 6">
            <a:extLst>
              <a:ext uri="{FF2B5EF4-FFF2-40B4-BE49-F238E27FC236}">
                <a16:creationId xmlns:a16="http://schemas.microsoft.com/office/drawing/2014/main" id="{3D61184F-054C-4345-BB02-E664838FED9C}"/>
              </a:ext>
            </a:extLst>
          </p:cNvPr>
          <p:cNvSpPr>
            <a:spLocks noGrp="1" noChangeArrowheads="1"/>
          </p:cNvSpPr>
          <p:nvPr>
            <p:ph type="sldNum" sz="quarter" idx="12"/>
          </p:nvPr>
        </p:nvSpPr>
        <p:spPr>
          <a:ln/>
        </p:spPr>
        <p:txBody>
          <a:bodyPr/>
          <a:lstStyle>
            <a:lvl1pPr>
              <a:defRPr/>
            </a:lvl1pPr>
          </a:lstStyle>
          <a:p>
            <a:pPr>
              <a:defRPr/>
            </a:pPr>
            <a:r>
              <a:rPr lang="en-US" altLang="en-US"/>
              <a:t>Slide </a:t>
            </a:r>
            <a:fld id="{F59E192F-BE95-44BC-A6BB-BBF6DE8E2154}" type="slidenum">
              <a:rPr lang="en-US" altLang="en-US"/>
              <a:pPr>
                <a:defRPr/>
              </a:pPr>
              <a:t>‹#›</a:t>
            </a:fld>
            <a:endParaRPr lang="en-US" altLang="en-US"/>
          </a:p>
        </p:txBody>
      </p:sp>
      <p:sp>
        <p:nvSpPr>
          <p:cNvPr id="7" name="Rectangle 5">
            <a:extLst>
              <a:ext uri="{FF2B5EF4-FFF2-40B4-BE49-F238E27FC236}">
                <a16:creationId xmlns:a16="http://schemas.microsoft.com/office/drawing/2014/main" id="{B7283C57-2515-4CB0-BCE5-146EE22FBDEB}"/>
              </a:ext>
            </a:extLst>
          </p:cNvPr>
          <p:cNvSpPr>
            <a:spLocks noGrp="1" noChangeArrowheads="1"/>
          </p:cNvSpPr>
          <p:nvPr>
            <p:ph type="ftr" sz="quarter" idx="3"/>
          </p:nvPr>
        </p:nvSpPr>
        <p:spPr bwMode="auto">
          <a:xfrm>
            <a:off x="6964069" y="6475413"/>
            <a:ext cx="157985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da-DK" dirty="0"/>
              <a:t>Rakesh Taori (Phazr Inc.)</a:t>
            </a:r>
            <a:endParaRPr lang="en-US" dirty="0"/>
          </a:p>
        </p:txBody>
      </p:sp>
    </p:spTree>
    <p:extLst>
      <p:ext uri="{BB962C8B-B14F-4D97-AF65-F5344CB8AC3E}">
        <p14:creationId xmlns:p14="http://schemas.microsoft.com/office/powerpoint/2010/main" val="2811149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77CB4AE-2ABD-4BD5-88ED-ACAFCF827F54}"/>
              </a:ext>
            </a:extLst>
          </p:cNvPr>
          <p:cNvSpPr>
            <a:spLocks noGrp="1" noChangeArrowheads="1"/>
          </p:cNvSpPr>
          <p:nvPr>
            <p:ph type="dt" sz="half" idx="10"/>
          </p:nvPr>
        </p:nvSpPr>
        <p:spPr>
          <a:ln/>
        </p:spPr>
        <p:txBody>
          <a:bodyPr/>
          <a:lstStyle>
            <a:lvl1pPr>
              <a:defRPr/>
            </a:lvl1pPr>
          </a:lstStyle>
          <a:p>
            <a:pPr>
              <a:defRPr/>
            </a:pPr>
            <a:r>
              <a:rPr lang="en-US"/>
              <a:t>November 2017</a:t>
            </a:r>
            <a:endParaRPr lang="en-US" dirty="0"/>
          </a:p>
        </p:txBody>
      </p:sp>
      <p:sp>
        <p:nvSpPr>
          <p:cNvPr id="7" name="Rectangle 6">
            <a:extLst>
              <a:ext uri="{FF2B5EF4-FFF2-40B4-BE49-F238E27FC236}">
                <a16:creationId xmlns:a16="http://schemas.microsoft.com/office/drawing/2014/main" id="{76A799DB-8F23-4B7C-94A1-95818D6AAB2F}"/>
              </a:ext>
            </a:extLst>
          </p:cNvPr>
          <p:cNvSpPr>
            <a:spLocks noGrp="1" noChangeArrowheads="1"/>
          </p:cNvSpPr>
          <p:nvPr>
            <p:ph type="sldNum" sz="quarter" idx="12"/>
          </p:nvPr>
        </p:nvSpPr>
        <p:spPr>
          <a:ln/>
        </p:spPr>
        <p:txBody>
          <a:bodyPr/>
          <a:lstStyle>
            <a:lvl1pPr>
              <a:defRPr/>
            </a:lvl1pPr>
          </a:lstStyle>
          <a:p>
            <a:pPr>
              <a:defRPr/>
            </a:pPr>
            <a:r>
              <a:rPr lang="en-US" altLang="en-US"/>
              <a:t>Slide </a:t>
            </a:r>
            <a:fld id="{37F1FFAC-597E-4BB9-B8FB-FF41209F5802}" type="slidenum">
              <a:rPr lang="en-US" altLang="en-US"/>
              <a:pPr>
                <a:defRPr/>
              </a:pPr>
              <a:t>‹#›</a:t>
            </a:fld>
            <a:endParaRPr lang="en-US" altLang="en-US"/>
          </a:p>
        </p:txBody>
      </p:sp>
      <p:sp>
        <p:nvSpPr>
          <p:cNvPr id="8" name="Rectangle 5">
            <a:extLst>
              <a:ext uri="{FF2B5EF4-FFF2-40B4-BE49-F238E27FC236}">
                <a16:creationId xmlns:a16="http://schemas.microsoft.com/office/drawing/2014/main" id="{09D44F7A-983A-45D2-98BC-2179EBE003D7}"/>
              </a:ext>
            </a:extLst>
          </p:cNvPr>
          <p:cNvSpPr>
            <a:spLocks noGrp="1" noChangeArrowheads="1"/>
          </p:cNvSpPr>
          <p:nvPr>
            <p:ph type="ftr" sz="quarter" idx="3"/>
          </p:nvPr>
        </p:nvSpPr>
        <p:spPr bwMode="auto">
          <a:xfrm>
            <a:off x="6964069" y="6475413"/>
            <a:ext cx="157985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da-DK" dirty="0"/>
              <a:t>Rakesh Taori (Phazr Inc.)</a:t>
            </a:r>
            <a:endParaRPr lang="en-US" dirty="0"/>
          </a:p>
        </p:txBody>
      </p:sp>
    </p:spTree>
    <p:extLst>
      <p:ext uri="{BB962C8B-B14F-4D97-AF65-F5344CB8AC3E}">
        <p14:creationId xmlns:p14="http://schemas.microsoft.com/office/powerpoint/2010/main" val="37014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11">
            <a:extLst>
              <a:ext uri="{FF2B5EF4-FFF2-40B4-BE49-F238E27FC236}">
                <a16:creationId xmlns:a16="http://schemas.microsoft.com/office/drawing/2014/main" id="{E4E748B0-4A46-437F-B091-CB6EBACE64C8}"/>
              </a:ext>
            </a:extLst>
          </p:cNvPr>
          <p:cNvCxnSpPr>
            <a:cxnSpLocks noChangeShapeType="1"/>
          </p:cNvCxnSpPr>
          <p:nvPr userDrawn="1"/>
        </p:nvCxnSpPr>
        <p:spPr bwMode="auto">
          <a:xfrm>
            <a:off x="685800" y="609600"/>
            <a:ext cx="7856538"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Date Placeholder 4">
            <a:extLst>
              <a:ext uri="{FF2B5EF4-FFF2-40B4-BE49-F238E27FC236}">
                <a16:creationId xmlns:a16="http://schemas.microsoft.com/office/drawing/2014/main" id="{3A7C352F-3121-472E-9748-A0BD37FF7CD8}"/>
              </a:ext>
            </a:extLst>
          </p:cNvPr>
          <p:cNvSpPr>
            <a:spLocks noGrp="1" noChangeArrowheads="1"/>
          </p:cNvSpPr>
          <p:nvPr>
            <p:ph type="dt" sz="half" idx="10"/>
          </p:nvPr>
        </p:nvSpPr>
        <p:spPr>
          <a:xfrm>
            <a:off x="696913" y="332601"/>
            <a:ext cx="1515479" cy="276999"/>
          </a:xfrm>
        </p:spPr>
        <p:txBody>
          <a:bodyPr/>
          <a:lstStyle>
            <a:lvl1pPr>
              <a:defRPr smtClean="0"/>
            </a:lvl1pPr>
          </a:lstStyle>
          <a:p>
            <a:pPr>
              <a:defRPr/>
            </a:pPr>
            <a:r>
              <a:rPr lang="en-US" dirty="0"/>
              <a:t>December 2017</a:t>
            </a:r>
          </a:p>
        </p:txBody>
      </p:sp>
      <p:sp>
        <p:nvSpPr>
          <p:cNvPr id="7" name="Slide Number Placeholder 6">
            <a:extLst>
              <a:ext uri="{FF2B5EF4-FFF2-40B4-BE49-F238E27FC236}">
                <a16:creationId xmlns:a16="http://schemas.microsoft.com/office/drawing/2014/main" id="{0C476AC3-80F9-448D-BCAF-7EBBBB01100E}"/>
              </a:ext>
            </a:extLst>
          </p:cNvPr>
          <p:cNvSpPr>
            <a:spLocks noGrp="1" noChangeArrowheads="1"/>
          </p:cNvSpPr>
          <p:nvPr>
            <p:ph type="sldNum" sz="quarter" idx="12"/>
          </p:nvPr>
        </p:nvSpPr>
        <p:spPr/>
        <p:txBody>
          <a:bodyPr/>
          <a:lstStyle>
            <a:lvl1pPr>
              <a:defRPr/>
            </a:lvl1pPr>
          </a:lstStyle>
          <a:p>
            <a:pPr>
              <a:defRPr/>
            </a:pPr>
            <a:r>
              <a:rPr lang="en-US" altLang="en-US"/>
              <a:t>Slide </a:t>
            </a:r>
            <a:fld id="{3D9B5DA2-82A5-41C6-BBD9-4ECE4AD1CE04}" type="slidenum">
              <a:rPr lang="en-US" altLang="en-US"/>
              <a:pPr>
                <a:defRPr/>
              </a:pPr>
              <a:t>‹#›</a:t>
            </a:fld>
            <a:endParaRPr lang="en-US" altLang="en-US"/>
          </a:p>
        </p:txBody>
      </p:sp>
      <p:sp>
        <p:nvSpPr>
          <p:cNvPr id="8" name="Rectangle 5">
            <a:extLst>
              <a:ext uri="{FF2B5EF4-FFF2-40B4-BE49-F238E27FC236}">
                <a16:creationId xmlns:a16="http://schemas.microsoft.com/office/drawing/2014/main" id="{8D11EE0B-1770-4991-B239-C747D0172B66}"/>
              </a:ext>
            </a:extLst>
          </p:cNvPr>
          <p:cNvSpPr>
            <a:spLocks noGrp="1" noChangeArrowheads="1"/>
          </p:cNvSpPr>
          <p:nvPr>
            <p:ph type="ftr" sz="quarter" idx="3"/>
          </p:nvPr>
        </p:nvSpPr>
        <p:spPr bwMode="auto">
          <a:xfrm>
            <a:off x="6964069" y="6475413"/>
            <a:ext cx="157985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da-DK" dirty="0"/>
              <a:t>Rakesh Taori (Phazr Inc.)</a:t>
            </a:r>
            <a:endParaRPr lang="en-US" dirty="0"/>
          </a:p>
        </p:txBody>
      </p:sp>
    </p:spTree>
    <p:extLst>
      <p:ext uri="{BB962C8B-B14F-4D97-AF65-F5344CB8AC3E}">
        <p14:creationId xmlns:p14="http://schemas.microsoft.com/office/powerpoint/2010/main" val="236877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75EB634-48AE-4867-8E55-6783BA967341}"/>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a:t>November 2017</a:t>
            </a:r>
            <a:endParaRPr lang="en-US" dirty="0"/>
          </a:p>
        </p:txBody>
      </p:sp>
      <p:sp>
        <p:nvSpPr>
          <p:cNvPr id="6" name="Rectangle 6">
            <a:extLst>
              <a:ext uri="{FF2B5EF4-FFF2-40B4-BE49-F238E27FC236}">
                <a16:creationId xmlns:a16="http://schemas.microsoft.com/office/drawing/2014/main" id="{215261C1-1ADC-45E1-9188-F974CE73F2D2}"/>
              </a:ext>
            </a:extLst>
          </p:cNvPr>
          <p:cNvSpPr>
            <a:spLocks noGrp="1" noChangeArrowheads="1"/>
          </p:cNvSpPr>
          <p:nvPr>
            <p:ph type="sldNum" sz="quarter" idx="12"/>
          </p:nvPr>
        </p:nvSpPr>
        <p:spPr>
          <a:ln/>
        </p:spPr>
        <p:txBody>
          <a:bodyPr/>
          <a:lstStyle>
            <a:lvl1pPr>
              <a:defRPr/>
            </a:lvl1pPr>
          </a:lstStyle>
          <a:p>
            <a:pPr>
              <a:defRPr/>
            </a:pPr>
            <a:r>
              <a:rPr lang="en-US" altLang="en-US"/>
              <a:t>Slide </a:t>
            </a:r>
            <a:fld id="{B065B351-3892-464F-B16B-FAE362605C16}" type="slidenum">
              <a:rPr lang="en-US" altLang="en-US"/>
              <a:pPr>
                <a:defRPr/>
              </a:pPr>
              <a:t>‹#›</a:t>
            </a:fld>
            <a:endParaRPr lang="en-US" altLang="en-US"/>
          </a:p>
        </p:txBody>
      </p:sp>
      <p:sp>
        <p:nvSpPr>
          <p:cNvPr id="7" name="Rectangle 5">
            <a:extLst>
              <a:ext uri="{FF2B5EF4-FFF2-40B4-BE49-F238E27FC236}">
                <a16:creationId xmlns:a16="http://schemas.microsoft.com/office/drawing/2014/main" id="{56C09761-87BC-4B84-81A1-6713626C6EE1}"/>
              </a:ext>
            </a:extLst>
          </p:cNvPr>
          <p:cNvSpPr>
            <a:spLocks noGrp="1" noChangeArrowheads="1"/>
          </p:cNvSpPr>
          <p:nvPr>
            <p:ph type="ftr" sz="quarter" idx="3"/>
          </p:nvPr>
        </p:nvSpPr>
        <p:spPr bwMode="auto">
          <a:xfrm>
            <a:off x="6964069" y="6475413"/>
            <a:ext cx="157985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da-DK" dirty="0"/>
              <a:t>Rakesh Taori (Phazr Inc.)</a:t>
            </a:r>
            <a:endParaRPr lang="en-US" dirty="0"/>
          </a:p>
        </p:txBody>
      </p:sp>
    </p:spTree>
    <p:extLst>
      <p:ext uri="{BB962C8B-B14F-4D97-AF65-F5344CB8AC3E}">
        <p14:creationId xmlns:p14="http://schemas.microsoft.com/office/powerpoint/2010/main" val="219316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9F8CE62-1819-4603-9579-2EF81A618D06}"/>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a:t>November 2017</a:t>
            </a:r>
            <a:endParaRPr lang="en-US" dirty="0"/>
          </a:p>
        </p:txBody>
      </p:sp>
      <p:sp>
        <p:nvSpPr>
          <p:cNvPr id="7" name="Rectangle 6">
            <a:extLst>
              <a:ext uri="{FF2B5EF4-FFF2-40B4-BE49-F238E27FC236}">
                <a16:creationId xmlns:a16="http://schemas.microsoft.com/office/drawing/2014/main" id="{9C4EB342-8AAF-4332-BFD5-7469E2F3E04E}"/>
              </a:ext>
            </a:extLst>
          </p:cNvPr>
          <p:cNvSpPr>
            <a:spLocks noGrp="1" noChangeArrowheads="1"/>
          </p:cNvSpPr>
          <p:nvPr>
            <p:ph type="sldNum" sz="quarter" idx="12"/>
          </p:nvPr>
        </p:nvSpPr>
        <p:spPr>
          <a:ln/>
        </p:spPr>
        <p:txBody>
          <a:bodyPr/>
          <a:lstStyle>
            <a:lvl1pPr>
              <a:defRPr/>
            </a:lvl1pPr>
          </a:lstStyle>
          <a:p>
            <a:pPr>
              <a:defRPr/>
            </a:pPr>
            <a:r>
              <a:rPr lang="en-US" altLang="en-US"/>
              <a:t>Slide </a:t>
            </a:r>
            <a:fld id="{F398D68E-07C4-41E2-94F6-18463CB2DD20}" type="slidenum">
              <a:rPr lang="en-US" altLang="en-US"/>
              <a:pPr>
                <a:defRPr/>
              </a:pPr>
              <a:t>‹#›</a:t>
            </a:fld>
            <a:endParaRPr lang="en-US" altLang="en-US"/>
          </a:p>
        </p:txBody>
      </p:sp>
      <p:sp>
        <p:nvSpPr>
          <p:cNvPr id="8" name="Rectangle 5">
            <a:extLst>
              <a:ext uri="{FF2B5EF4-FFF2-40B4-BE49-F238E27FC236}">
                <a16:creationId xmlns:a16="http://schemas.microsoft.com/office/drawing/2014/main" id="{272A6781-4438-4427-9B72-4E81CBD49BA8}"/>
              </a:ext>
            </a:extLst>
          </p:cNvPr>
          <p:cNvSpPr>
            <a:spLocks noGrp="1" noChangeArrowheads="1"/>
          </p:cNvSpPr>
          <p:nvPr>
            <p:ph type="ftr" sz="quarter" idx="3"/>
          </p:nvPr>
        </p:nvSpPr>
        <p:spPr bwMode="auto">
          <a:xfrm>
            <a:off x="6964069" y="6475413"/>
            <a:ext cx="157985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da-DK" dirty="0"/>
              <a:t>Rakesh Taori (Phazr Inc.)</a:t>
            </a:r>
            <a:endParaRPr lang="en-US" dirty="0"/>
          </a:p>
        </p:txBody>
      </p:sp>
    </p:spTree>
    <p:extLst>
      <p:ext uri="{BB962C8B-B14F-4D97-AF65-F5344CB8AC3E}">
        <p14:creationId xmlns:p14="http://schemas.microsoft.com/office/powerpoint/2010/main" val="398229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17A3BED-683C-4222-A8B3-6BCD4BCFBF7D}"/>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a:t>November 2017</a:t>
            </a:r>
            <a:endParaRPr lang="en-US" dirty="0"/>
          </a:p>
        </p:txBody>
      </p:sp>
      <p:sp>
        <p:nvSpPr>
          <p:cNvPr id="9" name="Rectangle 6">
            <a:extLst>
              <a:ext uri="{FF2B5EF4-FFF2-40B4-BE49-F238E27FC236}">
                <a16:creationId xmlns:a16="http://schemas.microsoft.com/office/drawing/2014/main" id="{22CC82AC-4EA4-4FF1-90EC-6DC72E4A6A5F}"/>
              </a:ext>
            </a:extLst>
          </p:cNvPr>
          <p:cNvSpPr>
            <a:spLocks noGrp="1" noChangeArrowheads="1"/>
          </p:cNvSpPr>
          <p:nvPr>
            <p:ph type="sldNum" sz="quarter" idx="12"/>
          </p:nvPr>
        </p:nvSpPr>
        <p:spPr>
          <a:ln/>
        </p:spPr>
        <p:txBody>
          <a:bodyPr/>
          <a:lstStyle>
            <a:lvl1pPr>
              <a:defRPr/>
            </a:lvl1pPr>
          </a:lstStyle>
          <a:p>
            <a:pPr>
              <a:defRPr/>
            </a:pPr>
            <a:r>
              <a:rPr lang="en-US" altLang="en-US"/>
              <a:t>Slide </a:t>
            </a:r>
            <a:fld id="{CBCE59BA-D96C-40F6-99D9-598BDAF617F7}" type="slidenum">
              <a:rPr lang="en-US" altLang="en-US"/>
              <a:pPr>
                <a:defRPr/>
              </a:pPr>
              <a:t>‹#›</a:t>
            </a:fld>
            <a:endParaRPr lang="en-US" altLang="en-US"/>
          </a:p>
        </p:txBody>
      </p:sp>
      <p:sp>
        <p:nvSpPr>
          <p:cNvPr id="10" name="Rectangle 5">
            <a:extLst>
              <a:ext uri="{FF2B5EF4-FFF2-40B4-BE49-F238E27FC236}">
                <a16:creationId xmlns:a16="http://schemas.microsoft.com/office/drawing/2014/main" id="{A1766626-568E-4CE9-A3EC-FA501C64039E}"/>
              </a:ext>
            </a:extLst>
          </p:cNvPr>
          <p:cNvSpPr>
            <a:spLocks noGrp="1" noChangeArrowheads="1"/>
          </p:cNvSpPr>
          <p:nvPr>
            <p:ph type="ftr" sz="quarter" idx="13"/>
          </p:nvPr>
        </p:nvSpPr>
        <p:spPr bwMode="auto">
          <a:xfrm>
            <a:off x="6964069" y="6475413"/>
            <a:ext cx="157985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da-DK" dirty="0"/>
              <a:t>Rakesh Taori (Phazr Inc.)</a:t>
            </a:r>
            <a:endParaRPr lang="en-US" dirty="0"/>
          </a:p>
        </p:txBody>
      </p:sp>
    </p:spTree>
    <p:extLst>
      <p:ext uri="{BB962C8B-B14F-4D97-AF65-F5344CB8AC3E}">
        <p14:creationId xmlns:p14="http://schemas.microsoft.com/office/powerpoint/2010/main" val="289225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F85E501-4B7F-466B-9FDB-BAECF486D208}"/>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a:t>November 2017</a:t>
            </a:r>
            <a:endParaRPr lang="en-US" dirty="0"/>
          </a:p>
        </p:txBody>
      </p:sp>
      <p:sp>
        <p:nvSpPr>
          <p:cNvPr id="5" name="Rectangle 6">
            <a:extLst>
              <a:ext uri="{FF2B5EF4-FFF2-40B4-BE49-F238E27FC236}">
                <a16:creationId xmlns:a16="http://schemas.microsoft.com/office/drawing/2014/main" id="{6C2640AA-177C-43E2-9142-FA7CE2457D11}"/>
              </a:ext>
            </a:extLst>
          </p:cNvPr>
          <p:cNvSpPr>
            <a:spLocks noGrp="1" noChangeArrowheads="1"/>
          </p:cNvSpPr>
          <p:nvPr>
            <p:ph type="sldNum" sz="quarter" idx="12"/>
          </p:nvPr>
        </p:nvSpPr>
        <p:spPr>
          <a:ln/>
        </p:spPr>
        <p:txBody>
          <a:bodyPr/>
          <a:lstStyle>
            <a:lvl1pPr>
              <a:defRPr/>
            </a:lvl1pPr>
          </a:lstStyle>
          <a:p>
            <a:pPr>
              <a:defRPr/>
            </a:pPr>
            <a:r>
              <a:rPr lang="en-US" altLang="en-US"/>
              <a:t>Slide </a:t>
            </a:r>
            <a:fld id="{7A3039F9-55A0-4EC7-98AB-545979ECD8F8}"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C7FFB31F-7FDE-4290-8508-269996A23A08}"/>
              </a:ext>
            </a:extLst>
          </p:cNvPr>
          <p:cNvSpPr>
            <a:spLocks noGrp="1" noChangeArrowheads="1"/>
          </p:cNvSpPr>
          <p:nvPr>
            <p:ph type="ftr" sz="quarter" idx="3"/>
          </p:nvPr>
        </p:nvSpPr>
        <p:spPr bwMode="auto">
          <a:xfrm>
            <a:off x="6964069" y="6475413"/>
            <a:ext cx="157985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da-DK" dirty="0"/>
              <a:t>Rakesh Taori (Phazr Inc.)</a:t>
            </a:r>
            <a:endParaRPr lang="en-US" dirty="0"/>
          </a:p>
        </p:txBody>
      </p:sp>
    </p:spTree>
    <p:extLst>
      <p:ext uri="{BB962C8B-B14F-4D97-AF65-F5344CB8AC3E}">
        <p14:creationId xmlns:p14="http://schemas.microsoft.com/office/powerpoint/2010/main" val="12749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AD90223-2BD8-4C8F-8936-16572BB0B42D}"/>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a:t>November 2017</a:t>
            </a:r>
            <a:endParaRPr lang="en-US" dirty="0"/>
          </a:p>
        </p:txBody>
      </p:sp>
      <p:sp>
        <p:nvSpPr>
          <p:cNvPr id="4" name="Rectangle 6">
            <a:extLst>
              <a:ext uri="{FF2B5EF4-FFF2-40B4-BE49-F238E27FC236}">
                <a16:creationId xmlns:a16="http://schemas.microsoft.com/office/drawing/2014/main" id="{87199F74-00E5-4314-951F-0528F04AEA28}"/>
              </a:ext>
            </a:extLst>
          </p:cNvPr>
          <p:cNvSpPr>
            <a:spLocks noGrp="1" noChangeArrowheads="1"/>
          </p:cNvSpPr>
          <p:nvPr>
            <p:ph type="sldNum" sz="quarter" idx="12"/>
          </p:nvPr>
        </p:nvSpPr>
        <p:spPr>
          <a:ln/>
        </p:spPr>
        <p:txBody>
          <a:bodyPr/>
          <a:lstStyle>
            <a:lvl1pPr>
              <a:defRPr/>
            </a:lvl1pPr>
          </a:lstStyle>
          <a:p>
            <a:pPr>
              <a:defRPr/>
            </a:pPr>
            <a:r>
              <a:rPr lang="en-US" altLang="en-US"/>
              <a:t>Slide </a:t>
            </a:r>
            <a:fld id="{5118142D-925A-4EC5-889B-6115A2DCA8C8}" type="slidenum">
              <a:rPr lang="en-US" altLang="en-US"/>
              <a:pPr>
                <a:defRPr/>
              </a:pPr>
              <a:t>‹#›</a:t>
            </a:fld>
            <a:endParaRPr lang="en-US" altLang="en-US"/>
          </a:p>
        </p:txBody>
      </p:sp>
      <p:sp>
        <p:nvSpPr>
          <p:cNvPr id="5" name="Rectangle 5">
            <a:extLst>
              <a:ext uri="{FF2B5EF4-FFF2-40B4-BE49-F238E27FC236}">
                <a16:creationId xmlns:a16="http://schemas.microsoft.com/office/drawing/2014/main" id="{C40FEB08-B963-4588-85BB-0D7E56DCA1A8}"/>
              </a:ext>
            </a:extLst>
          </p:cNvPr>
          <p:cNvSpPr>
            <a:spLocks noGrp="1" noChangeArrowheads="1"/>
          </p:cNvSpPr>
          <p:nvPr>
            <p:ph type="ftr" sz="quarter" idx="3"/>
          </p:nvPr>
        </p:nvSpPr>
        <p:spPr bwMode="auto">
          <a:xfrm>
            <a:off x="6964069" y="6475413"/>
            <a:ext cx="157985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da-DK" dirty="0"/>
              <a:t>Rakesh Taori (Phazr Inc.)</a:t>
            </a:r>
            <a:endParaRPr lang="en-US" dirty="0"/>
          </a:p>
        </p:txBody>
      </p:sp>
    </p:spTree>
    <p:extLst>
      <p:ext uri="{BB962C8B-B14F-4D97-AF65-F5344CB8AC3E}">
        <p14:creationId xmlns:p14="http://schemas.microsoft.com/office/powerpoint/2010/main" val="288902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36D2C7D-3C51-4885-BCF6-433B9E0C361B}"/>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a:t>November 2017</a:t>
            </a:r>
            <a:endParaRPr lang="en-US" dirty="0"/>
          </a:p>
        </p:txBody>
      </p:sp>
      <p:sp>
        <p:nvSpPr>
          <p:cNvPr id="7" name="Rectangle 6">
            <a:extLst>
              <a:ext uri="{FF2B5EF4-FFF2-40B4-BE49-F238E27FC236}">
                <a16:creationId xmlns:a16="http://schemas.microsoft.com/office/drawing/2014/main" id="{33BDFC60-D435-452A-BFE0-A9ABFC494015}"/>
              </a:ext>
            </a:extLst>
          </p:cNvPr>
          <p:cNvSpPr>
            <a:spLocks noGrp="1" noChangeArrowheads="1"/>
          </p:cNvSpPr>
          <p:nvPr>
            <p:ph type="sldNum" sz="quarter" idx="12"/>
          </p:nvPr>
        </p:nvSpPr>
        <p:spPr>
          <a:ln/>
        </p:spPr>
        <p:txBody>
          <a:bodyPr/>
          <a:lstStyle>
            <a:lvl1pPr>
              <a:defRPr/>
            </a:lvl1pPr>
          </a:lstStyle>
          <a:p>
            <a:pPr>
              <a:defRPr/>
            </a:pPr>
            <a:r>
              <a:rPr lang="en-US" altLang="en-US"/>
              <a:t>Slide </a:t>
            </a:r>
            <a:fld id="{A2273A85-1D3D-4C40-B61E-FEB785971354}" type="slidenum">
              <a:rPr lang="en-US" altLang="en-US"/>
              <a:pPr>
                <a:defRPr/>
              </a:pPr>
              <a:t>‹#›</a:t>
            </a:fld>
            <a:endParaRPr lang="en-US" altLang="en-US"/>
          </a:p>
        </p:txBody>
      </p:sp>
      <p:sp>
        <p:nvSpPr>
          <p:cNvPr id="8" name="Rectangle 5">
            <a:extLst>
              <a:ext uri="{FF2B5EF4-FFF2-40B4-BE49-F238E27FC236}">
                <a16:creationId xmlns:a16="http://schemas.microsoft.com/office/drawing/2014/main" id="{788FEB5A-4E16-43F2-BF7D-95E7C2C0C8AD}"/>
              </a:ext>
            </a:extLst>
          </p:cNvPr>
          <p:cNvSpPr>
            <a:spLocks noGrp="1" noChangeArrowheads="1"/>
          </p:cNvSpPr>
          <p:nvPr>
            <p:ph type="ftr" sz="quarter" idx="3"/>
          </p:nvPr>
        </p:nvSpPr>
        <p:spPr bwMode="auto">
          <a:xfrm>
            <a:off x="6964069" y="6475413"/>
            <a:ext cx="157985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da-DK" dirty="0"/>
              <a:t>Rakesh Taori (Phazr Inc.)</a:t>
            </a:r>
            <a:endParaRPr lang="en-US" dirty="0"/>
          </a:p>
        </p:txBody>
      </p:sp>
    </p:spTree>
    <p:extLst>
      <p:ext uri="{BB962C8B-B14F-4D97-AF65-F5344CB8AC3E}">
        <p14:creationId xmlns:p14="http://schemas.microsoft.com/office/powerpoint/2010/main" val="3846338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649E673-F5E2-41E7-AD32-4C98E2AA8AE6}"/>
              </a:ext>
            </a:extLst>
          </p:cNvPr>
          <p:cNvSpPr>
            <a:spLocks noGrp="1" noChangeArrowheads="1"/>
          </p:cNvSpPr>
          <p:nvPr>
            <p:ph type="dt" sz="half" idx="10"/>
          </p:nvPr>
        </p:nvSpPr>
        <p:spPr>
          <a:ln/>
        </p:spPr>
        <p:txBody>
          <a:bodyPr/>
          <a:lstStyle>
            <a:lvl1pPr>
              <a:defRPr/>
            </a:lvl1pPr>
          </a:lstStyle>
          <a:p>
            <a:pPr>
              <a:defRPr/>
            </a:pPr>
            <a:r>
              <a:rPr lang="en-US"/>
              <a:t>November 2017</a:t>
            </a:r>
            <a:endParaRPr lang="en-US" dirty="0"/>
          </a:p>
        </p:txBody>
      </p:sp>
      <p:sp>
        <p:nvSpPr>
          <p:cNvPr id="7" name="Rectangle 6">
            <a:extLst>
              <a:ext uri="{FF2B5EF4-FFF2-40B4-BE49-F238E27FC236}">
                <a16:creationId xmlns:a16="http://schemas.microsoft.com/office/drawing/2014/main" id="{3FF67323-D984-48F8-B480-AC956573641E}"/>
              </a:ext>
            </a:extLst>
          </p:cNvPr>
          <p:cNvSpPr>
            <a:spLocks noGrp="1" noChangeArrowheads="1"/>
          </p:cNvSpPr>
          <p:nvPr>
            <p:ph type="sldNum" sz="quarter" idx="12"/>
          </p:nvPr>
        </p:nvSpPr>
        <p:spPr>
          <a:ln/>
        </p:spPr>
        <p:txBody>
          <a:bodyPr/>
          <a:lstStyle>
            <a:lvl1pPr>
              <a:defRPr/>
            </a:lvl1pPr>
          </a:lstStyle>
          <a:p>
            <a:pPr>
              <a:defRPr/>
            </a:pPr>
            <a:r>
              <a:rPr lang="en-US" altLang="en-US"/>
              <a:t>Slide </a:t>
            </a:r>
            <a:fld id="{E697F699-4E29-47BA-A9A8-1835B9DFC281}" type="slidenum">
              <a:rPr lang="en-US" altLang="en-US"/>
              <a:pPr>
                <a:defRPr/>
              </a:pPr>
              <a:t>‹#›</a:t>
            </a:fld>
            <a:endParaRPr lang="en-US" altLang="en-US"/>
          </a:p>
        </p:txBody>
      </p:sp>
      <p:sp>
        <p:nvSpPr>
          <p:cNvPr id="8" name="Rectangle 5">
            <a:extLst>
              <a:ext uri="{FF2B5EF4-FFF2-40B4-BE49-F238E27FC236}">
                <a16:creationId xmlns:a16="http://schemas.microsoft.com/office/drawing/2014/main" id="{161F2263-4158-467E-95D1-1164DEA6C147}"/>
              </a:ext>
            </a:extLst>
          </p:cNvPr>
          <p:cNvSpPr>
            <a:spLocks noGrp="1" noChangeArrowheads="1"/>
          </p:cNvSpPr>
          <p:nvPr>
            <p:ph type="ftr" sz="quarter" idx="3"/>
          </p:nvPr>
        </p:nvSpPr>
        <p:spPr bwMode="auto">
          <a:xfrm>
            <a:off x="6964069" y="6475413"/>
            <a:ext cx="157985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da-DK" dirty="0"/>
              <a:t>Rakesh Taori (Phazr Inc.)</a:t>
            </a:r>
            <a:endParaRPr lang="en-US" dirty="0"/>
          </a:p>
        </p:txBody>
      </p:sp>
    </p:spTree>
    <p:extLst>
      <p:ext uri="{BB962C8B-B14F-4D97-AF65-F5344CB8AC3E}">
        <p14:creationId xmlns:p14="http://schemas.microsoft.com/office/powerpoint/2010/main" val="282275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753B47E-460D-433F-9804-B0A2E8452AE1}"/>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7B539F2-B97F-4732-A5BB-B6363FEC247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81B353CA-6A43-4E54-B8E0-9A78282D1E74}"/>
              </a:ext>
            </a:extLst>
          </p:cNvPr>
          <p:cNvSpPr>
            <a:spLocks noGrp="1" noChangeArrowheads="1"/>
          </p:cNvSpPr>
          <p:nvPr>
            <p:ph type="dt" sz="half" idx="2"/>
          </p:nvPr>
        </p:nvSpPr>
        <p:spPr bwMode="auto">
          <a:xfrm>
            <a:off x="696913" y="332601"/>
            <a:ext cx="91691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smtClean="0"/>
            </a:lvl1pPr>
          </a:lstStyle>
          <a:p>
            <a:pPr>
              <a:defRPr/>
            </a:pPr>
            <a:r>
              <a:rPr lang="en-US"/>
              <a:t>November 2017</a:t>
            </a:r>
            <a:endParaRPr lang="en-US" dirty="0"/>
          </a:p>
        </p:txBody>
      </p:sp>
      <p:sp>
        <p:nvSpPr>
          <p:cNvPr id="1029" name="Rectangle 5">
            <a:extLst>
              <a:ext uri="{FF2B5EF4-FFF2-40B4-BE49-F238E27FC236}">
                <a16:creationId xmlns:a16="http://schemas.microsoft.com/office/drawing/2014/main" id="{00DD2274-708E-4E80-BEC5-B71F677ECCF1}"/>
              </a:ext>
            </a:extLst>
          </p:cNvPr>
          <p:cNvSpPr>
            <a:spLocks noGrp="1" noChangeArrowheads="1"/>
          </p:cNvSpPr>
          <p:nvPr>
            <p:ph type="ftr" sz="quarter" idx="3"/>
          </p:nvPr>
        </p:nvSpPr>
        <p:spPr bwMode="auto">
          <a:xfrm>
            <a:off x="6964069" y="6475413"/>
            <a:ext cx="157985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da-DK" dirty="0"/>
              <a:t>Rakesh Taori (Phazr Inc.)</a:t>
            </a:r>
            <a:endParaRPr lang="en-US" dirty="0"/>
          </a:p>
        </p:txBody>
      </p:sp>
      <p:sp>
        <p:nvSpPr>
          <p:cNvPr id="1030" name="Rectangle 6">
            <a:extLst>
              <a:ext uri="{FF2B5EF4-FFF2-40B4-BE49-F238E27FC236}">
                <a16:creationId xmlns:a16="http://schemas.microsoft.com/office/drawing/2014/main" id="{E573E1F1-4DE0-42B9-9129-6A6DFDC1253E}"/>
              </a:ext>
            </a:extLst>
          </p:cNvPr>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ltLang="en-US"/>
              <a:t>Slide </a:t>
            </a:r>
            <a:fld id="{DE6A544C-49B1-418E-AD24-7DB58402BB4A}" type="slidenum">
              <a:rPr lang="en-US" altLang="en-US"/>
              <a:pPr>
                <a:defRPr/>
              </a:pPr>
              <a:t>‹#›</a:t>
            </a:fld>
            <a:endParaRPr lang="en-US" altLang="en-US"/>
          </a:p>
        </p:txBody>
      </p:sp>
      <p:sp>
        <p:nvSpPr>
          <p:cNvPr id="1031" name="Rectangle 7">
            <a:extLst>
              <a:ext uri="{FF2B5EF4-FFF2-40B4-BE49-F238E27FC236}">
                <a16:creationId xmlns:a16="http://schemas.microsoft.com/office/drawing/2014/main" id="{AFB8D8B2-2449-46A8-9FE6-5D33078AE404}"/>
              </a:ext>
            </a:extLst>
          </p:cNvPr>
          <p:cNvSpPr>
            <a:spLocks noChangeArrowheads="1"/>
          </p:cNvSpPr>
          <p:nvPr/>
        </p:nvSpPr>
        <p:spPr bwMode="auto">
          <a:xfrm>
            <a:off x="51624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457200">
              <a:defRPr sz="2400" b="1">
                <a:solidFill>
                  <a:schemeClr val="tx1"/>
                </a:solidFill>
                <a:latin typeface="Times New Roman" panose="02020603050405020304" pitchFamily="18" charset="0"/>
              </a:defRPr>
            </a:lvl5pPr>
            <a:lvl6pPr marL="914400" eaLnBrk="0" fontAlgn="base" hangingPunct="0">
              <a:spcBef>
                <a:spcPct val="0"/>
              </a:spcBef>
              <a:spcAft>
                <a:spcPct val="0"/>
              </a:spcAft>
              <a:defRPr sz="2400" b="1">
                <a:solidFill>
                  <a:schemeClr val="tx1"/>
                </a:solidFill>
                <a:latin typeface="Times New Roman" panose="02020603050405020304" pitchFamily="18" charset="0"/>
              </a:defRPr>
            </a:lvl6pPr>
            <a:lvl7pPr marL="1371600" eaLnBrk="0" fontAlgn="base" hangingPunct="0">
              <a:spcBef>
                <a:spcPct val="0"/>
              </a:spcBef>
              <a:spcAft>
                <a:spcPct val="0"/>
              </a:spcAft>
              <a:defRPr sz="2400" b="1">
                <a:solidFill>
                  <a:schemeClr val="tx1"/>
                </a:solidFill>
                <a:latin typeface="Times New Roman" panose="02020603050405020304" pitchFamily="18" charset="0"/>
              </a:defRPr>
            </a:lvl7pPr>
            <a:lvl8pPr marL="1828800" eaLnBrk="0" fontAlgn="base" hangingPunct="0">
              <a:spcBef>
                <a:spcPct val="0"/>
              </a:spcBef>
              <a:spcAft>
                <a:spcPct val="0"/>
              </a:spcAft>
              <a:defRPr sz="2400" b="1">
                <a:solidFill>
                  <a:schemeClr val="tx1"/>
                </a:solidFill>
                <a:latin typeface="Times New Roman" panose="02020603050405020304" pitchFamily="18" charset="0"/>
              </a:defRPr>
            </a:lvl8pPr>
            <a:lvl9pPr marL="22860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defRPr/>
            </a:pPr>
            <a:r>
              <a:rPr lang="en-US" sz="1800" dirty="0"/>
              <a:t>doc.: IEEE 802</a:t>
            </a:r>
            <a:r>
              <a:rPr lang="en-US" sz="1800" baseline="0" dirty="0"/>
              <a:t> 11-17/1886r0</a:t>
            </a:r>
            <a:endParaRPr lang="en-US" sz="1800" dirty="0"/>
          </a:p>
        </p:txBody>
      </p:sp>
      <p:sp>
        <p:nvSpPr>
          <p:cNvPr id="1032" name="Line 8">
            <a:extLst>
              <a:ext uri="{FF2B5EF4-FFF2-40B4-BE49-F238E27FC236}">
                <a16:creationId xmlns:a16="http://schemas.microsoft.com/office/drawing/2014/main" id="{DEF6A3C6-9B56-4CEB-A7C0-3ECF7D877136}"/>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 name="Line 10">
            <a:extLst>
              <a:ext uri="{FF2B5EF4-FFF2-40B4-BE49-F238E27FC236}">
                <a16:creationId xmlns:a16="http://schemas.microsoft.com/office/drawing/2014/main" id="{901EBC7C-410A-4043-A142-909A43879255}"/>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9639" r:id="rId1"/>
    <p:sldLayoutId id="2147489662" r:id="rId2"/>
    <p:sldLayoutId id="2147489640" r:id="rId3"/>
    <p:sldLayoutId id="2147489641" r:id="rId4"/>
    <p:sldLayoutId id="2147489642" r:id="rId5"/>
    <p:sldLayoutId id="2147489643" r:id="rId6"/>
    <p:sldLayoutId id="2147489644" r:id="rId7"/>
    <p:sldLayoutId id="2147489645" r:id="rId8"/>
    <p:sldLayoutId id="2147489646" r:id="rId9"/>
    <p:sldLayoutId id="2147489647" r:id="rId10"/>
    <p:sldLayoutId id="2147489648" r:id="rId11"/>
    <p:sldLayoutId id="2147489649" r:id="rId12"/>
    <p:sldLayoutId id="2147489650" r:id="rId13"/>
  </p:sldLayoutIdLst>
  <p:hf sldNum="0"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4948F384-BBCD-4E66-B91F-F135F2F5935C}"/>
              </a:ext>
            </a:extLst>
          </p:cNvPr>
          <p:cNvSpPr>
            <a:spLocks noGrp="1" noChangeArrowheads="1"/>
          </p:cNvSpPr>
          <p:nvPr>
            <p:ph type="title"/>
          </p:nvPr>
        </p:nvSpPr>
        <p:spPr>
          <a:noFill/>
        </p:spPr>
        <p:txBody>
          <a:bodyPr/>
          <a:lstStyle/>
          <a:p>
            <a:r>
              <a:rPr lang="en-US" altLang="en-US" dirty="0"/>
              <a:t>Submission </a:t>
            </a:r>
            <a:r>
              <a:rPr lang="en-US" dirty="0"/>
              <a:t>of  .11 to ITU-R WP 5D as an IMT-2020 5G RIT</a:t>
            </a:r>
            <a:endParaRPr lang="en-US" altLang="en-US" dirty="0"/>
          </a:p>
        </p:txBody>
      </p:sp>
      <p:sp>
        <p:nvSpPr>
          <p:cNvPr id="6148" name="Rectangle 6">
            <a:extLst>
              <a:ext uri="{FF2B5EF4-FFF2-40B4-BE49-F238E27FC236}">
                <a16:creationId xmlns:a16="http://schemas.microsoft.com/office/drawing/2014/main" id="{642612A1-84F6-457E-97BD-D92A99EE4852}"/>
              </a:ext>
            </a:extLst>
          </p:cNvPr>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altLang="en-US" sz="2000" dirty="0"/>
              <a:t>Date:</a:t>
            </a:r>
            <a:r>
              <a:rPr lang="en-US" altLang="en-US" sz="2000" b="0" dirty="0"/>
              <a:t> 2017-12-18</a:t>
            </a:r>
          </a:p>
        </p:txBody>
      </p:sp>
      <p:sp>
        <p:nvSpPr>
          <p:cNvPr id="6150" name="Rectangle 12">
            <a:extLst>
              <a:ext uri="{FF2B5EF4-FFF2-40B4-BE49-F238E27FC236}">
                <a16:creationId xmlns:a16="http://schemas.microsoft.com/office/drawing/2014/main" id="{2B7FC174-DA1E-4CC7-A7F2-AA5891507E86}"/>
              </a:ext>
            </a:extLst>
          </p:cNvPr>
          <p:cNvSpPr>
            <a:spLocks noChangeArrowheads="1"/>
          </p:cNvSpPr>
          <p:nvPr/>
        </p:nvSpPr>
        <p:spPr bwMode="auto">
          <a:xfrm>
            <a:off x="685800" y="2232848"/>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sp>
        <p:nvSpPr>
          <p:cNvPr id="6151" name="Date Placeholder 1">
            <a:extLst>
              <a:ext uri="{FF2B5EF4-FFF2-40B4-BE49-F238E27FC236}">
                <a16:creationId xmlns:a16="http://schemas.microsoft.com/office/drawing/2014/main" id="{C64D3CB0-12D6-4103-B52E-EBD5EE0CC5D3}"/>
              </a:ext>
            </a:extLst>
          </p:cNvPr>
          <p:cNvSpPr>
            <a:spLocks noGrp="1"/>
          </p:cNvSpPr>
          <p:nvPr>
            <p:ph type="dt" sz="quarter" idx="10"/>
          </p:nvPr>
        </p:nvSpPr>
        <p:spPr>
          <a:xfrm>
            <a:off x="696913" y="332601"/>
            <a:ext cx="1359346"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Decembe2017</a:t>
            </a:r>
          </a:p>
        </p:txBody>
      </p:sp>
      <p:sp>
        <p:nvSpPr>
          <p:cNvPr id="8" name="Footer Placeholder 4">
            <a:extLst>
              <a:ext uri="{FF2B5EF4-FFF2-40B4-BE49-F238E27FC236}">
                <a16:creationId xmlns:a16="http://schemas.microsoft.com/office/drawing/2014/main" id="{47FFAC06-FDC8-4BC1-949B-50347A0F2035}"/>
              </a:ext>
            </a:extLst>
          </p:cNvPr>
          <p:cNvSpPr>
            <a:spLocks noGrp="1"/>
          </p:cNvSpPr>
          <p:nvPr>
            <p:ph type="ftr" sz="quarter" idx="3"/>
          </p:nvPr>
        </p:nvSpPr>
        <p:spPr>
          <a:xfrm>
            <a:off x="7199712" y="6475413"/>
            <a:ext cx="1344214" cy="184666"/>
          </a:xfrm>
        </p:spPr>
        <p:txBody>
          <a:bodyPr/>
          <a:lstStyle/>
          <a:p>
            <a:pPr>
              <a:defRPr/>
            </a:pPr>
            <a:r>
              <a:rPr lang="da-DK" dirty="0"/>
              <a:t>Rakesh Taori (Phazr)</a:t>
            </a:r>
            <a:endParaRPr lang="en-US" dirty="0"/>
          </a:p>
        </p:txBody>
      </p:sp>
      <p:graphicFrame>
        <p:nvGraphicFramePr>
          <p:cNvPr id="9" name="Object 11">
            <a:extLst>
              <a:ext uri="{FF2B5EF4-FFF2-40B4-BE49-F238E27FC236}">
                <a16:creationId xmlns:a16="http://schemas.microsoft.com/office/drawing/2014/main" id="{91BE5EAC-6E9B-4A5A-BCC8-D719128CD350}"/>
              </a:ext>
            </a:extLst>
          </p:cNvPr>
          <p:cNvGraphicFramePr>
            <a:graphicFrameLocks noChangeAspect="1"/>
          </p:cNvGraphicFramePr>
          <p:nvPr>
            <p:extLst>
              <p:ext uri="{D42A27DB-BD31-4B8C-83A1-F6EECF244321}">
                <p14:modId xmlns:p14="http://schemas.microsoft.com/office/powerpoint/2010/main" val="1967644927"/>
              </p:ext>
            </p:extLst>
          </p:nvPr>
        </p:nvGraphicFramePr>
        <p:xfrm>
          <a:off x="660400" y="2724150"/>
          <a:ext cx="8007350" cy="3308350"/>
        </p:xfrm>
        <a:graphic>
          <a:graphicData uri="http://schemas.openxmlformats.org/presentationml/2006/ole">
            <mc:AlternateContent xmlns:mc="http://schemas.openxmlformats.org/markup-compatibility/2006">
              <mc:Choice xmlns:v="urn:schemas-microsoft-com:vml" Requires="v">
                <p:oleObj spid="_x0000_s6376" name="Document" r:id="rId4" imgW="9811994" imgH="4061349" progId="Word.Document.8">
                  <p:embed/>
                </p:oleObj>
              </mc:Choice>
              <mc:Fallback>
                <p:oleObj name="Document" r:id="rId4" imgW="9811994" imgH="4061349" progId="Word.Document.8">
                  <p:embed/>
                  <p:pic>
                    <p:nvPicPr>
                      <p:cNvPr id="6149" name="Object 11">
                        <a:extLst>
                          <a:ext uri="{FF2B5EF4-FFF2-40B4-BE49-F238E27FC236}">
                            <a16:creationId xmlns:a16="http://schemas.microsoft.com/office/drawing/2014/main" id="{7CCA0509-C0E9-4BE0-A03F-DB7A0AD6D7FE}"/>
                          </a:ext>
                        </a:extLst>
                      </p:cNvPr>
                      <p:cNvPicPr>
                        <a:picLocks noChangeAspect="1" noChangeArrowheads="1"/>
                      </p:cNvPicPr>
                      <p:nvPr/>
                    </p:nvPicPr>
                    <p:blipFill>
                      <a:blip r:embed="rId5"/>
                      <a:srcRect/>
                      <a:stretch>
                        <a:fillRect/>
                      </a:stretch>
                    </p:blipFill>
                    <p:spPr bwMode="auto">
                      <a:xfrm>
                        <a:off x="660400" y="2724150"/>
                        <a:ext cx="8007350" cy="3308350"/>
                      </a:xfrm>
                      <a:prstGeom prst="rect">
                        <a:avLst/>
                      </a:prstGeom>
                      <a:noFill/>
                      <a:ln>
                        <a:noFill/>
                      </a:ln>
                      <a:effectLs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BBE49C-B06E-4937-98EA-F8E98CB589BE}"/>
              </a:ext>
            </a:extLst>
          </p:cNvPr>
          <p:cNvSpPr>
            <a:spLocks noGrp="1"/>
          </p:cNvSpPr>
          <p:nvPr>
            <p:ph idx="1"/>
          </p:nvPr>
        </p:nvSpPr>
        <p:spPr/>
        <p:txBody>
          <a:bodyPr/>
          <a:lstStyle/>
          <a:p>
            <a:r>
              <a:rPr lang="en-US" dirty="0"/>
              <a:t>For the </a:t>
            </a:r>
            <a:r>
              <a:rPr lang="en-US" dirty="0" err="1"/>
              <a:t>eMBB</a:t>
            </a:r>
            <a:r>
              <a:rPr lang="en-US" dirty="0"/>
              <a:t> Usage Scenario, the Dense Urban Test environment should be tested using Configuration B (30 GHz)  for the IEEE 802 proposal</a:t>
            </a:r>
          </a:p>
          <a:p>
            <a:r>
              <a:rPr lang="en-US" dirty="0"/>
              <a:t>Additional Observations:</a:t>
            </a:r>
          </a:p>
          <a:p>
            <a:pPr lvl="1"/>
            <a:r>
              <a:rPr lang="en-US" dirty="0" err="1"/>
              <a:t>802.11ax</a:t>
            </a:r>
            <a:r>
              <a:rPr lang="en-US" dirty="0"/>
              <a:t> was specifically developed to service dense deployment environments</a:t>
            </a:r>
          </a:p>
        </p:txBody>
      </p:sp>
      <p:sp>
        <p:nvSpPr>
          <p:cNvPr id="3" name="Title 2">
            <a:extLst>
              <a:ext uri="{FF2B5EF4-FFF2-40B4-BE49-F238E27FC236}">
                <a16:creationId xmlns:a16="http://schemas.microsoft.com/office/drawing/2014/main" id="{C2827510-2856-4C15-9871-1D007115BA88}"/>
              </a:ext>
            </a:extLst>
          </p:cNvPr>
          <p:cNvSpPr>
            <a:spLocks noGrp="1"/>
          </p:cNvSpPr>
          <p:nvPr>
            <p:ph type="title"/>
          </p:nvPr>
        </p:nvSpPr>
        <p:spPr/>
        <p:txBody>
          <a:bodyPr/>
          <a:lstStyle/>
          <a:p>
            <a:r>
              <a:rPr lang="en-US" dirty="0"/>
              <a:t>Configuration for </a:t>
            </a:r>
            <a:r>
              <a:rPr lang="en-US" dirty="0" err="1"/>
              <a:t>eMBB</a:t>
            </a:r>
            <a:r>
              <a:rPr lang="en-US" dirty="0"/>
              <a:t> Dense Urban</a:t>
            </a:r>
          </a:p>
        </p:txBody>
      </p:sp>
      <p:sp>
        <p:nvSpPr>
          <p:cNvPr id="4" name="Date Placeholder 3">
            <a:extLst>
              <a:ext uri="{FF2B5EF4-FFF2-40B4-BE49-F238E27FC236}">
                <a16:creationId xmlns:a16="http://schemas.microsoft.com/office/drawing/2014/main" id="{8EB9F1EF-6D0C-415B-B54B-6BA122CF3519}"/>
              </a:ext>
            </a:extLst>
          </p:cNvPr>
          <p:cNvSpPr>
            <a:spLocks noGrp="1"/>
          </p:cNvSpPr>
          <p:nvPr>
            <p:ph type="dt" sz="half" idx="10"/>
          </p:nvPr>
        </p:nvSpPr>
        <p:spPr>
          <a:xfrm>
            <a:off x="696913" y="332601"/>
            <a:ext cx="1515479" cy="276999"/>
          </a:xfrm>
        </p:spPr>
        <p:txBody>
          <a:bodyPr/>
          <a:lstStyle/>
          <a:p>
            <a:pPr>
              <a:defRPr/>
            </a:pPr>
            <a:r>
              <a:rPr lang="en-US" dirty="0"/>
              <a:t>December 2017</a:t>
            </a:r>
          </a:p>
        </p:txBody>
      </p:sp>
      <p:sp>
        <p:nvSpPr>
          <p:cNvPr id="5" name="Footer Placeholder 4">
            <a:extLst>
              <a:ext uri="{FF2B5EF4-FFF2-40B4-BE49-F238E27FC236}">
                <a16:creationId xmlns:a16="http://schemas.microsoft.com/office/drawing/2014/main" id="{9E5DA65B-AB24-4411-9E2A-7D9298AC3732}"/>
              </a:ext>
            </a:extLst>
          </p:cNvPr>
          <p:cNvSpPr>
            <a:spLocks noGrp="1"/>
          </p:cNvSpPr>
          <p:nvPr>
            <p:ph type="ftr" sz="quarter" idx="11"/>
          </p:nvPr>
        </p:nvSpPr>
        <p:spPr>
          <a:xfrm>
            <a:off x="4933066" y="6475413"/>
            <a:ext cx="3610860" cy="184666"/>
          </a:xfrm>
        </p:spPr>
        <p:txBody>
          <a:bodyPr/>
          <a:lstStyle/>
          <a:p>
            <a:pPr>
              <a:defRPr/>
            </a:pPr>
            <a:r>
              <a:rPr lang="da-DK" dirty="0"/>
              <a:t>Rakesh Taori (Phazr) and Sigurd Schelstraete (Quantenna)</a:t>
            </a:r>
            <a:endParaRPr lang="en-US" dirty="0"/>
          </a:p>
        </p:txBody>
      </p:sp>
    </p:spTree>
    <p:extLst>
      <p:ext uri="{BB962C8B-B14F-4D97-AF65-F5344CB8AC3E}">
        <p14:creationId xmlns:p14="http://schemas.microsoft.com/office/powerpoint/2010/main" val="3666841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BBE49C-B06E-4937-98EA-F8E98CB589BE}"/>
              </a:ext>
            </a:extLst>
          </p:cNvPr>
          <p:cNvSpPr>
            <a:spLocks noGrp="1"/>
          </p:cNvSpPr>
          <p:nvPr>
            <p:ph idx="1"/>
          </p:nvPr>
        </p:nvSpPr>
        <p:spPr/>
        <p:txBody>
          <a:bodyPr/>
          <a:lstStyle/>
          <a:p>
            <a:r>
              <a:rPr lang="en-US" dirty="0"/>
              <a:t>For the </a:t>
            </a:r>
            <a:r>
              <a:rPr lang="en-US" dirty="0" err="1"/>
              <a:t>eMBB</a:t>
            </a:r>
            <a:r>
              <a:rPr lang="en-US" dirty="0"/>
              <a:t> Usage Scenario, the Rural test environment should be tested using Configuration B (4 GHz)  </a:t>
            </a:r>
            <a:r>
              <a:rPr lang="en-US" dirty="0">
                <a:solidFill>
                  <a:schemeClr val="accent2">
                    <a:lumMod val="60000"/>
                    <a:lumOff val="40000"/>
                  </a:schemeClr>
                </a:solidFill>
              </a:rPr>
              <a:t>and</a:t>
            </a:r>
            <a:r>
              <a:rPr lang="en-US" dirty="0"/>
              <a:t> C (700 MHz) for the IEEE 802 proposal</a:t>
            </a:r>
          </a:p>
          <a:p>
            <a:r>
              <a:rPr lang="en-US" dirty="0"/>
              <a:t>Additional observations:</a:t>
            </a:r>
          </a:p>
          <a:p>
            <a:pPr lvl="1"/>
            <a:r>
              <a:rPr lang="en-US" dirty="0"/>
              <a:t>Requirements could be met by </a:t>
            </a:r>
            <a:r>
              <a:rPr lang="en-US" dirty="0" err="1"/>
              <a:t>802.11ac</a:t>
            </a:r>
            <a:r>
              <a:rPr lang="en-US" dirty="0"/>
              <a:t>/ax provided power levels are adjusted to the </a:t>
            </a:r>
            <a:r>
              <a:rPr lang="en-US"/>
              <a:t>new bands</a:t>
            </a:r>
            <a:endParaRPr lang="en-US" dirty="0"/>
          </a:p>
          <a:p>
            <a:pPr lvl="1"/>
            <a:endParaRPr lang="en-US" dirty="0"/>
          </a:p>
        </p:txBody>
      </p:sp>
      <p:sp>
        <p:nvSpPr>
          <p:cNvPr id="3" name="Title 2">
            <a:extLst>
              <a:ext uri="{FF2B5EF4-FFF2-40B4-BE49-F238E27FC236}">
                <a16:creationId xmlns:a16="http://schemas.microsoft.com/office/drawing/2014/main" id="{C2827510-2856-4C15-9871-1D007115BA88}"/>
              </a:ext>
            </a:extLst>
          </p:cNvPr>
          <p:cNvSpPr>
            <a:spLocks noGrp="1"/>
          </p:cNvSpPr>
          <p:nvPr>
            <p:ph type="title"/>
          </p:nvPr>
        </p:nvSpPr>
        <p:spPr/>
        <p:txBody>
          <a:bodyPr/>
          <a:lstStyle/>
          <a:p>
            <a:r>
              <a:rPr lang="en-US" dirty="0"/>
              <a:t>Configuration for </a:t>
            </a:r>
            <a:r>
              <a:rPr lang="en-US" dirty="0" err="1"/>
              <a:t>eMBB</a:t>
            </a:r>
            <a:r>
              <a:rPr lang="en-US" dirty="0"/>
              <a:t> Rural</a:t>
            </a:r>
          </a:p>
        </p:txBody>
      </p:sp>
      <p:sp>
        <p:nvSpPr>
          <p:cNvPr id="4" name="Date Placeholder 3">
            <a:extLst>
              <a:ext uri="{FF2B5EF4-FFF2-40B4-BE49-F238E27FC236}">
                <a16:creationId xmlns:a16="http://schemas.microsoft.com/office/drawing/2014/main" id="{8EB9F1EF-6D0C-415B-B54B-6BA122CF3519}"/>
              </a:ext>
            </a:extLst>
          </p:cNvPr>
          <p:cNvSpPr>
            <a:spLocks noGrp="1"/>
          </p:cNvSpPr>
          <p:nvPr>
            <p:ph type="dt" sz="half" idx="10"/>
          </p:nvPr>
        </p:nvSpPr>
        <p:spPr>
          <a:xfrm>
            <a:off x="696913" y="332601"/>
            <a:ext cx="1515479" cy="276999"/>
          </a:xfrm>
        </p:spPr>
        <p:txBody>
          <a:bodyPr/>
          <a:lstStyle/>
          <a:p>
            <a:pPr>
              <a:defRPr/>
            </a:pPr>
            <a:r>
              <a:rPr lang="en-US" dirty="0"/>
              <a:t>December 2017</a:t>
            </a:r>
          </a:p>
        </p:txBody>
      </p:sp>
      <p:sp>
        <p:nvSpPr>
          <p:cNvPr id="5" name="Footer Placeholder 4">
            <a:extLst>
              <a:ext uri="{FF2B5EF4-FFF2-40B4-BE49-F238E27FC236}">
                <a16:creationId xmlns:a16="http://schemas.microsoft.com/office/drawing/2014/main" id="{3CD72064-65B9-4A71-90CC-DE98C165A426}"/>
              </a:ext>
            </a:extLst>
          </p:cNvPr>
          <p:cNvSpPr>
            <a:spLocks noGrp="1"/>
          </p:cNvSpPr>
          <p:nvPr>
            <p:ph type="ftr" sz="quarter" idx="11"/>
          </p:nvPr>
        </p:nvSpPr>
        <p:spPr>
          <a:xfrm>
            <a:off x="4933066" y="6475413"/>
            <a:ext cx="3610860" cy="184666"/>
          </a:xfrm>
        </p:spPr>
        <p:txBody>
          <a:bodyPr/>
          <a:lstStyle/>
          <a:p>
            <a:pPr>
              <a:defRPr/>
            </a:pPr>
            <a:r>
              <a:rPr lang="da-DK" dirty="0"/>
              <a:t>Rakesh Taori (Phazr) and Sigurd Schelstraete (Quantenna)</a:t>
            </a:r>
            <a:endParaRPr lang="en-US" dirty="0"/>
          </a:p>
        </p:txBody>
      </p:sp>
    </p:spTree>
    <p:extLst>
      <p:ext uri="{BB962C8B-B14F-4D97-AF65-F5344CB8AC3E}">
        <p14:creationId xmlns:p14="http://schemas.microsoft.com/office/powerpoint/2010/main" val="2445454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BBE49C-B06E-4937-98EA-F8E98CB589BE}"/>
              </a:ext>
            </a:extLst>
          </p:cNvPr>
          <p:cNvSpPr>
            <a:spLocks noGrp="1"/>
          </p:cNvSpPr>
          <p:nvPr>
            <p:ph idx="1"/>
          </p:nvPr>
        </p:nvSpPr>
        <p:spPr/>
        <p:txBody>
          <a:bodyPr/>
          <a:lstStyle/>
          <a:p>
            <a:r>
              <a:rPr lang="en-US" dirty="0"/>
              <a:t>For the </a:t>
            </a:r>
            <a:r>
              <a:rPr lang="en-US" dirty="0" err="1"/>
              <a:t>mMTC</a:t>
            </a:r>
            <a:r>
              <a:rPr lang="en-US" dirty="0"/>
              <a:t> Usage Scenario, the Urban Macro Test environment should be tested using Configuration B for the IEEE 802 proposal</a:t>
            </a:r>
          </a:p>
        </p:txBody>
      </p:sp>
      <p:sp>
        <p:nvSpPr>
          <p:cNvPr id="3" name="Title 2">
            <a:extLst>
              <a:ext uri="{FF2B5EF4-FFF2-40B4-BE49-F238E27FC236}">
                <a16:creationId xmlns:a16="http://schemas.microsoft.com/office/drawing/2014/main" id="{C2827510-2856-4C15-9871-1D007115BA88}"/>
              </a:ext>
            </a:extLst>
          </p:cNvPr>
          <p:cNvSpPr>
            <a:spLocks noGrp="1"/>
          </p:cNvSpPr>
          <p:nvPr>
            <p:ph type="title"/>
          </p:nvPr>
        </p:nvSpPr>
        <p:spPr/>
        <p:txBody>
          <a:bodyPr/>
          <a:lstStyle/>
          <a:p>
            <a:r>
              <a:rPr lang="en-US" dirty="0"/>
              <a:t>Configuration for </a:t>
            </a:r>
            <a:r>
              <a:rPr lang="en-US" dirty="0" err="1"/>
              <a:t>mMTC</a:t>
            </a:r>
            <a:r>
              <a:rPr lang="en-US" dirty="0"/>
              <a:t> Urban Macro</a:t>
            </a:r>
          </a:p>
        </p:txBody>
      </p:sp>
      <p:sp>
        <p:nvSpPr>
          <p:cNvPr id="4" name="Date Placeholder 3">
            <a:extLst>
              <a:ext uri="{FF2B5EF4-FFF2-40B4-BE49-F238E27FC236}">
                <a16:creationId xmlns:a16="http://schemas.microsoft.com/office/drawing/2014/main" id="{8EB9F1EF-6D0C-415B-B54B-6BA122CF3519}"/>
              </a:ext>
            </a:extLst>
          </p:cNvPr>
          <p:cNvSpPr>
            <a:spLocks noGrp="1"/>
          </p:cNvSpPr>
          <p:nvPr>
            <p:ph type="dt" sz="half" idx="10"/>
          </p:nvPr>
        </p:nvSpPr>
        <p:spPr>
          <a:xfrm>
            <a:off x="696913" y="332601"/>
            <a:ext cx="1515479" cy="276999"/>
          </a:xfrm>
        </p:spPr>
        <p:txBody>
          <a:bodyPr/>
          <a:lstStyle/>
          <a:p>
            <a:pPr>
              <a:defRPr/>
            </a:pPr>
            <a:r>
              <a:rPr lang="en-US" dirty="0"/>
              <a:t>December 2017</a:t>
            </a:r>
          </a:p>
        </p:txBody>
      </p:sp>
      <p:sp>
        <p:nvSpPr>
          <p:cNvPr id="7" name="Footer Placeholder 4">
            <a:extLst>
              <a:ext uri="{FF2B5EF4-FFF2-40B4-BE49-F238E27FC236}">
                <a16:creationId xmlns:a16="http://schemas.microsoft.com/office/drawing/2014/main" id="{EF332878-764C-4F0A-B7D0-3188CA6FA936}"/>
              </a:ext>
            </a:extLst>
          </p:cNvPr>
          <p:cNvSpPr>
            <a:spLocks noGrp="1"/>
          </p:cNvSpPr>
          <p:nvPr>
            <p:ph type="ftr" sz="quarter" idx="11"/>
          </p:nvPr>
        </p:nvSpPr>
        <p:spPr>
          <a:xfrm>
            <a:off x="4933066" y="6475413"/>
            <a:ext cx="3610860" cy="184666"/>
          </a:xfrm>
        </p:spPr>
        <p:txBody>
          <a:bodyPr/>
          <a:lstStyle/>
          <a:p>
            <a:pPr>
              <a:defRPr/>
            </a:pPr>
            <a:r>
              <a:rPr lang="da-DK" dirty="0"/>
              <a:t>Rakesh Taori (Phazr) and Sigurd Schelstraete (Quantenna)</a:t>
            </a:r>
            <a:endParaRPr lang="en-US" dirty="0"/>
          </a:p>
        </p:txBody>
      </p:sp>
    </p:spTree>
    <p:extLst>
      <p:ext uri="{BB962C8B-B14F-4D97-AF65-F5344CB8AC3E}">
        <p14:creationId xmlns:p14="http://schemas.microsoft.com/office/powerpoint/2010/main" val="1650138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BBE49C-B06E-4937-98EA-F8E98CB589BE}"/>
              </a:ext>
            </a:extLst>
          </p:cNvPr>
          <p:cNvSpPr>
            <a:spLocks noGrp="1"/>
          </p:cNvSpPr>
          <p:nvPr>
            <p:ph idx="1"/>
          </p:nvPr>
        </p:nvSpPr>
        <p:spPr/>
        <p:txBody>
          <a:bodyPr/>
          <a:lstStyle/>
          <a:p>
            <a:r>
              <a:rPr lang="en-US" dirty="0"/>
              <a:t>For the URLLC Usage Scenario, the Urban Macro Test environment should be tested using Configuration A (4 GHz) for the IEEE 802 proposal</a:t>
            </a:r>
          </a:p>
        </p:txBody>
      </p:sp>
      <p:sp>
        <p:nvSpPr>
          <p:cNvPr id="3" name="Title 2">
            <a:extLst>
              <a:ext uri="{FF2B5EF4-FFF2-40B4-BE49-F238E27FC236}">
                <a16:creationId xmlns:a16="http://schemas.microsoft.com/office/drawing/2014/main" id="{C2827510-2856-4C15-9871-1D007115BA88}"/>
              </a:ext>
            </a:extLst>
          </p:cNvPr>
          <p:cNvSpPr>
            <a:spLocks noGrp="1"/>
          </p:cNvSpPr>
          <p:nvPr>
            <p:ph type="title"/>
          </p:nvPr>
        </p:nvSpPr>
        <p:spPr/>
        <p:txBody>
          <a:bodyPr/>
          <a:lstStyle/>
          <a:p>
            <a:r>
              <a:rPr lang="en-US" dirty="0"/>
              <a:t>Configuration for URLLC Dense Urban</a:t>
            </a:r>
          </a:p>
        </p:txBody>
      </p:sp>
      <p:sp>
        <p:nvSpPr>
          <p:cNvPr id="4" name="Date Placeholder 3">
            <a:extLst>
              <a:ext uri="{FF2B5EF4-FFF2-40B4-BE49-F238E27FC236}">
                <a16:creationId xmlns:a16="http://schemas.microsoft.com/office/drawing/2014/main" id="{8EB9F1EF-6D0C-415B-B54B-6BA122CF3519}"/>
              </a:ext>
            </a:extLst>
          </p:cNvPr>
          <p:cNvSpPr>
            <a:spLocks noGrp="1"/>
          </p:cNvSpPr>
          <p:nvPr>
            <p:ph type="dt" sz="half" idx="10"/>
          </p:nvPr>
        </p:nvSpPr>
        <p:spPr>
          <a:xfrm>
            <a:off x="696913" y="332601"/>
            <a:ext cx="1515479" cy="276999"/>
          </a:xfrm>
        </p:spPr>
        <p:txBody>
          <a:bodyPr/>
          <a:lstStyle/>
          <a:p>
            <a:pPr>
              <a:defRPr/>
            </a:pPr>
            <a:r>
              <a:rPr lang="en-US" dirty="0"/>
              <a:t>December 2017</a:t>
            </a:r>
          </a:p>
        </p:txBody>
      </p:sp>
      <p:sp>
        <p:nvSpPr>
          <p:cNvPr id="7" name="Footer Placeholder 4">
            <a:extLst>
              <a:ext uri="{FF2B5EF4-FFF2-40B4-BE49-F238E27FC236}">
                <a16:creationId xmlns:a16="http://schemas.microsoft.com/office/drawing/2014/main" id="{A3D82910-E619-4277-B9CC-5F9803B4D3C6}"/>
              </a:ext>
            </a:extLst>
          </p:cNvPr>
          <p:cNvSpPr>
            <a:spLocks noGrp="1"/>
          </p:cNvSpPr>
          <p:nvPr>
            <p:ph type="ftr" sz="quarter" idx="11"/>
          </p:nvPr>
        </p:nvSpPr>
        <p:spPr>
          <a:xfrm>
            <a:off x="4933066" y="6475413"/>
            <a:ext cx="3610860" cy="184666"/>
          </a:xfrm>
        </p:spPr>
        <p:txBody>
          <a:bodyPr/>
          <a:lstStyle/>
          <a:p>
            <a:pPr>
              <a:defRPr/>
            </a:pPr>
            <a:r>
              <a:rPr lang="da-DK" dirty="0"/>
              <a:t>Rakesh Taori (Phazr) and Sigurd Schelstraete (Quantenna)</a:t>
            </a:r>
            <a:endParaRPr lang="en-US" dirty="0"/>
          </a:p>
        </p:txBody>
      </p:sp>
    </p:spTree>
    <p:extLst>
      <p:ext uri="{BB962C8B-B14F-4D97-AF65-F5344CB8AC3E}">
        <p14:creationId xmlns:p14="http://schemas.microsoft.com/office/powerpoint/2010/main" val="3397540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330798-D87E-494F-888D-A0ADD8958A60}"/>
              </a:ext>
            </a:extLst>
          </p:cNvPr>
          <p:cNvSpPr>
            <a:spLocks noGrp="1"/>
          </p:cNvSpPr>
          <p:nvPr>
            <p:ph type="title"/>
          </p:nvPr>
        </p:nvSpPr>
        <p:spPr/>
        <p:txBody>
          <a:bodyPr/>
          <a:lstStyle/>
          <a:p>
            <a:r>
              <a:rPr lang="en-US" dirty="0"/>
              <a:t>Challenging REQUIREMENTS</a:t>
            </a:r>
          </a:p>
        </p:txBody>
      </p:sp>
      <p:sp>
        <p:nvSpPr>
          <p:cNvPr id="7" name="Text Placeholder 6">
            <a:extLst>
              <a:ext uri="{FF2B5EF4-FFF2-40B4-BE49-F238E27FC236}">
                <a16:creationId xmlns:a16="http://schemas.microsoft.com/office/drawing/2014/main" id="{64C8EC9B-8118-4E9D-932A-333C90EB7F4A}"/>
              </a:ext>
            </a:extLst>
          </p:cNvPr>
          <p:cNvSpPr>
            <a:spLocks noGrp="1"/>
          </p:cNvSpPr>
          <p:nvPr>
            <p:ph type="body" idx="1"/>
          </p:nvPr>
        </p:nvSpPr>
        <p:spPr/>
        <p:txBody>
          <a:bodyPr/>
          <a:lstStyle/>
          <a:p>
            <a:r>
              <a:rPr lang="en-US" dirty="0"/>
              <a:t>High-Level Approach to Meeting the </a:t>
            </a:r>
          </a:p>
        </p:txBody>
      </p:sp>
      <p:sp>
        <p:nvSpPr>
          <p:cNvPr id="8" name="Date Placeholder 1">
            <a:extLst>
              <a:ext uri="{FF2B5EF4-FFF2-40B4-BE49-F238E27FC236}">
                <a16:creationId xmlns:a16="http://schemas.microsoft.com/office/drawing/2014/main" id="{68413BA3-2E1E-46E7-8E89-26C817C1FCD0}"/>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10" name="Footer Placeholder 4">
            <a:extLst>
              <a:ext uri="{FF2B5EF4-FFF2-40B4-BE49-F238E27FC236}">
                <a16:creationId xmlns:a16="http://schemas.microsoft.com/office/drawing/2014/main" id="{9E5EF55D-90A8-4BF5-8E4F-6772CFEC86EE}"/>
              </a:ext>
            </a:extLst>
          </p:cNvPr>
          <p:cNvSpPr>
            <a:spLocks noGrp="1"/>
          </p:cNvSpPr>
          <p:nvPr>
            <p:ph type="ftr" sz="quarter" idx="3"/>
          </p:nvPr>
        </p:nvSpPr>
        <p:spPr>
          <a:xfrm>
            <a:off x="7199712" y="6475413"/>
            <a:ext cx="1344214" cy="184666"/>
          </a:xfrm>
        </p:spPr>
        <p:txBody>
          <a:bodyPr/>
          <a:lstStyle/>
          <a:p>
            <a:pPr>
              <a:defRPr/>
            </a:pPr>
            <a:r>
              <a:rPr lang="da-DK" dirty="0"/>
              <a:t>Rakesh Taori (Phazr)</a:t>
            </a:r>
            <a:endParaRPr lang="en-US" dirty="0"/>
          </a:p>
        </p:txBody>
      </p:sp>
    </p:spTree>
    <p:extLst>
      <p:ext uri="{BB962C8B-B14F-4D97-AF65-F5344CB8AC3E}">
        <p14:creationId xmlns:p14="http://schemas.microsoft.com/office/powerpoint/2010/main" val="1603818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64D0804-9299-4C9A-917B-029ABEE9019F}"/>
              </a:ext>
            </a:extLst>
          </p:cNvPr>
          <p:cNvSpPr>
            <a:spLocks noGrp="1"/>
          </p:cNvSpPr>
          <p:nvPr>
            <p:ph idx="1"/>
          </p:nvPr>
        </p:nvSpPr>
        <p:spPr>
          <a:xfrm>
            <a:off x="685800" y="1981200"/>
            <a:ext cx="8229600" cy="4419600"/>
          </a:xfrm>
        </p:spPr>
        <p:txBody>
          <a:bodyPr/>
          <a:lstStyle/>
          <a:p>
            <a:r>
              <a:rPr lang="en-US" sz="1800" dirty="0"/>
              <a:t>Mobility Requirements (especially for Rural </a:t>
            </a:r>
            <a:r>
              <a:rPr lang="en-US" sz="1800" dirty="0" err="1"/>
              <a:t>eMBB</a:t>
            </a:r>
            <a:r>
              <a:rPr lang="en-US" sz="1800" dirty="0"/>
              <a:t>)</a:t>
            </a:r>
          </a:p>
          <a:p>
            <a:pPr lvl="1"/>
            <a:r>
              <a:rPr lang="en-US" sz="1600" dirty="0"/>
              <a:t>4 GHz configuration: 3 km/h (indoor), 120 km/h (in-car) and 500 km/h (high-speed)</a:t>
            </a:r>
          </a:p>
          <a:p>
            <a:pPr lvl="1"/>
            <a:r>
              <a:rPr lang="en-US" sz="1600" dirty="0"/>
              <a:t>Low mobility, large cell environment configuration : 3 km/h (indoor and pedestrian), 30 km/h (in-car) tested at 700 MHz</a:t>
            </a:r>
          </a:p>
          <a:p>
            <a:r>
              <a:rPr lang="en-US" sz="1800" dirty="0"/>
              <a:t>Range Requirements (especially for Rural </a:t>
            </a:r>
            <a:r>
              <a:rPr lang="en-US" sz="1800" dirty="0" err="1"/>
              <a:t>eMBB</a:t>
            </a:r>
            <a:r>
              <a:rPr lang="en-US" sz="1800" dirty="0"/>
              <a:t>)</a:t>
            </a:r>
          </a:p>
          <a:p>
            <a:pPr lvl="1"/>
            <a:r>
              <a:rPr lang="en-US" sz="1600" dirty="0"/>
              <a:t>1732 m for sub-6 GHz (viz. 700 MHz and 4 GHz)</a:t>
            </a:r>
          </a:p>
          <a:p>
            <a:pPr lvl="1"/>
            <a:r>
              <a:rPr lang="en-US" sz="1600" dirty="0"/>
              <a:t>6000 m for 700 MHz</a:t>
            </a:r>
          </a:p>
          <a:p>
            <a:r>
              <a:rPr lang="en-US" sz="1800" dirty="0"/>
              <a:t>Number of antenna elements per </a:t>
            </a:r>
            <a:r>
              <a:rPr lang="en-US" sz="1800" dirty="0" err="1"/>
              <a:t>TRxP</a:t>
            </a:r>
            <a:endParaRPr lang="en-US" sz="1800" dirty="0"/>
          </a:p>
          <a:p>
            <a:pPr lvl="1"/>
            <a:r>
              <a:rPr lang="en-US" sz="1600" dirty="0"/>
              <a:t>64 Tx/Rx elements for frequencies 1 GHz (viz. 700 MHz)</a:t>
            </a:r>
          </a:p>
          <a:p>
            <a:pPr lvl="1"/>
            <a:r>
              <a:rPr lang="en-US" sz="1600" dirty="0"/>
              <a:t>256 Tx/Rx elements for frequencies above 1 GHz (viz. 4, 30, 70 GHz)</a:t>
            </a:r>
          </a:p>
          <a:p>
            <a:r>
              <a:rPr lang="en-US" sz="2000" dirty="0"/>
              <a:t>Spectral efficiency</a:t>
            </a:r>
          </a:p>
          <a:p>
            <a:r>
              <a:rPr lang="en-US" sz="2000" dirty="0"/>
              <a:t>Connection density </a:t>
            </a:r>
          </a:p>
          <a:p>
            <a:r>
              <a:rPr lang="en-US" sz="2000" dirty="0"/>
              <a:t>Reliability</a:t>
            </a:r>
          </a:p>
        </p:txBody>
      </p:sp>
      <p:sp>
        <p:nvSpPr>
          <p:cNvPr id="5" name="Title 4">
            <a:extLst>
              <a:ext uri="{FF2B5EF4-FFF2-40B4-BE49-F238E27FC236}">
                <a16:creationId xmlns:a16="http://schemas.microsoft.com/office/drawing/2014/main" id="{8144000C-753B-4806-B609-9FEFAA4B2DF9}"/>
              </a:ext>
            </a:extLst>
          </p:cNvPr>
          <p:cNvSpPr>
            <a:spLocks noGrp="1"/>
          </p:cNvSpPr>
          <p:nvPr>
            <p:ph type="title"/>
          </p:nvPr>
        </p:nvSpPr>
        <p:spPr>
          <a:xfrm>
            <a:off x="714842" y="533401"/>
            <a:ext cx="7772400" cy="1066800"/>
          </a:xfrm>
        </p:spPr>
        <p:txBody>
          <a:bodyPr/>
          <a:lstStyle/>
          <a:p>
            <a:r>
              <a:rPr lang="en-US" sz="2800" dirty="0"/>
              <a:t>“Seemingly challenging” requirements</a:t>
            </a:r>
          </a:p>
        </p:txBody>
      </p:sp>
      <p:sp>
        <p:nvSpPr>
          <p:cNvPr id="3" name="Date Placeholder 2">
            <a:extLst>
              <a:ext uri="{FF2B5EF4-FFF2-40B4-BE49-F238E27FC236}">
                <a16:creationId xmlns:a16="http://schemas.microsoft.com/office/drawing/2014/main" id="{6F8E3B55-F061-4EB8-91EB-488A724AC405}"/>
              </a:ext>
            </a:extLst>
          </p:cNvPr>
          <p:cNvSpPr>
            <a:spLocks noGrp="1"/>
          </p:cNvSpPr>
          <p:nvPr>
            <p:ph type="dt" sz="half" idx="10"/>
          </p:nvPr>
        </p:nvSpPr>
        <p:spPr>
          <a:xfrm>
            <a:off x="696913" y="332601"/>
            <a:ext cx="1515479" cy="276999"/>
          </a:xfrm>
        </p:spPr>
        <p:txBody>
          <a:bodyPr/>
          <a:lstStyle/>
          <a:p>
            <a:pPr>
              <a:defRPr/>
            </a:pPr>
            <a:r>
              <a:rPr lang="en-US" dirty="0"/>
              <a:t>December 2017</a:t>
            </a:r>
          </a:p>
        </p:txBody>
      </p:sp>
      <p:sp>
        <p:nvSpPr>
          <p:cNvPr id="11" name="Footer Placeholder 4">
            <a:extLst>
              <a:ext uri="{FF2B5EF4-FFF2-40B4-BE49-F238E27FC236}">
                <a16:creationId xmlns:a16="http://schemas.microsoft.com/office/drawing/2014/main" id="{FA6FE169-F10A-4A36-A3EA-3708B8ACA715}"/>
              </a:ext>
            </a:extLst>
          </p:cNvPr>
          <p:cNvSpPr>
            <a:spLocks noGrp="1"/>
          </p:cNvSpPr>
          <p:nvPr>
            <p:ph type="ftr" sz="quarter" idx="3"/>
          </p:nvPr>
        </p:nvSpPr>
        <p:spPr>
          <a:xfrm>
            <a:off x="7199712" y="6475413"/>
            <a:ext cx="1344214" cy="184666"/>
          </a:xfrm>
        </p:spPr>
        <p:txBody>
          <a:bodyPr/>
          <a:lstStyle/>
          <a:p>
            <a:pPr>
              <a:defRPr/>
            </a:pPr>
            <a:r>
              <a:rPr lang="da-DK" dirty="0"/>
              <a:t>Rakesh Taori (Phazr)</a:t>
            </a:r>
            <a:endParaRPr lang="en-US" dirty="0"/>
          </a:p>
        </p:txBody>
      </p:sp>
    </p:spTree>
    <p:extLst>
      <p:ext uri="{BB962C8B-B14F-4D97-AF65-F5344CB8AC3E}">
        <p14:creationId xmlns:p14="http://schemas.microsoft.com/office/powerpoint/2010/main" val="4282789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9809A7-26E3-4E42-AC1F-78493D24FD72}"/>
              </a:ext>
            </a:extLst>
          </p:cNvPr>
          <p:cNvSpPr>
            <a:spLocks noGrp="1"/>
          </p:cNvSpPr>
          <p:nvPr>
            <p:ph type="title"/>
          </p:nvPr>
        </p:nvSpPr>
        <p:spPr>
          <a:xfrm>
            <a:off x="457200" y="357095"/>
            <a:ext cx="8229600" cy="1066800"/>
          </a:xfrm>
        </p:spPr>
        <p:txBody>
          <a:bodyPr/>
          <a:lstStyle/>
          <a:p>
            <a:r>
              <a:rPr lang="en-US" sz="2800" dirty="0"/>
              <a:t>IMT-2020 Mobility Requirements for </a:t>
            </a:r>
            <a:r>
              <a:rPr lang="en-US" sz="2800" dirty="0" err="1"/>
              <a:t>eMBB</a:t>
            </a:r>
            <a:endParaRPr lang="en-US" sz="2800" dirty="0"/>
          </a:p>
        </p:txBody>
      </p:sp>
      <p:sp>
        <p:nvSpPr>
          <p:cNvPr id="4" name="Date Placeholder 3">
            <a:extLst>
              <a:ext uri="{FF2B5EF4-FFF2-40B4-BE49-F238E27FC236}">
                <a16:creationId xmlns:a16="http://schemas.microsoft.com/office/drawing/2014/main" id="{610E33BE-7566-40A4-815E-A4EFFF2EE5A8}"/>
              </a:ext>
            </a:extLst>
          </p:cNvPr>
          <p:cNvSpPr>
            <a:spLocks noGrp="1"/>
          </p:cNvSpPr>
          <p:nvPr>
            <p:ph type="dt" sz="half" idx="10"/>
          </p:nvPr>
        </p:nvSpPr>
        <p:spPr>
          <a:xfrm>
            <a:off x="696913" y="332601"/>
            <a:ext cx="1515479" cy="276999"/>
          </a:xfrm>
        </p:spPr>
        <p:txBody>
          <a:bodyPr/>
          <a:lstStyle/>
          <a:p>
            <a:pPr>
              <a:defRPr/>
            </a:pPr>
            <a:r>
              <a:rPr lang="en-US" dirty="0"/>
              <a:t>December 2017</a:t>
            </a:r>
          </a:p>
        </p:txBody>
      </p:sp>
      <p:sp>
        <p:nvSpPr>
          <p:cNvPr id="10" name="TextBox 9">
            <a:extLst>
              <a:ext uri="{FF2B5EF4-FFF2-40B4-BE49-F238E27FC236}">
                <a16:creationId xmlns:a16="http://schemas.microsoft.com/office/drawing/2014/main" id="{EE7AC9F6-9DDF-4CDF-83D6-1ECC0771CD62}"/>
              </a:ext>
            </a:extLst>
          </p:cNvPr>
          <p:cNvSpPr txBox="1"/>
          <p:nvPr/>
        </p:nvSpPr>
        <p:spPr>
          <a:xfrm>
            <a:off x="1210235" y="1935452"/>
            <a:ext cx="2837858"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b="0" dirty="0">
                <a:latin typeface="Arial" panose="020B0604020202020204" pitchFamily="34" charset="0"/>
                <a:cs typeface="Arial" panose="020B0604020202020204" pitchFamily="34" charset="0"/>
              </a:rPr>
              <a:t>Table 1: </a:t>
            </a:r>
            <a:r>
              <a:rPr lang="en-US" sz="1400" b="0" dirty="0" err="1">
                <a:latin typeface="Arial" panose="020B0604020202020204" pitchFamily="34" charset="0"/>
                <a:cs typeface="Arial" panose="020B0604020202020204" pitchFamily="34" charset="0"/>
              </a:rPr>
              <a:t>eMBB</a:t>
            </a:r>
            <a:r>
              <a:rPr lang="en-US" sz="1400" b="0" dirty="0">
                <a:latin typeface="Arial" panose="020B0604020202020204" pitchFamily="34" charset="0"/>
                <a:cs typeface="Arial" panose="020B0604020202020204" pitchFamily="34" charset="0"/>
              </a:rPr>
              <a:t> – Indoor Hotspot </a:t>
            </a:r>
          </a:p>
        </p:txBody>
      </p:sp>
      <p:pic>
        <p:nvPicPr>
          <p:cNvPr id="6" name="Picture 5">
            <a:extLst>
              <a:ext uri="{FF2B5EF4-FFF2-40B4-BE49-F238E27FC236}">
                <a16:creationId xmlns:a16="http://schemas.microsoft.com/office/drawing/2014/main" id="{AC62FC64-C3F8-4664-BA0E-7A8F9C5371BD}"/>
              </a:ext>
            </a:extLst>
          </p:cNvPr>
          <p:cNvPicPr>
            <a:picLocks noChangeAspect="1"/>
          </p:cNvPicPr>
          <p:nvPr/>
        </p:nvPicPr>
        <p:blipFill>
          <a:blip r:embed="rId2"/>
          <a:stretch>
            <a:fillRect/>
          </a:stretch>
        </p:blipFill>
        <p:spPr>
          <a:xfrm>
            <a:off x="4648200" y="2279816"/>
            <a:ext cx="4267200" cy="1312042"/>
          </a:xfrm>
          <a:prstGeom prst="rect">
            <a:avLst/>
          </a:prstGeom>
        </p:spPr>
      </p:pic>
      <p:pic>
        <p:nvPicPr>
          <p:cNvPr id="13" name="Picture 12">
            <a:extLst>
              <a:ext uri="{FF2B5EF4-FFF2-40B4-BE49-F238E27FC236}">
                <a16:creationId xmlns:a16="http://schemas.microsoft.com/office/drawing/2014/main" id="{AD140FA2-CCC5-47D8-BB1A-1CCEB52E8A58}"/>
              </a:ext>
            </a:extLst>
          </p:cNvPr>
          <p:cNvPicPr>
            <a:picLocks noChangeAspect="1"/>
          </p:cNvPicPr>
          <p:nvPr/>
        </p:nvPicPr>
        <p:blipFill>
          <a:blip r:embed="rId3"/>
          <a:stretch>
            <a:fillRect/>
          </a:stretch>
        </p:blipFill>
        <p:spPr>
          <a:xfrm>
            <a:off x="193830" y="2279816"/>
            <a:ext cx="4321946" cy="1290553"/>
          </a:xfrm>
          <a:prstGeom prst="rect">
            <a:avLst/>
          </a:prstGeom>
        </p:spPr>
      </p:pic>
      <p:sp>
        <p:nvSpPr>
          <p:cNvPr id="17" name="TextBox 16">
            <a:extLst>
              <a:ext uri="{FF2B5EF4-FFF2-40B4-BE49-F238E27FC236}">
                <a16:creationId xmlns:a16="http://schemas.microsoft.com/office/drawing/2014/main" id="{9FF3259E-07EA-47C5-A313-7640C747A6DE}"/>
              </a:ext>
            </a:extLst>
          </p:cNvPr>
          <p:cNvSpPr txBox="1"/>
          <p:nvPr/>
        </p:nvSpPr>
        <p:spPr>
          <a:xfrm>
            <a:off x="5867400" y="1927797"/>
            <a:ext cx="2057400"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b="0" dirty="0">
                <a:latin typeface="Arial" panose="020B0604020202020204" pitchFamily="34" charset="0"/>
                <a:cs typeface="Arial" panose="020B0604020202020204" pitchFamily="34" charset="0"/>
              </a:rPr>
              <a:t>Table 2: </a:t>
            </a:r>
            <a:r>
              <a:rPr lang="en-US" sz="1400" b="0" dirty="0" err="1">
                <a:latin typeface="Arial" panose="020B0604020202020204" pitchFamily="34" charset="0"/>
                <a:cs typeface="Arial" panose="020B0604020202020204" pitchFamily="34" charset="0"/>
              </a:rPr>
              <a:t>eMBB</a:t>
            </a:r>
            <a:r>
              <a:rPr lang="en-US" sz="1400" b="0" dirty="0">
                <a:latin typeface="Arial" panose="020B0604020202020204" pitchFamily="34" charset="0"/>
                <a:cs typeface="Arial" panose="020B0604020202020204" pitchFamily="34" charset="0"/>
              </a:rPr>
              <a:t> – Urban</a:t>
            </a:r>
          </a:p>
        </p:txBody>
      </p:sp>
      <p:sp>
        <p:nvSpPr>
          <p:cNvPr id="21" name="TextBox 20">
            <a:extLst>
              <a:ext uri="{FF2B5EF4-FFF2-40B4-BE49-F238E27FC236}">
                <a16:creationId xmlns:a16="http://schemas.microsoft.com/office/drawing/2014/main" id="{17897079-F657-4708-813B-1683B85B522F}"/>
              </a:ext>
            </a:extLst>
          </p:cNvPr>
          <p:cNvSpPr txBox="1"/>
          <p:nvPr/>
        </p:nvSpPr>
        <p:spPr>
          <a:xfrm>
            <a:off x="2105102" y="3774325"/>
            <a:ext cx="2057400"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b="0" dirty="0">
                <a:latin typeface="Arial" panose="020B0604020202020204" pitchFamily="34" charset="0"/>
                <a:cs typeface="Arial" panose="020B0604020202020204" pitchFamily="34" charset="0"/>
              </a:rPr>
              <a:t>Table 3: </a:t>
            </a:r>
            <a:r>
              <a:rPr lang="en-US" sz="1400" b="0" dirty="0" err="1">
                <a:latin typeface="Arial" panose="020B0604020202020204" pitchFamily="34" charset="0"/>
                <a:cs typeface="Arial" panose="020B0604020202020204" pitchFamily="34" charset="0"/>
              </a:rPr>
              <a:t>eMBB</a:t>
            </a:r>
            <a:r>
              <a:rPr lang="en-US" sz="1400" b="0" dirty="0">
                <a:latin typeface="Arial" panose="020B0604020202020204" pitchFamily="34" charset="0"/>
                <a:cs typeface="Arial" panose="020B0604020202020204" pitchFamily="34" charset="0"/>
              </a:rPr>
              <a:t> – Rural</a:t>
            </a:r>
          </a:p>
        </p:txBody>
      </p:sp>
      <p:pic>
        <p:nvPicPr>
          <p:cNvPr id="25" name="Picture 24">
            <a:extLst>
              <a:ext uri="{FF2B5EF4-FFF2-40B4-BE49-F238E27FC236}">
                <a16:creationId xmlns:a16="http://schemas.microsoft.com/office/drawing/2014/main" id="{DDB9935A-FE83-40D0-977E-2BEAB9A606B8}"/>
              </a:ext>
            </a:extLst>
          </p:cNvPr>
          <p:cNvPicPr>
            <a:picLocks noChangeAspect="1"/>
          </p:cNvPicPr>
          <p:nvPr/>
        </p:nvPicPr>
        <p:blipFill>
          <a:blip r:embed="rId4"/>
          <a:stretch>
            <a:fillRect/>
          </a:stretch>
        </p:blipFill>
        <p:spPr>
          <a:xfrm>
            <a:off x="193830" y="4119074"/>
            <a:ext cx="5803743" cy="2292675"/>
          </a:xfrm>
          <a:prstGeom prst="rect">
            <a:avLst/>
          </a:prstGeom>
        </p:spPr>
      </p:pic>
      <p:pic>
        <p:nvPicPr>
          <p:cNvPr id="27" name="Picture 26">
            <a:extLst>
              <a:ext uri="{FF2B5EF4-FFF2-40B4-BE49-F238E27FC236}">
                <a16:creationId xmlns:a16="http://schemas.microsoft.com/office/drawing/2014/main" id="{7A50BB7C-CD93-4412-A474-D78A4C6DB721}"/>
              </a:ext>
            </a:extLst>
          </p:cNvPr>
          <p:cNvPicPr>
            <a:picLocks noChangeAspect="1"/>
          </p:cNvPicPr>
          <p:nvPr/>
        </p:nvPicPr>
        <p:blipFill>
          <a:blip r:embed="rId5"/>
          <a:stretch>
            <a:fillRect/>
          </a:stretch>
        </p:blipFill>
        <p:spPr>
          <a:xfrm>
            <a:off x="6248400" y="4708878"/>
            <a:ext cx="2650238" cy="1149667"/>
          </a:xfrm>
          <a:prstGeom prst="rect">
            <a:avLst/>
          </a:prstGeom>
        </p:spPr>
      </p:pic>
      <p:sp>
        <p:nvSpPr>
          <p:cNvPr id="28" name="TextBox 27">
            <a:extLst>
              <a:ext uri="{FF2B5EF4-FFF2-40B4-BE49-F238E27FC236}">
                <a16:creationId xmlns:a16="http://schemas.microsoft.com/office/drawing/2014/main" id="{06583458-EA5F-4D46-813B-2E04E42CDAAC}"/>
              </a:ext>
            </a:extLst>
          </p:cNvPr>
          <p:cNvSpPr txBox="1"/>
          <p:nvPr/>
        </p:nvSpPr>
        <p:spPr>
          <a:xfrm>
            <a:off x="6248400" y="4419600"/>
            <a:ext cx="2650238" cy="2462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b="0" dirty="0">
                <a:latin typeface="Arial" panose="020B0604020202020204" pitchFamily="34" charset="0"/>
                <a:cs typeface="Arial" panose="020B0604020202020204" pitchFamily="34" charset="0"/>
              </a:rPr>
              <a:t>Note: Spectral Efficiency Req.</a:t>
            </a:r>
          </a:p>
        </p:txBody>
      </p:sp>
      <p:sp>
        <p:nvSpPr>
          <p:cNvPr id="14" name="Footer Placeholder 4">
            <a:extLst>
              <a:ext uri="{FF2B5EF4-FFF2-40B4-BE49-F238E27FC236}">
                <a16:creationId xmlns:a16="http://schemas.microsoft.com/office/drawing/2014/main" id="{669979E9-BE56-4E57-A2F3-D80C6FF8C30D}"/>
              </a:ext>
            </a:extLst>
          </p:cNvPr>
          <p:cNvSpPr>
            <a:spLocks noGrp="1"/>
          </p:cNvSpPr>
          <p:nvPr>
            <p:ph type="ftr" sz="quarter" idx="3"/>
          </p:nvPr>
        </p:nvSpPr>
        <p:spPr>
          <a:xfrm>
            <a:off x="7199712" y="6475413"/>
            <a:ext cx="1344214" cy="184666"/>
          </a:xfrm>
        </p:spPr>
        <p:txBody>
          <a:bodyPr/>
          <a:lstStyle/>
          <a:p>
            <a:pPr>
              <a:defRPr/>
            </a:pPr>
            <a:r>
              <a:rPr lang="da-DK" dirty="0"/>
              <a:t>Rakesh Taori (Phazr)</a:t>
            </a:r>
            <a:endParaRPr lang="en-US" dirty="0"/>
          </a:p>
        </p:txBody>
      </p:sp>
    </p:spTree>
    <p:extLst>
      <p:ext uri="{BB962C8B-B14F-4D97-AF65-F5344CB8AC3E}">
        <p14:creationId xmlns:p14="http://schemas.microsoft.com/office/powerpoint/2010/main" val="1997003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71FD78-7DCE-4006-99CC-5A4C136CBD78}"/>
              </a:ext>
            </a:extLst>
          </p:cNvPr>
          <p:cNvSpPr>
            <a:spLocks noGrp="1"/>
          </p:cNvSpPr>
          <p:nvPr>
            <p:ph idx="1"/>
          </p:nvPr>
        </p:nvSpPr>
        <p:spPr/>
        <p:txBody>
          <a:bodyPr/>
          <a:lstStyle/>
          <a:p>
            <a:r>
              <a:rPr lang="en-US" dirty="0"/>
              <a:t>Develop intuition on Doppler effects on performance of 802.11ac waveform w.r.t channel models in ITU-R.M2134 [1]</a:t>
            </a:r>
          </a:p>
          <a:p>
            <a:endParaRPr lang="en-US" dirty="0"/>
          </a:p>
          <a:p>
            <a:r>
              <a:rPr lang="en-US" dirty="0"/>
              <a:t>Focus on the OFDM-modulated VHT payload portion of 802.11ac packet</a:t>
            </a:r>
          </a:p>
          <a:p>
            <a:endParaRPr lang="en-US" dirty="0"/>
          </a:p>
          <a:p>
            <a:r>
              <a:rPr lang="en-US" dirty="0"/>
              <a:t>Provide impetus for further and more detailed studies by 802.11 members</a:t>
            </a:r>
          </a:p>
        </p:txBody>
      </p:sp>
      <p:sp>
        <p:nvSpPr>
          <p:cNvPr id="3" name="Title 2">
            <a:extLst>
              <a:ext uri="{FF2B5EF4-FFF2-40B4-BE49-F238E27FC236}">
                <a16:creationId xmlns:a16="http://schemas.microsoft.com/office/drawing/2014/main" id="{A51F92DB-F93E-4043-9F9D-60BF67359E57}"/>
              </a:ext>
            </a:extLst>
          </p:cNvPr>
          <p:cNvSpPr>
            <a:spLocks noGrp="1"/>
          </p:cNvSpPr>
          <p:nvPr>
            <p:ph type="title"/>
          </p:nvPr>
        </p:nvSpPr>
        <p:spPr/>
        <p:txBody>
          <a:bodyPr/>
          <a:lstStyle/>
          <a:p>
            <a:r>
              <a:rPr lang="en-US" dirty="0"/>
              <a:t>Initial Mobility Effect Analysis - Motivation</a:t>
            </a:r>
          </a:p>
        </p:txBody>
      </p:sp>
      <p:sp>
        <p:nvSpPr>
          <p:cNvPr id="4" name="Date Placeholder 3">
            <a:extLst>
              <a:ext uri="{FF2B5EF4-FFF2-40B4-BE49-F238E27FC236}">
                <a16:creationId xmlns:a16="http://schemas.microsoft.com/office/drawing/2014/main" id="{27B0B363-86B5-46DD-BB6F-C56130BA2EBE}"/>
              </a:ext>
            </a:extLst>
          </p:cNvPr>
          <p:cNvSpPr>
            <a:spLocks noGrp="1"/>
          </p:cNvSpPr>
          <p:nvPr>
            <p:ph type="dt" sz="half" idx="10"/>
          </p:nvPr>
        </p:nvSpPr>
        <p:spPr/>
        <p:txBody>
          <a:bodyPr/>
          <a:lstStyle/>
          <a:p>
            <a:pPr>
              <a:defRPr/>
            </a:pPr>
            <a:r>
              <a:rPr lang="en-US"/>
              <a:t>December 2017</a:t>
            </a:r>
            <a:endParaRPr lang="en-US" dirty="0"/>
          </a:p>
        </p:txBody>
      </p:sp>
      <p:sp>
        <p:nvSpPr>
          <p:cNvPr id="5" name="Footer Placeholder 4">
            <a:extLst>
              <a:ext uri="{FF2B5EF4-FFF2-40B4-BE49-F238E27FC236}">
                <a16:creationId xmlns:a16="http://schemas.microsoft.com/office/drawing/2014/main" id="{9F3AA252-6ABB-436E-8564-010DC55459B1}"/>
              </a:ext>
            </a:extLst>
          </p:cNvPr>
          <p:cNvSpPr>
            <a:spLocks noGrp="1"/>
          </p:cNvSpPr>
          <p:nvPr>
            <p:ph type="ftr" sz="quarter" idx="3"/>
          </p:nvPr>
        </p:nvSpPr>
        <p:spPr/>
        <p:txBody>
          <a:bodyPr/>
          <a:lstStyle/>
          <a:p>
            <a:pPr>
              <a:defRPr/>
            </a:pPr>
            <a:r>
              <a:rPr lang="da-DK"/>
              <a:t>Rakesh Taori (Phazr Inc.)</a:t>
            </a:r>
            <a:endParaRPr lang="en-US" dirty="0"/>
          </a:p>
        </p:txBody>
      </p:sp>
    </p:spTree>
    <p:extLst>
      <p:ext uri="{BB962C8B-B14F-4D97-AF65-F5344CB8AC3E}">
        <p14:creationId xmlns:p14="http://schemas.microsoft.com/office/powerpoint/2010/main" val="2527002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8E4DBD-0F47-4CCF-84A6-83D0FA717763}"/>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6A521902-3FD2-47C9-9731-BF0EA58D2DA2}"/>
              </a:ext>
            </a:extLst>
          </p:cNvPr>
          <p:cNvSpPr>
            <a:spLocks noGrp="1"/>
          </p:cNvSpPr>
          <p:nvPr>
            <p:ph type="title"/>
          </p:nvPr>
        </p:nvSpPr>
        <p:spPr/>
        <p:txBody>
          <a:bodyPr/>
          <a:lstStyle/>
          <a:p>
            <a:r>
              <a:rPr lang="en-US" dirty="0"/>
              <a:t>IMT-2020 URLLC Requirements</a:t>
            </a:r>
          </a:p>
        </p:txBody>
      </p:sp>
      <p:sp>
        <p:nvSpPr>
          <p:cNvPr id="4" name="Date Placeholder 3">
            <a:extLst>
              <a:ext uri="{FF2B5EF4-FFF2-40B4-BE49-F238E27FC236}">
                <a16:creationId xmlns:a16="http://schemas.microsoft.com/office/drawing/2014/main" id="{03AE138C-087D-4682-99CB-FD25BF9EA9EA}"/>
              </a:ext>
            </a:extLst>
          </p:cNvPr>
          <p:cNvSpPr>
            <a:spLocks noGrp="1"/>
          </p:cNvSpPr>
          <p:nvPr>
            <p:ph type="dt" sz="half" idx="10"/>
          </p:nvPr>
        </p:nvSpPr>
        <p:spPr/>
        <p:txBody>
          <a:bodyPr/>
          <a:lstStyle/>
          <a:p>
            <a:pPr>
              <a:defRPr/>
            </a:pPr>
            <a:r>
              <a:rPr lang="en-US"/>
              <a:t>December 2017</a:t>
            </a:r>
            <a:endParaRPr lang="en-US" dirty="0"/>
          </a:p>
        </p:txBody>
      </p:sp>
      <p:sp>
        <p:nvSpPr>
          <p:cNvPr id="5" name="Footer Placeholder 4">
            <a:extLst>
              <a:ext uri="{FF2B5EF4-FFF2-40B4-BE49-F238E27FC236}">
                <a16:creationId xmlns:a16="http://schemas.microsoft.com/office/drawing/2014/main" id="{C2CF55BD-E3D5-4B45-AFE0-91ED257617BA}"/>
              </a:ext>
            </a:extLst>
          </p:cNvPr>
          <p:cNvSpPr>
            <a:spLocks noGrp="1"/>
          </p:cNvSpPr>
          <p:nvPr>
            <p:ph type="ftr" sz="quarter" idx="3"/>
          </p:nvPr>
        </p:nvSpPr>
        <p:spPr/>
        <p:txBody>
          <a:bodyPr/>
          <a:lstStyle/>
          <a:p>
            <a:pPr>
              <a:defRPr/>
            </a:pPr>
            <a:r>
              <a:rPr lang="da-DK"/>
              <a:t>Rakesh Taori (Phazr Inc.)</a:t>
            </a:r>
            <a:endParaRPr lang="en-US" dirty="0"/>
          </a:p>
        </p:txBody>
      </p:sp>
    </p:spTree>
    <p:extLst>
      <p:ext uri="{BB962C8B-B14F-4D97-AF65-F5344CB8AC3E}">
        <p14:creationId xmlns:p14="http://schemas.microsoft.com/office/powerpoint/2010/main" val="2207372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0B0136-7EEA-4C71-B5D1-06FA5A9FF9A5}"/>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B25C3A9A-978B-40AB-BCCF-197D0CD657AA}"/>
              </a:ext>
            </a:extLst>
          </p:cNvPr>
          <p:cNvSpPr>
            <a:spLocks noGrp="1"/>
          </p:cNvSpPr>
          <p:nvPr>
            <p:ph type="title"/>
          </p:nvPr>
        </p:nvSpPr>
        <p:spPr/>
        <p:txBody>
          <a:bodyPr/>
          <a:lstStyle/>
          <a:p>
            <a:r>
              <a:rPr lang="en-US" dirty="0"/>
              <a:t>IMT-2020 </a:t>
            </a:r>
            <a:r>
              <a:rPr lang="en-US" dirty="0" err="1"/>
              <a:t>mMTC</a:t>
            </a:r>
            <a:r>
              <a:rPr lang="en-US" dirty="0"/>
              <a:t> Requirements</a:t>
            </a:r>
          </a:p>
        </p:txBody>
      </p:sp>
      <p:sp>
        <p:nvSpPr>
          <p:cNvPr id="4" name="Date Placeholder 3">
            <a:extLst>
              <a:ext uri="{FF2B5EF4-FFF2-40B4-BE49-F238E27FC236}">
                <a16:creationId xmlns:a16="http://schemas.microsoft.com/office/drawing/2014/main" id="{9A3663C5-AFFF-4BA7-9058-923B25879513}"/>
              </a:ext>
            </a:extLst>
          </p:cNvPr>
          <p:cNvSpPr>
            <a:spLocks noGrp="1"/>
          </p:cNvSpPr>
          <p:nvPr>
            <p:ph type="dt" sz="half" idx="10"/>
          </p:nvPr>
        </p:nvSpPr>
        <p:spPr/>
        <p:txBody>
          <a:bodyPr/>
          <a:lstStyle/>
          <a:p>
            <a:pPr>
              <a:defRPr/>
            </a:pPr>
            <a:r>
              <a:rPr lang="en-US"/>
              <a:t>December 2017</a:t>
            </a:r>
            <a:endParaRPr lang="en-US" dirty="0"/>
          </a:p>
        </p:txBody>
      </p:sp>
      <p:sp>
        <p:nvSpPr>
          <p:cNvPr id="5" name="Footer Placeholder 4">
            <a:extLst>
              <a:ext uri="{FF2B5EF4-FFF2-40B4-BE49-F238E27FC236}">
                <a16:creationId xmlns:a16="http://schemas.microsoft.com/office/drawing/2014/main" id="{8D3B78A2-A352-4C43-9621-5D6322836454}"/>
              </a:ext>
            </a:extLst>
          </p:cNvPr>
          <p:cNvSpPr>
            <a:spLocks noGrp="1"/>
          </p:cNvSpPr>
          <p:nvPr>
            <p:ph type="ftr" sz="quarter" idx="3"/>
          </p:nvPr>
        </p:nvSpPr>
        <p:spPr/>
        <p:txBody>
          <a:bodyPr/>
          <a:lstStyle/>
          <a:p>
            <a:pPr>
              <a:defRPr/>
            </a:pPr>
            <a:r>
              <a:rPr lang="da-DK"/>
              <a:t>Rakesh Taori (Phazr Inc.)</a:t>
            </a:r>
            <a:endParaRPr lang="en-US" dirty="0"/>
          </a:p>
        </p:txBody>
      </p:sp>
    </p:spTree>
    <p:extLst>
      <p:ext uri="{BB962C8B-B14F-4D97-AF65-F5344CB8AC3E}">
        <p14:creationId xmlns:p14="http://schemas.microsoft.com/office/powerpoint/2010/main" val="1141396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8B6B31-1038-4005-A76E-23D8F422358E}"/>
              </a:ext>
            </a:extLst>
          </p:cNvPr>
          <p:cNvSpPr>
            <a:spLocks noGrp="1"/>
          </p:cNvSpPr>
          <p:nvPr>
            <p:ph idx="1"/>
          </p:nvPr>
        </p:nvSpPr>
        <p:spPr/>
        <p:txBody>
          <a:bodyPr/>
          <a:lstStyle/>
          <a:p>
            <a:r>
              <a:rPr lang="en-US" b="0" dirty="0"/>
              <a:t>This contribution is initially intended for presentation to the IEEE 802.11 Advanced Access Network Interface (AANI) Standing Committee (SC) to facilitate discussion on what could be presented to the 802.11 WG in the January Interim meeting regarding IMT-2020 submission</a:t>
            </a:r>
          </a:p>
          <a:p>
            <a:r>
              <a:rPr lang="en-US" b="0" dirty="0"/>
              <a:t>The longer term intention of this document is to be presented to the IEEE 802.11 Working Group (WG) in the January meeting, discussing submission of the IEEE 802.11 technology (11ac/11ax in particular) to ITU-R/WP-5D as a candidate IMT-2020 Technology. </a:t>
            </a:r>
          </a:p>
          <a:p>
            <a:endParaRPr lang="en-US" dirty="0"/>
          </a:p>
        </p:txBody>
      </p:sp>
      <p:sp>
        <p:nvSpPr>
          <p:cNvPr id="3" name="Title 2">
            <a:extLst>
              <a:ext uri="{FF2B5EF4-FFF2-40B4-BE49-F238E27FC236}">
                <a16:creationId xmlns:a16="http://schemas.microsoft.com/office/drawing/2014/main" id="{113B2181-07C2-4D08-8D9E-14DF1F43952A}"/>
              </a:ext>
            </a:extLst>
          </p:cNvPr>
          <p:cNvSpPr>
            <a:spLocks noGrp="1"/>
          </p:cNvSpPr>
          <p:nvPr>
            <p:ph type="title"/>
          </p:nvPr>
        </p:nvSpPr>
        <p:spPr/>
        <p:txBody>
          <a:bodyPr/>
          <a:lstStyle/>
          <a:p>
            <a:r>
              <a:rPr lang="en-US" dirty="0"/>
              <a:t>Abstract</a:t>
            </a:r>
          </a:p>
        </p:txBody>
      </p:sp>
      <p:sp>
        <p:nvSpPr>
          <p:cNvPr id="4" name="Date Placeholder 3">
            <a:extLst>
              <a:ext uri="{FF2B5EF4-FFF2-40B4-BE49-F238E27FC236}">
                <a16:creationId xmlns:a16="http://schemas.microsoft.com/office/drawing/2014/main" id="{1E733B17-4848-448D-BA7F-C935397496A6}"/>
              </a:ext>
            </a:extLst>
          </p:cNvPr>
          <p:cNvSpPr>
            <a:spLocks noGrp="1"/>
          </p:cNvSpPr>
          <p:nvPr>
            <p:ph type="dt" sz="half" idx="10"/>
          </p:nvPr>
        </p:nvSpPr>
        <p:spPr/>
        <p:txBody>
          <a:bodyPr/>
          <a:lstStyle/>
          <a:p>
            <a:pPr>
              <a:defRPr/>
            </a:pPr>
            <a:r>
              <a:rPr lang="en-US"/>
              <a:t>December 2017</a:t>
            </a:r>
            <a:endParaRPr lang="en-US" dirty="0"/>
          </a:p>
        </p:txBody>
      </p:sp>
      <p:sp>
        <p:nvSpPr>
          <p:cNvPr id="6" name="Footer Placeholder 5">
            <a:extLst>
              <a:ext uri="{FF2B5EF4-FFF2-40B4-BE49-F238E27FC236}">
                <a16:creationId xmlns:a16="http://schemas.microsoft.com/office/drawing/2014/main" id="{7FF9B4E6-8125-4ECF-85F2-8BBCBE92A3DE}"/>
              </a:ext>
            </a:extLst>
          </p:cNvPr>
          <p:cNvSpPr>
            <a:spLocks noGrp="1" noChangeArrowheads="1"/>
          </p:cNvSpPr>
          <p:nvPr>
            <p:ph type="ftr" sz="quarter" idx="3"/>
          </p:nvPr>
        </p:nvSpPr>
        <p:spPr bwMode="auto">
          <a:xfrm>
            <a:off x="6964069" y="6475413"/>
            <a:ext cx="157985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da-DK" dirty="0"/>
              <a:t>Rakesh Taori (Phazr Inc.)</a:t>
            </a:r>
            <a:endParaRPr lang="en-US" dirty="0"/>
          </a:p>
        </p:txBody>
      </p:sp>
    </p:spTree>
    <p:extLst>
      <p:ext uri="{BB962C8B-B14F-4D97-AF65-F5344CB8AC3E}">
        <p14:creationId xmlns:p14="http://schemas.microsoft.com/office/powerpoint/2010/main" val="4218761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330798-D87E-494F-888D-A0ADD8958A60}"/>
              </a:ext>
            </a:extLst>
          </p:cNvPr>
          <p:cNvSpPr>
            <a:spLocks noGrp="1"/>
          </p:cNvSpPr>
          <p:nvPr>
            <p:ph type="title"/>
          </p:nvPr>
        </p:nvSpPr>
        <p:spPr/>
        <p:txBody>
          <a:bodyPr/>
          <a:lstStyle/>
          <a:p>
            <a:r>
              <a:rPr lang="en-US" dirty="0"/>
              <a:t>Suggested SUBMISSION Timeline</a:t>
            </a:r>
          </a:p>
        </p:txBody>
      </p:sp>
      <p:sp>
        <p:nvSpPr>
          <p:cNvPr id="7" name="Text Placeholder 6">
            <a:extLst>
              <a:ext uri="{FF2B5EF4-FFF2-40B4-BE49-F238E27FC236}">
                <a16:creationId xmlns:a16="http://schemas.microsoft.com/office/drawing/2014/main" id="{64C8EC9B-8118-4E9D-932A-333C90EB7F4A}"/>
              </a:ext>
            </a:extLst>
          </p:cNvPr>
          <p:cNvSpPr>
            <a:spLocks noGrp="1"/>
          </p:cNvSpPr>
          <p:nvPr>
            <p:ph type="body" idx="1"/>
          </p:nvPr>
        </p:nvSpPr>
        <p:spPr/>
        <p:txBody>
          <a:bodyPr/>
          <a:lstStyle/>
          <a:p>
            <a:endParaRPr lang="en-US"/>
          </a:p>
        </p:txBody>
      </p:sp>
      <p:sp>
        <p:nvSpPr>
          <p:cNvPr id="8" name="Date Placeholder 1">
            <a:extLst>
              <a:ext uri="{FF2B5EF4-FFF2-40B4-BE49-F238E27FC236}">
                <a16:creationId xmlns:a16="http://schemas.microsoft.com/office/drawing/2014/main" id="{68413BA3-2E1E-46E7-8E89-26C817C1FCD0}"/>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10" name="Footer Placeholder 4">
            <a:extLst>
              <a:ext uri="{FF2B5EF4-FFF2-40B4-BE49-F238E27FC236}">
                <a16:creationId xmlns:a16="http://schemas.microsoft.com/office/drawing/2014/main" id="{9E5EF55D-90A8-4BF5-8E4F-6772CFEC86EE}"/>
              </a:ext>
            </a:extLst>
          </p:cNvPr>
          <p:cNvSpPr>
            <a:spLocks noGrp="1"/>
          </p:cNvSpPr>
          <p:nvPr>
            <p:ph type="ftr" sz="quarter" idx="3"/>
          </p:nvPr>
        </p:nvSpPr>
        <p:spPr>
          <a:xfrm>
            <a:off x="7199712" y="6475413"/>
            <a:ext cx="1344214" cy="184666"/>
          </a:xfrm>
        </p:spPr>
        <p:txBody>
          <a:bodyPr/>
          <a:lstStyle/>
          <a:p>
            <a:pPr>
              <a:defRPr/>
            </a:pPr>
            <a:r>
              <a:rPr lang="da-DK" dirty="0"/>
              <a:t>Rakesh Taori (Phazr)</a:t>
            </a:r>
            <a:endParaRPr lang="en-US" dirty="0"/>
          </a:p>
        </p:txBody>
      </p:sp>
    </p:spTree>
    <p:extLst>
      <p:ext uri="{BB962C8B-B14F-4D97-AF65-F5344CB8AC3E}">
        <p14:creationId xmlns:p14="http://schemas.microsoft.com/office/powerpoint/2010/main" val="77289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1E1489-9799-4079-8D31-3D89B0AEA5D8}"/>
              </a:ext>
            </a:extLst>
          </p:cNvPr>
          <p:cNvSpPr>
            <a:spLocks noGrp="1"/>
          </p:cNvSpPr>
          <p:nvPr>
            <p:ph type="title"/>
          </p:nvPr>
        </p:nvSpPr>
        <p:spPr/>
        <p:txBody>
          <a:bodyPr/>
          <a:lstStyle/>
          <a:p>
            <a:r>
              <a:rPr lang="en-US" dirty="0"/>
              <a:t>IMT-2020 Submission Timeline </a:t>
            </a:r>
          </a:p>
        </p:txBody>
      </p:sp>
      <p:sp>
        <p:nvSpPr>
          <p:cNvPr id="4" name="Date Placeholder 3">
            <a:extLst>
              <a:ext uri="{FF2B5EF4-FFF2-40B4-BE49-F238E27FC236}">
                <a16:creationId xmlns:a16="http://schemas.microsoft.com/office/drawing/2014/main" id="{BABA11FF-ED7C-43E6-AE6B-3ADE7F15746E}"/>
              </a:ext>
            </a:extLst>
          </p:cNvPr>
          <p:cNvSpPr>
            <a:spLocks noGrp="1"/>
          </p:cNvSpPr>
          <p:nvPr>
            <p:ph type="dt" sz="half" idx="10"/>
          </p:nvPr>
        </p:nvSpPr>
        <p:spPr/>
        <p:txBody>
          <a:bodyPr/>
          <a:lstStyle/>
          <a:p>
            <a:pPr>
              <a:defRPr/>
            </a:pPr>
            <a:r>
              <a:rPr lang="en-US"/>
              <a:t>December 2017</a:t>
            </a:r>
            <a:endParaRPr lang="en-US" dirty="0"/>
          </a:p>
        </p:txBody>
      </p:sp>
      <p:sp>
        <p:nvSpPr>
          <p:cNvPr id="6" name="Footer Placeholder 4">
            <a:extLst>
              <a:ext uri="{FF2B5EF4-FFF2-40B4-BE49-F238E27FC236}">
                <a16:creationId xmlns:a16="http://schemas.microsoft.com/office/drawing/2014/main" id="{CFBC5442-A6CE-469A-B824-500BA1B1377A}"/>
              </a:ext>
            </a:extLst>
          </p:cNvPr>
          <p:cNvSpPr>
            <a:spLocks noGrp="1"/>
          </p:cNvSpPr>
          <p:nvPr>
            <p:ph type="ftr" sz="quarter" idx="3"/>
          </p:nvPr>
        </p:nvSpPr>
        <p:spPr>
          <a:xfrm>
            <a:off x="7199712" y="6475413"/>
            <a:ext cx="1344214" cy="184666"/>
          </a:xfrm>
        </p:spPr>
        <p:txBody>
          <a:bodyPr/>
          <a:lstStyle/>
          <a:p>
            <a:pPr>
              <a:defRPr/>
            </a:pPr>
            <a:r>
              <a:rPr lang="da-DK" dirty="0"/>
              <a:t>Rakesh Taori (Phazr)</a:t>
            </a:r>
            <a:endParaRPr lang="en-US" dirty="0"/>
          </a:p>
        </p:txBody>
      </p:sp>
      <p:pic>
        <p:nvPicPr>
          <p:cNvPr id="5" name="Picture 4">
            <a:extLst>
              <a:ext uri="{FF2B5EF4-FFF2-40B4-BE49-F238E27FC236}">
                <a16:creationId xmlns:a16="http://schemas.microsoft.com/office/drawing/2014/main" id="{D4DA2EB6-FE2C-4F9D-BFB5-96A01EA2154F}"/>
              </a:ext>
            </a:extLst>
          </p:cNvPr>
          <p:cNvPicPr>
            <a:picLocks noChangeAspect="1"/>
          </p:cNvPicPr>
          <p:nvPr/>
        </p:nvPicPr>
        <p:blipFill>
          <a:blip r:embed="rId2"/>
          <a:stretch>
            <a:fillRect/>
          </a:stretch>
        </p:blipFill>
        <p:spPr>
          <a:xfrm>
            <a:off x="0" y="1752600"/>
            <a:ext cx="9144000" cy="4261104"/>
          </a:xfrm>
          <a:prstGeom prst="rect">
            <a:avLst/>
          </a:prstGeom>
        </p:spPr>
      </p:pic>
    </p:spTree>
    <p:extLst>
      <p:ext uri="{BB962C8B-B14F-4D97-AF65-F5344CB8AC3E}">
        <p14:creationId xmlns:p14="http://schemas.microsoft.com/office/powerpoint/2010/main" val="1294671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330798-D87E-494F-888D-A0ADD8958A60}"/>
              </a:ext>
            </a:extLst>
          </p:cNvPr>
          <p:cNvSpPr>
            <a:spLocks noGrp="1"/>
          </p:cNvSpPr>
          <p:nvPr>
            <p:ph type="title"/>
          </p:nvPr>
        </p:nvSpPr>
        <p:spPr/>
        <p:txBody>
          <a:bodyPr/>
          <a:lstStyle/>
          <a:p>
            <a:r>
              <a:rPr lang="en-US" dirty="0"/>
              <a:t>Connecting to Next Generation Core</a:t>
            </a:r>
          </a:p>
        </p:txBody>
      </p:sp>
      <p:sp>
        <p:nvSpPr>
          <p:cNvPr id="7" name="Text Placeholder 6">
            <a:extLst>
              <a:ext uri="{FF2B5EF4-FFF2-40B4-BE49-F238E27FC236}">
                <a16:creationId xmlns:a16="http://schemas.microsoft.com/office/drawing/2014/main" id="{64C8EC9B-8118-4E9D-932A-333C90EB7F4A}"/>
              </a:ext>
            </a:extLst>
          </p:cNvPr>
          <p:cNvSpPr>
            <a:spLocks noGrp="1"/>
          </p:cNvSpPr>
          <p:nvPr>
            <p:ph type="body" idx="1"/>
          </p:nvPr>
        </p:nvSpPr>
        <p:spPr/>
        <p:txBody>
          <a:bodyPr/>
          <a:lstStyle/>
          <a:p>
            <a:endParaRPr lang="en-US"/>
          </a:p>
        </p:txBody>
      </p:sp>
      <p:sp>
        <p:nvSpPr>
          <p:cNvPr id="8" name="Date Placeholder 1">
            <a:extLst>
              <a:ext uri="{FF2B5EF4-FFF2-40B4-BE49-F238E27FC236}">
                <a16:creationId xmlns:a16="http://schemas.microsoft.com/office/drawing/2014/main" id="{68413BA3-2E1E-46E7-8E89-26C817C1FCD0}"/>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10" name="Footer Placeholder 4">
            <a:extLst>
              <a:ext uri="{FF2B5EF4-FFF2-40B4-BE49-F238E27FC236}">
                <a16:creationId xmlns:a16="http://schemas.microsoft.com/office/drawing/2014/main" id="{9E5EF55D-90A8-4BF5-8E4F-6772CFEC86EE}"/>
              </a:ext>
            </a:extLst>
          </p:cNvPr>
          <p:cNvSpPr>
            <a:spLocks noGrp="1"/>
          </p:cNvSpPr>
          <p:nvPr>
            <p:ph type="ftr" sz="quarter" idx="3"/>
          </p:nvPr>
        </p:nvSpPr>
        <p:spPr>
          <a:xfrm>
            <a:off x="7199712" y="6475413"/>
            <a:ext cx="1344214" cy="184666"/>
          </a:xfrm>
        </p:spPr>
        <p:txBody>
          <a:bodyPr/>
          <a:lstStyle/>
          <a:p>
            <a:pPr>
              <a:defRPr/>
            </a:pPr>
            <a:r>
              <a:rPr lang="da-DK" dirty="0"/>
              <a:t>Rakesh Taori (Phazr)</a:t>
            </a:r>
            <a:endParaRPr lang="en-US" dirty="0"/>
          </a:p>
        </p:txBody>
      </p:sp>
    </p:spTree>
    <p:extLst>
      <p:ext uri="{BB962C8B-B14F-4D97-AF65-F5344CB8AC3E}">
        <p14:creationId xmlns:p14="http://schemas.microsoft.com/office/powerpoint/2010/main" val="852267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CBCC6A-E61D-4C76-B22C-4CCED7BA37D2}"/>
              </a:ext>
            </a:extLst>
          </p:cNvPr>
          <p:cNvSpPr>
            <a:spLocks noGrp="1"/>
          </p:cNvSpPr>
          <p:nvPr>
            <p:ph type="title"/>
          </p:nvPr>
        </p:nvSpPr>
        <p:spPr/>
        <p:txBody>
          <a:bodyPr/>
          <a:lstStyle/>
          <a:p>
            <a:r>
              <a:rPr lang="en-US" dirty="0"/>
              <a:t>Interworking with 3GPP core</a:t>
            </a:r>
          </a:p>
        </p:txBody>
      </p:sp>
      <p:sp>
        <p:nvSpPr>
          <p:cNvPr id="4" name="Date Placeholder 3">
            <a:extLst>
              <a:ext uri="{FF2B5EF4-FFF2-40B4-BE49-F238E27FC236}">
                <a16:creationId xmlns:a16="http://schemas.microsoft.com/office/drawing/2014/main" id="{8AB76CB9-BD06-4149-A251-B2B23B6723B9}"/>
              </a:ext>
            </a:extLst>
          </p:cNvPr>
          <p:cNvSpPr>
            <a:spLocks noGrp="1"/>
          </p:cNvSpPr>
          <p:nvPr>
            <p:ph type="dt" sz="half" idx="10"/>
          </p:nvPr>
        </p:nvSpPr>
        <p:spPr>
          <a:xfrm>
            <a:off x="696913" y="332601"/>
            <a:ext cx="1515479" cy="276999"/>
          </a:xfrm>
        </p:spPr>
        <p:txBody>
          <a:bodyPr/>
          <a:lstStyle/>
          <a:p>
            <a:pPr>
              <a:defRPr/>
            </a:pPr>
            <a:r>
              <a:rPr lang="en-US" dirty="0"/>
              <a:t>December 2017</a:t>
            </a:r>
          </a:p>
        </p:txBody>
      </p:sp>
      <p:sp>
        <p:nvSpPr>
          <p:cNvPr id="6" name="Footer Placeholder 4">
            <a:extLst>
              <a:ext uri="{FF2B5EF4-FFF2-40B4-BE49-F238E27FC236}">
                <a16:creationId xmlns:a16="http://schemas.microsoft.com/office/drawing/2014/main" id="{555DF0E1-F34F-4163-9470-1F2A01C8C11F}"/>
              </a:ext>
            </a:extLst>
          </p:cNvPr>
          <p:cNvSpPr>
            <a:spLocks noGrp="1"/>
          </p:cNvSpPr>
          <p:nvPr>
            <p:ph type="ftr" sz="quarter" idx="3"/>
          </p:nvPr>
        </p:nvSpPr>
        <p:spPr>
          <a:xfrm>
            <a:off x="7199712" y="6475413"/>
            <a:ext cx="1344214" cy="184666"/>
          </a:xfrm>
        </p:spPr>
        <p:txBody>
          <a:bodyPr/>
          <a:lstStyle/>
          <a:p>
            <a:pPr>
              <a:defRPr/>
            </a:pPr>
            <a:r>
              <a:rPr lang="da-DK" dirty="0"/>
              <a:t>Rakesh Taori (Phazr)</a:t>
            </a:r>
            <a:endParaRPr lang="en-US" dirty="0"/>
          </a:p>
        </p:txBody>
      </p:sp>
      <p:sp>
        <p:nvSpPr>
          <p:cNvPr id="9" name="Content Placeholder 17">
            <a:extLst>
              <a:ext uri="{FF2B5EF4-FFF2-40B4-BE49-F238E27FC236}">
                <a16:creationId xmlns:a16="http://schemas.microsoft.com/office/drawing/2014/main" id="{FB45235C-4B27-4B41-B693-77D04AEA8A97}"/>
              </a:ext>
            </a:extLst>
          </p:cNvPr>
          <p:cNvSpPr txBox="1">
            <a:spLocks/>
          </p:cNvSpPr>
          <p:nvPr/>
        </p:nvSpPr>
        <p:spPr bwMode="auto">
          <a:xfrm>
            <a:off x="457200" y="4928821"/>
            <a:ext cx="8382000" cy="1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285750" indent="-285750">
              <a:defRPr sz="1800"/>
            </a:pPr>
            <a:r>
              <a:rPr lang="en-US" sz="1800" b="0" kern="0" dirty="0">
                <a:latin typeface="Arial" panose="020B0604020202020204" pitchFamily="34" charset="0"/>
                <a:cs typeface="Arial" panose="020B0604020202020204" pitchFamily="34" charset="0"/>
              </a:rPr>
              <a:t>WLAN APs connects to the NG-Core through N3IWF (Inter-Working Function) as Non-3GPP access</a:t>
            </a:r>
          </a:p>
          <a:p>
            <a:pPr marL="285750" indent="-285750">
              <a:defRPr sz="1800"/>
            </a:pPr>
            <a:r>
              <a:rPr lang="en-US" sz="1800" b="0" kern="0" dirty="0">
                <a:latin typeface="Arial" panose="020B0604020202020204" pitchFamily="34" charset="0"/>
                <a:cs typeface="Arial" panose="020B0604020202020204" pitchFamily="34" charset="0"/>
              </a:rPr>
              <a:t>Secure tunnel(s) are established between the UE and N3IWF so that control-plane and user-plane exchange between the UE and the 5G Core Network is done securely over untrusted non-3GPP access.</a:t>
            </a:r>
          </a:p>
        </p:txBody>
      </p:sp>
      <p:pic>
        <p:nvPicPr>
          <p:cNvPr id="11" name="Picture 10">
            <a:extLst>
              <a:ext uri="{FF2B5EF4-FFF2-40B4-BE49-F238E27FC236}">
                <a16:creationId xmlns:a16="http://schemas.microsoft.com/office/drawing/2014/main" id="{D08999D5-1472-4E41-8A2D-9232588D742C}"/>
              </a:ext>
            </a:extLst>
          </p:cNvPr>
          <p:cNvPicPr>
            <a:picLocks noChangeAspect="1"/>
          </p:cNvPicPr>
          <p:nvPr/>
        </p:nvPicPr>
        <p:blipFill>
          <a:blip r:embed="rId2"/>
          <a:stretch>
            <a:fillRect/>
          </a:stretch>
        </p:blipFill>
        <p:spPr>
          <a:xfrm>
            <a:off x="533400" y="1600200"/>
            <a:ext cx="5264907" cy="3276600"/>
          </a:xfrm>
          <a:prstGeom prst="rect">
            <a:avLst/>
          </a:prstGeom>
          <a:ln>
            <a:solidFill>
              <a:schemeClr val="accent1"/>
            </a:solidFill>
          </a:ln>
        </p:spPr>
      </p:pic>
      <p:sp>
        <p:nvSpPr>
          <p:cNvPr id="13" name="TextBox 12">
            <a:extLst>
              <a:ext uri="{FF2B5EF4-FFF2-40B4-BE49-F238E27FC236}">
                <a16:creationId xmlns:a16="http://schemas.microsoft.com/office/drawing/2014/main" id="{9EBE39CA-594F-45A3-ACFA-9223F735FCBA}"/>
              </a:ext>
            </a:extLst>
          </p:cNvPr>
          <p:cNvSpPr txBox="1"/>
          <p:nvPr/>
        </p:nvSpPr>
        <p:spPr>
          <a:xfrm>
            <a:off x="3657600" y="4251713"/>
            <a:ext cx="54102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800" b="0" dirty="0">
                <a:latin typeface="Arial" panose="020B0604020202020204" pitchFamily="34" charset="0"/>
                <a:cs typeface="Arial" panose="020B0604020202020204" pitchFamily="34" charset="0"/>
              </a:rPr>
              <a:t>N3IWF = Inter-Working Function</a:t>
            </a:r>
          </a:p>
          <a:p>
            <a:r>
              <a:rPr lang="en-US" sz="800" b="0" dirty="0" err="1">
                <a:latin typeface="Arial" panose="020B0604020202020204" pitchFamily="34" charset="0"/>
                <a:cs typeface="Arial" panose="020B0604020202020204" pitchFamily="34" charset="0"/>
              </a:rPr>
              <a:t>NWu</a:t>
            </a:r>
            <a:r>
              <a:rPr lang="en-US" sz="800" b="0" dirty="0">
                <a:latin typeface="Arial" panose="020B0604020202020204" pitchFamily="34" charset="0"/>
                <a:cs typeface="Arial" panose="020B0604020202020204" pitchFamily="34" charset="0"/>
              </a:rPr>
              <a:t> = Reference point between the UE and N3IWF for establishing secure tunnel(s) between the UE and N3IWF </a:t>
            </a:r>
          </a:p>
          <a:p>
            <a:r>
              <a:rPr lang="en-US" sz="800" b="0" dirty="0">
                <a:latin typeface="Arial" panose="020B0604020202020204" pitchFamily="34" charset="0"/>
                <a:cs typeface="Arial" panose="020B0604020202020204" pitchFamily="34" charset="0"/>
              </a:rPr>
              <a:t>Y1 = Reference point between the UE and the non-3GPP access (e.g. WLAN)</a:t>
            </a:r>
          </a:p>
          <a:p>
            <a:r>
              <a:rPr lang="en-US" sz="800" b="0" dirty="0">
                <a:latin typeface="Arial" panose="020B0604020202020204" pitchFamily="34" charset="0"/>
                <a:cs typeface="Arial" panose="020B0604020202020204" pitchFamily="34" charset="0"/>
              </a:rPr>
              <a:t>Y2 = Reference point between the Non-3GPP access and the N3IWF for the transport of </a:t>
            </a:r>
            <a:r>
              <a:rPr lang="en-US" sz="800" b="0" dirty="0" err="1">
                <a:latin typeface="Arial" panose="020B0604020202020204" pitchFamily="34" charset="0"/>
                <a:cs typeface="Arial" panose="020B0604020202020204" pitchFamily="34" charset="0"/>
              </a:rPr>
              <a:t>NWu</a:t>
            </a:r>
            <a:r>
              <a:rPr lang="en-US" sz="800" b="0" dirty="0">
                <a:latin typeface="Arial" panose="020B0604020202020204" pitchFamily="34" charset="0"/>
                <a:cs typeface="Arial" panose="020B0604020202020204" pitchFamily="34" charset="0"/>
              </a:rPr>
              <a:t> traffic</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53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A7ADA8-AAF2-4DC7-9F91-E414B03EACE3}"/>
              </a:ext>
            </a:extLst>
          </p:cNvPr>
          <p:cNvSpPr>
            <a:spLocks noGrp="1"/>
          </p:cNvSpPr>
          <p:nvPr>
            <p:ph type="title"/>
          </p:nvPr>
        </p:nvSpPr>
        <p:spPr/>
        <p:txBody>
          <a:bodyPr/>
          <a:lstStyle/>
          <a:p>
            <a:r>
              <a:rPr lang="en-US" dirty="0"/>
              <a:t>AANI-SC Work scope </a:t>
            </a:r>
            <a:br>
              <a:rPr lang="en-US" dirty="0"/>
            </a:br>
            <a:r>
              <a:rPr lang="en-US" dirty="0"/>
              <a:t>Related to the ITU-R submission</a:t>
            </a:r>
          </a:p>
        </p:txBody>
      </p:sp>
      <p:sp>
        <p:nvSpPr>
          <p:cNvPr id="4" name="Date Placeholder 3">
            <a:extLst>
              <a:ext uri="{FF2B5EF4-FFF2-40B4-BE49-F238E27FC236}">
                <a16:creationId xmlns:a16="http://schemas.microsoft.com/office/drawing/2014/main" id="{B6F0165B-0306-4B67-BC43-F2F53C521E31}"/>
              </a:ext>
            </a:extLst>
          </p:cNvPr>
          <p:cNvSpPr>
            <a:spLocks noGrp="1"/>
          </p:cNvSpPr>
          <p:nvPr>
            <p:ph type="dt" sz="half" idx="10"/>
          </p:nvPr>
        </p:nvSpPr>
        <p:spPr/>
        <p:txBody>
          <a:bodyPr/>
          <a:lstStyle/>
          <a:p>
            <a:pPr>
              <a:defRPr/>
            </a:pPr>
            <a:r>
              <a:rPr lang="en-US"/>
              <a:t>December 2017</a:t>
            </a:r>
            <a:endParaRPr lang="en-US" dirty="0"/>
          </a:p>
        </p:txBody>
      </p:sp>
      <p:sp>
        <p:nvSpPr>
          <p:cNvPr id="5" name="Footer Placeholder 4">
            <a:extLst>
              <a:ext uri="{FF2B5EF4-FFF2-40B4-BE49-F238E27FC236}">
                <a16:creationId xmlns:a16="http://schemas.microsoft.com/office/drawing/2014/main" id="{E29CB8B3-5F5C-40D0-887D-95C9ACB1BC5C}"/>
              </a:ext>
            </a:extLst>
          </p:cNvPr>
          <p:cNvSpPr>
            <a:spLocks noGrp="1"/>
          </p:cNvSpPr>
          <p:nvPr>
            <p:ph type="ftr" sz="quarter" idx="3"/>
          </p:nvPr>
        </p:nvSpPr>
        <p:spPr/>
        <p:txBody>
          <a:bodyPr/>
          <a:lstStyle/>
          <a:p>
            <a:pPr>
              <a:defRPr/>
            </a:pPr>
            <a:r>
              <a:rPr lang="da-DK"/>
              <a:t>Rakesh Taori (Phazr Inc.)</a:t>
            </a:r>
            <a:endParaRPr lang="en-US" dirty="0"/>
          </a:p>
        </p:txBody>
      </p:sp>
      <p:sp>
        <p:nvSpPr>
          <p:cNvPr id="7" name="Content Placeholder 6">
            <a:extLst>
              <a:ext uri="{FF2B5EF4-FFF2-40B4-BE49-F238E27FC236}">
                <a16:creationId xmlns:a16="http://schemas.microsoft.com/office/drawing/2014/main" id="{FE38FBAC-DAF9-4BA0-9E99-475EF1408179}"/>
              </a:ext>
            </a:extLst>
          </p:cNvPr>
          <p:cNvSpPr>
            <a:spLocks noGrp="1"/>
          </p:cNvSpPr>
          <p:nvPr>
            <p:ph idx="1"/>
          </p:nvPr>
        </p:nvSpPr>
        <p:spPr>
          <a:xfrm>
            <a:off x="685800" y="2135187"/>
            <a:ext cx="7772400" cy="609600"/>
          </a:xfrm>
        </p:spPr>
        <p:txBody>
          <a:bodyPr/>
          <a:lstStyle/>
          <a:p>
            <a:r>
              <a:rPr lang="en-US" sz="1600" dirty="0"/>
              <a:t>The following Motion, that passed in the Nov 2017 meeting, prescribed the scope of the work that the AANI SC was invited to carry out</a:t>
            </a:r>
          </a:p>
        </p:txBody>
      </p:sp>
      <p:pic>
        <p:nvPicPr>
          <p:cNvPr id="9" name="Picture 8">
            <a:extLst>
              <a:ext uri="{FF2B5EF4-FFF2-40B4-BE49-F238E27FC236}">
                <a16:creationId xmlns:a16="http://schemas.microsoft.com/office/drawing/2014/main" id="{B9368282-46BF-41FB-A9D6-B37B375FA8D4}"/>
              </a:ext>
            </a:extLst>
          </p:cNvPr>
          <p:cNvPicPr>
            <a:picLocks noChangeAspect="1"/>
          </p:cNvPicPr>
          <p:nvPr/>
        </p:nvPicPr>
        <p:blipFill>
          <a:blip r:embed="rId2"/>
          <a:stretch>
            <a:fillRect/>
          </a:stretch>
        </p:blipFill>
        <p:spPr>
          <a:xfrm>
            <a:off x="1295400" y="3048000"/>
            <a:ext cx="6822883" cy="3124200"/>
          </a:xfrm>
          <a:prstGeom prst="rect">
            <a:avLst/>
          </a:prstGeom>
          <a:ln>
            <a:solidFill>
              <a:schemeClr val="accent2"/>
            </a:solidFill>
          </a:ln>
          <a:effectLst>
            <a:glow rad="63500">
              <a:schemeClr val="accent2">
                <a:satMod val="175000"/>
                <a:alpha val="40000"/>
              </a:schemeClr>
            </a:glow>
          </a:effectLst>
        </p:spPr>
      </p:pic>
    </p:spTree>
    <p:extLst>
      <p:ext uri="{BB962C8B-B14F-4D97-AF65-F5344CB8AC3E}">
        <p14:creationId xmlns:p14="http://schemas.microsoft.com/office/powerpoint/2010/main" val="135475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7AED5E-14E7-4F87-AD5D-F8FB9AB1B74A}"/>
              </a:ext>
            </a:extLst>
          </p:cNvPr>
          <p:cNvSpPr>
            <a:spLocks noGrp="1"/>
          </p:cNvSpPr>
          <p:nvPr>
            <p:ph idx="1"/>
          </p:nvPr>
        </p:nvSpPr>
        <p:spPr/>
        <p:txBody>
          <a:bodyPr/>
          <a:lstStyle/>
          <a:p>
            <a:r>
              <a:rPr lang="en-US" sz="2000" dirty="0"/>
              <a:t>Based on email discussions and contributions to the AANI SC (contribution 11-17/1844r0 in particular), the group determined that:</a:t>
            </a:r>
          </a:p>
          <a:p>
            <a:pPr lvl="1"/>
            <a:r>
              <a:rPr lang="en-US" sz="1800" dirty="0"/>
              <a:t>A submission of the magnitude originally suggested in the Nov Plenary (i.e. Filling the Initial Draft templates along with a self Evaluation) is not expected, and therefore not necessary.</a:t>
            </a:r>
          </a:p>
          <a:p>
            <a:r>
              <a:rPr lang="en-US" sz="2000" dirty="0"/>
              <a:t>It was considered beneficial to submit a document that would:</a:t>
            </a:r>
          </a:p>
          <a:p>
            <a:pPr lvl="1"/>
            <a:r>
              <a:rPr lang="en-US" sz="1800" dirty="0"/>
              <a:t>Inform the ITU-R/WP-5D members that IEEE 802 will submit a (S)RIT as a candidate IMT-2020 technology</a:t>
            </a:r>
          </a:p>
          <a:p>
            <a:pPr lvl="1"/>
            <a:r>
              <a:rPr lang="en-US" sz="1800" dirty="0"/>
              <a:t>Provide a high level overview of the IEEE 802 proposal.</a:t>
            </a:r>
          </a:p>
          <a:p>
            <a:pPr lvl="1"/>
            <a:r>
              <a:rPr lang="en-US" sz="1800" dirty="0"/>
              <a:t>Provide a high-level time line of partial submissions leading to a fully compliant submission by the June 2019 IMT-2020 submission deadline</a:t>
            </a:r>
          </a:p>
          <a:p>
            <a:pPr lvl="1"/>
            <a:endParaRPr lang="en-US" sz="1800" dirty="0"/>
          </a:p>
          <a:p>
            <a:pPr marL="0" indent="0">
              <a:buNone/>
            </a:pPr>
            <a:endParaRPr lang="en-US" sz="2000" dirty="0"/>
          </a:p>
        </p:txBody>
      </p:sp>
      <p:sp>
        <p:nvSpPr>
          <p:cNvPr id="3" name="Title 2">
            <a:extLst>
              <a:ext uri="{FF2B5EF4-FFF2-40B4-BE49-F238E27FC236}">
                <a16:creationId xmlns:a16="http://schemas.microsoft.com/office/drawing/2014/main" id="{77D2620A-39FD-4917-892A-9D170082D6C7}"/>
              </a:ext>
            </a:extLst>
          </p:cNvPr>
          <p:cNvSpPr>
            <a:spLocks noGrp="1"/>
          </p:cNvSpPr>
          <p:nvPr>
            <p:ph type="title"/>
          </p:nvPr>
        </p:nvSpPr>
        <p:spPr/>
        <p:txBody>
          <a:bodyPr/>
          <a:lstStyle/>
          <a:p>
            <a:r>
              <a:rPr lang="en-US" dirty="0"/>
              <a:t>AANI SC Scope Discussion Summary</a:t>
            </a:r>
          </a:p>
        </p:txBody>
      </p:sp>
      <p:sp>
        <p:nvSpPr>
          <p:cNvPr id="4" name="Date Placeholder 3">
            <a:extLst>
              <a:ext uri="{FF2B5EF4-FFF2-40B4-BE49-F238E27FC236}">
                <a16:creationId xmlns:a16="http://schemas.microsoft.com/office/drawing/2014/main" id="{D8E79440-EB30-48E0-8731-7249B42AE934}"/>
              </a:ext>
            </a:extLst>
          </p:cNvPr>
          <p:cNvSpPr>
            <a:spLocks noGrp="1"/>
          </p:cNvSpPr>
          <p:nvPr>
            <p:ph type="dt" sz="half" idx="10"/>
          </p:nvPr>
        </p:nvSpPr>
        <p:spPr/>
        <p:txBody>
          <a:bodyPr/>
          <a:lstStyle/>
          <a:p>
            <a:pPr>
              <a:defRPr/>
            </a:pPr>
            <a:r>
              <a:rPr lang="en-US"/>
              <a:t>December 2017</a:t>
            </a:r>
            <a:endParaRPr lang="en-US" dirty="0"/>
          </a:p>
        </p:txBody>
      </p:sp>
      <p:sp>
        <p:nvSpPr>
          <p:cNvPr id="5" name="Footer Placeholder 4">
            <a:extLst>
              <a:ext uri="{FF2B5EF4-FFF2-40B4-BE49-F238E27FC236}">
                <a16:creationId xmlns:a16="http://schemas.microsoft.com/office/drawing/2014/main" id="{C37E877F-0610-4A50-A18D-B23395E98D95}"/>
              </a:ext>
            </a:extLst>
          </p:cNvPr>
          <p:cNvSpPr>
            <a:spLocks noGrp="1"/>
          </p:cNvSpPr>
          <p:nvPr>
            <p:ph type="ftr" sz="quarter" idx="3"/>
          </p:nvPr>
        </p:nvSpPr>
        <p:spPr/>
        <p:txBody>
          <a:bodyPr/>
          <a:lstStyle/>
          <a:p>
            <a:pPr>
              <a:defRPr/>
            </a:pPr>
            <a:r>
              <a:rPr lang="da-DK"/>
              <a:t>Rakesh Taori (Phazr Inc.)</a:t>
            </a:r>
            <a:endParaRPr lang="en-US" dirty="0"/>
          </a:p>
        </p:txBody>
      </p:sp>
    </p:spTree>
    <p:extLst>
      <p:ext uri="{BB962C8B-B14F-4D97-AF65-F5344CB8AC3E}">
        <p14:creationId xmlns:p14="http://schemas.microsoft.com/office/powerpoint/2010/main" val="1549242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DB3818-46FB-40C3-8D83-46CF7591A774}"/>
              </a:ext>
            </a:extLst>
          </p:cNvPr>
          <p:cNvSpPr>
            <a:spLocks noGrp="1"/>
          </p:cNvSpPr>
          <p:nvPr>
            <p:ph idx="1"/>
          </p:nvPr>
        </p:nvSpPr>
        <p:spPr>
          <a:xfrm>
            <a:off x="685800" y="1981200"/>
            <a:ext cx="7772400" cy="3276600"/>
          </a:xfrm>
        </p:spPr>
        <p:txBody>
          <a:bodyPr/>
          <a:lstStyle/>
          <a:p>
            <a:r>
              <a:rPr lang="en-US" dirty="0"/>
              <a:t>AANI SC discussed that it would be beneficial to:</a:t>
            </a:r>
          </a:p>
          <a:p>
            <a:pPr lvl="1">
              <a:buFont typeface="Arial" charset="0"/>
              <a:buChar char="•"/>
            </a:pPr>
            <a:r>
              <a:rPr lang="en-US" dirty="0"/>
              <a:t>Review the content of the various ITU-R documents relevant for the final submission in July 2019</a:t>
            </a:r>
          </a:p>
          <a:p>
            <a:pPr lvl="1">
              <a:buFont typeface="Arial" charset="0"/>
              <a:buChar char="•"/>
            </a:pPr>
            <a:r>
              <a:rPr lang="en-US" dirty="0"/>
              <a:t>Discuss and determine set of IEEE 802.11 technologies that will satisfy the full set of IMT-2020 requirements</a:t>
            </a:r>
          </a:p>
          <a:p>
            <a:pPr lvl="1">
              <a:buFont typeface="Arial" charset="0"/>
              <a:buChar char="•"/>
            </a:pPr>
            <a:r>
              <a:rPr lang="en-US" dirty="0"/>
              <a:t>Carry out work to ascertain the feasibility of qualifying for IMT-2020, which requires five test environments for 3 different usage scenarios</a:t>
            </a:r>
          </a:p>
        </p:txBody>
      </p:sp>
      <p:sp>
        <p:nvSpPr>
          <p:cNvPr id="3" name="Title 2">
            <a:extLst>
              <a:ext uri="{FF2B5EF4-FFF2-40B4-BE49-F238E27FC236}">
                <a16:creationId xmlns:a16="http://schemas.microsoft.com/office/drawing/2014/main" id="{3D310669-C46E-4F6E-83EB-8B2AFBDA0A97}"/>
              </a:ext>
            </a:extLst>
          </p:cNvPr>
          <p:cNvSpPr>
            <a:spLocks noGrp="1"/>
          </p:cNvSpPr>
          <p:nvPr>
            <p:ph type="title"/>
          </p:nvPr>
        </p:nvSpPr>
        <p:spPr/>
        <p:txBody>
          <a:bodyPr/>
          <a:lstStyle/>
          <a:p>
            <a:r>
              <a:rPr lang="en-US" dirty="0"/>
              <a:t>AANI SC Scope Discussion Summary (2)</a:t>
            </a:r>
          </a:p>
        </p:txBody>
      </p:sp>
      <p:sp>
        <p:nvSpPr>
          <p:cNvPr id="4" name="Date Placeholder 3">
            <a:extLst>
              <a:ext uri="{FF2B5EF4-FFF2-40B4-BE49-F238E27FC236}">
                <a16:creationId xmlns:a16="http://schemas.microsoft.com/office/drawing/2014/main" id="{30C47034-C8B9-45BC-94AA-74D732769078}"/>
              </a:ext>
            </a:extLst>
          </p:cNvPr>
          <p:cNvSpPr>
            <a:spLocks noGrp="1"/>
          </p:cNvSpPr>
          <p:nvPr>
            <p:ph type="dt" sz="half" idx="10"/>
          </p:nvPr>
        </p:nvSpPr>
        <p:spPr/>
        <p:txBody>
          <a:bodyPr/>
          <a:lstStyle/>
          <a:p>
            <a:pPr>
              <a:defRPr/>
            </a:pPr>
            <a:r>
              <a:rPr lang="en-US"/>
              <a:t>December 2017</a:t>
            </a:r>
            <a:endParaRPr lang="en-US" dirty="0"/>
          </a:p>
        </p:txBody>
      </p:sp>
      <p:sp>
        <p:nvSpPr>
          <p:cNvPr id="5" name="Footer Placeholder 4">
            <a:extLst>
              <a:ext uri="{FF2B5EF4-FFF2-40B4-BE49-F238E27FC236}">
                <a16:creationId xmlns:a16="http://schemas.microsoft.com/office/drawing/2014/main" id="{E0248E05-2D09-4294-901A-2866931D886C}"/>
              </a:ext>
            </a:extLst>
          </p:cNvPr>
          <p:cNvSpPr>
            <a:spLocks noGrp="1"/>
          </p:cNvSpPr>
          <p:nvPr>
            <p:ph type="ftr" sz="quarter" idx="3"/>
          </p:nvPr>
        </p:nvSpPr>
        <p:spPr/>
        <p:txBody>
          <a:bodyPr/>
          <a:lstStyle/>
          <a:p>
            <a:pPr>
              <a:defRPr/>
            </a:pPr>
            <a:r>
              <a:rPr lang="da-DK"/>
              <a:t>Rakesh Taori (Phazr Inc.)</a:t>
            </a:r>
            <a:endParaRPr lang="en-US" dirty="0"/>
          </a:p>
        </p:txBody>
      </p:sp>
      <p:pic>
        <p:nvPicPr>
          <p:cNvPr id="6" name="Picture 5">
            <a:extLst>
              <a:ext uri="{FF2B5EF4-FFF2-40B4-BE49-F238E27FC236}">
                <a16:creationId xmlns:a16="http://schemas.microsoft.com/office/drawing/2014/main" id="{633283E7-F682-4710-8E98-2CE927062151}"/>
              </a:ext>
            </a:extLst>
          </p:cNvPr>
          <p:cNvPicPr>
            <a:picLocks noChangeAspect="1"/>
          </p:cNvPicPr>
          <p:nvPr/>
        </p:nvPicPr>
        <p:blipFill>
          <a:blip r:embed="rId2"/>
          <a:stretch>
            <a:fillRect/>
          </a:stretch>
        </p:blipFill>
        <p:spPr>
          <a:xfrm>
            <a:off x="2658208" y="4648200"/>
            <a:ext cx="5791200" cy="1729126"/>
          </a:xfrm>
          <a:prstGeom prst="rect">
            <a:avLst/>
          </a:prstGeom>
          <a:ln>
            <a:solidFill>
              <a:schemeClr val="accent2"/>
            </a:solidFill>
          </a:ln>
        </p:spPr>
      </p:pic>
    </p:spTree>
    <p:extLst>
      <p:ext uri="{BB962C8B-B14F-4D97-AF65-F5344CB8AC3E}">
        <p14:creationId xmlns:p14="http://schemas.microsoft.com/office/powerpoint/2010/main" val="277132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3CD023-547E-4CC2-AE57-0AAFD3455F54}"/>
              </a:ext>
            </a:extLst>
          </p:cNvPr>
          <p:cNvSpPr>
            <a:spLocks noGrp="1"/>
          </p:cNvSpPr>
          <p:nvPr>
            <p:ph type="title"/>
          </p:nvPr>
        </p:nvSpPr>
        <p:spPr/>
        <p:txBody>
          <a:bodyPr/>
          <a:lstStyle/>
          <a:p>
            <a:r>
              <a:rPr lang="en-US" dirty="0"/>
              <a:t>AANI-SC reviewed the WP-5D Documents related to IMT-2020 Submission Process</a:t>
            </a:r>
          </a:p>
        </p:txBody>
      </p:sp>
      <p:sp>
        <p:nvSpPr>
          <p:cNvPr id="4" name="Date Placeholder 3">
            <a:extLst>
              <a:ext uri="{FF2B5EF4-FFF2-40B4-BE49-F238E27FC236}">
                <a16:creationId xmlns:a16="http://schemas.microsoft.com/office/drawing/2014/main" id="{D98410F1-7FD7-4FFE-A665-D57F38D3A4D0}"/>
              </a:ext>
            </a:extLst>
          </p:cNvPr>
          <p:cNvSpPr>
            <a:spLocks noGrp="1"/>
          </p:cNvSpPr>
          <p:nvPr>
            <p:ph type="dt" sz="half" idx="10"/>
          </p:nvPr>
        </p:nvSpPr>
        <p:spPr/>
        <p:txBody>
          <a:bodyPr/>
          <a:lstStyle/>
          <a:p>
            <a:pPr>
              <a:defRPr/>
            </a:pPr>
            <a:r>
              <a:rPr lang="en-US"/>
              <a:t>December 2017</a:t>
            </a:r>
            <a:endParaRPr lang="en-US" dirty="0"/>
          </a:p>
        </p:txBody>
      </p:sp>
      <p:pic>
        <p:nvPicPr>
          <p:cNvPr id="6" name="Picture 5">
            <a:extLst>
              <a:ext uri="{FF2B5EF4-FFF2-40B4-BE49-F238E27FC236}">
                <a16:creationId xmlns:a16="http://schemas.microsoft.com/office/drawing/2014/main" id="{83585ABD-B10E-4210-B380-90A08F55F13B}"/>
              </a:ext>
            </a:extLst>
          </p:cNvPr>
          <p:cNvPicPr>
            <a:picLocks noChangeAspect="1"/>
          </p:cNvPicPr>
          <p:nvPr/>
        </p:nvPicPr>
        <p:blipFill>
          <a:blip r:embed="rId2"/>
          <a:stretch>
            <a:fillRect/>
          </a:stretch>
        </p:blipFill>
        <p:spPr>
          <a:xfrm>
            <a:off x="60496" y="2762033"/>
            <a:ext cx="2812560" cy="1495025"/>
          </a:xfrm>
          <a:prstGeom prst="rect">
            <a:avLst/>
          </a:prstGeom>
          <a:ln w="19050">
            <a:solidFill>
              <a:schemeClr val="accent2"/>
            </a:solidFill>
          </a:ln>
        </p:spPr>
      </p:pic>
      <p:pic>
        <p:nvPicPr>
          <p:cNvPr id="7" name="Picture 6">
            <a:extLst>
              <a:ext uri="{FF2B5EF4-FFF2-40B4-BE49-F238E27FC236}">
                <a16:creationId xmlns:a16="http://schemas.microsoft.com/office/drawing/2014/main" id="{6605F122-B0E5-484D-B416-7DE29ACC89B9}"/>
              </a:ext>
            </a:extLst>
          </p:cNvPr>
          <p:cNvPicPr>
            <a:picLocks noChangeAspect="1"/>
          </p:cNvPicPr>
          <p:nvPr/>
        </p:nvPicPr>
        <p:blipFill>
          <a:blip r:embed="rId3"/>
          <a:stretch>
            <a:fillRect/>
          </a:stretch>
        </p:blipFill>
        <p:spPr>
          <a:xfrm>
            <a:off x="2971800" y="2762814"/>
            <a:ext cx="2971800" cy="1491279"/>
          </a:xfrm>
          <a:prstGeom prst="rect">
            <a:avLst/>
          </a:prstGeom>
          <a:ln w="19050">
            <a:solidFill>
              <a:schemeClr val="accent2"/>
            </a:solidFill>
          </a:ln>
        </p:spPr>
      </p:pic>
      <p:pic>
        <p:nvPicPr>
          <p:cNvPr id="8" name="Picture 7">
            <a:extLst>
              <a:ext uri="{FF2B5EF4-FFF2-40B4-BE49-F238E27FC236}">
                <a16:creationId xmlns:a16="http://schemas.microsoft.com/office/drawing/2014/main" id="{B8E51730-6C5F-47C4-8071-D610AD06CAA6}"/>
              </a:ext>
            </a:extLst>
          </p:cNvPr>
          <p:cNvPicPr>
            <a:picLocks noChangeAspect="1"/>
          </p:cNvPicPr>
          <p:nvPr/>
        </p:nvPicPr>
        <p:blipFill>
          <a:blip r:embed="rId4"/>
          <a:stretch>
            <a:fillRect/>
          </a:stretch>
        </p:blipFill>
        <p:spPr>
          <a:xfrm>
            <a:off x="6044224" y="2751681"/>
            <a:ext cx="3005088" cy="1498016"/>
          </a:xfrm>
          <a:prstGeom prst="rect">
            <a:avLst/>
          </a:prstGeom>
          <a:ln w="19050">
            <a:solidFill>
              <a:schemeClr val="accent2"/>
            </a:solidFill>
          </a:ln>
        </p:spPr>
      </p:pic>
      <p:sp>
        <p:nvSpPr>
          <p:cNvPr id="9" name="TextBox 8">
            <a:extLst>
              <a:ext uri="{FF2B5EF4-FFF2-40B4-BE49-F238E27FC236}">
                <a16:creationId xmlns:a16="http://schemas.microsoft.com/office/drawing/2014/main" id="{06D5E85B-9A38-4CA9-BF6C-B31AA70728D0}"/>
              </a:ext>
            </a:extLst>
          </p:cNvPr>
          <p:cNvSpPr txBox="1"/>
          <p:nvPr/>
        </p:nvSpPr>
        <p:spPr>
          <a:xfrm>
            <a:off x="60496" y="2219333"/>
            <a:ext cx="2812560" cy="369332"/>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800" b="0" dirty="0">
                <a:latin typeface="Arial" panose="020B0604020202020204" pitchFamily="34" charset="0"/>
                <a:cs typeface="Arial" panose="020B0604020202020204" pitchFamily="34" charset="0"/>
              </a:rPr>
              <a:t>ITU-R Document 5/40-E</a:t>
            </a:r>
          </a:p>
        </p:txBody>
      </p:sp>
      <p:sp>
        <p:nvSpPr>
          <p:cNvPr id="11" name="TextBox 10">
            <a:extLst>
              <a:ext uri="{FF2B5EF4-FFF2-40B4-BE49-F238E27FC236}">
                <a16:creationId xmlns:a16="http://schemas.microsoft.com/office/drawing/2014/main" id="{6EEEAC55-1756-401B-B973-5A571585DEFC}"/>
              </a:ext>
            </a:extLst>
          </p:cNvPr>
          <p:cNvSpPr txBox="1"/>
          <p:nvPr/>
        </p:nvSpPr>
        <p:spPr>
          <a:xfrm>
            <a:off x="2971800" y="2219333"/>
            <a:ext cx="2971800" cy="369332"/>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800" b="0" dirty="0">
                <a:latin typeface="Arial" panose="020B0604020202020204" pitchFamily="34" charset="0"/>
                <a:cs typeface="Arial" panose="020B0604020202020204" pitchFamily="34" charset="0"/>
              </a:rPr>
              <a:t>ITU-R Document 5/56-E</a:t>
            </a:r>
          </a:p>
        </p:txBody>
      </p:sp>
      <p:sp>
        <p:nvSpPr>
          <p:cNvPr id="12" name="TextBox 11">
            <a:extLst>
              <a:ext uri="{FF2B5EF4-FFF2-40B4-BE49-F238E27FC236}">
                <a16:creationId xmlns:a16="http://schemas.microsoft.com/office/drawing/2014/main" id="{EE641E52-A666-4B14-881B-23D805FB060C}"/>
              </a:ext>
            </a:extLst>
          </p:cNvPr>
          <p:cNvSpPr txBox="1"/>
          <p:nvPr/>
        </p:nvSpPr>
        <p:spPr>
          <a:xfrm>
            <a:off x="6042344" y="2219333"/>
            <a:ext cx="3009752" cy="369332"/>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800" b="0" dirty="0">
                <a:latin typeface="Arial" panose="020B0604020202020204" pitchFamily="34" charset="0"/>
                <a:cs typeface="Arial" panose="020B0604020202020204" pitchFamily="34" charset="0"/>
              </a:rPr>
              <a:t>ITU-R Document 5/57-E</a:t>
            </a:r>
          </a:p>
        </p:txBody>
      </p:sp>
      <p:sp>
        <p:nvSpPr>
          <p:cNvPr id="13" name="TextBox 12">
            <a:extLst>
              <a:ext uri="{FF2B5EF4-FFF2-40B4-BE49-F238E27FC236}">
                <a16:creationId xmlns:a16="http://schemas.microsoft.com/office/drawing/2014/main" id="{75AB0D7E-259D-4692-A3B1-95F4DD000E5C}"/>
              </a:ext>
            </a:extLst>
          </p:cNvPr>
          <p:cNvSpPr txBox="1"/>
          <p:nvPr/>
        </p:nvSpPr>
        <p:spPr>
          <a:xfrm>
            <a:off x="60496" y="4439018"/>
            <a:ext cx="281256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0" dirty="0">
                <a:latin typeface="Arial" panose="020B0604020202020204" pitchFamily="34" charset="0"/>
                <a:cs typeface="Arial" panose="020B0604020202020204" pitchFamily="34" charset="0"/>
              </a:rPr>
              <a:t>Min. Tech. Perf. Requirements Document</a:t>
            </a:r>
          </a:p>
        </p:txBody>
      </p:sp>
      <p:sp>
        <p:nvSpPr>
          <p:cNvPr id="14" name="TextBox 13">
            <a:extLst>
              <a:ext uri="{FF2B5EF4-FFF2-40B4-BE49-F238E27FC236}">
                <a16:creationId xmlns:a16="http://schemas.microsoft.com/office/drawing/2014/main" id="{6F7322B4-010D-47E7-9870-4AB24BF8258D}"/>
              </a:ext>
            </a:extLst>
          </p:cNvPr>
          <p:cNvSpPr txBox="1"/>
          <p:nvPr/>
        </p:nvSpPr>
        <p:spPr>
          <a:xfrm>
            <a:off x="2971800" y="4428242"/>
            <a:ext cx="29718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0" dirty="0">
                <a:latin typeface="Arial" panose="020B0604020202020204" pitchFamily="34" charset="0"/>
                <a:cs typeface="Arial" panose="020B0604020202020204" pitchFamily="34" charset="0"/>
              </a:rPr>
              <a:t>Submission Guidelines Document</a:t>
            </a:r>
          </a:p>
        </p:txBody>
      </p:sp>
      <p:sp>
        <p:nvSpPr>
          <p:cNvPr id="15" name="TextBox 14">
            <a:extLst>
              <a:ext uri="{FF2B5EF4-FFF2-40B4-BE49-F238E27FC236}">
                <a16:creationId xmlns:a16="http://schemas.microsoft.com/office/drawing/2014/main" id="{17A691AB-C36B-4ABB-A43C-CEFC2230334B}"/>
              </a:ext>
            </a:extLst>
          </p:cNvPr>
          <p:cNvSpPr txBox="1"/>
          <p:nvPr/>
        </p:nvSpPr>
        <p:spPr>
          <a:xfrm>
            <a:off x="6042344" y="4428242"/>
            <a:ext cx="3005088"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0" dirty="0">
                <a:latin typeface="Arial" panose="020B0604020202020204" pitchFamily="34" charset="0"/>
                <a:cs typeface="Arial" panose="020B0604020202020204" pitchFamily="34" charset="0"/>
              </a:rPr>
              <a:t>Evaluation Guidelines Document</a:t>
            </a:r>
          </a:p>
        </p:txBody>
      </p:sp>
      <p:sp>
        <p:nvSpPr>
          <p:cNvPr id="16" name="Footer Placeholder 15">
            <a:extLst>
              <a:ext uri="{FF2B5EF4-FFF2-40B4-BE49-F238E27FC236}">
                <a16:creationId xmlns:a16="http://schemas.microsoft.com/office/drawing/2014/main" id="{FCD4B07E-D162-49D4-A564-E1DD35C4DAFB}"/>
              </a:ext>
            </a:extLst>
          </p:cNvPr>
          <p:cNvSpPr>
            <a:spLocks noGrp="1" noChangeArrowheads="1"/>
          </p:cNvSpPr>
          <p:nvPr>
            <p:ph type="ftr" sz="quarter" idx="3"/>
          </p:nvPr>
        </p:nvSpPr>
        <p:spPr bwMode="auto">
          <a:xfrm>
            <a:off x="6964069" y="6475413"/>
            <a:ext cx="157985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da-DK" dirty="0"/>
              <a:t>Rakesh Taori (Phazr Inc.)</a:t>
            </a:r>
            <a:endParaRPr lang="en-US" dirty="0"/>
          </a:p>
        </p:txBody>
      </p:sp>
    </p:spTree>
    <p:extLst>
      <p:ext uri="{BB962C8B-B14F-4D97-AF65-F5344CB8AC3E}">
        <p14:creationId xmlns:p14="http://schemas.microsoft.com/office/powerpoint/2010/main" val="126590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1FFA5F-21AB-4D58-AB6D-D665E9B1B675}"/>
              </a:ext>
            </a:extLst>
          </p:cNvPr>
          <p:cNvSpPr>
            <a:spLocks noGrp="1"/>
          </p:cNvSpPr>
          <p:nvPr>
            <p:ph type="title"/>
          </p:nvPr>
        </p:nvSpPr>
        <p:spPr/>
        <p:txBody>
          <a:bodyPr/>
          <a:lstStyle/>
          <a:p>
            <a:r>
              <a:rPr lang="en-US" dirty="0"/>
              <a:t>SUGGESTED </a:t>
            </a:r>
            <a:r>
              <a:rPr lang="en-US" dirty="0" err="1"/>
              <a:t>ConfigurationS</a:t>
            </a:r>
            <a:endParaRPr lang="en-US" dirty="0"/>
          </a:p>
        </p:txBody>
      </p:sp>
      <p:sp>
        <p:nvSpPr>
          <p:cNvPr id="7" name="Text Placeholder 6">
            <a:extLst>
              <a:ext uri="{FF2B5EF4-FFF2-40B4-BE49-F238E27FC236}">
                <a16:creationId xmlns:a16="http://schemas.microsoft.com/office/drawing/2014/main" id="{CF3296A7-1E15-48D5-9FE6-063C232B11F4}"/>
              </a:ext>
            </a:extLst>
          </p:cNvPr>
          <p:cNvSpPr>
            <a:spLocks noGrp="1"/>
          </p:cNvSpPr>
          <p:nvPr>
            <p:ph type="body" idx="1"/>
          </p:nvPr>
        </p:nvSpPr>
        <p:spPr/>
        <p:txBody>
          <a:bodyPr/>
          <a:lstStyle/>
          <a:p>
            <a:r>
              <a:rPr lang="en-US" dirty="0"/>
              <a:t>Test Environment</a:t>
            </a:r>
          </a:p>
        </p:txBody>
      </p:sp>
      <p:sp>
        <p:nvSpPr>
          <p:cNvPr id="4" name="Date Placeholder 3">
            <a:extLst>
              <a:ext uri="{FF2B5EF4-FFF2-40B4-BE49-F238E27FC236}">
                <a16:creationId xmlns:a16="http://schemas.microsoft.com/office/drawing/2014/main" id="{3572F209-6BDB-4DC0-9057-56139BD067E0}"/>
              </a:ext>
            </a:extLst>
          </p:cNvPr>
          <p:cNvSpPr>
            <a:spLocks noGrp="1"/>
          </p:cNvSpPr>
          <p:nvPr>
            <p:ph type="dt" sz="half" idx="10"/>
          </p:nvPr>
        </p:nvSpPr>
        <p:spPr/>
        <p:txBody>
          <a:bodyPr/>
          <a:lstStyle/>
          <a:p>
            <a:pPr>
              <a:defRPr/>
            </a:pPr>
            <a:r>
              <a:rPr lang="en-US"/>
              <a:t>December 2017</a:t>
            </a:r>
            <a:endParaRPr lang="en-US" dirty="0"/>
          </a:p>
        </p:txBody>
      </p:sp>
      <p:sp>
        <p:nvSpPr>
          <p:cNvPr id="5" name="Footer Placeholder 4">
            <a:extLst>
              <a:ext uri="{FF2B5EF4-FFF2-40B4-BE49-F238E27FC236}">
                <a16:creationId xmlns:a16="http://schemas.microsoft.com/office/drawing/2014/main" id="{F5323D58-B211-4AAC-9F69-30E2ACA0947C}"/>
              </a:ext>
            </a:extLst>
          </p:cNvPr>
          <p:cNvSpPr>
            <a:spLocks noGrp="1"/>
          </p:cNvSpPr>
          <p:nvPr>
            <p:ph type="ftr" sz="quarter" idx="3"/>
          </p:nvPr>
        </p:nvSpPr>
        <p:spPr/>
        <p:txBody>
          <a:bodyPr/>
          <a:lstStyle/>
          <a:p>
            <a:pPr>
              <a:defRPr/>
            </a:pPr>
            <a:r>
              <a:rPr lang="da-DK" dirty="0"/>
              <a:t>Rakesh Taori (Phazr Inc.)</a:t>
            </a:r>
            <a:endParaRPr lang="en-US" dirty="0"/>
          </a:p>
        </p:txBody>
      </p:sp>
    </p:spTree>
    <p:extLst>
      <p:ext uri="{BB962C8B-B14F-4D97-AF65-F5344CB8AC3E}">
        <p14:creationId xmlns:p14="http://schemas.microsoft.com/office/powerpoint/2010/main" val="940502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A4613F-25FA-41FD-A3BB-697EC753B309}"/>
              </a:ext>
            </a:extLst>
          </p:cNvPr>
          <p:cNvSpPr>
            <a:spLocks noGrp="1"/>
          </p:cNvSpPr>
          <p:nvPr>
            <p:ph type="title"/>
          </p:nvPr>
        </p:nvSpPr>
        <p:spPr>
          <a:xfrm>
            <a:off x="685800" y="685800"/>
            <a:ext cx="7772400" cy="1066800"/>
          </a:xfrm>
        </p:spPr>
        <p:txBody>
          <a:bodyPr/>
          <a:lstStyle/>
          <a:p>
            <a:r>
              <a:rPr lang="en-US" dirty="0"/>
              <a:t>Usage Scenarios, Test Environments and Configurations</a:t>
            </a:r>
          </a:p>
        </p:txBody>
      </p:sp>
      <p:sp>
        <p:nvSpPr>
          <p:cNvPr id="4" name="Date Placeholder 3">
            <a:extLst>
              <a:ext uri="{FF2B5EF4-FFF2-40B4-BE49-F238E27FC236}">
                <a16:creationId xmlns:a16="http://schemas.microsoft.com/office/drawing/2014/main" id="{7B243C1F-9619-4BC4-9972-0B017DE9899E}"/>
              </a:ext>
            </a:extLst>
          </p:cNvPr>
          <p:cNvSpPr>
            <a:spLocks noGrp="1"/>
          </p:cNvSpPr>
          <p:nvPr>
            <p:ph type="dt" sz="half" idx="10"/>
          </p:nvPr>
        </p:nvSpPr>
        <p:spPr>
          <a:xfrm>
            <a:off x="696913" y="332601"/>
            <a:ext cx="1515479" cy="276999"/>
          </a:xfrm>
        </p:spPr>
        <p:txBody>
          <a:bodyPr/>
          <a:lstStyle/>
          <a:p>
            <a:pPr>
              <a:defRPr/>
            </a:pPr>
            <a:r>
              <a:rPr lang="en-US" dirty="0"/>
              <a:t>December 2017</a:t>
            </a:r>
          </a:p>
        </p:txBody>
      </p:sp>
      <p:pic>
        <p:nvPicPr>
          <p:cNvPr id="8" name="Picture 7">
            <a:extLst>
              <a:ext uri="{FF2B5EF4-FFF2-40B4-BE49-F238E27FC236}">
                <a16:creationId xmlns:a16="http://schemas.microsoft.com/office/drawing/2014/main" id="{4F08C03B-0E86-42D8-A8EF-0E0FF8CA12E7}"/>
              </a:ext>
            </a:extLst>
          </p:cNvPr>
          <p:cNvPicPr>
            <a:picLocks noChangeAspect="1"/>
          </p:cNvPicPr>
          <p:nvPr/>
        </p:nvPicPr>
        <p:blipFill>
          <a:blip r:embed="rId2"/>
          <a:stretch>
            <a:fillRect/>
          </a:stretch>
        </p:blipFill>
        <p:spPr>
          <a:xfrm>
            <a:off x="1905000" y="2328008"/>
            <a:ext cx="4496827" cy="1981201"/>
          </a:xfrm>
          <a:prstGeom prst="rect">
            <a:avLst/>
          </a:prstGeom>
          <a:solidFill>
            <a:srgbClr val="0070C0"/>
          </a:solidFill>
          <a:ln w="28575">
            <a:solidFill>
              <a:srgbClr val="0070C0"/>
            </a:solidFill>
          </a:ln>
          <a:effectLst/>
        </p:spPr>
      </p:pic>
      <p:pic>
        <p:nvPicPr>
          <p:cNvPr id="12" name="Picture 11">
            <a:extLst>
              <a:ext uri="{FF2B5EF4-FFF2-40B4-BE49-F238E27FC236}">
                <a16:creationId xmlns:a16="http://schemas.microsoft.com/office/drawing/2014/main" id="{A7F85113-DA75-4BD2-854D-D64CDB6963C0}"/>
              </a:ext>
            </a:extLst>
          </p:cNvPr>
          <p:cNvPicPr>
            <a:picLocks noChangeAspect="1"/>
          </p:cNvPicPr>
          <p:nvPr/>
        </p:nvPicPr>
        <p:blipFill>
          <a:blip r:embed="rId3"/>
          <a:stretch>
            <a:fillRect/>
          </a:stretch>
        </p:blipFill>
        <p:spPr>
          <a:xfrm>
            <a:off x="925909" y="4444786"/>
            <a:ext cx="6236891" cy="1981200"/>
          </a:xfrm>
          <a:prstGeom prst="rect">
            <a:avLst/>
          </a:prstGeom>
        </p:spPr>
      </p:pic>
      <p:sp>
        <p:nvSpPr>
          <p:cNvPr id="17" name="TextBox 16">
            <a:extLst>
              <a:ext uri="{FF2B5EF4-FFF2-40B4-BE49-F238E27FC236}">
                <a16:creationId xmlns:a16="http://schemas.microsoft.com/office/drawing/2014/main" id="{06889817-5241-40EC-B5DA-1D45A91EB948}"/>
              </a:ext>
            </a:extLst>
          </p:cNvPr>
          <p:cNvSpPr txBox="1"/>
          <p:nvPr/>
        </p:nvSpPr>
        <p:spPr>
          <a:xfrm>
            <a:off x="7037144" y="2352893"/>
            <a:ext cx="197822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800" b="0" dirty="0">
                <a:latin typeface="Arial" panose="020B0604020202020204" pitchFamily="34" charset="0"/>
                <a:cs typeface="Arial" panose="020B0604020202020204" pitchFamily="34" charset="0"/>
              </a:rPr>
              <a:t>Test Environments</a:t>
            </a:r>
          </a:p>
        </p:txBody>
      </p:sp>
      <p:sp>
        <p:nvSpPr>
          <p:cNvPr id="18" name="TextBox 17">
            <a:extLst>
              <a:ext uri="{FF2B5EF4-FFF2-40B4-BE49-F238E27FC236}">
                <a16:creationId xmlns:a16="http://schemas.microsoft.com/office/drawing/2014/main" id="{DDEB3860-C728-40EC-B929-3CED8356D285}"/>
              </a:ext>
            </a:extLst>
          </p:cNvPr>
          <p:cNvSpPr txBox="1"/>
          <p:nvPr/>
        </p:nvSpPr>
        <p:spPr>
          <a:xfrm>
            <a:off x="76200" y="3318608"/>
            <a:ext cx="1282827"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800" b="0" dirty="0">
                <a:latin typeface="Arial" panose="020B0604020202020204" pitchFamily="34" charset="0"/>
                <a:cs typeface="Arial" panose="020B0604020202020204" pitchFamily="34" charset="0"/>
              </a:rPr>
              <a:t>Usage Scenarios</a:t>
            </a:r>
          </a:p>
        </p:txBody>
      </p:sp>
      <p:sp>
        <p:nvSpPr>
          <p:cNvPr id="19" name="TextBox 18">
            <a:extLst>
              <a:ext uri="{FF2B5EF4-FFF2-40B4-BE49-F238E27FC236}">
                <a16:creationId xmlns:a16="http://schemas.microsoft.com/office/drawing/2014/main" id="{67FD804E-8502-40A7-BCD0-8A8DEDFEC447}"/>
              </a:ext>
            </a:extLst>
          </p:cNvPr>
          <p:cNvSpPr txBox="1"/>
          <p:nvPr/>
        </p:nvSpPr>
        <p:spPr>
          <a:xfrm>
            <a:off x="76200" y="4928551"/>
            <a:ext cx="1676399"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800" b="0" dirty="0">
                <a:latin typeface="Arial" panose="020B0604020202020204" pitchFamily="34" charset="0"/>
                <a:cs typeface="Arial" panose="020B0604020202020204" pitchFamily="34" charset="0"/>
              </a:rPr>
              <a:t>Configurations</a:t>
            </a:r>
          </a:p>
        </p:txBody>
      </p:sp>
      <p:sp>
        <p:nvSpPr>
          <p:cNvPr id="21" name="Arrow: Left 20">
            <a:extLst>
              <a:ext uri="{FF2B5EF4-FFF2-40B4-BE49-F238E27FC236}">
                <a16:creationId xmlns:a16="http://schemas.microsoft.com/office/drawing/2014/main" id="{B9223625-F82D-45FB-8DC1-12102A29103B}"/>
              </a:ext>
            </a:extLst>
          </p:cNvPr>
          <p:cNvSpPr/>
          <p:nvPr/>
        </p:nvSpPr>
        <p:spPr bwMode="auto">
          <a:xfrm>
            <a:off x="6496753" y="2490679"/>
            <a:ext cx="457200" cy="413266"/>
          </a:xfrm>
          <a:prstGeom prst="lef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2" name="Arrow: Left 21">
            <a:extLst>
              <a:ext uri="{FF2B5EF4-FFF2-40B4-BE49-F238E27FC236}">
                <a16:creationId xmlns:a16="http://schemas.microsoft.com/office/drawing/2014/main" id="{3E13ABFD-0BC8-4918-B8F4-386A5B0693F4}"/>
              </a:ext>
            </a:extLst>
          </p:cNvPr>
          <p:cNvSpPr/>
          <p:nvPr/>
        </p:nvSpPr>
        <p:spPr bwMode="auto">
          <a:xfrm rot="10800000">
            <a:off x="1828800" y="4884617"/>
            <a:ext cx="457200" cy="413266"/>
          </a:xfrm>
          <a:prstGeom prst="lef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3" name="TextBox 22">
            <a:extLst>
              <a:ext uri="{FF2B5EF4-FFF2-40B4-BE49-F238E27FC236}">
                <a16:creationId xmlns:a16="http://schemas.microsoft.com/office/drawing/2014/main" id="{2B8F7ECF-1ADC-4BF4-8B3E-F82DB46B8615}"/>
              </a:ext>
            </a:extLst>
          </p:cNvPr>
          <p:cNvSpPr txBox="1"/>
          <p:nvPr/>
        </p:nvSpPr>
        <p:spPr>
          <a:xfrm>
            <a:off x="7456091" y="4444786"/>
            <a:ext cx="1524000" cy="954107"/>
          </a:xfrm>
          <a:prstGeom prst="rect">
            <a:avLst/>
          </a:prstGeom>
          <a:solidFill>
            <a:srgbClr val="92D050"/>
          </a:solidFill>
        </p:spPr>
        <p:txBody>
          <a:bodyPr wrap="square" rtlCol="0">
            <a:spAutoFit/>
          </a:bodyPr>
          <a:lstStyle/>
          <a:p>
            <a:pPr algn="ctr"/>
            <a:r>
              <a:rPr lang="en-US" sz="1400" b="0" dirty="0">
                <a:latin typeface="Arial" panose="020B0604020202020204" pitchFamily="34" charset="0"/>
                <a:cs typeface="Arial" panose="020B0604020202020204" pitchFamily="34" charset="0"/>
              </a:rPr>
              <a:t>Each test </a:t>
            </a:r>
            <a:r>
              <a:rPr lang="en-US" sz="1400" b="0" dirty="0" err="1">
                <a:latin typeface="Arial" panose="020B0604020202020204" pitchFamily="34" charset="0"/>
                <a:cs typeface="Arial" panose="020B0604020202020204" pitchFamily="34" charset="0"/>
              </a:rPr>
              <a:t>env</a:t>
            </a:r>
            <a:r>
              <a:rPr lang="en-US" sz="1400" b="0" dirty="0">
                <a:latin typeface="Arial" panose="020B0604020202020204" pitchFamily="34" charset="0"/>
                <a:cs typeface="Arial" panose="020B0604020202020204" pitchFamily="34" charset="0"/>
              </a:rPr>
              <a:t>. has multiple configurations (typically 3)</a:t>
            </a:r>
          </a:p>
        </p:txBody>
      </p:sp>
      <p:sp>
        <p:nvSpPr>
          <p:cNvPr id="24" name="Arrow: Left 23">
            <a:extLst>
              <a:ext uri="{FF2B5EF4-FFF2-40B4-BE49-F238E27FC236}">
                <a16:creationId xmlns:a16="http://schemas.microsoft.com/office/drawing/2014/main" id="{2147A7E7-2944-47A7-B861-ED30814BA4A7}"/>
              </a:ext>
            </a:extLst>
          </p:cNvPr>
          <p:cNvSpPr/>
          <p:nvPr/>
        </p:nvSpPr>
        <p:spPr bwMode="auto">
          <a:xfrm>
            <a:off x="5410200" y="4444786"/>
            <a:ext cx="1981200" cy="266973"/>
          </a:xfrm>
          <a:prstGeom prst="lef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5" name="Arrow: Left 24">
            <a:extLst>
              <a:ext uri="{FF2B5EF4-FFF2-40B4-BE49-F238E27FC236}">
                <a16:creationId xmlns:a16="http://schemas.microsoft.com/office/drawing/2014/main" id="{15966D20-AC6D-48DE-B52D-99C7AE0FA63E}"/>
              </a:ext>
            </a:extLst>
          </p:cNvPr>
          <p:cNvSpPr/>
          <p:nvPr/>
        </p:nvSpPr>
        <p:spPr bwMode="auto">
          <a:xfrm rot="19698993">
            <a:off x="6966545" y="4689069"/>
            <a:ext cx="457200" cy="413266"/>
          </a:xfrm>
          <a:prstGeom prst="lef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5" name="Footer Placeholder 4">
            <a:extLst>
              <a:ext uri="{FF2B5EF4-FFF2-40B4-BE49-F238E27FC236}">
                <a16:creationId xmlns:a16="http://schemas.microsoft.com/office/drawing/2014/main" id="{8ECDEB2F-CCDA-4E63-B3FE-9ED57956B88E}"/>
              </a:ext>
            </a:extLst>
          </p:cNvPr>
          <p:cNvSpPr>
            <a:spLocks noGrp="1"/>
          </p:cNvSpPr>
          <p:nvPr>
            <p:ph type="ftr" sz="quarter" idx="3"/>
          </p:nvPr>
        </p:nvSpPr>
        <p:spPr>
          <a:xfrm>
            <a:off x="6964069" y="6475413"/>
            <a:ext cx="1579856" cy="184666"/>
          </a:xfrm>
        </p:spPr>
        <p:txBody>
          <a:bodyPr/>
          <a:lstStyle/>
          <a:p>
            <a:pPr>
              <a:defRPr/>
            </a:pPr>
            <a:r>
              <a:rPr lang="da-DK" dirty="0"/>
              <a:t>Rakesh Taori (Phazr Inc.)</a:t>
            </a:r>
            <a:endParaRPr lang="en-US" dirty="0"/>
          </a:p>
        </p:txBody>
      </p:sp>
    </p:spTree>
    <p:extLst>
      <p:ext uri="{BB962C8B-B14F-4D97-AF65-F5344CB8AC3E}">
        <p14:creationId xmlns:p14="http://schemas.microsoft.com/office/powerpoint/2010/main" val="3305872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BBE49C-B06E-4937-98EA-F8E98CB589BE}"/>
              </a:ext>
            </a:extLst>
          </p:cNvPr>
          <p:cNvSpPr>
            <a:spLocks noGrp="1"/>
          </p:cNvSpPr>
          <p:nvPr>
            <p:ph idx="1"/>
          </p:nvPr>
        </p:nvSpPr>
        <p:spPr/>
        <p:txBody>
          <a:bodyPr/>
          <a:lstStyle/>
          <a:p>
            <a:r>
              <a:rPr lang="en-US" dirty="0"/>
              <a:t>For the </a:t>
            </a:r>
            <a:r>
              <a:rPr lang="en-US" dirty="0" err="1"/>
              <a:t>eMBB</a:t>
            </a:r>
            <a:r>
              <a:rPr lang="en-US" dirty="0"/>
              <a:t> Usage Scenario, the Indoor Hotspot Test environment should be tested using Configuration B (30 GHz)  for the IEEE 802 proposal</a:t>
            </a:r>
          </a:p>
          <a:p>
            <a:r>
              <a:rPr lang="en-US" dirty="0"/>
              <a:t>Additional Observations:</a:t>
            </a:r>
          </a:p>
          <a:p>
            <a:pPr lvl="1"/>
            <a:r>
              <a:rPr lang="en-US" dirty="0"/>
              <a:t>Indoor hotspot is a typical deployment for </a:t>
            </a:r>
            <a:r>
              <a:rPr lang="en-US" dirty="0" err="1"/>
              <a:t>802.11ac</a:t>
            </a:r>
            <a:r>
              <a:rPr lang="en-US" dirty="0"/>
              <a:t> and </a:t>
            </a:r>
            <a:r>
              <a:rPr lang="en-US" dirty="0" err="1"/>
              <a:t>802.11ax</a:t>
            </a:r>
            <a:endParaRPr lang="en-US" dirty="0"/>
          </a:p>
          <a:p>
            <a:pPr lvl="1"/>
            <a:r>
              <a:rPr lang="en-US" dirty="0"/>
              <a:t>802.11 waveforms can be used at different carrier frequencies</a:t>
            </a:r>
          </a:p>
          <a:p>
            <a:pPr lvl="2"/>
            <a:r>
              <a:rPr lang="en-US" dirty="0"/>
              <a:t>Products based on 802.11 waveforms in licensed bands are available today</a:t>
            </a:r>
          </a:p>
        </p:txBody>
      </p:sp>
      <p:sp>
        <p:nvSpPr>
          <p:cNvPr id="3" name="Title 2">
            <a:extLst>
              <a:ext uri="{FF2B5EF4-FFF2-40B4-BE49-F238E27FC236}">
                <a16:creationId xmlns:a16="http://schemas.microsoft.com/office/drawing/2014/main" id="{C2827510-2856-4C15-9871-1D007115BA88}"/>
              </a:ext>
            </a:extLst>
          </p:cNvPr>
          <p:cNvSpPr>
            <a:spLocks noGrp="1"/>
          </p:cNvSpPr>
          <p:nvPr>
            <p:ph type="title"/>
          </p:nvPr>
        </p:nvSpPr>
        <p:spPr/>
        <p:txBody>
          <a:bodyPr/>
          <a:lstStyle/>
          <a:p>
            <a:r>
              <a:rPr lang="en-US" dirty="0"/>
              <a:t>Configuration for </a:t>
            </a:r>
            <a:r>
              <a:rPr lang="en-US" dirty="0" err="1"/>
              <a:t>eMBB</a:t>
            </a:r>
            <a:r>
              <a:rPr lang="en-US" dirty="0"/>
              <a:t> Indoor Hotspot </a:t>
            </a:r>
          </a:p>
        </p:txBody>
      </p:sp>
      <p:sp>
        <p:nvSpPr>
          <p:cNvPr id="4" name="Date Placeholder 3">
            <a:extLst>
              <a:ext uri="{FF2B5EF4-FFF2-40B4-BE49-F238E27FC236}">
                <a16:creationId xmlns:a16="http://schemas.microsoft.com/office/drawing/2014/main" id="{8EB9F1EF-6D0C-415B-B54B-6BA122CF3519}"/>
              </a:ext>
            </a:extLst>
          </p:cNvPr>
          <p:cNvSpPr>
            <a:spLocks noGrp="1"/>
          </p:cNvSpPr>
          <p:nvPr>
            <p:ph type="dt" sz="half" idx="10"/>
          </p:nvPr>
        </p:nvSpPr>
        <p:spPr>
          <a:xfrm>
            <a:off x="696913" y="332601"/>
            <a:ext cx="1515479" cy="276999"/>
          </a:xfrm>
        </p:spPr>
        <p:txBody>
          <a:bodyPr/>
          <a:lstStyle/>
          <a:p>
            <a:pPr>
              <a:defRPr/>
            </a:pPr>
            <a:r>
              <a:rPr lang="en-US" dirty="0"/>
              <a:t>December 2017</a:t>
            </a:r>
          </a:p>
        </p:txBody>
      </p:sp>
      <p:sp>
        <p:nvSpPr>
          <p:cNvPr id="5" name="Footer Placeholder 4">
            <a:extLst>
              <a:ext uri="{FF2B5EF4-FFF2-40B4-BE49-F238E27FC236}">
                <a16:creationId xmlns:a16="http://schemas.microsoft.com/office/drawing/2014/main" id="{F6B98FD1-235F-406E-A0B2-FF37C4E07B98}"/>
              </a:ext>
            </a:extLst>
          </p:cNvPr>
          <p:cNvSpPr>
            <a:spLocks noGrp="1"/>
          </p:cNvSpPr>
          <p:nvPr>
            <p:ph type="ftr" sz="quarter" idx="11"/>
          </p:nvPr>
        </p:nvSpPr>
        <p:spPr>
          <a:xfrm>
            <a:off x="4933066" y="6475413"/>
            <a:ext cx="3610860" cy="184666"/>
          </a:xfrm>
        </p:spPr>
        <p:txBody>
          <a:bodyPr/>
          <a:lstStyle/>
          <a:p>
            <a:pPr>
              <a:defRPr/>
            </a:pPr>
            <a:r>
              <a:rPr lang="da-DK" dirty="0"/>
              <a:t>Rakesh Taori (Phazr) and Sigurd Schelstraete (Quantenna)</a:t>
            </a:r>
            <a:endParaRPr lang="en-US" dirty="0"/>
          </a:p>
        </p:txBody>
      </p:sp>
    </p:spTree>
    <p:extLst>
      <p:ext uri="{BB962C8B-B14F-4D97-AF65-F5344CB8AC3E}">
        <p14:creationId xmlns:p14="http://schemas.microsoft.com/office/powerpoint/2010/main" val="111395"/>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97399</TotalTime>
  <Words>1180</Words>
  <Application>Microsoft Office PowerPoint</Application>
  <PresentationFormat>On-screen Show (4:3)</PresentationFormat>
  <Paragraphs>140</Paragraphs>
  <Slides>23</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7" baseType="lpstr">
      <vt:lpstr>Arial</vt:lpstr>
      <vt:lpstr>Times New Roman</vt:lpstr>
      <vt:lpstr>Default Design</vt:lpstr>
      <vt:lpstr>Document</vt:lpstr>
      <vt:lpstr>Submission of  .11 to ITU-R WP 5D as an IMT-2020 5G RIT</vt:lpstr>
      <vt:lpstr>Abstract</vt:lpstr>
      <vt:lpstr>AANI-SC Work scope  Related to the ITU-R submission</vt:lpstr>
      <vt:lpstr>AANI SC Scope Discussion Summary</vt:lpstr>
      <vt:lpstr>AANI SC Scope Discussion Summary (2)</vt:lpstr>
      <vt:lpstr>AANI-SC reviewed the WP-5D Documents related to IMT-2020 Submission Process</vt:lpstr>
      <vt:lpstr>SUGGESTED ConfigurationS</vt:lpstr>
      <vt:lpstr>Usage Scenarios, Test Environments and Configurations</vt:lpstr>
      <vt:lpstr>Configuration for eMBB Indoor Hotspot </vt:lpstr>
      <vt:lpstr>Configuration for eMBB Dense Urban</vt:lpstr>
      <vt:lpstr>Configuration for eMBB Rural</vt:lpstr>
      <vt:lpstr>Configuration for mMTC Urban Macro</vt:lpstr>
      <vt:lpstr>Configuration for URLLC Dense Urban</vt:lpstr>
      <vt:lpstr>Challenging REQUIREMENTS</vt:lpstr>
      <vt:lpstr>“Seemingly challenging” requirements</vt:lpstr>
      <vt:lpstr>IMT-2020 Mobility Requirements for eMBB</vt:lpstr>
      <vt:lpstr>Initial Mobility Effect Analysis - Motivation</vt:lpstr>
      <vt:lpstr>IMT-2020 URLLC Requirements</vt:lpstr>
      <vt:lpstr>IMT-2020 mMTC Requirements</vt:lpstr>
      <vt:lpstr>Suggested SUBMISSION Timeline</vt:lpstr>
      <vt:lpstr>IMT-2020 Submission Timeline </vt:lpstr>
      <vt:lpstr>Connecting to Next Generation Core</vt:lpstr>
      <vt:lpstr>Interworking with 3GPP core</vt:lpstr>
    </vt:vector>
  </TitlesOfParts>
  <Manager>Rakesh Taori</Manager>
  <Company>Phazr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5G Candidate Submission</dc:title>
  <dc:creator>Rakesh Taori</dc:creator>
  <cp:lastModifiedBy>Rakesh Taori</cp:lastModifiedBy>
  <cp:revision>2105</cp:revision>
  <cp:lastPrinted>1998-02-10T13:28:06Z</cp:lastPrinted>
  <dcterms:created xsi:type="dcterms:W3CDTF">1998-02-10T13:07:52Z</dcterms:created>
  <dcterms:modified xsi:type="dcterms:W3CDTF">2017-12-18T16:02:18Z</dcterms:modified>
</cp:coreProperties>
</file>