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2" r:id="rId3"/>
    <p:sldId id="352" r:id="rId4"/>
    <p:sldId id="355" r:id="rId5"/>
    <p:sldId id="357" r:id="rId6"/>
    <p:sldId id="353" r:id="rId7"/>
    <p:sldId id="35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e Cherian" initials="GC" lastIdx="7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Venkat Venkatachalam Jayara" initials="VVJ" lastIdx="9" clrIdx="1">
    <p:extLst>
      <p:ext uri="{19B8F6BF-5375-455C-9EA6-DF929625EA0E}">
        <p15:presenceInfo xmlns:p15="http://schemas.microsoft.com/office/powerpoint/2012/main" userId="S-1-5-21-945540591-4024260831-3861152641-2825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2" autoAdjust="0"/>
  </p:normalViewPr>
  <p:slideViewPr>
    <p:cSldViewPr>
      <p:cViewPr varScale="1">
        <p:scale>
          <a:sx n="106" d="100"/>
          <a:sy n="106" d="100"/>
        </p:scale>
        <p:origin x="1675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56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4219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2017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44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7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162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96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Lochan Verma et. 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802.11-17/1880r0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Mapping DN/CN of mmWave Distribution Network to DMG Entities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021482"/>
              </p:ext>
            </p:extLst>
          </p:nvPr>
        </p:nvGraphicFramePr>
        <p:xfrm>
          <a:off x="381001" y="2534920"/>
          <a:ext cx="8305800" cy="3337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Lochan Verma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6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lverma@qti.qualcomm.com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George Cherian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gcherian@qti.qualcomm.com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Solomon Trainin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strainin@qti.qualcomm.com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Djordje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Tujkovic</a:t>
                      </a:r>
                      <a:endParaRPr 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600" dirty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djordjet@fb.com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Nabeel Ahmed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nabeel@fb.com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776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Payam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Torab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ptorab@fb.com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96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276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606882"/>
                  </a:ext>
                </a:extLst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Lochan Verma, Qualcomm, et. 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9DD1-4A1A-4956-8D00-0FC6FEF8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35AC5-C7D5-43B5-A0DF-FFBA0B7A8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724400"/>
          </a:xfrm>
        </p:spPr>
        <p:txBody>
          <a:bodyPr/>
          <a:lstStyle/>
          <a:p>
            <a:pPr algn="just"/>
            <a:r>
              <a:rPr lang="en-US" dirty="0"/>
              <a:t>DN/CN mapping to DMG entities is discussed</a:t>
            </a:r>
          </a:p>
          <a:p>
            <a:pPr lvl="1" algn="just"/>
            <a:r>
              <a:rPr lang="en-US" dirty="0"/>
              <a:t>Summary: No standards change needed</a:t>
            </a:r>
          </a:p>
          <a:p>
            <a:pPr lvl="1" algn="just"/>
            <a:endParaRPr lang="en-US" dirty="0"/>
          </a:p>
          <a:p>
            <a:pPr algn="just"/>
            <a:r>
              <a:rPr lang="en-US" dirty="0"/>
              <a:t>We propose the following:</a:t>
            </a:r>
          </a:p>
          <a:p>
            <a:pPr lvl="1" algn="just"/>
            <a:r>
              <a:rPr lang="en-US" dirty="0"/>
              <a:t>Standard to specify only a single hop TDD link</a:t>
            </a:r>
          </a:p>
          <a:p>
            <a:pPr lvl="2" algn="just"/>
            <a:r>
              <a:rPr lang="en-US" dirty="0"/>
              <a:t>Use PCP/AP to a non-PCP/non-AP relationship to specify the single hop</a:t>
            </a:r>
          </a:p>
          <a:p>
            <a:pPr lvl="3" algn="just"/>
            <a:r>
              <a:rPr lang="en-US" dirty="0"/>
              <a:t>DN implementation includes co-located </a:t>
            </a:r>
            <a:r>
              <a:rPr lang="en-US" dirty="0">
                <a:sym typeface="Wingdings" panose="05000000000000000000" pitchFamily="2" charset="2"/>
              </a:rPr>
              <a:t>PCP/AP and non-PCP/non-AP STA</a:t>
            </a:r>
          </a:p>
          <a:p>
            <a:pPr lvl="3" algn="just"/>
            <a:r>
              <a:rPr lang="en-US" dirty="0">
                <a:sym typeface="Wingdings" panose="05000000000000000000" pitchFamily="2" charset="2"/>
              </a:rPr>
              <a:t>CN</a:t>
            </a:r>
            <a:r>
              <a:rPr lang="en-US" dirty="0"/>
              <a:t> implementation includes </a:t>
            </a:r>
            <a:r>
              <a:rPr lang="en-US" dirty="0">
                <a:sym typeface="Wingdings" panose="05000000000000000000" pitchFamily="2" charset="2"/>
              </a:rPr>
              <a:t>non-PCP/non-AP STA</a:t>
            </a:r>
          </a:p>
          <a:p>
            <a:pPr lvl="3" algn="just"/>
            <a:endParaRPr lang="en-US" dirty="0"/>
          </a:p>
          <a:p>
            <a:pPr lvl="1" algn="just"/>
            <a:r>
              <a:rPr lang="en-US" dirty="0">
                <a:sym typeface="Wingdings" panose="05000000000000000000" pitchFamily="2" charset="2"/>
              </a:rPr>
              <a:t>Multi-hop/mesh TDD links are implementation choice. For e.g.,</a:t>
            </a:r>
          </a:p>
          <a:p>
            <a:pPr lvl="2" algn="just"/>
            <a:r>
              <a:rPr lang="en-US" dirty="0">
                <a:sym typeface="Wingdings" panose="05000000000000000000" pitchFamily="2" charset="2"/>
              </a:rPr>
              <a:t>Packet forwarding can be at different Layers, e.g., IP Layer routing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C0AF7-5487-44B5-AC94-05F60EC7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Lochan Verma, Qualcomm, et. 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807A01-D8F9-45E7-A0AB-045907705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17BED5-1C46-463A-A27E-631082B84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262402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25B43-A5E4-46BF-A6B3-E7DA19F7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Hop TDD Link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956ED-C987-4BE1-AADC-C9648E055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DN implementation includes at least one PCP or AP that supports SP with TDD channel access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CN implementation includes a STA that is not a PCP and not an AP and supports SP with TDD channel access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Up to implementation to model DN as PCP or an AP</a:t>
            </a:r>
          </a:p>
          <a:p>
            <a:pPr lvl="1" algn="just"/>
            <a:r>
              <a:rPr lang="en-US" dirty="0"/>
              <a:t>PCP supported by all DMG STAs while AP function is not</a:t>
            </a:r>
          </a:p>
          <a:p>
            <a:pPr lvl="1" algn="just"/>
            <a:r>
              <a:rPr lang="en-US" dirty="0"/>
              <a:t>AP support DSS (Distribution System Service) while PCP do not</a:t>
            </a:r>
          </a:p>
          <a:p>
            <a:pPr algn="just"/>
            <a:endParaRPr lang="en-US" dirty="0"/>
          </a:p>
          <a:p>
            <a:pPr lvl="1" algn="just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606AF-7077-499D-883D-31719658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Lochan Verma, Qualcomm, et. 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9F51C-05AD-4C37-BB8E-E1C74F5F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B5DC9B-2DBA-477F-BBEB-0BA96A9A6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356767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BF778-5855-46F2-9B21-EBA07AAB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hop TDD Link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33B92-7997-4F2A-A896-21B28B5AC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30354"/>
          </a:xfrm>
        </p:spPr>
        <p:txBody>
          <a:bodyPr/>
          <a:lstStyle/>
          <a:p>
            <a:pPr algn="just"/>
            <a:r>
              <a:rPr lang="en-US" dirty="0"/>
              <a:t>Implementation</a:t>
            </a:r>
          </a:p>
          <a:p>
            <a:pPr lvl="1" algn="just"/>
            <a:r>
              <a:rPr lang="en-US" dirty="0"/>
              <a:t>DN: collocated PCP/AP and non-PCP/non-AP STA</a:t>
            </a:r>
          </a:p>
          <a:p>
            <a:pPr lvl="2" algn="just"/>
            <a:r>
              <a:rPr lang="en-US" dirty="0"/>
              <a:t>Two MAC sublayers coordinated by MM-SME and same antennas and PHY shared by MAC sublayers </a:t>
            </a:r>
            <a:r>
              <a:rPr lang="en-US" u="sng" dirty="0"/>
              <a:t>OR</a:t>
            </a:r>
          </a:p>
          <a:p>
            <a:pPr lvl="2" algn="just"/>
            <a:r>
              <a:rPr lang="en-US" dirty="0"/>
              <a:t>Two separate MAC &amp; PHY, with MAC sublayers coordinated by MM-SME, and one MAC and PHY pair dedicated to PCP/AP and non-PCP/non-AP STA entity, respectively 	</a:t>
            </a:r>
          </a:p>
          <a:p>
            <a:pPr lvl="1" algn="just"/>
            <a:r>
              <a:rPr lang="en-US" dirty="0"/>
              <a:t>CN: non-PCP/non-AP STA</a:t>
            </a:r>
          </a:p>
          <a:p>
            <a:pPr lvl="1" algn="just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B690E-339F-4B85-B8CD-3D745C99C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Lochan Verma, Qualcomm, et. 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D8B5DF-83F5-453C-9F13-4B071236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F8F746-89B4-45DA-8899-9984758AC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109997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BF778-5855-46F2-9B21-EBA07AAB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hop TDD Link (2/2)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B690E-339F-4B85-B8CD-3D745C99C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Lochan Verma, Qualcomm, et. 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D8B5DF-83F5-453C-9F13-4B071236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F8F746-89B4-45DA-8899-9984758AC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8F265B5-8CB7-43CB-B025-8862FB7BC8BE}"/>
              </a:ext>
            </a:extLst>
          </p:cNvPr>
          <p:cNvGrpSpPr/>
          <p:nvPr/>
        </p:nvGrpSpPr>
        <p:grpSpPr>
          <a:xfrm>
            <a:off x="1875580" y="4984248"/>
            <a:ext cx="5313362" cy="1421199"/>
            <a:chOff x="1963738" y="5053014"/>
            <a:chExt cx="5313362" cy="142119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A35F790-3F47-482E-9252-E484846182E1}"/>
                </a:ext>
              </a:extLst>
            </p:cNvPr>
            <p:cNvSpPr/>
            <p:nvPr/>
          </p:nvSpPr>
          <p:spPr bwMode="auto">
            <a:xfrm>
              <a:off x="1963738" y="5712213"/>
              <a:ext cx="1503362" cy="3810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Non-PCP/non-AP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F586979-6C9C-466C-819F-698226FC903E}"/>
                </a:ext>
              </a:extLst>
            </p:cNvPr>
            <p:cNvSpPr/>
            <p:nvPr/>
          </p:nvSpPr>
          <p:spPr bwMode="auto">
            <a:xfrm>
              <a:off x="1963738" y="6093213"/>
              <a:ext cx="15240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PHY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FD0A859-1D40-4BD7-9E33-151B6E194E67}"/>
                </a:ext>
              </a:extLst>
            </p:cNvPr>
            <p:cNvSpPr txBox="1"/>
            <p:nvPr/>
          </p:nvSpPr>
          <p:spPr>
            <a:xfrm>
              <a:off x="2200201" y="5053014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CN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001BA35-7095-44C7-9416-043399FD3643}"/>
                </a:ext>
              </a:extLst>
            </p:cNvPr>
            <p:cNvSpPr/>
            <p:nvPr/>
          </p:nvSpPr>
          <p:spPr bwMode="auto">
            <a:xfrm>
              <a:off x="5753100" y="5331213"/>
              <a:ext cx="1524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MM-SME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0BAEA6C-A07F-4379-914B-3A380BB5DE61}"/>
                </a:ext>
              </a:extLst>
            </p:cNvPr>
            <p:cNvSpPr/>
            <p:nvPr/>
          </p:nvSpPr>
          <p:spPr bwMode="auto">
            <a:xfrm>
              <a:off x="5753100" y="5712213"/>
              <a:ext cx="6096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PCP/AP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FFA743D-28A5-4458-9A4C-ACBFC068EB37}"/>
                </a:ext>
              </a:extLst>
            </p:cNvPr>
            <p:cNvSpPr/>
            <p:nvPr/>
          </p:nvSpPr>
          <p:spPr bwMode="auto">
            <a:xfrm>
              <a:off x="6362700" y="5712213"/>
              <a:ext cx="914400" cy="3810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Non-PCP/non-AP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11FB8B8-53A2-4768-A13A-060F0FC7E30E}"/>
                </a:ext>
              </a:extLst>
            </p:cNvPr>
            <p:cNvSpPr/>
            <p:nvPr/>
          </p:nvSpPr>
          <p:spPr bwMode="auto">
            <a:xfrm>
              <a:off x="5753100" y="6093213"/>
              <a:ext cx="15240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PHY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2BA36C5-0202-45DC-9751-440005D47CE2}"/>
                </a:ext>
              </a:extLst>
            </p:cNvPr>
            <p:cNvSpPr txBox="1"/>
            <p:nvPr/>
          </p:nvSpPr>
          <p:spPr>
            <a:xfrm>
              <a:off x="6091800" y="507532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DN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3CDA29E-6815-440D-BA9D-2C210EFB1238}"/>
                </a:ext>
              </a:extLst>
            </p:cNvPr>
            <p:cNvSpPr/>
            <p:nvPr/>
          </p:nvSpPr>
          <p:spPr bwMode="auto">
            <a:xfrm>
              <a:off x="2400300" y="5407413"/>
              <a:ext cx="4114800" cy="9906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60E7189-8947-4975-8A55-4F6D4A26A582}"/>
                </a:ext>
              </a:extLst>
            </p:cNvPr>
            <p:cNvSpPr txBox="1"/>
            <p:nvPr/>
          </p:nvSpPr>
          <p:spPr>
            <a:xfrm>
              <a:off x="4051300" y="5712213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PBSS/BSS</a:t>
              </a:r>
            </a:p>
          </p:txBody>
        </p:sp>
      </p:grp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115E94F-8A0E-463E-BF32-CC613EF39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r>
              <a:rPr lang="en-US" dirty="0"/>
              <a:t>Example: DN – DN TDD link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 DN - CN TDD link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4A86E95-5D18-49F0-B8BE-635DA240ACE4}"/>
              </a:ext>
            </a:extLst>
          </p:cNvPr>
          <p:cNvGrpSpPr/>
          <p:nvPr/>
        </p:nvGrpSpPr>
        <p:grpSpPr>
          <a:xfrm>
            <a:off x="1953419" y="2491185"/>
            <a:ext cx="5334000" cy="1541929"/>
            <a:chOff x="914400" y="2572871"/>
            <a:chExt cx="5334000" cy="154192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872AF79-B90F-4141-9D9E-FB2EAE3DBE3D}"/>
                </a:ext>
              </a:extLst>
            </p:cNvPr>
            <p:cNvSpPr/>
            <p:nvPr/>
          </p:nvSpPr>
          <p:spPr bwMode="auto">
            <a:xfrm>
              <a:off x="914400" y="2971800"/>
              <a:ext cx="1524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MM-SME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16CE518-EDAC-45D2-953B-FAB6C53945DD}"/>
                </a:ext>
              </a:extLst>
            </p:cNvPr>
            <p:cNvSpPr/>
            <p:nvPr/>
          </p:nvSpPr>
          <p:spPr bwMode="auto">
            <a:xfrm>
              <a:off x="914400" y="3352800"/>
              <a:ext cx="6096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PCP/AP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3D1FC6E-381A-4FE2-862E-FB0FDA8F2ED9}"/>
                </a:ext>
              </a:extLst>
            </p:cNvPr>
            <p:cNvSpPr/>
            <p:nvPr/>
          </p:nvSpPr>
          <p:spPr bwMode="auto">
            <a:xfrm>
              <a:off x="1524000" y="3352800"/>
              <a:ext cx="914400" cy="3810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Non-PCP/non-AP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288A7C3-B143-4651-9202-64EDED747071}"/>
                </a:ext>
              </a:extLst>
            </p:cNvPr>
            <p:cNvSpPr/>
            <p:nvPr/>
          </p:nvSpPr>
          <p:spPr bwMode="auto">
            <a:xfrm>
              <a:off x="914400" y="3733800"/>
              <a:ext cx="15240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PHY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F125FBF-ACBE-4B1B-AD9A-81B76E993175}"/>
                </a:ext>
              </a:extLst>
            </p:cNvPr>
            <p:cNvSpPr txBox="1"/>
            <p:nvPr/>
          </p:nvSpPr>
          <p:spPr>
            <a:xfrm>
              <a:off x="1295400" y="2572871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DN1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780DE7D-1D5E-4B6A-AA8C-16DCC6093E4F}"/>
                </a:ext>
              </a:extLst>
            </p:cNvPr>
            <p:cNvSpPr/>
            <p:nvPr/>
          </p:nvSpPr>
          <p:spPr bwMode="auto">
            <a:xfrm>
              <a:off x="4724400" y="2971800"/>
              <a:ext cx="1524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MM-SME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1E964F0-4D7B-41FF-9E28-B2D65BA82A56}"/>
                </a:ext>
              </a:extLst>
            </p:cNvPr>
            <p:cNvSpPr/>
            <p:nvPr/>
          </p:nvSpPr>
          <p:spPr bwMode="auto">
            <a:xfrm>
              <a:off x="4724400" y="3352800"/>
              <a:ext cx="609600" cy="381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PCP/AP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6CAA489-0F53-40D2-A6BA-89C87B2FC734}"/>
                </a:ext>
              </a:extLst>
            </p:cNvPr>
            <p:cNvSpPr/>
            <p:nvPr/>
          </p:nvSpPr>
          <p:spPr bwMode="auto">
            <a:xfrm>
              <a:off x="5334000" y="3352800"/>
              <a:ext cx="914400" cy="3810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Non-PCP/non-AP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BF029A0-28C3-4D25-ACBE-DB9A304D8E74}"/>
                </a:ext>
              </a:extLst>
            </p:cNvPr>
            <p:cNvSpPr/>
            <p:nvPr/>
          </p:nvSpPr>
          <p:spPr bwMode="auto">
            <a:xfrm>
              <a:off x="4724400" y="3733800"/>
              <a:ext cx="15240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PHY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F3AFEC1-00C5-461F-A16F-678D710FB977}"/>
                </a:ext>
              </a:extLst>
            </p:cNvPr>
            <p:cNvSpPr txBox="1"/>
            <p:nvPr/>
          </p:nvSpPr>
          <p:spPr>
            <a:xfrm>
              <a:off x="5105400" y="2572871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DN2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47F615D-58E5-4089-BA56-63E218354A0C}"/>
                </a:ext>
              </a:extLst>
            </p:cNvPr>
            <p:cNvSpPr/>
            <p:nvPr/>
          </p:nvSpPr>
          <p:spPr bwMode="auto">
            <a:xfrm>
              <a:off x="1371600" y="3048000"/>
              <a:ext cx="4114800" cy="9906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DAE3617-96D0-41E0-A5E5-BE5F9FFE3394}"/>
                </a:ext>
              </a:extLst>
            </p:cNvPr>
            <p:cNvSpPr txBox="1"/>
            <p:nvPr/>
          </p:nvSpPr>
          <p:spPr>
            <a:xfrm>
              <a:off x="3022600" y="3352800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PBSS/BSS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759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BF778-5855-46F2-9B21-EBA07AAB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Multi-hop/Mesh TDD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33B92-7997-4F2A-A896-21B28B5AC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1496"/>
            <a:ext cx="7772400" cy="2427917"/>
          </a:xfrm>
        </p:spPr>
        <p:txBody>
          <a:bodyPr/>
          <a:lstStyle/>
          <a:p>
            <a:pPr algn="just"/>
            <a:r>
              <a:rPr lang="en-US" dirty="0"/>
              <a:t>Implementation choice and out of scope of standard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Packet forwarding can be at a different Layer(s)</a:t>
            </a:r>
          </a:p>
          <a:p>
            <a:pPr lvl="1" algn="just"/>
            <a:r>
              <a:rPr lang="en-US" dirty="0"/>
              <a:t>E.g., IP Layer Routing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B690E-339F-4B85-B8CD-3D745C99C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Lochan Verma, Qualcomm, et. 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D8B5DF-83F5-453C-9F13-4B071236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4432" y="6549458"/>
            <a:ext cx="530225" cy="182562"/>
          </a:xfrm>
        </p:spPr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F8F746-89B4-45DA-8899-9984758AC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483C58-4EDD-40F0-8D51-1B85502072F2}"/>
              </a:ext>
            </a:extLst>
          </p:cNvPr>
          <p:cNvSpPr/>
          <p:nvPr/>
        </p:nvSpPr>
        <p:spPr bwMode="auto">
          <a:xfrm>
            <a:off x="484632" y="4437529"/>
            <a:ext cx="1524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MM-SME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0C52FC-CF54-49E5-A29F-38BB84709D65}"/>
              </a:ext>
            </a:extLst>
          </p:cNvPr>
          <p:cNvSpPr/>
          <p:nvPr/>
        </p:nvSpPr>
        <p:spPr bwMode="auto">
          <a:xfrm>
            <a:off x="484632" y="4818529"/>
            <a:ext cx="6096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PCP/AP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35F790-3F47-482E-9252-E484846182E1}"/>
              </a:ext>
            </a:extLst>
          </p:cNvPr>
          <p:cNvSpPr/>
          <p:nvPr/>
        </p:nvSpPr>
        <p:spPr bwMode="auto">
          <a:xfrm>
            <a:off x="1094232" y="4818529"/>
            <a:ext cx="914400" cy="3810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Non-PCP/non-AP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586979-6C9C-466C-819F-698226FC903E}"/>
              </a:ext>
            </a:extLst>
          </p:cNvPr>
          <p:cNvSpPr/>
          <p:nvPr/>
        </p:nvSpPr>
        <p:spPr bwMode="auto">
          <a:xfrm>
            <a:off x="484632" y="5199529"/>
            <a:ext cx="15240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D0A859-1D40-4BD7-9E33-151B6E194E67}"/>
              </a:ext>
            </a:extLst>
          </p:cNvPr>
          <p:cNvSpPr txBox="1"/>
          <p:nvPr/>
        </p:nvSpPr>
        <p:spPr>
          <a:xfrm>
            <a:off x="865632" y="4038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DN1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01BA35-7095-44C7-9416-043399FD3643}"/>
              </a:ext>
            </a:extLst>
          </p:cNvPr>
          <p:cNvSpPr/>
          <p:nvPr/>
        </p:nvSpPr>
        <p:spPr bwMode="auto">
          <a:xfrm>
            <a:off x="3632200" y="4437170"/>
            <a:ext cx="1524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MM-SME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BAEA6C-A07F-4379-914B-3A380BB5DE61}"/>
              </a:ext>
            </a:extLst>
          </p:cNvPr>
          <p:cNvSpPr/>
          <p:nvPr/>
        </p:nvSpPr>
        <p:spPr bwMode="auto">
          <a:xfrm>
            <a:off x="3632200" y="4818170"/>
            <a:ext cx="6096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PCP/AP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FA743D-28A5-4458-9A4C-ACBFC068EB37}"/>
              </a:ext>
            </a:extLst>
          </p:cNvPr>
          <p:cNvSpPr/>
          <p:nvPr/>
        </p:nvSpPr>
        <p:spPr bwMode="auto">
          <a:xfrm>
            <a:off x="4241800" y="4818170"/>
            <a:ext cx="914400" cy="3810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Non-PCP/non-AP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1FB8B8-53A2-4768-A13A-060F0FC7E30E}"/>
              </a:ext>
            </a:extLst>
          </p:cNvPr>
          <p:cNvSpPr/>
          <p:nvPr/>
        </p:nvSpPr>
        <p:spPr bwMode="auto">
          <a:xfrm>
            <a:off x="3632200" y="5199170"/>
            <a:ext cx="15240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BA36C5-0202-45DC-9751-440005D47CE2}"/>
              </a:ext>
            </a:extLst>
          </p:cNvPr>
          <p:cNvSpPr txBox="1"/>
          <p:nvPr/>
        </p:nvSpPr>
        <p:spPr>
          <a:xfrm>
            <a:off x="4013200" y="403824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DN2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0E7189-8947-4975-8A55-4F6D4A26A582}"/>
              </a:ext>
            </a:extLst>
          </p:cNvPr>
          <p:cNvSpPr txBox="1"/>
          <p:nvPr/>
        </p:nvSpPr>
        <p:spPr>
          <a:xfrm>
            <a:off x="2361184" y="4820874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PBSS/BSS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49F630-4465-4506-BEA1-1C2E1D08D702}"/>
              </a:ext>
            </a:extLst>
          </p:cNvPr>
          <p:cNvSpPr/>
          <p:nvPr/>
        </p:nvSpPr>
        <p:spPr bwMode="auto">
          <a:xfrm>
            <a:off x="6194552" y="4400594"/>
            <a:ext cx="1524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MM-SME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E2219E-CB32-4E4E-9E5D-A04A815A3557}"/>
              </a:ext>
            </a:extLst>
          </p:cNvPr>
          <p:cNvSpPr/>
          <p:nvPr/>
        </p:nvSpPr>
        <p:spPr bwMode="auto">
          <a:xfrm>
            <a:off x="6194552" y="4781594"/>
            <a:ext cx="6096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PCP/AP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B3D779-F7BB-4E4A-B255-F43C7BA2765C}"/>
              </a:ext>
            </a:extLst>
          </p:cNvPr>
          <p:cNvSpPr/>
          <p:nvPr/>
        </p:nvSpPr>
        <p:spPr bwMode="auto">
          <a:xfrm>
            <a:off x="6804152" y="4781594"/>
            <a:ext cx="914400" cy="3810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Non-PCP/non-AP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F6FEF84-70A7-43F9-BB29-E76D4423C4D0}"/>
              </a:ext>
            </a:extLst>
          </p:cNvPr>
          <p:cNvSpPr/>
          <p:nvPr/>
        </p:nvSpPr>
        <p:spPr bwMode="auto">
          <a:xfrm>
            <a:off x="6194552" y="5162594"/>
            <a:ext cx="15240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76C046-FDAE-4335-ACE3-21F48C51F54C}"/>
              </a:ext>
            </a:extLst>
          </p:cNvPr>
          <p:cNvSpPr txBox="1"/>
          <p:nvPr/>
        </p:nvSpPr>
        <p:spPr>
          <a:xfrm>
            <a:off x="6575552" y="400166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DN3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2E6B15-3D99-4F55-ACCF-6CBA64C8B0D5}"/>
              </a:ext>
            </a:extLst>
          </p:cNvPr>
          <p:cNvSpPr txBox="1"/>
          <p:nvPr/>
        </p:nvSpPr>
        <p:spPr>
          <a:xfrm>
            <a:off x="5266182" y="482711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PBSS/BSS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D6DB60E-7DFE-4D5C-85C7-5BD4FC5F92E8}"/>
              </a:ext>
            </a:extLst>
          </p:cNvPr>
          <p:cNvSpPr/>
          <p:nvPr/>
        </p:nvSpPr>
        <p:spPr bwMode="auto">
          <a:xfrm>
            <a:off x="1096391" y="4672710"/>
            <a:ext cx="3121025" cy="63632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BF7BCE2-A9C5-4502-94BB-CF5182A14453}"/>
              </a:ext>
            </a:extLst>
          </p:cNvPr>
          <p:cNvSpPr/>
          <p:nvPr/>
        </p:nvSpPr>
        <p:spPr bwMode="auto">
          <a:xfrm>
            <a:off x="4241800" y="4781593"/>
            <a:ext cx="2537968" cy="50293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45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CCBDC-4BC7-42B3-81FA-43BD5C02A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EEF32-7047-4BA5-9699-C7A1FCA64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algn="just"/>
            <a:r>
              <a:rPr lang="en-US" dirty="0"/>
              <a:t>DN and CN are implementation manifestations of existing DMG entities</a:t>
            </a:r>
          </a:p>
          <a:p>
            <a:pPr lvl="1" algn="just"/>
            <a:r>
              <a:rPr lang="en-US" dirty="0"/>
              <a:t>DN implementation includes co-located </a:t>
            </a:r>
            <a:r>
              <a:rPr lang="en-US" dirty="0">
                <a:sym typeface="Wingdings" panose="05000000000000000000" pitchFamily="2" charset="2"/>
              </a:rPr>
              <a:t>PCP/AP and non-PCP/non-AP STA</a:t>
            </a:r>
          </a:p>
          <a:p>
            <a:pPr lvl="1" algn="just"/>
            <a:r>
              <a:rPr lang="en-US" dirty="0">
                <a:sym typeface="Wingdings" panose="05000000000000000000" pitchFamily="2" charset="2"/>
              </a:rPr>
              <a:t>CN</a:t>
            </a:r>
            <a:r>
              <a:rPr lang="en-US" dirty="0"/>
              <a:t> implementation includes </a:t>
            </a:r>
            <a:r>
              <a:rPr lang="en-US" dirty="0">
                <a:sym typeface="Wingdings" panose="05000000000000000000" pitchFamily="2" charset="2"/>
              </a:rPr>
              <a:t>non-PCP/non-AP STA</a:t>
            </a:r>
          </a:p>
          <a:p>
            <a:pPr algn="just"/>
            <a:r>
              <a:rPr lang="en-US" dirty="0">
                <a:sym typeface="Wingdings" panose="05000000000000000000" pitchFamily="2" charset="2"/>
              </a:rPr>
              <a:t>Therefore, no edits are warranted to 11ay draft in regards to definition of DN and CN entities of mmWave Distribution Network</a:t>
            </a:r>
          </a:p>
          <a:p>
            <a:pPr lvl="1" algn="just"/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EF9B19-F51F-492F-82D0-EBC95547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EB48A-0C3F-41F0-BAD5-A836B02E0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0BA95A-B0E0-4920-9A2C-DFD66FAE5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41327514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43223</TotalTime>
  <Words>636</Words>
  <Application>Microsoft Office PowerPoint</Application>
  <PresentationFormat>On-screen Show (4:3)</PresentationFormat>
  <Paragraphs>146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MS PGothic</vt:lpstr>
      <vt:lpstr>Times New Roman</vt:lpstr>
      <vt:lpstr>Wingdings</vt:lpstr>
      <vt:lpstr>802-11-Submission</vt:lpstr>
      <vt:lpstr>Mapping DN/CN of mmWave Distribution Network to DMG Entities</vt:lpstr>
      <vt:lpstr>Outline</vt:lpstr>
      <vt:lpstr>Single Hop TDD Link </vt:lpstr>
      <vt:lpstr>Single hop TDD Link (1/2)</vt:lpstr>
      <vt:lpstr>Single hop TDD Link (2/2)</vt:lpstr>
      <vt:lpstr>Multi-hop/Mesh TDD Link</vt:lpstr>
      <vt:lpstr>Summary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lverma@qti.qualcomm.com</dc:creator>
  <cp:keywords/>
  <dc:description/>
  <cp:lastModifiedBy>Lochan Verma</cp:lastModifiedBy>
  <cp:revision>2337</cp:revision>
  <cp:lastPrinted>2014-11-04T15:04:57Z</cp:lastPrinted>
  <dcterms:created xsi:type="dcterms:W3CDTF">2007-04-17T18:10:23Z</dcterms:created>
  <dcterms:modified xsi:type="dcterms:W3CDTF">2018-01-09T05:20:55Z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