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0" r:id="rId1"/>
  </p:sldMasterIdLst>
  <p:notesMasterIdLst>
    <p:notesMasterId r:id="rId16"/>
  </p:notes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</p:sldIdLst>
  <p:sldSz cx="9144000" cy="6858000" type="screen4x3"/>
  <p:notesSz cx="68580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7A13733-E4F2-4DE8-82DC-1628857D585F}">
  <a:tblStyle styleId="{D7A13733-E4F2-4DE8-82DC-1628857D585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4"/>
    <p:restoredTop sz="94643"/>
  </p:normalViewPr>
  <p:slideViewPr>
    <p:cSldViewPr snapToGrid="0" snapToObjects="1">
      <p:cViewPr>
        <p:scale>
          <a:sx n="130" d="100"/>
          <a:sy n="130" d="100"/>
        </p:scale>
        <p:origin x="1112" y="-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12838" y="701675"/>
            <a:ext cx="4635500" cy="3476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0"/>
              </a:spcAft>
              <a:buChar char="●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14300" marR="0" lvl="1" indent="0" algn="l" rtl="0">
              <a:spcBef>
                <a:spcPts val="360"/>
              </a:spcBef>
              <a:spcAft>
                <a:spcPts val="0"/>
              </a:spcAft>
              <a:buChar char="○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228600" marR="0" lvl="2" indent="0" algn="l" rtl="0">
              <a:spcBef>
                <a:spcPts val="360"/>
              </a:spcBef>
              <a:spcAft>
                <a:spcPts val="0"/>
              </a:spcAft>
              <a:buChar char="■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342900" marR="0" lvl="3" indent="0" algn="l" rtl="0">
              <a:spcBef>
                <a:spcPts val="360"/>
              </a:spcBef>
              <a:spcAft>
                <a:spcPts val="0"/>
              </a:spcAft>
              <a:buChar char="●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457200" marR="0" lvl="4" indent="0" algn="l" rtl="0">
              <a:spcBef>
                <a:spcPts val="360"/>
              </a:spcBef>
              <a:spcAft>
                <a:spcPts val="0"/>
              </a:spcAft>
              <a:buChar char="○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5287963" y="9001125"/>
            <a:ext cx="925512" cy="1825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458788" marR="0" lvl="4" indent="-1587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Shape 9"/>
          <p:cNvSpPr/>
          <p:nvPr/>
        </p:nvSpPr>
        <p:spPr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10" name="Shape 10"/>
          <p:cNvCxnSpPr/>
          <p:nvPr/>
        </p:nvCxnSpPr>
        <p:spPr>
          <a:xfrm>
            <a:off x="715963" y="8999538"/>
            <a:ext cx="5426075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" name="Shape 11"/>
          <p:cNvCxnSpPr/>
          <p:nvPr/>
        </p:nvCxnSpPr>
        <p:spPr>
          <a:xfrm>
            <a:off x="639763" y="296863"/>
            <a:ext cx="5578475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31813412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349" cy="417671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Shape 29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55475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9864062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490735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7575434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45546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349" cy="417671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103226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59248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1646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894400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2825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498989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7100456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684347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24389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79064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2017</a:t>
            </a: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7142899" y="6475413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7181373" y="6475413"/>
            <a:ext cx="1362552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7142899" y="6475413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825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2017</a:t>
            </a:r>
            <a:endParaRPr dirty="0"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4648200" y="332601"/>
            <a:ext cx="3797301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</a:t>
            </a:r>
            <a:r>
              <a:rPr lang="en-US" sz="18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802.11-17/1879r1</a:t>
            </a:r>
            <a:endParaRPr lang="en-US"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9" name="Shape 19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Shape 20"/>
          <p:cNvSpPr/>
          <p:nvPr/>
        </p:nvSpPr>
        <p:spPr>
          <a:xfrm>
            <a:off x="685800" y="6475425"/>
            <a:ext cx="835800" cy="1827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21" name="Shape 21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/>
        </p:nvSpPr>
        <p:spPr>
          <a:xfrm>
            <a:off x="4344987" y="6475412"/>
            <a:ext cx="530223" cy="18256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lvl="0">
              <a:buClr>
                <a:schemeClr val="dk2"/>
              </a:buClr>
              <a:buSzPct val="25000"/>
            </a:pPr>
            <a:r>
              <a:rPr lang="en-US" sz="2800" dirty="0"/>
              <a:t>Pre-association Security Negotiation for 11az SFD  Follow up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80088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n-US" sz="2000" b="0" dirty="0" smtClean="0"/>
              <a:t>017-12-14</a:t>
            </a:r>
            <a:endParaRPr lang="en-US" sz="2000" b="0" dirty="0"/>
          </a:p>
        </p:txBody>
      </p:sp>
      <p:sp>
        <p:nvSpPr>
          <p:cNvPr id="34" name="Shape 34"/>
          <p:cNvSpPr txBox="1"/>
          <p:nvPr/>
        </p:nvSpPr>
        <p:spPr>
          <a:xfrm>
            <a:off x="521125" y="2362285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</a:p>
        </p:txBody>
      </p:sp>
      <p:graphicFrame>
        <p:nvGraphicFramePr>
          <p:cNvPr id="7" name="Shape 35"/>
          <p:cNvGraphicFramePr/>
          <p:nvPr>
            <p:extLst>
              <p:ext uri="{D42A27DB-BD31-4B8C-83A1-F6EECF244321}">
                <p14:modId xmlns:p14="http://schemas.microsoft.com/office/powerpoint/2010/main" val="27244953"/>
              </p:ext>
            </p:extLst>
          </p:nvPr>
        </p:nvGraphicFramePr>
        <p:xfrm>
          <a:off x="685800" y="2816900"/>
          <a:ext cx="8008798" cy="3081174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05353"/>
                <a:gridCol w="1507932"/>
                <a:gridCol w="1891993"/>
                <a:gridCol w="1154646"/>
                <a:gridCol w="2048874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/>
                        <a:t>Name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Affiliations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Address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Phone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email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/>
                        <a:t>Nehru Bhandaru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/>
                        <a:t>Broadcom Ltd.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n-US" sz="1000" u="none" strike="noStrike" cap="none" dirty="0" smtClean="0"/>
                        <a:t>250 Innovation Drive </a:t>
                      </a:r>
                      <a:r>
                        <a:rPr lang="it-IT" sz="10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San Jose, CA 95134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/>
                        <a:t>+1 408-922-5924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/>
                        <a:t>nehru.bhandaru@broadcom.com</a:t>
                      </a:r>
                    </a:p>
                  </a:txBody>
                  <a:tcPr marL="91425" marR="91425" marT="91425" marB="91425"/>
                </a:tc>
              </a:tr>
              <a:tr h="55155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/>
                        <a:t>Matthew Fischer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/>
                        <a:t>Broadcom Ltd.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n-US" sz="1000" u="none" strike="noStrike" cap="none" dirty="0" smtClean="0"/>
                        <a:t>250 Innovation Drive </a:t>
                      </a:r>
                      <a:r>
                        <a:rPr lang="it-IT" sz="10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San Jose, CA 95134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/>
                        <a:t>+1 408-543-3370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>
                          <a:solidFill>
                            <a:schemeClr val="dk1"/>
                          </a:solidFill>
                        </a:rPr>
                        <a:t>matthew.fischer@broadcom.com</a:t>
                      </a:r>
                    </a:p>
                  </a:txBody>
                  <a:tcPr marL="91425" marR="91425" marT="91425" marB="91425"/>
                </a:tc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/>
                        <a:t>Jonathan Segev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/>
                        <a:t>Intel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 err="1" smtClean="0">
                          <a:solidFill>
                            <a:schemeClr val="dk1"/>
                          </a:solidFill>
                        </a:rPr>
                        <a:t>Jonathan.segev@intel.com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/>
                        <a:t>Chittabrata Ghosh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/>
                        <a:t>Intel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/>
                        <a:t>Benny Abramovsky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Intel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/>
                        <a:t>Ido Ouzieli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Intel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310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Discussion Items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05675" y="1535324"/>
            <a:ext cx="8351700" cy="4833577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indent="-349250">
              <a:spcBef>
                <a:spcPts val="0"/>
              </a:spcBef>
            </a:pPr>
            <a:r>
              <a:rPr lang="en-US" b="0" dirty="0" smtClean="0"/>
              <a:t>What Base AKMs do we need to support</a:t>
            </a:r>
          </a:p>
          <a:p>
            <a:pPr lvl="1" indent="-349250">
              <a:spcBef>
                <a:spcPts val="0"/>
              </a:spcBef>
            </a:pPr>
            <a:r>
              <a:rPr lang="en-US" dirty="0" smtClean="0"/>
              <a:t>Can we just mandate a subset?</a:t>
            </a:r>
          </a:p>
          <a:p>
            <a:pPr lvl="2" indent="-349250">
              <a:spcBef>
                <a:spcPts val="0"/>
              </a:spcBef>
            </a:pPr>
            <a:r>
              <a:rPr lang="en-US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Just FILS?</a:t>
            </a:r>
          </a:p>
          <a:p>
            <a:pPr lvl="2" indent="-349250">
              <a:spcBef>
                <a:spcPts val="0"/>
              </a:spcBef>
            </a:pPr>
            <a:r>
              <a:rPr lang="en-US" dirty="0" smtClean="0"/>
              <a:t>FILS shared key + FT (using PMKr1)</a:t>
            </a:r>
          </a:p>
          <a:p>
            <a:pPr lvl="2" indent="-349250">
              <a:spcBef>
                <a:spcPts val="0"/>
              </a:spcBef>
            </a:pPr>
            <a:r>
              <a:rPr lang="en-US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PSK modes less useful for pre-association security</a:t>
            </a:r>
          </a:p>
          <a:p>
            <a:pPr lvl="1" indent="-349250">
              <a:spcBef>
                <a:spcPts val="0"/>
              </a:spcBef>
            </a:pPr>
            <a:r>
              <a:rPr lang="en-US" dirty="0" smtClean="0"/>
              <a:t>Feedback</a:t>
            </a:r>
          </a:p>
          <a:p>
            <a:pPr lvl="2" indent="-349250">
              <a:spcBef>
                <a:spcPts val="0"/>
              </a:spcBef>
            </a:pPr>
            <a:r>
              <a:rPr lang="en-US" dirty="0" smtClean="0"/>
              <a:t>Base AKMs – why only FILS and FT</a:t>
            </a:r>
          </a:p>
          <a:p>
            <a:pPr lvl="3" indent="-349250">
              <a:spcBef>
                <a:spcPts val="0"/>
              </a:spcBef>
            </a:pPr>
            <a:r>
              <a:rPr lang="en-US" dirty="0" smtClean="0"/>
              <a:t>FILS fastest, gaining traction and is likely to be adopted by the time 11az is available. One message exchange to setup SA</a:t>
            </a:r>
          </a:p>
          <a:p>
            <a:pPr lvl="3" indent="-349250">
              <a:spcBef>
                <a:spcPts val="0"/>
              </a:spcBef>
            </a:pPr>
            <a:r>
              <a:rPr lang="en-US" dirty="0" smtClean="0"/>
              <a:t>FT already in market – PMKr0 SA already exists, leverage PMKr1 without additional negotiation</a:t>
            </a:r>
          </a:p>
          <a:p>
            <a:pPr lvl="3" indent="-349250">
              <a:spcBef>
                <a:spcPts val="0"/>
              </a:spcBef>
            </a:pPr>
            <a:r>
              <a:rPr lang="en-US" dirty="0" smtClean="0"/>
              <a:t>Perhaps FILS + Any other AKM w/ PMK (including PSK modes)</a:t>
            </a:r>
          </a:p>
          <a:p>
            <a:pPr lvl="2" indent="-349250">
              <a:spcBef>
                <a:spcPts val="0"/>
              </a:spcBef>
            </a:pPr>
            <a:endParaRPr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" name="Shape 49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1685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90036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Motion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48205" y="1375836"/>
            <a:ext cx="8351700" cy="4748517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indent="0">
              <a:buNone/>
            </a:pPr>
            <a:r>
              <a:rPr lang="en-US" sz="1600" dirty="0"/>
              <a:t>Move to adopt the following text in the </a:t>
            </a:r>
            <a:r>
              <a:rPr lang="en-US" sz="1600" dirty="0" err="1"/>
              <a:t>TGaz</a:t>
            </a:r>
            <a:r>
              <a:rPr lang="en-US" sz="1600" dirty="0"/>
              <a:t> SFD under Section 6 – Security - and grant the SFD editor editorial license</a:t>
            </a:r>
            <a:r>
              <a:rPr lang="en-US" sz="1600" dirty="0" smtClean="0"/>
              <a:t>:</a:t>
            </a:r>
            <a:endParaRPr sz="1600" b="0" i="0" u="none" strike="noStrike" cap="none" dirty="0">
              <a:solidFill>
                <a:schemeClr val="dk1"/>
              </a:solidFill>
              <a:sym typeface="Times New Roman"/>
            </a:endParaRPr>
          </a:p>
          <a:p>
            <a:r>
              <a:rPr lang="en-US" sz="1800" b="0" dirty="0"/>
              <a:t>Pre-association Security Negotiation (PASN) authentication allows message </a:t>
            </a:r>
            <a:r>
              <a:rPr lang="en-US" sz="1800" b="0" dirty="0" smtClean="0"/>
              <a:t>authentication, encryption</a:t>
            </a:r>
            <a:r>
              <a:rPr lang="en-US" sz="1800" b="0" dirty="0"/>
              <a:t>, and message integrity to be provided for selected 802.11 frames that require such protection. </a:t>
            </a:r>
          </a:p>
          <a:p>
            <a:r>
              <a:rPr lang="en-US" sz="1800" b="0" dirty="0"/>
              <a:t>Whether such protection is required for a frame is determined by the security parameters negotiated for the exchange (e.g. 11az Protocol Negotiation) to which the frame belongs.</a:t>
            </a:r>
          </a:p>
          <a:p>
            <a:r>
              <a:rPr lang="en-US" sz="1800" b="0" dirty="0"/>
              <a:t>An AP indicates PASN support by advertising a [TBD] PASN AKM in RSNIE that is included </a:t>
            </a:r>
            <a:r>
              <a:rPr lang="en-US" sz="1800" b="0" dirty="0" smtClean="0"/>
              <a:t>in </a:t>
            </a:r>
            <a:r>
              <a:rPr lang="en-US" sz="1800" b="0" dirty="0" smtClean="0"/>
              <a:t>Beacons </a:t>
            </a:r>
            <a:r>
              <a:rPr lang="en-US" sz="1800" b="0" dirty="0"/>
              <a:t>and </a:t>
            </a:r>
            <a:r>
              <a:rPr lang="en-US" sz="1800" b="0" dirty="0" smtClean="0"/>
              <a:t>Probe </a:t>
            </a:r>
            <a:r>
              <a:rPr lang="en-US" sz="1800" b="0" dirty="0"/>
              <a:t>Responses, and also in neighbor reports and reduced neighbor reports where supported.</a:t>
            </a:r>
          </a:p>
          <a:p>
            <a:r>
              <a:rPr lang="en-US" sz="1800" b="0" dirty="0"/>
              <a:t>A non-AP STA selects use of PASN authentication based on the security requirements </a:t>
            </a:r>
            <a:r>
              <a:rPr lang="en-US" sz="1800" b="0" dirty="0" smtClean="0"/>
              <a:t>of features </a:t>
            </a:r>
            <a:r>
              <a:rPr lang="en-US" sz="1800" b="0" dirty="0"/>
              <a:t>that need pre-association security. 11az protocol security for an un-associated STA requires PASN.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" name="Shape 49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4836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Motion – Contd..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05675" y="1535325"/>
            <a:ext cx="8351700" cy="4695354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r>
              <a:rPr lang="en-US" sz="1800" b="0" dirty="0"/>
              <a:t>A non-AP STA and an AP use 802.11 authentication frames with the Authentication algorithm number set to [TBD] (PASN Authentication) for the protocol exchange.</a:t>
            </a:r>
          </a:p>
          <a:p>
            <a:r>
              <a:rPr lang="en-US" sz="1800" b="0" dirty="0"/>
              <a:t>A non-AP STA optionally, via PASN protocol, proposes to an AP a base AKM and PMKID(s) used to identify the PMK used for derivation of PTK for key confirmation and frame protection.</a:t>
            </a:r>
          </a:p>
          <a:p>
            <a:r>
              <a:rPr lang="en-US" sz="1800" b="0" dirty="0"/>
              <a:t>An AP optionally, via PASN protocol, indicates to the non-AP STA, a base AKM and </a:t>
            </a:r>
            <a:r>
              <a:rPr lang="en-US" sz="1800" b="0" dirty="0" smtClean="0"/>
              <a:t>PMKID corresponding </a:t>
            </a:r>
            <a:r>
              <a:rPr lang="en-US" sz="1800" b="0" dirty="0"/>
              <a:t>to the PMK used for derivation of PTK for key confirmation and frame protection.</a:t>
            </a:r>
          </a:p>
          <a:p>
            <a:r>
              <a:rPr lang="en-US" sz="1800" b="0" dirty="0"/>
              <a:t>PASN protocol allows a FILS base AKM using shared key (See 12.12.2.3 of [1])</a:t>
            </a:r>
          </a:p>
          <a:p>
            <a:r>
              <a:rPr lang="en-US" sz="1800" b="0" dirty="0"/>
              <a:t>PASN protocol allows any base protocol with a PMK – e.g. FT base AKM using PMKr1</a:t>
            </a:r>
          </a:p>
          <a:p>
            <a:pPr indent="0">
              <a:buNone/>
            </a:pPr>
            <a:endParaRPr lang="en-US" sz="1600" b="0" dirty="0"/>
          </a:p>
          <a:p>
            <a:pPr indent="0">
              <a:buNone/>
            </a:pPr>
            <a:endParaRPr lang="en-US" sz="1600" b="0" dirty="0" smtClean="0"/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" name="Shape 49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098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lvl="0">
              <a:buSzPct val="25000"/>
            </a:pPr>
            <a:r>
              <a:rPr lang="en-US" dirty="0"/>
              <a:t>Motion – Contd..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05675" y="153532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indent="0">
              <a:buNone/>
            </a:pPr>
            <a:endParaRPr lang="en-US" sz="1600" b="0" dirty="0"/>
          </a:p>
          <a:p>
            <a:r>
              <a:rPr lang="en-US" sz="1800" b="0" dirty="0"/>
              <a:t>A non-AP STA and AP exchange ephemeral public keys to derive protection keys via PASN.</a:t>
            </a:r>
          </a:p>
          <a:p>
            <a:r>
              <a:rPr lang="en-US" sz="1800" b="0" dirty="0"/>
              <a:t>The PTK for the exchange is derived from PMK, if any, and the shared secret </a:t>
            </a:r>
            <a:r>
              <a:rPr lang="en-US" sz="1800" b="0" dirty="0" smtClean="0"/>
              <a:t>from </a:t>
            </a:r>
            <a:r>
              <a:rPr lang="en-US" sz="1800" b="0" dirty="0"/>
              <a:t>the ephemeral key exchange.</a:t>
            </a:r>
          </a:p>
          <a:p>
            <a:r>
              <a:rPr lang="en-US" sz="1800" b="0" dirty="0"/>
              <a:t>If 11az measurement security for type A or a type B attackers is required, the IEEE 802.11az negotiation protocol and measurement reports shall be integrity protected and encrypted for privacy.</a:t>
            </a:r>
          </a:p>
          <a:p>
            <a:r>
              <a:rPr lang="en-US" sz="1800" b="0" dirty="0"/>
              <a:t>If 11az measurement security for type B attacker is required, the fields over which measurements are performed shall be protected (e.g. LTF sequence derived using the keys from PASN protocol). </a:t>
            </a:r>
            <a:endParaRPr lang="en-US" sz="1800" b="0" dirty="0" smtClean="0"/>
          </a:p>
          <a:p>
            <a:endParaRPr lang="en-US" sz="1600" b="0" i="0" u="none" strike="noStrike" cap="none" dirty="0">
              <a:solidFill>
                <a:schemeClr val="dk1"/>
              </a:solidFill>
              <a:sym typeface="Times New Roman"/>
            </a:endParaRPr>
          </a:p>
          <a:p>
            <a:pPr indent="0">
              <a:buNone/>
            </a:pPr>
            <a:r>
              <a:rPr lang="en-US" sz="1600" b="0" dirty="0" smtClean="0"/>
              <a:t>Moved:</a:t>
            </a:r>
          </a:p>
          <a:p>
            <a:pPr indent="0">
              <a:buNone/>
            </a:pPr>
            <a:r>
              <a:rPr lang="en-US" sz="1600" b="0" i="0" u="none" strike="noStrike" cap="none" dirty="0" smtClean="0">
                <a:solidFill>
                  <a:schemeClr val="dk1"/>
                </a:solidFill>
                <a:sym typeface="Times New Roman"/>
              </a:rPr>
              <a:t>Seconded:</a:t>
            </a:r>
          </a:p>
          <a:p>
            <a:pPr indent="0">
              <a:buNone/>
            </a:pPr>
            <a:r>
              <a:rPr lang="en-US" sz="1600" b="0" dirty="0" smtClean="0"/>
              <a:t>Results:</a:t>
            </a:r>
            <a:endParaRPr sz="1600" b="0" i="0" u="none" strike="noStrike" cap="none" dirty="0">
              <a:solidFill>
                <a:schemeClr val="dk1"/>
              </a:solidFill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" name="Shape 49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4921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799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References</a:t>
            </a: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468312" y="1916110"/>
            <a:ext cx="8351835" cy="4249737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7620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IEEE </a:t>
            </a:r>
            <a:r>
              <a:rPr lang="en-US" sz="20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P802.11-REVmdTM/D0.3, September 2017</a:t>
            </a:r>
            <a:endParaRPr lang="en-US"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62000" marR="0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11-15-0030-09-0ngp-ngp-par-draft</a:t>
            </a:r>
          </a:p>
          <a:p>
            <a:pPr marL="762000" marR="0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11-15-0262-04-0ngp-csd-working-draft</a:t>
            </a:r>
          </a:p>
          <a:p>
            <a:pPr marL="762000" marR="0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11-16-0137-00-00az-ngp-use-case-document</a:t>
            </a:r>
          </a:p>
          <a:p>
            <a:pPr marL="762000" marR="0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11-16-0</a:t>
            </a:r>
            <a:r>
              <a:rPr lang="en-US" sz="2000" b="0" dirty="0"/>
              <a:t>424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en-US" sz="2000" b="0" dirty="0"/>
              <a:t>07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-00az-functional-requirements-for-11az</a:t>
            </a:r>
          </a:p>
          <a:p>
            <a:pPr marL="762000" marR="0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11-17-1127-01-00az-comments-on-11az-functional-requirements</a:t>
            </a:r>
          </a:p>
          <a:p>
            <a:pPr marL="762000" marR="0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0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11-16/1643-00-00az-preassociation-negotiation-of-management-frame-protection</a:t>
            </a:r>
          </a:p>
          <a:p>
            <a:pPr marL="762000" lvl="0" indent="-457200">
              <a:buFont typeface="Arial"/>
              <a:buAutoNum type="arabicPeriod"/>
            </a:pPr>
            <a:r>
              <a:rPr lang="en-US" sz="2000" b="0" dirty="0" smtClean="0"/>
              <a:t>11-17/1737r0 - </a:t>
            </a:r>
            <a:r>
              <a:rPr lang="en-US" sz="2000" b="0" dirty="0"/>
              <a:t>Pre-association Security Negotiation for 11az</a:t>
            </a:r>
            <a:endParaRPr lang="en-US" sz="2000" b="0" i="0" u="none" strike="noStrike" cap="none" dirty="0">
              <a:solidFill>
                <a:schemeClr val="dk1"/>
              </a:solidFill>
              <a:sym typeface="Times New Roman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Shape 126"/>
          <p:cNvSpPr txBox="1"/>
          <p:nvPr/>
        </p:nvSpPr>
        <p:spPr>
          <a:xfrm>
            <a:off x="4344987" y="6475412"/>
            <a:ext cx="530223" cy="18256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0631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</a:t>
            </a:r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68300" y="162877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0" i="0" u="none" strike="noStrike" cap="none" dirty="0" err="1">
                <a:solidFill>
                  <a:schemeClr val="dk1"/>
                </a:solidFill>
                <a:sym typeface="Times New Roman"/>
              </a:rPr>
              <a:t>TGaz</a:t>
            </a:r>
            <a:r>
              <a:rPr lang="en-US" sz="2400" b="0" i="0" u="none" strike="noStrike" cap="none" dirty="0">
                <a:solidFill>
                  <a:schemeClr val="dk1"/>
                </a:solidFill>
                <a:sym typeface="Times New Roman"/>
              </a:rPr>
              <a:t> FRD 16/0424r7 - r3</a:t>
            </a:r>
            <a:r>
              <a:rPr lang="en-US" b="0" dirty="0"/>
              <a:t>8</a:t>
            </a:r>
            <a:r>
              <a:rPr lang="en-US" sz="2400" b="0" i="0" u="none" strike="noStrike" cap="none" dirty="0">
                <a:solidFill>
                  <a:schemeClr val="dk1"/>
                </a:solidFill>
                <a:sym typeface="Times New Roman"/>
              </a:rPr>
              <a:t> – Requires support for PASN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000" i="0" u="none" strike="noStrike" cap="none" dirty="0">
                <a:solidFill>
                  <a:schemeClr val="dk1"/>
                </a:solidFill>
                <a:sym typeface="Times New Roman"/>
              </a:rPr>
              <a:t>One secured mode that provides Authentication, Key Management, Encryption and Message Integrity in unassociated state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0" i="0" u="none" strike="noStrike" cap="none" dirty="0" err="1">
                <a:solidFill>
                  <a:schemeClr val="dk1"/>
                </a:solidFill>
                <a:sym typeface="Times New Roman"/>
              </a:rPr>
              <a:t>TGaz</a:t>
            </a:r>
            <a:r>
              <a:rPr lang="en-US" sz="2400" b="0" i="0" u="none" strike="noStrike" cap="none" dirty="0">
                <a:solidFill>
                  <a:schemeClr val="dk1"/>
                </a:solidFill>
                <a:sym typeface="Times New Roman"/>
              </a:rPr>
              <a:t> SFD 11-17/0462r5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i="0" u="none" strike="noStrike" cap="none" dirty="0">
                <a:solidFill>
                  <a:schemeClr val="dk1"/>
                </a:solidFill>
                <a:sym typeface="Times New Roman"/>
              </a:rPr>
              <a:t>Security setup optional, but prior to 11az Protocol Negotiation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i="0" u="none" strike="noStrike" cap="none" dirty="0">
                <a:solidFill>
                  <a:schemeClr val="dk1"/>
                </a:solidFill>
                <a:sym typeface="Times New Roman"/>
              </a:rPr>
              <a:t>Out of band keys may be used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i="0" u="none" strike="noStrike" cap="none" dirty="0">
                <a:solidFill>
                  <a:schemeClr val="dk1"/>
                </a:solidFill>
                <a:sym typeface="Times New Roman"/>
              </a:rPr>
              <a:t>Fields over which range measurements are performed are </a:t>
            </a:r>
            <a:r>
              <a:rPr lang="en-US" sz="2000" i="0" u="none" strike="noStrike" cap="none" dirty="0" smtClean="0">
                <a:solidFill>
                  <a:schemeClr val="dk1"/>
                </a:solidFill>
                <a:sym typeface="Times New Roman"/>
              </a:rPr>
              <a:t>protected</a:t>
            </a:r>
          </a:p>
          <a:p>
            <a:pPr indent="-349250">
              <a:spcBef>
                <a:spcPts val="0"/>
              </a:spcBef>
              <a:buFont typeface="Times New Roman"/>
              <a:buChar char="–"/>
            </a:pPr>
            <a:r>
              <a:rPr lang="en-US" sz="2400" b="0" dirty="0" err="1" smtClean="0"/>
              <a:t>TGaz</a:t>
            </a:r>
            <a:r>
              <a:rPr lang="en-US" sz="2400" b="0" dirty="0" smtClean="0"/>
              <a:t> 11/1737r0 outlines the proposed SFD text</a:t>
            </a:r>
          </a:p>
          <a:p>
            <a:pPr lvl="1" indent="-349250">
              <a:spcBef>
                <a:spcPts val="0"/>
              </a:spcBef>
            </a:pPr>
            <a:r>
              <a:rPr lang="en-US" sz="2000" i="0" u="none" strike="noStrike" cap="none" dirty="0" smtClean="0">
                <a:solidFill>
                  <a:schemeClr val="dk1"/>
                </a:solidFill>
                <a:sym typeface="Times New Roman"/>
              </a:rPr>
              <a:t>Contained straw poll(s) for possible SFD text</a:t>
            </a:r>
          </a:p>
          <a:p>
            <a:pPr indent="-349250">
              <a:spcBef>
                <a:spcPts val="0"/>
              </a:spcBef>
            </a:pPr>
            <a:r>
              <a:rPr lang="en-US" sz="2400" b="0" dirty="0" smtClean="0"/>
              <a:t>This submission</a:t>
            </a:r>
            <a:endParaRPr lang="en-US" sz="2400" b="0" i="0" u="none" strike="noStrike" cap="none" dirty="0" smtClean="0">
              <a:solidFill>
                <a:schemeClr val="dk1"/>
              </a:solidFill>
              <a:sym typeface="Times New Roman"/>
            </a:endParaRPr>
          </a:p>
          <a:p>
            <a:pPr lvl="1" indent="-349250">
              <a:spcBef>
                <a:spcPts val="0"/>
              </a:spcBef>
            </a:pPr>
            <a:r>
              <a:rPr lang="en-US" dirty="0" smtClean="0"/>
              <a:t>Few discussion items</a:t>
            </a:r>
          </a:p>
          <a:p>
            <a:pPr lvl="1" indent="-349250">
              <a:spcBef>
                <a:spcPts val="0"/>
              </a:spcBef>
            </a:pPr>
            <a:r>
              <a:rPr lang="en-US" dirty="0"/>
              <a:t>U</a:t>
            </a:r>
            <a:r>
              <a:rPr lang="en-US" dirty="0" smtClean="0"/>
              <a:t>pdate based on additional feedback</a:t>
            </a:r>
          </a:p>
          <a:p>
            <a:pPr lvl="1" indent="-349250">
              <a:spcBef>
                <a:spcPts val="0"/>
              </a:spcBef>
            </a:pPr>
            <a:r>
              <a:rPr lang="en-US" sz="2000" i="0" u="none" strike="noStrike" cap="none" dirty="0" smtClean="0">
                <a:solidFill>
                  <a:schemeClr val="dk1"/>
                </a:solidFill>
                <a:sym typeface="Times New Roman"/>
              </a:rPr>
              <a:t>Consolidated motion to be considered</a:t>
            </a:r>
            <a:endParaRPr lang="en-US" sz="2000" i="0" u="none" strike="noStrike" cap="none" dirty="0">
              <a:solidFill>
                <a:schemeClr val="dk1"/>
              </a:solidFill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" name="Shape 42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7286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Straw poll results during IEEE Nov 2017 meeting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05675" y="153532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indent="0">
              <a:buNone/>
            </a:pPr>
            <a:r>
              <a:rPr lang="en-US" sz="1800" b="0" dirty="0" smtClean="0"/>
              <a:t>Straw poll #0:</a:t>
            </a:r>
          </a:p>
          <a:p>
            <a:pPr indent="0">
              <a:buNone/>
            </a:pPr>
            <a:r>
              <a:rPr lang="en-US" sz="1800" b="0" dirty="0"/>
              <a:t/>
            </a:r>
            <a:br>
              <a:rPr lang="en-US" sz="1800" b="0" dirty="0"/>
            </a:br>
            <a:r>
              <a:rPr lang="en-US" sz="1800" b="0" dirty="0"/>
              <a:t>Add to SFD Security section</a:t>
            </a:r>
            <a:r>
              <a:rPr lang="en-US" sz="1800" b="0" dirty="0" smtClean="0"/>
              <a:t>:</a:t>
            </a:r>
          </a:p>
          <a:p>
            <a:pPr indent="0">
              <a:buNone/>
            </a:pPr>
            <a:endParaRPr lang="en-US" sz="1800" b="0" dirty="0"/>
          </a:p>
          <a:p>
            <a:pPr indent="0">
              <a:buNone/>
            </a:pPr>
            <a:r>
              <a:rPr lang="en-US" sz="1800" b="0" dirty="0"/>
              <a:t>“PASN </a:t>
            </a:r>
            <a:r>
              <a:rPr lang="en-US" sz="1800" b="0" dirty="0" smtClean="0"/>
              <a:t>Authentication</a:t>
            </a:r>
            <a:endParaRPr lang="en-US" sz="1800" b="0" dirty="0"/>
          </a:p>
          <a:p>
            <a:pPr indent="0">
              <a:buNone/>
            </a:pPr>
            <a:r>
              <a:rPr lang="en-US" sz="1800" b="0" dirty="0"/>
              <a:t>PASN authentication allows message authentication, encryption, and message integrity to be provided for selected 802.11 frames that require such protection. Whether such protection is required for a frame is determined by the security parameters negotiated for the exchange (e.g. 11az Protocol Negotiation) to which the frame belongs</a:t>
            </a:r>
            <a:r>
              <a:rPr lang="en-US" sz="1800" b="0" dirty="0" smtClean="0"/>
              <a:t>.”</a:t>
            </a:r>
          </a:p>
          <a:p>
            <a:pPr indent="0">
              <a:buNone/>
            </a:pPr>
            <a:endParaRPr lang="en-US" sz="1800" b="0" dirty="0"/>
          </a:p>
          <a:p>
            <a:pPr indent="0">
              <a:buNone/>
            </a:pPr>
            <a:r>
              <a:rPr lang="en-US" sz="1800" b="0" dirty="0" smtClean="0"/>
              <a:t>Results</a:t>
            </a:r>
            <a:r>
              <a:rPr lang="en-US" sz="1800" b="0" dirty="0"/>
              <a:t>: Y: 22, N: 0, A: 6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" name="Shape 49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0235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Straw poll results during IEEE Nov 2017 meeting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05675" y="153532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indent="0">
              <a:buNone/>
            </a:pPr>
            <a:r>
              <a:rPr lang="en-US" sz="1800" b="0" dirty="0" smtClean="0"/>
              <a:t>Straw poll #1</a:t>
            </a:r>
            <a:r>
              <a:rPr lang="en-US" sz="1800" b="0" dirty="0"/>
              <a:t>:</a:t>
            </a:r>
            <a:br>
              <a:rPr lang="en-US" sz="1800" b="0" dirty="0"/>
            </a:br>
            <a:endParaRPr lang="en-US" sz="1800" b="0" dirty="0" smtClean="0"/>
          </a:p>
          <a:p>
            <a:pPr indent="0">
              <a:buNone/>
            </a:pPr>
            <a:r>
              <a:rPr lang="en-US" sz="1800" b="0" dirty="0" smtClean="0"/>
              <a:t>Add </a:t>
            </a:r>
            <a:r>
              <a:rPr lang="en-US" sz="1800" b="0" dirty="0"/>
              <a:t>to SFD PASN Authentication section:</a:t>
            </a:r>
            <a:br>
              <a:rPr lang="en-US" sz="1800" b="0" dirty="0"/>
            </a:br>
            <a:r>
              <a:rPr lang="en-US" sz="1800" b="0" dirty="0"/>
              <a:t/>
            </a:r>
            <a:br>
              <a:rPr lang="en-US" sz="1800" b="0" dirty="0"/>
            </a:br>
            <a:r>
              <a:rPr lang="en-US" sz="1800" b="0" dirty="0"/>
              <a:t>“An AP indicates PASN support by advertising a TBD PASN AKM in RSNIE that is included in some of the Beacons and in Probe Responses, and also in neighbor reports and reduced neighbor reports where supported.</a:t>
            </a:r>
            <a:br>
              <a:rPr lang="en-US" sz="1800" b="0" dirty="0"/>
            </a:br>
            <a:r>
              <a:rPr lang="en-US" sz="1800" b="0" dirty="0"/>
              <a:t>A non-AP STA selects use of PASN authentication based on the security requirements of features that need pre-association security. 11az protocol security for an un-associated STA requires PASN.”</a:t>
            </a:r>
          </a:p>
          <a:p>
            <a:endParaRPr lang="en-US" sz="1800" b="0" dirty="0" smtClean="0"/>
          </a:p>
          <a:p>
            <a:pPr indent="0">
              <a:buNone/>
            </a:pPr>
            <a:r>
              <a:rPr lang="en-US" sz="1800" b="0" dirty="0" smtClean="0"/>
              <a:t>Results</a:t>
            </a:r>
            <a:r>
              <a:rPr lang="en-US" sz="1800" b="0" dirty="0"/>
              <a:t>: Y: 20, N: 0, A: 4</a:t>
            </a:r>
            <a:br>
              <a:rPr lang="en-US" sz="1800" b="0" dirty="0"/>
            </a:br>
            <a:endParaRPr lang="en-US" sz="1800" b="0" dirty="0"/>
          </a:p>
          <a:p>
            <a:endParaRPr lang="en-US" dirty="0"/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" name="Shape 49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6234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 dirty="0" err="1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Strawpoll</a:t>
            </a:r>
            <a:r>
              <a:rPr lang="en-US" sz="2800" b="1" i="0" u="none" strike="noStrike" cap="none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results during IEEE Nov 2017 meeting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05675" y="153532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indent="0">
              <a:buNone/>
            </a:pPr>
            <a:r>
              <a:rPr lang="en-US" sz="1800" b="0" dirty="0" smtClean="0"/>
              <a:t>Straw poll </a:t>
            </a:r>
            <a:r>
              <a:rPr lang="en-US" sz="1800" b="0" dirty="0"/>
              <a:t>#2: </a:t>
            </a:r>
            <a:endParaRPr lang="en-US" sz="1800" b="0" dirty="0" smtClean="0"/>
          </a:p>
          <a:p>
            <a:pPr indent="0">
              <a:buNone/>
            </a:pPr>
            <a:r>
              <a:rPr lang="en-US" sz="1800" b="0" dirty="0"/>
              <a:t/>
            </a:r>
            <a:br>
              <a:rPr lang="en-US" sz="1800" b="0" dirty="0"/>
            </a:br>
            <a:r>
              <a:rPr lang="en-US" sz="1800" b="0" dirty="0"/>
              <a:t>Add to SFD PASN Authentication section:</a:t>
            </a:r>
            <a:br>
              <a:rPr lang="en-US" sz="1800" b="0" dirty="0"/>
            </a:br>
            <a:r>
              <a:rPr lang="en-US" sz="1800" b="0" dirty="0"/>
              <a:t/>
            </a:r>
            <a:br>
              <a:rPr lang="en-US" sz="1800" b="0" dirty="0"/>
            </a:br>
            <a:r>
              <a:rPr lang="en-US" sz="1800" b="0" dirty="0"/>
              <a:t>“A non-AP STA and an AP use 802.11 authentication frames with the Authentication algorithm number set to TBD (PASN Authentication) for the protocol exchange</a:t>
            </a:r>
            <a:r>
              <a:rPr lang="en-US" sz="1800" b="0" dirty="0" smtClean="0"/>
              <a:t>.”</a:t>
            </a:r>
          </a:p>
          <a:p>
            <a:pPr indent="0">
              <a:buNone/>
            </a:pPr>
            <a:r>
              <a:rPr lang="en-US" sz="1800" b="0" dirty="0"/>
              <a:t/>
            </a:r>
            <a:br>
              <a:rPr lang="en-US" sz="1800" b="0" dirty="0"/>
            </a:br>
            <a:r>
              <a:rPr lang="en-US" sz="1800" b="0" dirty="0"/>
              <a:t>Results: Y:18, N:0, A: 6 </a:t>
            </a:r>
            <a:br>
              <a:rPr lang="en-US" sz="1800" b="0" dirty="0"/>
            </a:br>
            <a:endParaRPr lang="en-US" sz="1800" b="0" dirty="0"/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" name="Shape 49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9056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Straw poll results during IEEE Nov 2017 meeting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05675" y="153532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indent="0">
              <a:buNone/>
            </a:pPr>
            <a:r>
              <a:rPr lang="en-US" sz="1800" b="0" dirty="0" smtClean="0"/>
              <a:t>Straw poll </a:t>
            </a:r>
            <a:r>
              <a:rPr lang="en-US" sz="1800" b="0" dirty="0"/>
              <a:t>#3:</a:t>
            </a:r>
            <a:br>
              <a:rPr lang="en-US" sz="1800" b="0" dirty="0"/>
            </a:br>
            <a:r>
              <a:rPr lang="en-US" sz="1800" b="0" dirty="0"/>
              <a:t>Add to SFD PASN Authentication section:</a:t>
            </a:r>
          </a:p>
          <a:p>
            <a:pPr indent="0">
              <a:buNone/>
            </a:pPr>
            <a:endParaRPr lang="en-US" sz="1800" b="0" dirty="0"/>
          </a:p>
          <a:p>
            <a:pPr indent="0">
              <a:buNone/>
            </a:pPr>
            <a:r>
              <a:rPr lang="en-US" sz="1800" b="0" dirty="0"/>
              <a:t>“A non-AP STA optionally, via PASN protocol, proposes to an AP a base AKM and PMKID(s) used to identify the PMK used for derivation of PTK for key confirmation and frame protection.</a:t>
            </a:r>
            <a:br>
              <a:rPr lang="en-US" sz="1800" b="0" dirty="0"/>
            </a:br>
            <a:r>
              <a:rPr lang="en-US" sz="1800" b="0" dirty="0"/>
              <a:t>An AP optionally, via PASN protocol, indicates to the non-AP STA, a base AKM and PMKID corresponding to the PMK used for derivation of PTK for key confirmation and frame protection.</a:t>
            </a:r>
          </a:p>
          <a:p>
            <a:pPr indent="0">
              <a:buNone/>
            </a:pPr>
            <a:r>
              <a:rPr lang="en-US" sz="1800" b="0" dirty="0"/>
              <a:t>A non-AP STA and AP exchange ephemeral public keys to derive protection keys via PASN. </a:t>
            </a:r>
            <a:br>
              <a:rPr lang="en-US" sz="1800" b="0" dirty="0"/>
            </a:br>
            <a:r>
              <a:rPr lang="en-US" sz="1800" b="0" dirty="0"/>
              <a:t>The PTK for the exchange is derived from PMK, if any, and the shared secret from the ephemeral key exchange.”</a:t>
            </a:r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r>
              <a:rPr lang="en-US" sz="1800" b="0" dirty="0" smtClean="0"/>
              <a:t>Results</a:t>
            </a:r>
            <a:r>
              <a:rPr lang="en-US" sz="1800" b="0" dirty="0"/>
              <a:t>: Y: 18, N: 0, A: 4</a:t>
            </a:r>
            <a:r>
              <a:rPr lang="en-US" sz="1800" b="0" dirty="0" smtClean="0"/>
              <a:t>.</a:t>
            </a:r>
            <a:endParaRPr lang="en-US" dirty="0"/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" name="Shape 49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7397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Straw poll </a:t>
            </a:r>
            <a:r>
              <a:rPr lang="en-US" sz="2800" b="1" i="0" u="none" strike="noStrike" cap="none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 during IEEE Nov 2017 meeting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05675" y="153532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r>
              <a:rPr lang="en-US" sz="1800" b="0" dirty="0" smtClean="0"/>
              <a:t>Straw poll </a:t>
            </a:r>
            <a:r>
              <a:rPr lang="en-US" sz="1800" b="0" dirty="0"/>
              <a:t>#4</a:t>
            </a:r>
            <a:r>
              <a:rPr lang="en-US" sz="1800" b="0" dirty="0" smtClean="0"/>
              <a:t>:</a:t>
            </a:r>
          </a:p>
          <a:p>
            <a:pPr indent="0">
              <a:buNone/>
            </a:pPr>
            <a:r>
              <a:rPr lang="en-US" sz="1800" b="0" dirty="0"/>
              <a:t/>
            </a:r>
            <a:br>
              <a:rPr lang="en-US" sz="1800" b="0" dirty="0"/>
            </a:br>
            <a:r>
              <a:rPr lang="en-US" sz="1800" b="0" dirty="0"/>
              <a:t>Add to SFD Security section:</a:t>
            </a:r>
            <a:br>
              <a:rPr lang="en-US" sz="1800" b="0" dirty="0"/>
            </a:br>
            <a:r>
              <a:rPr lang="en-US" sz="1800" b="0" dirty="0"/>
              <a:t>“802.11az protocol negotiation and measurement reports shall be integrity protected and optionally encrypted for privacy</a:t>
            </a:r>
            <a:r>
              <a:rPr lang="en-US" sz="1800" b="0" dirty="0" smtClean="0"/>
              <a:t>.</a:t>
            </a:r>
          </a:p>
          <a:p>
            <a:pPr indent="0">
              <a:buNone/>
            </a:pPr>
            <a:endParaRPr lang="en-US" sz="1800" b="0" dirty="0"/>
          </a:p>
          <a:p>
            <a:pPr indent="0">
              <a:buNone/>
            </a:pPr>
            <a:r>
              <a:rPr lang="en-US" sz="1800" b="0" dirty="0" smtClean="0"/>
              <a:t>Results</a:t>
            </a:r>
            <a:r>
              <a:rPr lang="en-US" sz="1800" b="0" dirty="0"/>
              <a:t>: Y: 22, N: 0, A: 1.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" name="Shape 49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211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Discussion Items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05675" y="1535324"/>
            <a:ext cx="8351700" cy="4833577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indent="-349250">
              <a:spcBef>
                <a:spcPts val="0"/>
              </a:spcBef>
            </a:pPr>
            <a:r>
              <a:rPr lang="en-US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of E911/11u Mechanisms to generate pre-association keys</a:t>
            </a:r>
          </a:p>
          <a:p>
            <a:pPr lvl="1" indent="-349250">
              <a:spcBef>
                <a:spcPts val="0"/>
              </a:spcBef>
            </a:pPr>
            <a:r>
              <a:rPr lang="en-US" sz="2000" dirty="0" smtClean="0"/>
              <a:t>E911 mechanisms for RSN described in Annex R5/R5.3/R5.3 of [1]</a:t>
            </a:r>
          </a:p>
          <a:p>
            <a:pPr lvl="1" indent="-349250">
              <a:spcBef>
                <a:spcPts val="0"/>
              </a:spcBef>
            </a:pPr>
            <a:r>
              <a:rPr lang="en-US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Either Open association or Uses 11u Interworking Element</a:t>
            </a:r>
          </a:p>
          <a:p>
            <a:pPr lvl="1" indent="-349250">
              <a:spcBef>
                <a:spcPts val="0"/>
              </a:spcBef>
            </a:pPr>
            <a:r>
              <a:rPr lang="en-US" sz="2000" dirty="0" smtClean="0"/>
              <a:t>802.1x port protection is bypassed, “</a:t>
            </a:r>
            <a:r>
              <a:rPr lang="en-US" dirty="0"/>
              <a:t>cryptographic keys are not </a:t>
            </a:r>
            <a:r>
              <a:rPr lang="en-US" dirty="0" smtClean="0"/>
              <a:t>exchanged”</a:t>
            </a:r>
          </a:p>
          <a:p>
            <a:pPr lvl="1" indent="-349250">
              <a:spcBef>
                <a:spcPts val="0"/>
              </a:spcBef>
            </a:pPr>
            <a:r>
              <a:rPr lang="en-US" sz="20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Feedback</a:t>
            </a:r>
          </a:p>
          <a:p>
            <a:pPr lvl="2" indent="-349250">
              <a:spcBef>
                <a:spcPts val="0"/>
              </a:spcBef>
            </a:pPr>
            <a:r>
              <a:rPr lang="en-US" dirty="0" smtClean="0"/>
              <a:t>Feedback during Nov meeting may be about need to provide E911 bypass for 11az security</a:t>
            </a:r>
          </a:p>
          <a:p>
            <a:pPr lvl="3" indent="-349250">
              <a:spcBef>
                <a:spcPts val="0"/>
              </a:spcBef>
            </a:pPr>
            <a:r>
              <a:rPr lang="en-US" dirty="0" smtClean="0"/>
              <a:t>That would be addressed by 11az negotiation; PASN is about establishing security association if required.</a:t>
            </a:r>
          </a:p>
          <a:p>
            <a:pPr lvl="2" indent="-349250">
              <a:spcBef>
                <a:spcPts val="0"/>
              </a:spcBef>
            </a:pPr>
            <a:r>
              <a:rPr lang="en-US" sz="18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this about 11az E911 requirements</a:t>
            </a:r>
          </a:p>
          <a:p>
            <a:pPr lvl="3" indent="-349250">
              <a:spcBef>
                <a:spcPts val="0"/>
              </a:spcBef>
            </a:pPr>
            <a:r>
              <a:rPr lang="en-US" sz="1600" dirty="0" smtClean="0"/>
              <a:t>No. If there are any requirements they are to be addressed separately</a:t>
            </a:r>
            <a:endParaRPr sz="16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" name="Shape 49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6396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Discussion Items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05675" y="1535324"/>
            <a:ext cx="8351700" cy="4833577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indent="-349250">
              <a:spcBef>
                <a:spcPts val="0"/>
              </a:spcBef>
            </a:pPr>
            <a:r>
              <a:rPr lang="en-US" b="0" dirty="0" smtClean="0"/>
              <a:t>Should privacy be optional for measurement reports</a:t>
            </a:r>
          </a:p>
          <a:p>
            <a:pPr lvl="1" indent="-349250">
              <a:spcBef>
                <a:spcPts val="0"/>
              </a:spcBef>
            </a:pPr>
            <a:r>
              <a:rPr lang="en-US" dirty="0" smtClean="0"/>
              <a:t>Optional privacy requires non-PMF mechanism</a:t>
            </a:r>
          </a:p>
          <a:p>
            <a:pPr lvl="1" indent="-349250">
              <a:spcBef>
                <a:spcPts val="0"/>
              </a:spcBef>
            </a:pPr>
            <a:r>
              <a:rPr lang="en-US" dirty="0" smtClean="0"/>
              <a:t>Suggest LMRs requiring both integrity and privacy</a:t>
            </a: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" name="Shape 49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6111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867</Words>
  <Application>Microsoft Macintosh PowerPoint</Application>
  <PresentationFormat>On-screen Show (4:3)</PresentationFormat>
  <Paragraphs>162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Times New Roman</vt:lpstr>
      <vt:lpstr>Arial</vt:lpstr>
      <vt:lpstr>Default Design</vt:lpstr>
      <vt:lpstr>Pre-association Security Negotiation for 11az SFD  Follow up</vt:lpstr>
      <vt:lpstr>Introduction</vt:lpstr>
      <vt:lpstr>Straw poll results during IEEE Nov 2017 meeting</vt:lpstr>
      <vt:lpstr>Straw poll results during IEEE Nov 2017 meeting</vt:lpstr>
      <vt:lpstr>Strawpoll results during IEEE Nov 2017 meeting</vt:lpstr>
      <vt:lpstr>Straw poll results during IEEE Nov 2017 meeting</vt:lpstr>
      <vt:lpstr>Straw poll results during IEEE Nov 2017 meeting</vt:lpstr>
      <vt:lpstr>Discussion Items</vt:lpstr>
      <vt:lpstr>Discussion Items</vt:lpstr>
      <vt:lpstr>Discussion Items</vt:lpstr>
      <vt:lpstr>Motion</vt:lpstr>
      <vt:lpstr>Motion – Contd..</vt:lpstr>
      <vt:lpstr>Motion – Contd..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Pre-Association Security Negotiation (PASN) for 11az</dc:title>
  <cp:lastModifiedBy>Nehru Bhandaru</cp:lastModifiedBy>
  <cp:revision>11</cp:revision>
  <dcterms:modified xsi:type="dcterms:W3CDTF">2017-12-15T18:42:33Z</dcterms:modified>
</cp:coreProperties>
</file>