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5" r:id="rId4"/>
    <p:sldId id="266" r:id="rId5"/>
    <p:sldId id="319" r:id="rId6"/>
    <p:sldId id="268" r:id="rId7"/>
    <p:sldId id="280" r:id="rId8"/>
    <p:sldId id="270" r:id="rId9"/>
    <p:sldId id="272" r:id="rId10"/>
    <p:sldId id="318" r:id="rId11"/>
    <p:sldId id="275" r:id="rId12"/>
    <p:sldId id="311" r:id="rId13"/>
    <p:sldId id="320" r:id="rId14"/>
    <p:sldId id="321" r:id="rId15"/>
    <p:sldId id="327" r:id="rId16"/>
    <p:sldId id="322" r:id="rId17"/>
    <p:sldId id="323" r:id="rId18"/>
    <p:sldId id="324" r:id="rId19"/>
    <p:sldId id="306" r:id="rId20"/>
    <p:sldId id="313" r:id="rId21"/>
    <p:sldId id="325" r:id="rId22"/>
    <p:sldId id="328" r:id="rId23"/>
    <p:sldId id="314" r:id="rId24"/>
    <p:sldId id="315" r:id="rId25"/>
    <p:sldId id="329" r:id="rId26"/>
    <p:sldId id="330" r:id="rId27"/>
    <p:sldId id="305" r:id="rId28"/>
    <p:sldId id="290" r:id="rId29"/>
    <p:sldId id="291" r:id="rId30"/>
    <p:sldId id="309" r:id="rId31"/>
    <p:sldId id="274" r:id="rId32"/>
    <p:sldId id="26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56" d="100"/>
          <a:sy n="56" d="100"/>
        </p:scale>
        <p:origin x="78" y="3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12714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March 2015</a:t>
            </a:r>
          </a:p>
        </p:txBody>
      </p:sp>
    </p:spTree>
    <p:extLst>
      <p:ext uri="{BB962C8B-B14F-4D97-AF65-F5344CB8AC3E}">
        <p14:creationId xmlns:p14="http://schemas.microsoft.com/office/powerpoint/2010/main" val="27906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5" name="Content Placeholder 4"/>
          <p:cNvSpPr>
            <a:spLocks noGrp="1"/>
          </p:cNvSpPr>
          <p:nvPr>
            <p:ph sz="quarter" idx="16"/>
          </p:nvPr>
        </p:nvSpPr>
        <p:spPr>
          <a:xfrm>
            <a:off x="108966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375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802.11-17/1867r3</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7/11-17-1814-00-AANI-preparation-for-imt-2020-5g-candidate-submission.pptx" TargetMode="External"/><Relationship Id="rId13" Type="http://schemas.openxmlformats.org/officeDocument/2006/relationships/hyperlink" Target="https://mentor.ieee.org/802.11/dcn/17/11-17-1889-00-AANI-skeleton-for-a-candidate-imt-2020-rit-based-on-ieee-802-11.docx" TargetMode="External"/><Relationship Id="rId3" Type="http://schemas.openxmlformats.org/officeDocument/2006/relationships/hyperlink" Target="https://mentor.ieee.org/802.11/dcn/17/11-17-1869-00-AANI-input-to-itu-r-submission.pptx" TargetMode="External"/><Relationship Id="rId7" Type="http://schemas.openxmlformats.org/officeDocument/2006/relationships/hyperlink" Target="https://mentor.ieee.org/802.11/dcn/17/11-17-1823-00-AANI-imt-2020-requirements-and-thoughts-on-submissions.pptx" TargetMode="External"/><Relationship Id="rId12" Type="http://schemas.openxmlformats.org/officeDocument/2006/relationships/hyperlink" Target="https://mentor.ieee.org/802.11/dcn/17/11-17-1886-00-AANI-5g-rit-submission-to-itu-r.pptx" TargetMode="External"/><Relationship Id="rId2" Type="http://schemas.openxmlformats.org/officeDocument/2006/relationships/hyperlink" Target="https://mentor.ieee.org/802.11/dcn/17/11-17-1844-00-AANI-imt-2020-contribution-content.pptx" TargetMode="External"/><Relationship Id="rId1" Type="http://schemas.openxmlformats.org/officeDocument/2006/relationships/slideLayout" Target="../slideLayouts/slideLayout11.xml"/><Relationship Id="rId6" Type="http://schemas.openxmlformats.org/officeDocument/2006/relationships/hyperlink" Target="https://mentor.ieee.org/802.11/dcn/17/11-17-1820-01-AANI-imt-2020-usage-scenarios-test-environments-and-evaluation-configurations.pptx" TargetMode="External"/><Relationship Id="rId11" Type="http://schemas.openxmlformats.org/officeDocument/2006/relationships/hyperlink" Target="https://mentor.ieee.org/802.11/dcn/17/11-17-1885-00-AANI-preparing-for-imt-2020-submission.pptx" TargetMode="External"/><Relationship Id="rId5" Type="http://schemas.openxmlformats.org/officeDocument/2006/relationships/hyperlink" Target="https://mentor.ieee.org/802.11/dcn/17/11-17-1813-00-AANI-imt-2020-s-rit-description-template-compliance-template.docx" TargetMode="External"/><Relationship Id="rId10" Type="http://schemas.openxmlformats.org/officeDocument/2006/relationships/hyperlink" Target="https://mentor.ieee.org/802.11/dcn/17/11-17-1836-01-AANI-draft-for-itu-r-submission.pptx" TargetMode="External"/><Relationship Id="rId4" Type="http://schemas.openxmlformats.org/officeDocument/2006/relationships/hyperlink" Target="https://mentor.ieee.org/802.11/dcn/17/11-17-1812-00-AANI-imt-2020-s-rit-description-template-characteristic-template.docx" TargetMode="External"/><Relationship Id="rId9" Type="http://schemas.openxmlformats.org/officeDocument/2006/relationships/hyperlink" Target="https://mentor.ieee.org/802.11/dcn/17/11-17-1821-00-AANI-imt-2020-requirements-deep-dive-part-1-mobility.pptx" TargetMode="External"/><Relationship Id="rId14" Type="http://schemas.openxmlformats.org/officeDocument/2006/relationships/hyperlink" Target="https://mentor.ieee.org/802.11/dcn/17/11-17-1889-01-AANI-skeleton-for-a-candidate-imt-2020-rit-based-on-ieee-802-11.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eee802.org/11/email/stds-802-11-aani/msg00071.html" TargetMode="External"/><Relationship Id="rId13" Type="http://schemas.openxmlformats.org/officeDocument/2006/relationships/hyperlink" Target="http://www.ieee802.org/11/email/stds-802-11-aani/msg00061.html" TargetMode="External"/><Relationship Id="rId3" Type="http://schemas.openxmlformats.org/officeDocument/2006/relationships/hyperlink" Target="http://www.ieee802.org/11/email/stds-802-11-aani/msg00086.html" TargetMode="External"/><Relationship Id="rId7" Type="http://schemas.openxmlformats.org/officeDocument/2006/relationships/hyperlink" Target="http://www.ieee802.org/11/email/stds-802-11-aani/msg00072.html" TargetMode="External"/><Relationship Id="rId12" Type="http://schemas.openxmlformats.org/officeDocument/2006/relationships/hyperlink" Target="http://www.ieee802.org/11/email/stds-802-11-aani/msg00062.html" TargetMode="External"/><Relationship Id="rId2" Type="http://schemas.openxmlformats.org/officeDocument/2006/relationships/hyperlink" Target="http://www.ieee802.org/11/email/stds-802-11-aani/" TargetMode="External"/><Relationship Id="rId1" Type="http://schemas.openxmlformats.org/officeDocument/2006/relationships/slideLayout" Target="../slideLayouts/slideLayout11.xml"/><Relationship Id="rId6" Type="http://schemas.openxmlformats.org/officeDocument/2006/relationships/hyperlink" Target="http://www.ieee802.org/11/email/stds-802-11-aani/msg00077.html" TargetMode="External"/><Relationship Id="rId11" Type="http://schemas.openxmlformats.org/officeDocument/2006/relationships/hyperlink" Target="http://www.ieee802.org/11/email/stds-802-11-aani/msg00063.html" TargetMode="External"/><Relationship Id="rId5" Type="http://schemas.openxmlformats.org/officeDocument/2006/relationships/hyperlink" Target="http://www.ieee802.org/11/email/stds-802-11-aani/msg00078.html" TargetMode="External"/><Relationship Id="rId10" Type="http://schemas.openxmlformats.org/officeDocument/2006/relationships/hyperlink" Target="http://www.ieee802.org/11/email/stds-802-11-aani/msg00068.html" TargetMode="External"/><Relationship Id="rId4" Type="http://schemas.openxmlformats.org/officeDocument/2006/relationships/hyperlink" Target="http://www.ieee802.org/11/email/stds-802-11-aani/msg00081.html" TargetMode="External"/><Relationship Id="rId9" Type="http://schemas.openxmlformats.org/officeDocument/2006/relationships/hyperlink" Target="http://www.ieee802.org/11/email/stds-802-11-aani/msg00070.html" TargetMode="External"/><Relationship Id="rId14" Type="http://schemas.openxmlformats.org/officeDocument/2006/relationships/hyperlink" Target="http://www.ieee802.org/11/email/stds-802-11-aani/msg00060.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889-02-AANI-skeleton-for-a-candidate-imt-2020-rit-based-on-ieee-802-11.docx" TargetMode="Externa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8/11-18-0102-01-AANI-teleconference-minutes-2018-01-08.docx" TargetMode="External"/><Relationship Id="rId3" Type="http://schemas.openxmlformats.org/officeDocument/2006/relationships/hyperlink" Target="https://mentor.ieee.org/802.11/dcn/17/11-17-1816-00-AANI-aani-conference-call-minutes-11-20-2017.docx" TargetMode="External"/><Relationship Id="rId7" Type="http://schemas.openxmlformats.org/officeDocument/2006/relationships/hyperlink" Target="https://mentor.ieee.org/802.11/dcn/17/11-17-1888-01-AANI-aani-conference-call-minutes-12-18-2017.docx" TargetMode="External"/><Relationship Id="rId2" Type="http://schemas.openxmlformats.org/officeDocument/2006/relationships/hyperlink" Target="https://mentor.ieee.org/802.11/dcn/17/11-17-1729-02-AANI-minutes-aani-sc-november-2017.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72-00-AANI-aani-conference-call-minutes-12-11-2017.docx" TargetMode="External"/><Relationship Id="rId5" Type="http://schemas.openxmlformats.org/officeDocument/2006/relationships/hyperlink" Target="https://mentor.ieee.org/802.11/dcn/17/11-17-1838-00-AANI-aani-conference-call-minutes-12-04-2017.docx" TargetMode="External"/><Relationship Id="rId4" Type="http://schemas.openxmlformats.org/officeDocument/2006/relationships/hyperlink" Target="https://mentor.ieee.org/802.11/dcn/17/11-17-1827-00-AANI-aani-conference-call-minutes-11-27-2017.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2018-01-16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75"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cont. </a:t>
            </a:r>
          </a:p>
        </p:txBody>
      </p:sp>
      <p:sp>
        <p:nvSpPr>
          <p:cNvPr id="20483" name="Content Placeholder 2"/>
          <p:cNvSpPr>
            <a:spLocks noGrp="1"/>
          </p:cNvSpPr>
          <p:nvPr>
            <p:ph idx="1"/>
          </p:nvPr>
        </p:nvSpPr>
        <p:spPr>
          <a:xfrm>
            <a:off x="914401" y="1114426"/>
            <a:ext cx="10361084" cy="5360988"/>
          </a:xfrm>
        </p:spPr>
        <p:txBody>
          <a:bodyPr/>
          <a:lstStyle/>
          <a:p>
            <a:r>
              <a:rPr lang="en-US" sz="2000" dirty="0"/>
              <a:t>During the 802.11 WG meeting of 5-10 November in Orlando, Florida, USA a motion was passed declaring:</a:t>
            </a:r>
          </a:p>
          <a:p>
            <a:pPr lvl="0">
              <a:buFont typeface="Arial" panose="020B0604020202020204" pitchFamily="34" charset="0"/>
              <a:buChar char="•"/>
            </a:pPr>
            <a:r>
              <a:rPr lang="en-US" sz="200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dirty="0"/>
              <a:t>Bring the documents for consideration and approval at the January IEEE 802.11 interim meeting.</a:t>
            </a:r>
          </a:p>
          <a:p>
            <a:endParaRPr lang="en-US" sz="2000" dirty="0"/>
          </a:p>
          <a:p>
            <a:r>
              <a:rPr lang="en-US" sz="2000" dirty="0"/>
              <a:t>The 802.11 AANI SC has begun work to provide the requested documents for 802.11.</a:t>
            </a:r>
          </a:p>
          <a:p>
            <a:endParaRPr lang="en-US" sz="2000" dirty="0"/>
          </a:p>
          <a:p>
            <a:r>
              <a:rPr lang="en-US" sz="2000" dirty="0"/>
              <a:t>To address this motion the AANI SC may need to:</a:t>
            </a:r>
          </a:p>
          <a:p>
            <a:pPr>
              <a:buFont typeface="Arial" panose="020B0604020202020204" pitchFamily="34" charset="0"/>
              <a:buChar char="•"/>
            </a:pPr>
            <a:r>
              <a:rPr lang="en-US" sz="2000" dirty="0"/>
              <a:t>Generate draft documents which are approved by 802.11 and 802 EC prior to the ITU submission deadline (16:00 UTC 24 January 2018).</a:t>
            </a:r>
          </a:p>
          <a:p>
            <a:pPr>
              <a:buFont typeface="Arial" panose="020B0604020202020204" pitchFamily="34" charset="0"/>
              <a:buChar char="•"/>
            </a:pPr>
            <a:r>
              <a:rPr lang="en-US" sz="2000" dirty="0"/>
              <a:t>Therefore EC approval should be obtained 23 January – which should be possible. Assuming 802.11 approval 19 January at the closing WG plenary  </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91717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dirty="0"/>
              <a:t>AANI open 3GPP SA related activity</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Incoming LSs</a:t>
            </a:r>
          </a:p>
        </p:txBody>
      </p:sp>
      <p:sp>
        <p:nvSpPr>
          <p:cNvPr id="3" name="Content Placeholder 2"/>
          <p:cNvSpPr>
            <a:spLocks noGrp="1"/>
          </p:cNvSpPr>
          <p:nvPr>
            <p:ph idx="1"/>
          </p:nvPr>
        </p:nvSpPr>
        <p:spPr/>
        <p:txBody>
          <a:bodyPr/>
          <a:lstStyle/>
          <a:p>
            <a:r>
              <a:rPr lang="en-US" dirty="0"/>
              <a:t>??? – if any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59981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a:t>
            </a:r>
          </a:p>
        </p:txBody>
      </p:sp>
      <p:sp>
        <p:nvSpPr>
          <p:cNvPr id="3" name="Content Placeholder 2"/>
          <p:cNvSpPr>
            <a:spLocks noGrp="1"/>
          </p:cNvSpPr>
          <p:nvPr>
            <p:ph idx="1"/>
          </p:nvPr>
        </p:nvSpPr>
        <p:spPr>
          <a:xfrm>
            <a:off x="228600" y="1066800"/>
            <a:ext cx="11734800" cy="5329238"/>
          </a:xfrm>
        </p:spPr>
        <p:txBody>
          <a:bodyPr/>
          <a:lstStyle/>
          <a:p>
            <a:pPr marL="857250" lvl="1" indent="-457200">
              <a:buFont typeface="+mj-lt"/>
              <a:buAutoNum type="arabicPeriod"/>
              <a:defRPr/>
            </a:pPr>
            <a:r>
              <a:rPr lang="en-US" sz="1800" dirty="0">
                <a:hlinkClick r:id="rId2"/>
              </a:rPr>
              <a:t>11-17/1844r0 </a:t>
            </a:r>
            <a:r>
              <a:rPr lang="en-US" sz="1800" dirty="0"/>
              <a:t>–IMT-2020 Contribution Content - Roger Marks (EthAirNet Associates)</a:t>
            </a:r>
          </a:p>
          <a:p>
            <a:pPr marL="857250" lvl="1" indent="-457200">
              <a:buFont typeface="+mj-lt"/>
              <a:buAutoNum type="arabicPeriod"/>
              <a:defRPr/>
            </a:pPr>
            <a:r>
              <a:rPr lang="en-US" sz="1800" dirty="0">
                <a:hlinkClick r:id="rId3"/>
              </a:rPr>
              <a:t>11-17/1869r0</a:t>
            </a:r>
            <a:r>
              <a:rPr lang="en-US" sz="1800" dirty="0"/>
              <a:t> - Input to ITU-R submission, Sigurd Schelstraete (Quantenna) </a:t>
            </a:r>
          </a:p>
          <a:p>
            <a:pPr marL="857250" lvl="1" indent="-457200">
              <a:buFont typeface="+mj-lt"/>
              <a:buAutoNum type="arabicPeriod"/>
            </a:pPr>
            <a:r>
              <a:rPr lang="en-US" sz="1800" dirty="0">
                <a:hlinkClick r:id="rId4"/>
              </a:rPr>
              <a:t>11-17/1812r0</a:t>
            </a:r>
            <a:r>
              <a:rPr lang="en-US" sz="1800" dirty="0"/>
              <a:t> - RIT Description – Characteristic Template – Rakesh Taori (Phazr)</a:t>
            </a:r>
          </a:p>
          <a:p>
            <a:pPr marL="857250" lvl="1" indent="-457200">
              <a:buFont typeface="+mj-lt"/>
              <a:buAutoNum type="arabicPeriod"/>
            </a:pPr>
            <a:r>
              <a:rPr lang="en-US" sz="1800" dirty="0">
                <a:hlinkClick r:id="rId5"/>
              </a:rPr>
              <a:t>11-17/1813r0</a:t>
            </a:r>
            <a:r>
              <a:rPr lang="en-US" sz="1800" dirty="0"/>
              <a:t> - RIT Description – Compliance Template – Rakesh Taori (Phazr)</a:t>
            </a:r>
          </a:p>
          <a:p>
            <a:pPr marL="857250" lvl="1" indent="-457200">
              <a:buFont typeface="+mj-lt"/>
              <a:buAutoNum type="arabicPeriod"/>
              <a:defRPr/>
            </a:pPr>
            <a:r>
              <a:rPr lang="en-US" altLang="en-US" sz="1800" dirty="0">
                <a:hlinkClick r:id="rId6"/>
              </a:rPr>
              <a:t>11-17/1820r1</a:t>
            </a:r>
            <a:r>
              <a:rPr lang="en-US" altLang="en-US" sz="1800" dirty="0"/>
              <a:t> - </a:t>
            </a:r>
            <a:r>
              <a:rPr lang="en-US" sz="1800" dirty="0"/>
              <a:t>IMT-2020 Usage Scenarios, Test Environments and Evaluation Configurations – Roger Marks (EthAirNet Associates)</a:t>
            </a:r>
          </a:p>
          <a:p>
            <a:pPr marL="857250" lvl="1" indent="-457200">
              <a:buFont typeface="+mj-lt"/>
              <a:buAutoNum type="arabicPeriod"/>
              <a:defRPr/>
            </a:pPr>
            <a:r>
              <a:rPr lang="en-US" altLang="en-US" sz="1800" dirty="0">
                <a:hlinkClick r:id="rId7"/>
              </a:rPr>
              <a:t>11-17/1823r0</a:t>
            </a:r>
            <a:r>
              <a:rPr lang="en-US" altLang="en-US" sz="1800" dirty="0"/>
              <a:t> - </a:t>
            </a:r>
            <a:r>
              <a:rPr lang="en-US" sz="1800" dirty="0"/>
              <a:t>IMT-2020 Requirements and Thoughts on Submissions </a:t>
            </a:r>
            <a:r>
              <a:rPr lang="en-US" sz="1800" dirty="0">
                <a:hlinkClick r:id="rId8"/>
              </a:rPr>
              <a:t>–</a:t>
            </a:r>
            <a:r>
              <a:rPr lang="en-US" sz="1800" dirty="0"/>
              <a:t> Rakesh Taori (Phazr)</a:t>
            </a:r>
          </a:p>
          <a:p>
            <a:pPr marL="857250" lvl="1" indent="-457200">
              <a:buFont typeface="+mj-lt"/>
              <a:buAutoNum type="arabicPeriod"/>
              <a:defRPr/>
            </a:pPr>
            <a:r>
              <a:rPr lang="en-US" sz="1800" dirty="0">
                <a:hlinkClick r:id="rId8"/>
              </a:rPr>
              <a:t>11-17/1814r0</a:t>
            </a:r>
            <a:r>
              <a:rPr lang="en-US" sz="1800" dirty="0"/>
              <a:t> - Preparation for IMT-2020 (5G) Candidate Submission– Rakesh Taori (Phazr)</a:t>
            </a:r>
          </a:p>
          <a:p>
            <a:pPr marL="857250" lvl="1" indent="-457200">
              <a:buFont typeface="+mj-lt"/>
              <a:buAutoNum type="arabicPeriod"/>
              <a:defRPr/>
            </a:pPr>
            <a:r>
              <a:rPr lang="en-US" sz="1800" dirty="0">
                <a:hlinkClick r:id="rId9"/>
              </a:rPr>
              <a:t>11-17/1821r0</a:t>
            </a:r>
            <a:r>
              <a:rPr lang="en-US" sz="1800" dirty="0"/>
              <a:t> - IMT-2020 Requirements Deep Dive - Part 1 – Mobility - Rakesh Taori (PHAZR)</a:t>
            </a:r>
          </a:p>
          <a:p>
            <a:pPr marL="857250" lvl="1" indent="-457200">
              <a:buFont typeface="+mj-lt"/>
              <a:buAutoNum type="arabicPeriod"/>
              <a:defRPr/>
            </a:pPr>
            <a:r>
              <a:rPr lang="en-US" sz="1800" dirty="0">
                <a:hlinkClick r:id="rId10"/>
              </a:rPr>
              <a:t>11-17/1836r1</a:t>
            </a:r>
            <a:r>
              <a:rPr lang="en-US" sz="1800" dirty="0"/>
              <a:t> - Draft for ITU-R Submission - Rakesh Taori (PHAZR)</a:t>
            </a:r>
          </a:p>
          <a:p>
            <a:pPr marL="857250" lvl="1" indent="-457200">
              <a:buFont typeface="+mj-lt"/>
              <a:buAutoNum type="arabicPeriod"/>
              <a:defRPr/>
            </a:pPr>
            <a:r>
              <a:rPr lang="en-US" sz="1800" dirty="0">
                <a:hlinkClick r:id="rId11"/>
              </a:rPr>
              <a:t>11-17/1885r0</a:t>
            </a:r>
            <a:r>
              <a:rPr lang="en-US" sz="1800" dirty="0"/>
              <a:t> - Preparing for IMT-2020 Submission - Rakesh Taori (PHAZR)</a:t>
            </a:r>
          </a:p>
          <a:p>
            <a:pPr marL="857250" lvl="1" indent="-457200">
              <a:buFont typeface="+mj-lt"/>
              <a:buAutoNum type="arabicPeriod"/>
              <a:defRPr/>
            </a:pPr>
            <a:r>
              <a:rPr lang="en-US" sz="1800" dirty="0">
                <a:hlinkClick r:id="rId12"/>
              </a:rPr>
              <a:t>11-17/1886r0</a:t>
            </a:r>
            <a:r>
              <a:rPr lang="en-US" sz="1800" dirty="0"/>
              <a:t> - 5G RIT Submission to ITU-R - Rakesh Taori (PHAZR)</a:t>
            </a:r>
          </a:p>
          <a:p>
            <a:pPr marL="857250" lvl="1" indent="-457200">
              <a:buFont typeface="+mj-lt"/>
              <a:buAutoNum type="arabicPeriod"/>
              <a:defRPr/>
            </a:pPr>
            <a:r>
              <a:rPr lang="en-US" sz="1800" dirty="0">
                <a:hlinkClick r:id="rId13"/>
              </a:rPr>
              <a:t>11-17/1889r0</a:t>
            </a:r>
            <a:r>
              <a:rPr lang="en-US" sz="1800" dirty="0"/>
              <a:t> – Skeleton for a Candidate IMT-2020 RIT based on IEEE 802.11 – Joseph Levy (InterDigital)</a:t>
            </a:r>
          </a:p>
          <a:p>
            <a:pPr marL="857250" lvl="1" indent="-457200">
              <a:buFont typeface="+mj-lt"/>
              <a:buAutoNum type="arabicPeriod"/>
              <a:defRPr/>
            </a:pPr>
            <a:r>
              <a:rPr lang="en-US" sz="1800" dirty="0">
                <a:hlinkClick r:id="rId14"/>
              </a:rPr>
              <a:t>11-17/1889r1</a:t>
            </a:r>
            <a:r>
              <a:rPr lang="en-US" sz="1800" dirty="0"/>
              <a:t> – Skeleton for a Candidate IMT-2020 RIT based on IEEE 802.11 Rakesh Taori (Phazr Inc.)</a:t>
            </a:r>
          </a:p>
          <a:p>
            <a:pPr marL="857250" lvl="1" indent="-457200">
              <a:buFont typeface="+mj-lt"/>
              <a:buAutoNum type="arabicPeriod"/>
              <a:defRPr/>
            </a:pPr>
            <a:endParaRPr lang="en-US" sz="1600"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410110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E-mails </a:t>
            </a:r>
          </a:p>
        </p:txBody>
      </p:sp>
      <p:sp>
        <p:nvSpPr>
          <p:cNvPr id="3" name="Content Placeholder 2"/>
          <p:cNvSpPr>
            <a:spLocks noGrp="1"/>
          </p:cNvSpPr>
          <p:nvPr>
            <p:ph idx="1"/>
          </p:nvPr>
        </p:nvSpPr>
        <p:spPr>
          <a:xfrm>
            <a:off x="76200" y="1146176"/>
            <a:ext cx="12115800" cy="5329238"/>
          </a:xfrm>
        </p:spPr>
        <p:txBody>
          <a:bodyPr/>
          <a:lstStyle/>
          <a:p>
            <a:pPr marL="0" indent="0"/>
            <a:r>
              <a:rPr lang="en-US" dirty="0"/>
              <a:t>Discussion E-mails </a:t>
            </a:r>
            <a:r>
              <a:rPr lang="en-US" sz="1800" dirty="0"/>
              <a:t>(</a:t>
            </a:r>
            <a:r>
              <a:rPr lang="en-US" sz="1800" dirty="0">
                <a:hlinkClick r:id="rId2"/>
              </a:rPr>
              <a:t>http://www.ieee802.org/11/email/stds-802-11-aani/</a:t>
            </a:r>
            <a:r>
              <a:rPr lang="en-US" sz="1800" dirty="0"/>
              <a:t>) </a:t>
            </a:r>
          </a:p>
          <a:p>
            <a:pPr marL="0" indent="0"/>
            <a:endParaRPr lang="en-US" sz="1800" dirty="0"/>
          </a:p>
          <a:p>
            <a:r>
              <a:rPr lang="en-US" sz="2000" dirty="0">
                <a:hlinkClick r:id="rId3"/>
              </a:rPr>
              <a:t>[STDS-802-11-AANI] Submissions to ITU-R WP5D - New information</a:t>
            </a:r>
            <a:r>
              <a:rPr lang="en-US" sz="2000" dirty="0"/>
              <a:t> – Rakesh Taori</a:t>
            </a:r>
          </a:p>
          <a:p>
            <a:r>
              <a:rPr lang="en-US" sz="2000" dirty="0">
                <a:hlinkClick r:id="rId4"/>
              </a:rPr>
              <a:t>Re: [STDS-802-11-AANI] Teleconference 27 November 2017 Follow up</a:t>
            </a:r>
            <a:r>
              <a:rPr lang="en-US" sz="2000" dirty="0"/>
              <a:t> - Rakesh Taori</a:t>
            </a:r>
          </a:p>
          <a:p>
            <a:r>
              <a:rPr lang="en-US" sz="2000" dirty="0">
                <a:hlinkClick r:id="rId5"/>
              </a:rPr>
              <a:t>Re: [STDS-802-11-AANI] Teleconference 27 November 2017 Follow up</a:t>
            </a:r>
            <a:r>
              <a:rPr lang="en-US" sz="2000" dirty="0"/>
              <a:t> - Sigurd Schelstraete</a:t>
            </a:r>
          </a:p>
          <a:p>
            <a:r>
              <a:rPr lang="en-US" sz="2000" dirty="0">
                <a:hlinkClick r:id="rId6"/>
              </a:rPr>
              <a:t>[STDS-802-11-AANI] Teleconference 27 November 2017 Follow up</a:t>
            </a:r>
            <a:r>
              <a:rPr lang="en-US" sz="2000" dirty="0"/>
              <a:t> - Levy, Joseph</a:t>
            </a:r>
          </a:p>
          <a:p>
            <a:r>
              <a:rPr lang="en-US" sz="2000" dirty="0">
                <a:hlinkClick r:id="rId7"/>
              </a:rPr>
              <a:t>Re: [STDS-802-11-AANI] Follow up of 802.11 AANI SC Teleconference 20-11-17</a:t>
            </a:r>
            <a:r>
              <a:rPr lang="en-US" sz="2000" dirty="0"/>
              <a:t> - Levy, Joseph</a:t>
            </a:r>
          </a:p>
          <a:p>
            <a:r>
              <a:rPr lang="en-US" sz="2000" dirty="0">
                <a:hlinkClick r:id="rId8"/>
              </a:rPr>
              <a:t>Re: [STDS-802-11-AANI] Follow up of 802.11 AANI SC Teleconference 20-11-17</a:t>
            </a:r>
            <a:r>
              <a:rPr lang="en-US" sz="2000" dirty="0"/>
              <a:t> - Rakesh Taori</a:t>
            </a:r>
          </a:p>
          <a:p>
            <a:r>
              <a:rPr lang="en-US" sz="2000" dirty="0">
                <a:hlinkClick r:id="rId9"/>
              </a:rPr>
              <a:t>Re: [STDS-802-11-AANI] Follow up of 802.11 AANI SC Teleconference 20-11-17</a:t>
            </a:r>
            <a:r>
              <a:rPr lang="en-US" sz="2000" dirty="0"/>
              <a:t> - Levy, Joseph</a:t>
            </a:r>
          </a:p>
          <a:p>
            <a:r>
              <a:rPr lang="en-US" sz="2000" dirty="0">
                <a:hlinkClick r:id="rId10"/>
              </a:rPr>
              <a:t>[STDS-802-11-AANI] Follow up of 802.11 AANI SC Teleconference 20-11-17</a:t>
            </a:r>
            <a:r>
              <a:rPr lang="en-US" sz="2000" dirty="0"/>
              <a:t> - Levy, Joseph</a:t>
            </a:r>
          </a:p>
          <a:p>
            <a:r>
              <a:rPr lang="en-US" sz="1800" dirty="0">
                <a:hlinkClick r:id="rId11"/>
              </a:rPr>
              <a:t>Re: [STDS-802-11-AANI] Discussion/planning for generating an IEEE 802.11 RIT Proposal for IMT-2020</a:t>
            </a:r>
            <a:r>
              <a:rPr lang="en-US" sz="1800" dirty="0"/>
              <a:t> - Rakesh Taori</a:t>
            </a:r>
          </a:p>
          <a:p>
            <a:r>
              <a:rPr lang="en-US" sz="1800" dirty="0">
                <a:hlinkClick r:id="rId12"/>
              </a:rPr>
              <a:t>Re: [STDS-802-11-AANI] Discussion/planning for generating an IEEE 802.11 RIT Proposal for IMT-2020</a:t>
            </a:r>
            <a:r>
              <a:rPr lang="en-US" sz="1800" dirty="0"/>
              <a:t> </a:t>
            </a:r>
            <a:r>
              <a:rPr lang="en-US" sz="1800" b="1" dirty="0"/>
              <a:t> - Levy, Joseph</a:t>
            </a:r>
          </a:p>
          <a:p>
            <a:r>
              <a:rPr lang="en-US" sz="1800" dirty="0">
                <a:hlinkClick r:id="rId13"/>
              </a:rPr>
              <a:t>Re: [STDS-802-11-AANI] Discussion/planning for generating an IEEE 802.11 RIT Proposal for IMT-2020</a:t>
            </a:r>
            <a:r>
              <a:rPr lang="en-US" sz="1800" dirty="0"/>
              <a:t> </a:t>
            </a:r>
            <a:r>
              <a:rPr lang="en-US" sz="1800" b="1" dirty="0"/>
              <a:t>- Levy, Joseph</a:t>
            </a:r>
          </a:p>
          <a:p>
            <a:r>
              <a:rPr lang="en-US" sz="1800" dirty="0">
                <a:hlinkClick r:id="rId14"/>
              </a:rPr>
              <a:t>[STDS-802-11-AANI] Discussion/planning for generating an IEEE 802.11 RIT Proposal for IMT-2020</a:t>
            </a:r>
            <a:r>
              <a:rPr lang="en-US" sz="1800" dirty="0"/>
              <a:t> </a:t>
            </a:r>
            <a:r>
              <a:rPr lang="en-US" sz="1800" b="1" dirty="0"/>
              <a:t> - Levy, Joseph</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290488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Raised</a:t>
            </a:r>
          </a:p>
        </p:txBody>
      </p:sp>
      <p:sp>
        <p:nvSpPr>
          <p:cNvPr id="3" name="Content Placeholder 2"/>
          <p:cNvSpPr>
            <a:spLocks noGrp="1"/>
          </p:cNvSpPr>
          <p:nvPr>
            <p:ph idx="1"/>
          </p:nvPr>
        </p:nvSpPr>
        <p:spPr>
          <a:xfrm>
            <a:off x="876262" y="1447801"/>
            <a:ext cx="10361084" cy="4876800"/>
          </a:xfrm>
        </p:spPr>
        <p:txBody>
          <a:bodyPr/>
          <a:lstStyle/>
          <a:p>
            <a:r>
              <a:rPr lang="en-US" dirty="0"/>
              <a:t>Should 802.11 propose itself as a IMT-2020 technology?:</a:t>
            </a:r>
          </a:p>
          <a:p>
            <a:r>
              <a:rPr lang="en-US" dirty="0"/>
              <a:t>Yes:9   No:15  Need More Time:5</a:t>
            </a:r>
          </a:p>
          <a:p>
            <a:r>
              <a:rPr lang="en-US" dirty="0"/>
              <a:t>Do you believe 802.11 standard (including 802.11ax, ay) can meet the IMT-2020 requirements?</a:t>
            </a:r>
          </a:p>
          <a:p>
            <a:r>
              <a:rPr lang="en-US" dirty="0"/>
              <a:t>Yes:3   No:22  Need More Time:5</a:t>
            </a:r>
          </a:p>
          <a:p>
            <a:r>
              <a:rPr lang="en-US" dirty="0"/>
              <a:t>Do you support a new project to enable the 802.11 standard to meet the IMT-2020 requirements?</a:t>
            </a:r>
          </a:p>
          <a:p>
            <a:r>
              <a:rPr lang="en-US" dirty="0"/>
              <a:t>Yes: 1  No:13  Need More Time:13</a:t>
            </a:r>
          </a:p>
          <a:p>
            <a:r>
              <a:rPr lang="en-US" dirty="0"/>
              <a:t>Do you believe 802.11 can complete such a project in the time available (June 2019)?</a:t>
            </a:r>
          </a:p>
          <a:p>
            <a:r>
              <a:rPr lang="en-US" dirty="0"/>
              <a:t>Yes:0   No:25  Need More Time:0</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208594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73072"/>
          </a:xfrm>
        </p:spPr>
        <p:txBody>
          <a:bodyPr/>
          <a:lstStyle/>
          <a:p>
            <a:r>
              <a:rPr lang="en-US" dirty="0"/>
              <a:t>Proposed Way Forward </a:t>
            </a:r>
            <a:br>
              <a:rPr lang="en-US" dirty="0"/>
            </a:br>
            <a:r>
              <a:rPr lang="en-US" sz="2800" dirty="0"/>
              <a:t>(based on discussions, not agreed</a:t>
            </a:r>
            <a:r>
              <a:rPr lang="en-US" altLang="en-US" sz="2800" dirty="0"/>
              <a:t>)</a:t>
            </a:r>
            <a:endParaRPr lang="en-US" dirty="0"/>
          </a:p>
        </p:txBody>
      </p:sp>
      <p:sp>
        <p:nvSpPr>
          <p:cNvPr id="3" name="Content Placeholder 2"/>
          <p:cNvSpPr>
            <a:spLocks noGrp="1"/>
          </p:cNvSpPr>
          <p:nvPr>
            <p:ph idx="1"/>
          </p:nvPr>
        </p:nvSpPr>
        <p:spPr>
          <a:xfrm>
            <a:off x="760943" y="1652674"/>
            <a:ext cx="10667999" cy="4653004"/>
          </a:xfrm>
        </p:spPr>
        <p:txBody>
          <a:bodyPr/>
          <a:lstStyle/>
          <a:p>
            <a:pPr>
              <a:buFont typeface="Arial" panose="020B0604020202020204" pitchFamily="34" charset="0"/>
              <a:buChar char="•"/>
            </a:pPr>
            <a:r>
              <a:rPr lang="en-US" sz="2800" dirty="0"/>
              <a:t>Prepare a contribution for WP5D that meets WP5D format requirements. A skeleton proposal text document, which contains an informational power point document providing an overview of what 802.11 is planning on proposing (below).</a:t>
            </a:r>
          </a:p>
          <a:p>
            <a:pPr>
              <a:buFont typeface="Arial" panose="020B0604020202020204" pitchFamily="34" charset="0"/>
              <a:buChar char="•"/>
            </a:pPr>
            <a:r>
              <a:rPr lang="en-US" sz="2800" dirty="0"/>
              <a:t>Prepare an informational power point providing an overview of the 802.11 proposal plan, to be approved at the January meeting and included in the skeleton document (above). Including: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Status of the 802.11 IMT-2020 Proposal Draft</a:t>
            </a:r>
          </a:p>
        </p:txBody>
      </p:sp>
      <p:sp>
        <p:nvSpPr>
          <p:cNvPr id="3" name="Content Placeholder 2"/>
          <p:cNvSpPr>
            <a:spLocks noGrp="1"/>
          </p:cNvSpPr>
          <p:nvPr>
            <p:ph idx="1"/>
          </p:nvPr>
        </p:nvSpPr>
        <p:spPr>
          <a:xfrm>
            <a:off x="914401" y="1527177"/>
            <a:ext cx="10361084" cy="4567238"/>
          </a:xfrm>
        </p:spPr>
        <p:txBody>
          <a:bodyPr/>
          <a:lstStyle/>
          <a:p>
            <a:r>
              <a:rPr lang="en-US" dirty="0"/>
              <a:t>The latest version of the document is: </a:t>
            </a:r>
            <a:r>
              <a:rPr lang="en-US" dirty="0">
                <a:hlinkClick r:id="rId2"/>
              </a:rPr>
              <a:t>11-17/1889r2</a:t>
            </a:r>
            <a:r>
              <a:rPr lang="en-US" dirty="0"/>
              <a:t> </a:t>
            </a:r>
          </a:p>
          <a:p>
            <a:endParaRPr lang="en-US" dirty="0"/>
          </a:p>
          <a:p>
            <a:r>
              <a:rPr lang="en-US" dirty="0"/>
              <a:t>Review of the current document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898877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Raised</a:t>
            </a:r>
          </a:p>
        </p:txBody>
      </p:sp>
      <p:sp>
        <p:nvSpPr>
          <p:cNvPr id="3" name="Content Placeholder 2"/>
          <p:cNvSpPr>
            <a:spLocks noGrp="1"/>
          </p:cNvSpPr>
          <p:nvPr>
            <p:ph idx="1"/>
          </p:nvPr>
        </p:nvSpPr>
        <p:spPr>
          <a:xfrm>
            <a:off x="876262" y="1447801"/>
            <a:ext cx="10361084" cy="4876800"/>
          </a:xfrm>
        </p:spPr>
        <p:txBody>
          <a:bodyPr/>
          <a:lstStyle/>
          <a:p>
            <a:r>
              <a:rPr lang="en-US" dirty="0"/>
              <a:t>Should 802.11 propose itself as a IMT-2020 technology?:</a:t>
            </a:r>
          </a:p>
          <a:p>
            <a:r>
              <a:rPr lang="en-US" dirty="0"/>
              <a:t>Yes:9   No:15  Need More Time:5</a:t>
            </a:r>
          </a:p>
          <a:p>
            <a:r>
              <a:rPr lang="en-US" dirty="0"/>
              <a:t>Do you believe 802.11 standard (including 802.11ax, ay) can meet the IMT-2020 requirements?</a:t>
            </a:r>
          </a:p>
          <a:p>
            <a:r>
              <a:rPr lang="en-US" dirty="0"/>
              <a:t>Yes:3   No:22  Need More Time:5</a:t>
            </a:r>
          </a:p>
          <a:p>
            <a:r>
              <a:rPr lang="en-US" dirty="0"/>
              <a:t>Do you support a new project to enable the 802.11 standard to meet the IMT-2020 requirements?</a:t>
            </a:r>
          </a:p>
          <a:p>
            <a:r>
              <a:rPr lang="en-US" dirty="0"/>
              <a:t>Yes: 1  No:13  Need More Time:13</a:t>
            </a:r>
          </a:p>
          <a:p>
            <a:r>
              <a:rPr lang="en-US" dirty="0"/>
              <a:t>Do you believe 802.11 can complete such a project in the time available (June 2019)?</a:t>
            </a:r>
          </a:p>
          <a:p>
            <a:r>
              <a:rPr lang="en-US" dirty="0"/>
              <a:t>Yes:0   No:25  Need More Time:0</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818175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Monday – PM3</a:t>
            </a:r>
          </a:p>
          <a:p>
            <a:pPr>
              <a:spcBef>
                <a:spcPts val="200"/>
              </a:spcBef>
              <a:buFont typeface="+mj-lt"/>
              <a:buAutoNum type="arabicPeriod"/>
              <a:defRPr/>
            </a:pPr>
            <a:r>
              <a:rPr lang="en-US" altLang="en-US" sz="2800" dirty="0"/>
              <a:t>  Meeting Canceled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January 2018</a:t>
            </a:r>
          </a:p>
          <a:p>
            <a:pPr algn="ctr"/>
            <a:r>
              <a:rPr lang="es-ES" dirty="0"/>
              <a:t>Hotel Irvine, Irvine, CA,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PM1</a:t>
            </a:r>
          </a:p>
          <a:p>
            <a:pPr>
              <a:spcBef>
                <a:spcPts val="200"/>
              </a:spcBef>
              <a:buFont typeface="+mj-lt"/>
              <a:buAutoNum type="arabicPeriod"/>
              <a:defRPr/>
            </a:pPr>
            <a:r>
              <a:rPr lang="en-US" altLang="en-US" sz="2800" dirty="0"/>
              <a:t>  Continue discussions on </a:t>
            </a:r>
            <a:r>
              <a:rPr lang="en-US" sz="2800" dirty="0"/>
              <a:t>802.11 IMT-2020 RIT Proposal</a:t>
            </a:r>
          </a:p>
          <a:p>
            <a:pPr>
              <a:spcBef>
                <a:spcPts val="200"/>
              </a:spcBef>
              <a:buFont typeface="+mj-lt"/>
              <a:buAutoNum type="arabicPeriod"/>
              <a:defRPr/>
            </a:pP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687814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Raised</a:t>
            </a:r>
          </a:p>
        </p:txBody>
      </p:sp>
      <p:sp>
        <p:nvSpPr>
          <p:cNvPr id="3" name="Content Placeholder 2"/>
          <p:cNvSpPr>
            <a:spLocks noGrp="1"/>
          </p:cNvSpPr>
          <p:nvPr>
            <p:ph idx="1"/>
          </p:nvPr>
        </p:nvSpPr>
        <p:spPr>
          <a:xfrm>
            <a:off x="741874" y="1447800"/>
            <a:ext cx="10706138" cy="4876800"/>
          </a:xfrm>
        </p:spPr>
        <p:txBody>
          <a:bodyPr/>
          <a:lstStyle/>
          <a:p>
            <a:pPr marL="457200" indent="-457200">
              <a:spcBef>
                <a:spcPts val="200"/>
              </a:spcBef>
              <a:buFont typeface="Arial" panose="020B0604020202020204" pitchFamily="34" charset="0"/>
              <a:buChar char="•"/>
              <a:defRPr/>
            </a:pPr>
            <a:r>
              <a:rPr lang="en-US" altLang="en-US" sz="2800" dirty="0"/>
              <a:t>Question: Should we repeat the Questions (below) from yesterday</a:t>
            </a:r>
          </a:p>
          <a:p>
            <a:pPr marL="857250" lvl="1" indent="-457200">
              <a:spcBef>
                <a:spcPts val="200"/>
              </a:spcBef>
              <a:buFont typeface="Arial" panose="020B0604020202020204" pitchFamily="34" charset="0"/>
              <a:buChar char="•"/>
              <a:defRPr/>
            </a:pPr>
            <a:r>
              <a:rPr lang="en-US" altLang="en-US" sz="2400" dirty="0"/>
              <a:t>Yes: 12 No: 18</a:t>
            </a:r>
          </a:p>
          <a:p>
            <a:endParaRPr lang="en-US" sz="2000" dirty="0"/>
          </a:p>
          <a:p>
            <a:r>
              <a:rPr lang="en-US" sz="2000" dirty="0"/>
              <a:t>Should 802.11 propose itself as a IMT-2020 technology?:</a:t>
            </a:r>
          </a:p>
          <a:p>
            <a:r>
              <a:rPr lang="en-US" sz="2000" dirty="0"/>
              <a:t>Yes:   No:  Need More Time:</a:t>
            </a:r>
          </a:p>
          <a:p>
            <a:r>
              <a:rPr lang="en-US" sz="2000" dirty="0"/>
              <a:t>Do you believe 802.11 standard (including 802.11ax, ay) can meet the IMT-2020 requirements?</a:t>
            </a:r>
          </a:p>
          <a:p>
            <a:r>
              <a:rPr lang="en-US" sz="2000" dirty="0"/>
              <a:t>Yes:   No:  Need More Time:</a:t>
            </a:r>
          </a:p>
          <a:p>
            <a:r>
              <a:rPr lang="en-US" sz="2000" dirty="0"/>
              <a:t>Do you support a new project to enable the 802.11 standard to meet the IMT-2020 requirements?</a:t>
            </a:r>
          </a:p>
          <a:p>
            <a:r>
              <a:rPr lang="en-US" sz="2000" dirty="0"/>
              <a:t>Yes:  No:  Need More Time:</a:t>
            </a:r>
          </a:p>
          <a:p>
            <a:r>
              <a:rPr lang="en-US" sz="2000" dirty="0"/>
              <a:t>Do you believe 802.11 can complete such a project in the time available (June 2019)?</a:t>
            </a:r>
          </a:p>
          <a:p>
            <a:r>
              <a:rPr lang="en-US" sz="2000" dirty="0"/>
              <a:t>Yes:   No:  Need More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397006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IMT-2020 RIT Proposal Open Questions:</a:t>
            </a:r>
          </a:p>
        </p:txBody>
      </p:sp>
      <p:sp>
        <p:nvSpPr>
          <p:cNvPr id="3" name="Content Placeholder 2"/>
          <p:cNvSpPr>
            <a:spLocks noGrp="1"/>
          </p:cNvSpPr>
          <p:nvPr>
            <p:ph idx="1"/>
          </p:nvPr>
        </p:nvSpPr>
        <p:spPr/>
        <p:txBody>
          <a:bodyPr/>
          <a:lstStyle/>
          <a:p>
            <a:pPr marL="457200" lvl="0" indent="-457200">
              <a:buFont typeface="+mj-lt"/>
              <a:buAutoNum type="arabicPeriod"/>
            </a:pPr>
            <a:r>
              <a:rPr lang="en-US" dirty="0"/>
              <a:t>Would a contribution at this time serve any purpose?</a:t>
            </a:r>
          </a:p>
          <a:p>
            <a:pPr marL="457200" lvl="0" indent="-457200">
              <a:buFont typeface="+mj-lt"/>
              <a:buAutoNum type="arabicPeriod"/>
            </a:pPr>
            <a:r>
              <a:rPr lang="en-US" dirty="0"/>
              <a:t>What are the risk entailed in making such a proposal should it later emerge that it was not able to meet the requirements? And we may potentially not get the support from groups outside of the IEEE 802.11 WG (or subgroups thereof)?</a:t>
            </a:r>
          </a:p>
          <a:p>
            <a:pPr marL="457200" lvl="0" indent="-457200">
              <a:buFont typeface="+mj-lt"/>
              <a:buAutoNum type="arabicPeriod"/>
            </a:pPr>
            <a:r>
              <a:rPr lang="en-US" dirty="0"/>
              <a:t>What are the risks and rewards in submitting a proposal to IMT-2020?</a:t>
            </a:r>
          </a:p>
          <a:p>
            <a:pPr marL="457200" lvl="0" indent="-457200">
              <a:buFont typeface="+mj-lt"/>
              <a:buAutoNum type="arabicPeriod"/>
            </a:pPr>
            <a:r>
              <a:rPr lang="en-US" dirty="0"/>
              <a:t>What are the risks and rewards in NOT submitting a proposal to IMT-2020?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816542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723233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Wednesday – PM2</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523173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105" y="606425"/>
            <a:ext cx="10361084" cy="531814"/>
          </a:xfrm>
        </p:spPr>
        <p:txBody>
          <a:bodyPr/>
          <a:lstStyle/>
          <a:p>
            <a:r>
              <a:rPr lang="en-US" sz="2800" dirty="0"/>
              <a:t>Straw Poll</a:t>
            </a:r>
          </a:p>
        </p:txBody>
      </p:sp>
      <p:sp>
        <p:nvSpPr>
          <p:cNvPr id="3" name="Content Placeholder 2"/>
          <p:cNvSpPr>
            <a:spLocks noGrp="1"/>
          </p:cNvSpPr>
          <p:nvPr>
            <p:ph idx="1"/>
          </p:nvPr>
        </p:nvSpPr>
        <p:spPr>
          <a:xfrm>
            <a:off x="808461" y="879475"/>
            <a:ext cx="10681961" cy="5337175"/>
          </a:xfrm>
        </p:spPr>
        <p:txBody>
          <a:bodyPr/>
          <a:lstStyle/>
          <a:p>
            <a:r>
              <a:rPr lang="en-US" sz="3200" dirty="0"/>
              <a:t>Should the IEEE 802.11 WG submit the IEEE 802.11 standard as an IMT-2020 RIT (of any type) technology?</a:t>
            </a:r>
          </a:p>
          <a:p>
            <a:r>
              <a:rPr lang="en-US" sz="3200" b="0" dirty="0"/>
              <a:t>Yes: 49  No: 76 Need More Time: 37</a:t>
            </a:r>
          </a:p>
          <a:p>
            <a:r>
              <a:rPr lang="en-US" sz="1600" b="0" dirty="0"/>
              <a:t>Motion:</a:t>
            </a:r>
          </a:p>
          <a:p>
            <a:r>
              <a:rPr lang="en-US" sz="1600" b="0" dirty="0"/>
              <a:t>The AANI SC informs the WG that it will not be generating an IMT-2020 submission for the January 2018 WG meeting.</a:t>
            </a:r>
          </a:p>
          <a:p>
            <a:r>
              <a:rPr lang="en-US" sz="1200" dirty="0"/>
              <a:t>Move:  George  Calcev</a:t>
            </a:r>
          </a:p>
          <a:p>
            <a:r>
              <a:rPr lang="en-US" sz="1200" dirty="0"/>
              <a:t>Seconded: Scott Blue</a:t>
            </a:r>
          </a:p>
          <a:p>
            <a:r>
              <a:rPr lang="en-US" sz="1200" dirty="0"/>
              <a:t>Tabled</a:t>
            </a:r>
          </a:p>
          <a:p>
            <a:r>
              <a:rPr lang="en-US" sz="3200" dirty="0"/>
              <a:t>AANI SC is unable to recommend an IMT-2020 submission for the January 2018 meeting, but intends to consider the open issues until the end of the March 802.11 meeting.</a:t>
            </a:r>
          </a:p>
          <a:p>
            <a:r>
              <a:rPr lang="en-US" sz="2000" dirty="0"/>
              <a:t>Moved Andrew Myles</a:t>
            </a:r>
          </a:p>
          <a:p>
            <a:r>
              <a:rPr lang="en-US" sz="2000" dirty="0"/>
              <a:t>Seconded: </a:t>
            </a:r>
            <a:r>
              <a:rPr lang="en-US" sz="2000" dirty="0" err="1"/>
              <a:t>Subir</a:t>
            </a:r>
            <a:r>
              <a:rPr lang="en-US" sz="2000" dirty="0"/>
              <a:t> Das</a:t>
            </a:r>
          </a:p>
          <a:p>
            <a:r>
              <a:rPr lang="en-US" sz="2000" dirty="0"/>
              <a:t>Yes: 7   No: 6 Abstain: 4</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887092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
        <p:nvSpPr>
          <p:cNvPr id="7" name="Content Placeholder 6"/>
          <p:cNvSpPr>
            <a:spLocks noGrp="1"/>
          </p:cNvSpPr>
          <p:nvPr>
            <p:ph sz="quarter" idx="16"/>
          </p:nvPr>
        </p:nvSpPr>
        <p:spPr/>
        <p:txBody>
          <a:bodyPr/>
          <a:lstStyle/>
          <a:p>
            <a:endParaRPr lang="en-US"/>
          </a:p>
        </p:txBody>
      </p:sp>
    </p:spTree>
    <p:extLst>
      <p:ext uri="{BB962C8B-B14F-4D97-AF65-F5344CB8AC3E}">
        <p14:creationId xmlns:p14="http://schemas.microsoft.com/office/powerpoint/2010/main" val="1961663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a:spcBef>
                <a:spcPts val="200"/>
              </a:spcBef>
              <a:buFont typeface="+mj-lt"/>
              <a:buAutoNum type="arabicPeriod"/>
              <a:defRPr/>
            </a:pPr>
            <a:r>
              <a:rPr lang="en-US" altLang="en-US" dirty="0"/>
              <a:t>Decision on </a:t>
            </a:r>
            <a:r>
              <a:rPr lang="en-US" dirty="0"/>
              <a:t>802.11 IMT-2020 RIT Proposal</a:t>
            </a:r>
          </a:p>
          <a:p>
            <a:pPr lvl="1">
              <a:spcBef>
                <a:spcPts val="200"/>
              </a:spcBef>
              <a:buFont typeface="+mj-lt"/>
              <a:buAutoNum type="arabicPeriod"/>
              <a:defRPr/>
            </a:pPr>
            <a:r>
              <a:rPr lang="en-US" altLang="en-US" dirty="0">
                <a:hlinkClick r:id="rId2"/>
              </a:rPr>
              <a:t>https://mentor.ieee.org/802.11/dcn/18/11-18-0256-00-AANI-802-11ax-for-imt-2020.pptx</a:t>
            </a:r>
            <a:endParaRPr lang="en-US" altLang="en-US" dirty="0"/>
          </a:p>
          <a:p>
            <a:pPr>
              <a:spcBef>
                <a:spcPts val="200"/>
              </a:spcBef>
              <a:buFont typeface="+mj-lt"/>
              <a:buAutoNum type="arabicPeriod"/>
              <a:defRPr/>
            </a:pPr>
            <a:r>
              <a:rPr lang="en-US" altLang="en-US" i="1" dirty="0">
                <a:solidFill>
                  <a:srgbClr val="00B0F0"/>
                </a:solidFill>
              </a:rPr>
              <a:t>Discuss Open issues</a:t>
            </a:r>
          </a:p>
          <a:p>
            <a:pPr>
              <a:spcBef>
                <a:spcPts val="200"/>
              </a:spcBef>
              <a:buFont typeface="+mj-lt"/>
              <a:buAutoNum type="arabicPeriod"/>
              <a:defRPr/>
            </a:pPr>
            <a:r>
              <a:rPr lang="en-US" altLang="en-US" i="1" dirty="0">
                <a:solidFill>
                  <a:srgbClr val="00B0F0"/>
                </a:solidFill>
              </a:rPr>
              <a:t>Agree Planning and Time lines deliverables</a:t>
            </a:r>
          </a:p>
          <a:p>
            <a:pPr>
              <a:spcBef>
                <a:spcPts val="200"/>
              </a:spcBef>
              <a:buFont typeface="+mj-lt"/>
              <a:buAutoNum type="arabicPeriod"/>
              <a:defRPr/>
            </a:pPr>
            <a:r>
              <a:rPr lang="en-US" dirty="0"/>
              <a:t>Discussion on: IEEE 802 network enhancements for the next decade Industry Connections Activity</a:t>
            </a:r>
          </a:p>
          <a:p>
            <a:pPr>
              <a:spcBef>
                <a:spcPts val="200"/>
              </a:spcBef>
              <a:buFont typeface="+mj-lt"/>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Next Steps</a:t>
            </a:r>
          </a:p>
        </p:txBody>
      </p:sp>
      <p:sp>
        <p:nvSpPr>
          <p:cNvPr id="3" name="Content Placeholder 2"/>
          <p:cNvSpPr>
            <a:spLocks noGrp="1"/>
          </p:cNvSpPr>
          <p:nvPr>
            <p:ph idx="1"/>
          </p:nvPr>
        </p:nvSpPr>
        <p:spPr>
          <a:xfrm>
            <a:off x="849842" y="1370807"/>
            <a:ext cx="11113558" cy="4952999"/>
          </a:xfrm>
        </p:spPr>
        <p:txBody>
          <a:bodyPr/>
          <a:lstStyle/>
          <a:p>
            <a:r>
              <a:rPr lang="en-US" sz="3600" dirty="0"/>
              <a:t>What are the next steps? </a:t>
            </a:r>
          </a:p>
          <a:p>
            <a:pPr marL="571500" indent="-571500">
              <a:buFont typeface="Arial" panose="020B0604020202020204" pitchFamily="34" charset="0"/>
              <a:buChar char="•"/>
            </a:pPr>
            <a:r>
              <a:rPr lang="en-US" sz="3600" dirty="0"/>
              <a:t>???</a:t>
            </a:r>
            <a:endParaRPr lang="en-US" sz="2000" dirty="0"/>
          </a:p>
          <a:p>
            <a:endParaRPr lang="en-US" sz="3600" dirty="0"/>
          </a:p>
          <a:p>
            <a:r>
              <a:rPr lang="en-US" sz="3600" dirty="0"/>
              <a:t>Additional meetings:</a:t>
            </a:r>
          </a:p>
          <a:p>
            <a:pPr marL="571500" indent="-571500">
              <a:buFont typeface="Arial" panose="020B0604020202020204" pitchFamily="34" charset="0"/>
              <a:buChar char="•"/>
            </a:pPr>
            <a:r>
              <a:rPr lang="en-US" sz="3600" dirty="0"/>
              <a:t>~Weekly teleconferences?</a:t>
            </a:r>
          </a:p>
          <a:p>
            <a:pPr marL="571500" indent="-571500">
              <a:buFont typeface="Arial" panose="020B0604020202020204" pitchFamily="34" charset="0"/>
              <a:buChar char="•"/>
            </a:pPr>
            <a:r>
              <a:rPr lang="en-US" sz="3600" dirty="0"/>
              <a:t>Additional meeting sessions for the March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4381266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~Weekly? </a:t>
            </a:r>
            <a:r>
              <a:rPr lang="en-US" altLang="en-US" dirty="0"/>
              <a:t>802.11 IMT-2020 Submission</a:t>
            </a:r>
          </a:p>
          <a:p>
            <a:r>
              <a:rPr lang="en-US" altLang="en-US" dirty="0"/>
              <a:t>4-9 March 2018 F2F, </a:t>
            </a:r>
            <a:r>
              <a:rPr lang="en-GB" dirty="0"/>
              <a:t>Hyatt Regency O'Hare, Rosemont, Illinois, USA:</a:t>
            </a:r>
          </a:p>
          <a:p>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a:t>
            </a:r>
          </a:p>
          <a:p>
            <a:pPr lvl="1"/>
            <a:r>
              <a:rPr lang="en-US" altLang="en-US" dirty="0"/>
              <a:t>Meeting time requested: 2 sessions - Monday PM1, and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1219200"/>
            <a:ext cx="10361084" cy="5256214"/>
          </a:xfrm>
        </p:spPr>
        <p:txBody>
          <a:bodyPr/>
          <a:lstStyle/>
          <a:p>
            <a:pPr marL="0" indent="0">
              <a:spcBef>
                <a:spcPts val="200"/>
              </a:spcBef>
              <a:defRPr/>
            </a:pPr>
            <a:r>
              <a:rPr lang="en-US" altLang="en-US" sz="1800" dirty="0"/>
              <a:t>Monday – PM1 </a:t>
            </a:r>
          </a:p>
          <a:p>
            <a:pPr marL="457200" indent="-457200">
              <a:spcBef>
                <a:spcPts val="200"/>
              </a:spcBef>
              <a:buFont typeface="Times New Roman" panose="02020603050405020304" pitchFamily="18" charset="0"/>
              <a:buAutoNum type="arabicPeriod"/>
              <a:defRPr/>
            </a:pPr>
            <a:r>
              <a:rPr lang="en-US" altLang="en-US" sz="1600" dirty="0"/>
              <a:t>Call for Secretary</a:t>
            </a:r>
          </a:p>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  Participation, Approval of Minutes, Announcements</a:t>
            </a:r>
          </a:p>
          <a:p>
            <a:pPr marL="457200" indent="-457200">
              <a:spcBef>
                <a:spcPts val="200"/>
              </a:spcBef>
              <a:buFont typeface="Times New Roman" panose="02020603050405020304" pitchFamily="18" charset="0"/>
              <a:buAutoNum type="arabicPeriod"/>
              <a:defRPr/>
            </a:pPr>
            <a:r>
              <a:rPr lang="en-US" altLang="en-US" sz="1600" dirty="0"/>
              <a:t>Background/Status</a:t>
            </a:r>
          </a:p>
          <a:p>
            <a:pPr marL="457200" indent="-457200">
              <a:spcBef>
                <a:spcPts val="200"/>
              </a:spcBef>
              <a:buFont typeface="Times New Roman" panose="02020603050405020304" pitchFamily="18" charset="0"/>
              <a:buAutoNum type="arabicPeriod"/>
              <a:defRPr/>
            </a:pPr>
            <a:r>
              <a:rPr lang="en-US" sz="1600" dirty="0"/>
              <a:t>Incoming LS (if any)</a:t>
            </a:r>
          </a:p>
          <a:p>
            <a:pPr marL="457200" indent="-457200">
              <a:spcBef>
                <a:spcPts val="200"/>
              </a:spcBef>
              <a:buFont typeface="Times New Roman" panose="02020603050405020304" pitchFamily="18" charset="0"/>
              <a:buAutoNum type="arabicPeriod"/>
              <a:defRPr/>
            </a:pPr>
            <a:r>
              <a:rPr lang="en-US" sz="1600" dirty="0"/>
              <a:t>802.11 IMT-2020 RIT Proposal </a:t>
            </a:r>
          </a:p>
          <a:p>
            <a:pPr marL="0" indent="0">
              <a:spcBef>
                <a:spcPts val="200"/>
              </a:spcBef>
              <a:defRPr/>
            </a:pPr>
            <a:r>
              <a:rPr lang="en-US" altLang="en-US" sz="1800" dirty="0"/>
              <a:t>Monday – PM3</a:t>
            </a:r>
          </a:p>
          <a:p>
            <a:pPr>
              <a:spcBef>
                <a:spcPts val="200"/>
              </a:spcBef>
              <a:buFont typeface="+mj-lt"/>
              <a:buAutoNum type="arabicPeriod"/>
              <a:defRPr/>
            </a:pPr>
            <a:r>
              <a:rPr lang="en-US" altLang="en-US" sz="1600" dirty="0"/>
              <a:t>  Continue discussions on </a:t>
            </a:r>
            <a:r>
              <a:rPr lang="en-US" sz="1600" dirty="0"/>
              <a:t>802.11 IMT-2020 RIT Proposal</a:t>
            </a:r>
            <a:endParaRPr lang="en-US" altLang="en-US" sz="1600" dirty="0"/>
          </a:p>
          <a:p>
            <a:pPr marL="0" indent="0">
              <a:spcBef>
                <a:spcPts val="200"/>
              </a:spcBef>
              <a:defRPr/>
            </a:pPr>
            <a:r>
              <a:rPr lang="en-US" altLang="en-US" sz="1800" dirty="0"/>
              <a:t>Tuesday – PM1</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Tuesday – PM3</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Wednesday – PM2</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Thursday – AM2</a:t>
            </a:r>
          </a:p>
          <a:p>
            <a:pPr>
              <a:spcBef>
                <a:spcPts val="200"/>
              </a:spcBef>
              <a:buFont typeface="+mj-lt"/>
              <a:buAutoNum type="arabicPeriod"/>
              <a:defRPr/>
            </a:pPr>
            <a:r>
              <a:rPr lang="en-US" altLang="en-US" sz="1600" dirty="0"/>
              <a:t>Decision on </a:t>
            </a:r>
            <a:r>
              <a:rPr lang="en-US" sz="1600" dirty="0"/>
              <a:t>802.11 IMT-2020 RIT Proposal</a:t>
            </a:r>
            <a:endParaRPr lang="en-US" altLang="en-US" sz="1600" dirty="0"/>
          </a:p>
          <a:p>
            <a:pPr>
              <a:spcBef>
                <a:spcPts val="200"/>
              </a:spcBef>
              <a:buFont typeface="+mj-lt"/>
              <a:buAutoNum type="arabicPeriod"/>
              <a:defRPr/>
            </a:pPr>
            <a:r>
              <a:rPr lang="en-US" sz="1600" dirty="0"/>
              <a:t>Discussion on: IEEE 802 network enhancements for the next decade Industry Connections Activity</a:t>
            </a:r>
          </a:p>
          <a:p>
            <a:pPr>
              <a:spcBef>
                <a:spcPts val="200"/>
              </a:spcBef>
              <a:buFont typeface="+mj-lt"/>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endParaRPr lang="en-US" b="1" dirty="0">
              <a:solidFill>
                <a:schemeClr val="accent6"/>
              </a:solidFill>
            </a:endParaRPr>
          </a:p>
          <a:p>
            <a:pPr algn="ctr">
              <a:defRPr/>
            </a:pPr>
            <a:r>
              <a:rPr lang="en-US" b="1" dirty="0">
                <a:solidFill>
                  <a:schemeClr val="accent6"/>
                </a:solidFill>
              </a:rPr>
              <a:t>March 2015</a:t>
            </a:r>
          </a:p>
          <a:p>
            <a:pPr algn="ctr">
              <a:defRPr/>
            </a:pPr>
            <a:r>
              <a:rPr lang="en-US" b="1" dirty="0">
                <a:solidFill>
                  <a:schemeClr val="accent6"/>
                </a:solidFill>
              </a:rPr>
              <a:t>IEEE-SA Standards Board Patent Committee</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11-17/1729r2</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r>
              <a:rPr lang="en-US" altLang="en-US" sz="2000" dirty="0"/>
              <a:t>Minutes from the teleconferences held since the Orlando F2F meeting:</a:t>
            </a:r>
          </a:p>
          <a:p>
            <a:r>
              <a:rPr lang="en-US" altLang="en-US" sz="2000" dirty="0"/>
              <a:t>	</a:t>
            </a:r>
            <a:r>
              <a:rPr lang="en-US" altLang="en-US" sz="2000" dirty="0">
                <a:hlinkClick r:id="rId3"/>
              </a:rPr>
              <a:t>11-17/1816r0</a:t>
            </a:r>
            <a:r>
              <a:rPr lang="en-US" altLang="en-US" sz="2000" dirty="0"/>
              <a:t> AANI SC conference call  minutes, 11-20-2017 – Comments?, Objections?</a:t>
            </a:r>
          </a:p>
          <a:p>
            <a:r>
              <a:rPr lang="en-US" altLang="en-US" sz="2000" dirty="0"/>
              <a:t>	</a:t>
            </a:r>
            <a:r>
              <a:rPr lang="en-US" altLang="en-US" sz="2000" dirty="0">
                <a:hlinkClick r:id="rId4"/>
              </a:rPr>
              <a:t>11-17/1827r0</a:t>
            </a:r>
            <a:r>
              <a:rPr lang="en-US" altLang="en-US" sz="2000" dirty="0"/>
              <a:t> AANI SC conference call  minutes, 11-27-2017 – Comments?, Objections?</a:t>
            </a:r>
          </a:p>
          <a:p>
            <a:r>
              <a:rPr lang="en-US" altLang="en-US" sz="2000" dirty="0"/>
              <a:t>	</a:t>
            </a:r>
            <a:r>
              <a:rPr lang="en-US" altLang="en-US" sz="2000" dirty="0">
                <a:hlinkClick r:id="rId5"/>
              </a:rPr>
              <a:t>11-17/1838r0</a:t>
            </a:r>
            <a:r>
              <a:rPr lang="en-US" altLang="en-US" sz="2000" dirty="0"/>
              <a:t> AANI SC conference call  minutes, 12-04-2017 – Comments?, Objections?</a:t>
            </a:r>
          </a:p>
          <a:p>
            <a:r>
              <a:rPr lang="en-US" altLang="en-US" sz="2000" dirty="0"/>
              <a:t>	</a:t>
            </a:r>
            <a:r>
              <a:rPr lang="en-US" altLang="en-US" sz="2000" dirty="0">
                <a:hlinkClick r:id="rId6"/>
              </a:rPr>
              <a:t>11-17/1872r0</a:t>
            </a:r>
            <a:r>
              <a:rPr lang="en-US" altLang="en-US" sz="2000" dirty="0"/>
              <a:t> AANI SC conference call  minutes, 12-11-2017 – Comments?, Objections?</a:t>
            </a:r>
          </a:p>
          <a:p>
            <a:r>
              <a:rPr lang="en-US" altLang="en-US" sz="2000" dirty="0"/>
              <a:t>	</a:t>
            </a:r>
            <a:r>
              <a:rPr lang="en-US" altLang="en-US" sz="2000" dirty="0">
                <a:hlinkClick r:id="rId7"/>
              </a:rPr>
              <a:t>11-17/1888r1</a:t>
            </a:r>
            <a:r>
              <a:rPr lang="en-US" altLang="en-US" sz="2000" dirty="0"/>
              <a:t>  AANI SC conference call  minutes, 12-18-2017 – Comments?, Objections?</a:t>
            </a:r>
          </a:p>
          <a:p>
            <a:r>
              <a:rPr lang="en-US" altLang="en-US" sz="2000" dirty="0"/>
              <a:t>	</a:t>
            </a:r>
            <a:r>
              <a:rPr lang="en-US" altLang="en-US" sz="2000" dirty="0">
                <a:hlinkClick r:id="rId8"/>
              </a:rPr>
              <a:t>11-18/0102r1</a:t>
            </a:r>
            <a:r>
              <a:rPr lang="en-US" altLang="en-US" sz="2000" dirty="0"/>
              <a:t>  AANI SC conference call  minutes, 01-08-2018 – Comments?, Objections?</a:t>
            </a:r>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13180</TotalTime>
  <Words>2978</Words>
  <Application>Microsoft Office PowerPoint</Application>
  <PresentationFormat>Widescreen</PresentationFormat>
  <Paragraphs>401</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 Unicode MS</vt:lpstr>
      <vt:lpstr>MS Gothic</vt:lpstr>
      <vt:lpstr>Arial</vt:lpstr>
      <vt:lpstr>Helvetica</vt:lpstr>
      <vt:lpstr>Monotype Sorts</vt:lpstr>
      <vt:lpstr>Times New Roman</vt:lpstr>
      <vt:lpstr>Office Theme</vt:lpstr>
      <vt:lpstr>Microsoft Word 97 - 2003 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SC Background, cont. </vt:lpstr>
      <vt:lpstr>AANI open 3GPP SA related activity</vt:lpstr>
      <vt:lpstr>Incoming LSs</vt:lpstr>
      <vt:lpstr>Discussion on: 802.11 IMT-2020 RIT Proposal Contributions</vt:lpstr>
      <vt:lpstr>Discussion on: 802.11 IMT-2020 RIT Proposal E-mails </vt:lpstr>
      <vt:lpstr>Questions Raised</vt:lpstr>
      <vt:lpstr>Proposed Way Forward  (based on discussions, not agreed)</vt:lpstr>
      <vt:lpstr>Status of the 802.11 IMT-2020 Proposal Draft</vt:lpstr>
      <vt:lpstr>Questions Raised</vt:lpstr>
      <vt:lpstr>Agenda</vt:lpstr>
      <vt:lpstr>Agenda</vt:lpstr>
      <vt:lpstr>Questions Raised</vt:lpstr>
      <vt:lpstr>IMT-2020 RIT Proposal Open Questions:</vt:lpstr>
      <vt:lpstr>Agenda</vt:lpstr>
      <vt:lpstr>Agenda</vt:lpstr>
      <vt:lpstr>Straw Poll</vt:lpstr>
      <vt:lpstr>PowerPoint Presentation</vt:lpstr>
      <vt:lpstr>Agenda</vt:lpstr>
      <vt:lpstr>Status/Background:  IEEE 802 network enhancements for the next decade Industry Connections Activity</vt:lpstr>
      <vt:lpstr>Status/Background: IEEE 802 network enhancements for the next decade Industry Connections Activity</vt:lpstr>
      <vt:lpstr>Discussion on 802.11 IMT-2020 Submission Next Steps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145</cp:revision>
  <cp:lastPrinted>1601-01-01T00:00:00Z</cp:lastPrinted>
  <dcterms:created xsi:type="dcterms:W3CDTF">2017-06-02T20:57:23Z</dcterms:created>
  <dcterms:modified xsi:type="dcterms:W3CDTF">2018-01-18T18:26:28Z</dcterms:modified>
</cp:coreProperties>
</file>