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65" r:id="rId4"/>
    <p:sldId id="266" r:id="rId5"/>
    <p:sldId id="319" r:id="rId6"/>
    <p:sldId id="268" r:id="rId7"/>
    <p:sldId id="280" r:id="rId8"/>
    <p:sldId id="270" r:id="rId9"/>
    <p:sldId id="272" r:id="rId10"/>
    <p:sldId id="318" r:id="rId11"/>
    <p:sldId id="275" r:id="rId12"/>
    <p:sldId id="311" r:id="rId13"/>
    <p:sldId id="320" r:id="rId14"/>
    <p:sldId id="321" r:id="rId15"/>
    <p:sldId id="327" r:id="rId16"/>
    <p:sldId id="322" r:id="rId17"/>
    <p:sldId id="323" r:id="rId18"/>
    <p:sldId id="324" r:id="rId19"/>
    <p:sldId id="306" r:id="rId20"/>
    <p:sldId id="313" r:id="rId21"/>
    <p:sldId id="325" r:id="rId22"/>
    <p:sldId id="328" r:id="rId23"/>
    <p:sldId id="314" r:id="rId24"/>
    <p:sldId id="315" r:id="rId25"/>
    <p:sldId id="329" r:id="rId26"/>
    <p:sldId id="330" r:id="rId27"/>
    <p:sldId id="305" r:id="rId28"/>
    <p:sldId id="290" r:id="rId29"/>
    <p:sldId id="291" r:id="rId30"/>
    <p:sldId id="309" r:id="rId31"/>
    <p:sldId id="274" r:id="rId32"/>
    <p:sldId id="264"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56" d="100"/>
          <a:sy n="56" d="100"/>
        </p:scale>
        <p:origin x="78" y="39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32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1271498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31</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March 2015</a:t>
            </a:r>
          </a:p>
        </p:txBody>
      </p:sp>
    </p:spTree>
    <p:extLst>
      <p:ext uri="{BB962C8B-B14F-4D97-AF65-F5344CB8AC3E}">
        <p14:creationId xmlns:p14="http://schemas.microsoft.com/office/powerpoint/2010/main" val="27906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2018</a:t>
            </a:r>
            <a:endParaRPr lang="en-GB" dirty="0"/>
          </a:p>
        </p:txBody>
      </p:sp>
      <p:sp>
        <p:nvSpPr>
          <p:cNvPr id="5" name="Content Placeholder 4"/>
          <p:cNvSpPr>
            <a:spLocks noGrp="1"/>
          </p:cNvSpPr>
          <p:nvPr>
            <p:ph sz="quarter" idx="16"/>
          </p:nvPr>
        </p:nvSpPr>
        <p:spPr>
          <a:xfrm>
            <a:off x="108966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3759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802.11-17/1867r3</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 id="2147483661" r:id="rId1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7/11-17-1814-00-AANI-preparation-for-imt-2020-5g-candidate-submission.pptx" TargetMode="External"/><Relationship Id="rId13" Type="http://schemas.openxmlformats.org/officeDocument/2006/relationships/hyperlink" Target="https://mentor.ieee.org/802.11/dcn/17/11-17-1889-00-AANI-skeleton-for-a-candidate-imt-2020-rit-based-on-ieee-802-11.docx" TargetMode="External"/><Relationship Id="rId3" Type="http://schemas.openxmlformats.org/officeDocument/2006/relationships/hyperlink" Target="https://mentor.ieee.org/802.11/dcn/17/11-17-1869-00-AANI-input-to-itu-r-submission.pptx" TargetMode="External"/><Relationship Id="rId7" Type="http://schemas.openxmlformats.org/officeDocument/2006/relationships/hyperlink" Target="https://mentor.ieee.org/802.11/dcn/17/11-17-1823-00-AANI-imt-2020-requirements-and-thoughts-on-submissions.pptx" TargetMode="External"/><Relationship Id="rId12" Type="http://schemas.openxmlformats.org/officeDocument/2006/relationships/hyperlink" Target="https://mentor.ieee.org/802.11/dcn/17/11-17-1886-00-AANI-5g-rit-submission-to-itu-r.pptx" TargetMode="External"/><Relationship Id="rId2" Type="http://schemas.openxmlformats.org/officeDocument/2006/relationships/hyperlink" Target="https://mentor.ieee.org/802.11/dcn/17/11-17-1844-00-AANI-imt-2020-contribution-content.pptx" TargetMode="External"/><Relationship Id="rId1" Type="http://schemas.openxmlformats.org/officeDocument/2006/relationships/slideLayout" Target="../slideLayouts/slideLayout11.xml"/><Relationship Id="rId6" Type="http://schemas.openxmlformats.org/officeDocument/2006/relationships/hyperlink" Target="https://mentor.ieee.org/802.11/dcn/17/11-17-1820-01-AANI-imt-2020-usage-scenarios-test-environments-and-evaluation-configurations.pptx" TargetMode="External"/><Relationship Id="rId11" Type="http://schemas.openxmlformats.org/officeDocument/2006/relationships/hyperlink" Target="https://mentor.ieee.org/802.11/dcn/17/11-17-1885-00-AANI-preparing-for-imt-2020-submission.pptx" TargetMode="External"/><Relationship Id="rId5" Type="http://schemas.openxmlformats.org/officeDocument/2006/relationships/hyperlink" Target="https://mentor.ieee.org/802.11/dcn/17/11-17-1813-00-AANI-imt-2020-s-rit-description-template-compliance-template.docx" TargetMode="External"/><Relationship Id="rId10" Type="http://schemas.openxmlformats.org/officeDocument/2006/relationships/hyperlink" Target="https://mentor.ieee.org/802.11/dcn/17/11-17-1836-01-AANI-draft-for-itu-r-submission.pptx" TargetMode="External"/><Relationship Id="rId4" Type="http://schemas.openxmlformats.org/officeDocument/2006/relationships/hyperlink" Target="https://mentor.ieee.org/802.11/dcn/17/11-17-1812-00-AANI-imt-2020-s-rit-description-template-characteristic-template.docx" TargetMode="External"/><Relationship Id="rId9" Type="http://schemas.openxmlformats.org/officeDocument/2006/relationships/hyperlink" Target="https://mentor.ieee.org/802.11/dcn/17/11-17-1821-00-AANI-imt-2020-requirements-deep-dive-part-1-mobility.pptx" TargetMode="External"/><Relationship Id="rId14" Type="http://schemas.openxmlformats.org/officeDocument/2006/relationships/hyperlink" Target="https://mentor.ieee.org/802.11/dcn/17/11-17-1889-01-AANI-skeleton-for-a-candidate-imt-2020-rit-based-on-ieee-802-11.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ieee802.org/11/email/stds-802-11-aani/msg00071.html" TargetMode="External"/><Relationship Id="rId13" Type="http://schemas.openxmlformats.org/officeDocument/2006/relationships/hyperlink" Target="http://www.ieee802.org/11/email/stds-802-11-aani/msg00061.html" TargetMode="External"/><Relationship Id="rId3" Type="http://schemas.openxmlformats.org/officeDocument/2006/relationships/hyperlink" Target="http://www.ieee802.org/11/email/stds-802-11-aani/msg00086.html" TargetMode="External"/><Relationship Id="rId7" Type="http://schemas.openxmlformats.org/officeDocument/2006/relationships/hyperlink" Target="http://www.ieee802.org/11/email/stds-802-11-aani/msg00072.html" TargetMode="External"/><Relationship Id="rId12" Type="http://schemas.openxmlformats.org/officeDocument/2006/relationships/hyperlink" Target="http://www.ieee802.org/11/email/stds-802-11-aani/msg00062.html" TargetMode="External"/><Relationship Id="rId2" Type="http://schemas.openxmlformats.org/officeDocument/2006/relationships/hyperlink" Target="http://www.ieee802.org/11/email/stds-802-11-aani/" TargetMode="External"/><Relationship Id="rId1" Type="http://schemas.openxmlformats.org/officeDocument/2006/relationships/slideLayout" Target="../slideLayouts/slideLayout11.xml"/><Relationship Id="rId6" Type="http://schemas.openxmlformats.org/officeDocument/2006/relationships/hyperlink" Target="http://www.ieee802.org/11/email/stds-802-11-aani/msg00077.html" TargetMode="External"/><Relationship Id="rId11" Type="http://schemas.openxmlformats.org/officeDocument/2006/relationships/hyperlink" Target="http://www.ieee802.org/11/email/stds-802-11-aani/msg00063.html" TargetMode="External"/><Relationship Id="rId5" Type="http://schemas.openxmlformats.org/officeDocument/2006/relationships/hyperlink" Target="http://www.ieee802.org/11/email/stds-802-11-aani/msg00078.html" TargetMode="External"/><Relationship Id="rId10" Type="http://schemas.openxmlformats.org/officeDocument/2006/relationships/hyperlink" Target="http://www.ieee802.org/11/email/stds-802-11-aani/msg00068.html" TargetMode="External"/><Relationship Id="rId4" Type="http://schemas.openxmlformats.org/officeDocument/2006/relationships/hyperlink" Target="http://www.ieee802.org/11/email/stds-802-11-aani/msg00081.html" TargetMode="External"/><Relationship Id="rId9" Type="http://schemas.openxmlformats.org/officeDocument/2006/relationships/hyperlink" Target="http://www.ieee802.org/11/email/stds-802-11-aani/msg00070.html" TargetMode="External"/><Relationship Id="rId14" Type="http://schemas.openxmlformats.org/officeDocument/2006/relationships/hyperlink" Target="http://www.ieee802.org/11/email/stds-802-11-aani/msg00060.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889-02-AANI-skeleton-for-a-candidate-imt-2020-rit-based-on-ieee-802-11.docx" TargetMode="Externa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documents" TargetMode="External"/><Relationship Id="rId2" Type="http://schemas.openxmlformats.org/officeDocument/2006/relationships/hyperlink" Target="https://mentor.ieee.org/802.1/dcn/17/1-17-0001-01-ICne-july-2017-agenda.pdf" TargetMode="External"/><Relationship Id="rId1" Type="http://schemas.openxmlformats.org/officeDocument/2006/relationships/slideLayout" Target="../slideLayouts/slideLayout2.xml"/><Relationship Id="rId5" Type="http://schemas.openxmlformats.org/officeDocument/2006/relationships/hyperlink" Target="https://mentor.ieee.org/omniran/dcn/17/omniran-17-0054-01-00ic-wireless-communications-in-the-manufacturing-fields.pdf" TargetMode="External"/><Relationship Id="rId4" Type="http://schemas.openxmlformats.org/officeDocument/2006/relationships/hyperlink" Target="https://mentor.ieee.org/802.1/dcn/17/1-17-0002-00-ICne-layer-2-network-virtualization.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1/dcn/18/11-18-0102-01-AANI-teleconference-minutes-2018-01-08.docx" TargetMode="External"/><Relationship Id="rId3" Type="http://schemas.openxmlformats.org/officeDocument/2006/relationships/hyperlink" Target="https://mentor.ieee.org/802.11/dcn/17/11-17-1816-00-AANI-aani-conference-call-minutes-11-20-2017.docx" TargetMode="External"/><Relationship Id="rId7" Type="http://schemas.openxmlformats.org/officeDocument/2006/relationships/hyperlink" Target="https://mentor.ieee.org/802.11/dcn/17/11-17-1888-01-AANI-aani-conference-call-minutes-12-18-2017.docx" TargetMode="External"/><Relationship Id="rId2" Type="http://schemas.openxmlformats.org/officeDocument/2006/relationships/hyperlink" Target="https://mentor.ieee.org/802.11/dcn/17/11-17-1729-02-AANI-minutes-aani-sc-november-2017.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872-00-AANI-aani-conference-call-minutes-12-11-2017.docx" TargetMode="External"/><Relationship Id="rId5" Type="http://schemas.openxmlformats.org/officeDocument/2006/relationships/hyperlink" Target="https://mentor.ieee.org/802.11/dcn/17/11-17-1838-00-AANI-aani-conference-call-minutes-12-04-2017.docx" TargetMode="External"/><Relationship Id="rId4" Type="http://schemas.openxmlformats.org/officeDocument/2006/relationships/hyperlink" Target="https://mentor.ieee.org/802.11/dcn/17/11-17-1827-00-AANI-aani-conference-call-minutes-11-27-2017.docx"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2018-01-16</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January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271467263"/>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75" name="Document" r:id="rId4" imgW="8267030" imgH="2839341" progId="Word.Document.8">
                  <p:embed/>
                </p:oleObj>
              </mc:Choice>
              <mc:Fallback>
                <p:oleObj name="Document" r:id="rId4" imgW="8267030" imgH="283934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cont. </a:t>
            </a:r>
          </a:p>
        </p:txBody>
      </p:sp>
      <p:sp>
        <p:nvSpPr>
          <p:cNvPr id="20483" name="Content Placeholder 2"/>
          <p:cNvSpPr>
            <a:spLocks noGrp="1"/>
          </p:cNvSpPr>
          <p:nvPr>
            <p:ph idx="1"/>
          </p:nvPr>
        </p:nvSpPr>
        <p:spPr>
          <a:xfrm>
            <a:off x="914401" y="1114426"/>
            <a:ext cx="10361084" cy="5360988"/>
          </a:xfrm>
        </p:spPr>
        <p:txBody>
          <a:bodyPr/>
          <a:lstStyle/>
          <a:p>
            <a:r>
              <a:rPr lang="en-US" sz="2000" dirty="0"/>
              <a:t>During the 802.11 WG meeting of 5-10 November in Orlando, Florida, USA a motion was passed declaring:</a:t>
            </a:r>
          </a:p>
          <a:p>
            <a:pPr lvl="0">
              <a:buFont typeface="Arial" panose="020B0604020202020204" pitchFamily="34" charset="0"/>
              <a:buChar char="•"/>
            </a:pPr>
            <a:r>
              <a:rPr lang="en-US" sz="2000" dirty="0"/>
              <a:t>Invite AANI to prepare draft documents meeting the 31 Jan 2018 requirements  for submission of  11 to ITU-R Working Party 5D as an IMT-2020 5G RIT and</a:t>
            </a:r>
          </a:p>
          <a:p>
            <a:pPr lvl="0">
              <a:buFont typeface="Arial" panose="020B0604020202020204" pitchFamily="34" charset="0"/>
              <a:buChar char="•"/>
            </a:pPr>
            <a:r>
              <a:rPr lang="en-US" sz="2000" dirty="0"/>
              <a:t>Bring the documents for consideration and approval at the January IEEE 802.11 interim meeting.</a:t>
            </a:r>
          </a:p>
          <a:p>
            <a:endParaRPr lang="en-US" sz="2000" dirty="0"/>
          </a:p>
          <a:p>
            <a:r>
              <a:rPr lang="en-US" sz="2000" dirty="0"/>
              <a:t>The 802.11 AANI SC has begun work to provide the requested documents for 802.11.</a:t>
            </a:r>
          </a:p>
          <a:p>
            <a:endParaRPr lang="en-US" sz="2000" dirty="0"/>
          </a:p>
          <a:p>
            <a:r>
              <a:rPr lang="en-US" sz="2000" dirty="0"/>
              <a:t>To address this motion the AANI SC may need to:</a:t>
            </a:r>
          </a:p>
          <a:p>
            <a:pPr>
              <a:buFont typeface="Arial" panose="020B0604020202020204" pitchFamily="34" charset="0"/>
              <a:buChar char="•"/>
            </a:pPr>
            <a:r>
              <a:rPr lang="en-US" sz="2000" dirty="0"/>
              <a:t>Generate draft documents which are approved by 802.11 and 802 EC prior to the ITU submission deadline (16:00 UTC 24 January 2018).</a:t>
            </a:r>
          </a:p>
          <a:p>
            <a:pPr>
              <a:buFont typeface="Arial" panose="020B0604020202020204" pitchFamily="34" charset="0"/>
              <a:buChar char="•"/>
            </a:pPr>
            <a:r>
              <a:rPr lang="en-US" sz="2000" dirty="0"/>
              <a:t>Therefore EC approval should be obtained 23 January – which should be possible. Assuming 802.11 approval 19 January at the closing WG plenary  </a:t>
            </a:r>
          </a:p>
          <a:p>
            <a:pPr>
              <a:buFont typeface="Arial" panose="020B0604020202020204" pitchFamily="34" charset="0"/>
              <a:buChar char="•"/>
            </a:pPr>
            <a:endParaRPr lang="en-US" altLang="en-US" sz="20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891717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dirty="0"/>
              <a:t>AANI open 3GPP SA related activity</a:t>
            </a:r>
          </a:p>
        </p:txBody>
      </p:sp>
      <p:sp>
        <p:nvSpPr>
          <p:cNvPr id="3" name="Content Placeholder 2"/>
          <p:cNvSpPr>
            <a:spLocks noGrp="1"/>
          </p:cNvSpPr>
          <p:nvPr>
            <p:ph idx="1"/>
          </p:nvPr>
        </p:nvSpPr>
        <p:spPr>
          <a:xfrm>
            <a:off x="914401" y="1524000"/>
            <a:ext cx="10361084" cy="4751294"/>
          </a:xfrm>
        </p:spPr>
        <p:txBody>
          <a:bodyPr/>
          <a:lstStyle/>
          <a:p>
            <a:r>
              <a:rPr lang="en-US" dirty="0"/>
              <a:t>Incoming LS from </a:t>
            </a:r>
            <a:r>
              <a:rPr lang="en-US" altLang="en-US" dirty="0"/>
              <a:t>3GPP SA TSG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b="0" dirty="0"/>
              <a:t>Sent by 3GPP SA in reply to our LS </a:t>
            </a:r>
            <a:r>
              <a:rPr lang="en-US" altLang="en-US" b="0" dirty="0"/>
              <a:t>(</a:t>
            </a:r>
            <a:r>
              <a:rPr lang="en-US" altLang="en-US" b="0" dirty="0">
                <a:hlinkClick r:id="rId3"/>
              </a:rPr>
              <a:t>11-16/1574r3</a:t>
            </a:r>
            <a:r>
              <a:rPr lang="en-US" altLang="en-US" b="0" dirty="0"/>
              <a:t>) to 3GPP SA (5/17):</a:t>
            </a:r>
          </a:p>
          <a:p>
            <a:r>
              <a:rPr lang="en-US" altLang="en-US" b="0" dirty="0"/>
              <a:t>“</a:t>
            </a:r>
            <a:r>
              <a:rPr lang="en-US" b="0" dirty="0"/>
              <a:t>IEEE 802.11 Working Group Liaison Statement Requesting </a:t>
            </a:r>
            <a:r>
              <a:rPr lang="en-GB" b="0" dirty="0"/>
              <a:t>status and technical information on WLAN integration in 3GPP NextGen System.”</a:t>
            </a:r>
            <a:endParaRPr lang="en-US" altLang="en-US" b="0" dirty="0"/>
          </a:p>
          <a:p>
            <a:r>
              <a:rPr lang="en-US" dirty="0"/>
              <a:t> </a:t>
            </a:r>
          </a:p>
          <a:p>
            <a:r>
              <a:rPr lang="en-US" dirty="0"/>
              <a:t>Contribution regarding the ongoing 3GPP work:</a:t>
            </a:r>
          </a:p>
          <a:p>
            <a:pPr>
              <a:buFont typeface="Arial" panose="020B0604020202020204" pitchFamily="34" charset="0"/>
              <a:buChar char="•"/>
            </a:pPr>
            <a:r>
              <a:rPr lang="en-US" dirty="0"/>
              <a:t>11-17/1064r0 – “Overview of 3GPP SA Next Generation System Documents</a:t>
            </a:r>
            <a:br>
              <a:rPr lang="en-US" dirty="0"/>
            </a:br>
            <a:r>
              <a:rPr lang="en-US" dirty="0"/>
              <a:t>Reviewed the 3GPP SA Documents provided in the reply LS</a:t>
            </a:r>
          </a:p>
          <a:p>
            <a:pPr>
              <a:buFont typeface="Arial" panose="020B0604020202020204" pitchFamily="34" charset="0"/>
              <a:buChar char="•"/>
            </a:pPr>
            <a:r>
              <a:rPr lang="en-US" dirty="0"/>
              <a:t>No additional contributions have been provided</a:t>
            </a:r>
          </a:p>
          <a:p>
            <a:pPr>
              <a:buFont typeface="Arial" panose="020B0604020202020204" pitchFamily="34" charset="0"/>
              <a:buChar char="•"/>
            </a:pP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Incoming LSs</a:t>
            </a:r>
          </a:p>
        </p:txBody>
      </p:sp>
      <p:sp>
        <p:nvSpPr>
          <p:cNvPr id="3" name="Content Placeholder 2"/>
          <p:cNvSpPr>
            <a:spLocks noGrp="1"/>
          </p:cNvSpPr>
          <p:nvPr>
            <p:ph idx="1"/>
          </p:nvPr>
        </p:nvSpPr>
        <p:spPr/>
        <p:txBody>
          <a:bodyPr/>
          <a:lstStyle/>
          <a:p>
            <a:r>
              <a:rPr lang="en-US" dirty="0"/>
              <a:t>??? – if any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3599813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sz="2400" dirty="0"/>
              <a:t>Discussion on: 802.11 IMT-2020 RIT Proposal Contributions</a:t>
            </a:r>
          </a:p>
        </p:txBody>
      </p:sp>
      <p:sp>
        <p:nvSpPr>
          <p:cNvPr id="3" name="Content Placeholder 2"/>
          <p:cNvSpPr>
            <a:spLocks noGrp="1"/>
          </p:cNvSpPr>
          <p:nvPr>
            <p:ph idx="1"/>
          </p:nvPr>
        </p:nvSpPr>
        <p:spPr>
          <a:xfrm>
            <a:off x="228600" y="1066800"/>
            <a:ext cx="11734800" cy="5329238"/>
          </a:xfrm>
        </p:spPr>
        <p:txBody>
          <a:bodyPr/>
          <a:lstStyle/>
          <a:p>
            <a:pPr marL="857250" lvl="1" indent="-457200">
              <a:buFont typeface="+mj-lt"/>
              <a:buAutoNum type="arabicPeriod"/>
              <a:defRPr/>
            </a:pPr>
            <a:r>
              <a:rPr lang="en-US" sz="1800" dirty="0">
                <a:hlinkClick r:id="rId2"/>
              </a:rPr>
              <a:t>11-17/1844r0 </a:t>
            </a:r>
            <a:r>
              <a:rPr lang="en-US" sz="1800" dirty="0"/>
              <a:t>–IMT-2020 Contribution Content - Roger Marks (EthAirNet Associates)</a:t>
            </a:r>
          </a:p>
          <a:p>
            <a:pPr marL="857250" lvl="1" indent="-457200">
              <a:buFont typeface="+mj-lt"/>
              <a:buAutoNum type="arabicPeriod"/>
              <a:defRPr/>
            </a:pPr>
            <a:r>
              <a:rPr lang="en-US" sz="1800" dirty="0">
                <a:hlinkClick r:id="rId3"/>
              </a:rPr>
              <a:t>11-17/1869r0</a:t>
            </a:r>
            <a:r>
              <a:rPr lang="en-US" sz="1800" dirty="0"/>
              <a:t> - Input to ITU-R submission, Sigurd Schelstraete (Quantenna) </a:t>
            </a:r>
          </a:p>
          <a:p>
            <a:pPr marL="857250" lvl="1" indent="-457200">
              <a:buFont typeface="+mj-lt"/>
              <a:buAutoNum type="arabicPeriod"/>
            </a:pPr>
            <a:r>
              <a:rPr lang="en-US" sz="1800" dirty="0">
                <a:hlinkClick r:id="rId4"/>
              </a:rPr>
              <a:t>11-17/1812r0</a:t>
            </a:r>
            <a:r>
              <a:rPr lang="en-US" sz="1800" dirty="0"/>
              <a:t> - RIT Description – Characteristic Template – Rakesh Taori (Phazr)</a:t>
            </a:r>
          </a:p>
          <a:p>
            <a:pPr marL="857250" lvl="1" indent="-457200">
              <a:buFont typeface="+mj-lt"/>
              <a:buAutoNum type="arabicPeriod"/>
            </a:pPr>
            <a:r>
              <a:rPr lang="en-US" sz="1800" dirty="0">
                <a:hlinkClick r:id="rId5"/>
              </a:rPr>
              <a:t>11-17/1813r0</a:t>
            </a:r>
            <a:r>
              <a:rPr lang="en-US" sz="1800" dirty="0"/>
              <a:t> - RIT Description – Compliance Template – Rakesh Taori (Phazr)</a:t>
            </a:r>
          </a:p>
          <a:p>
            <a:pPr marL="857250" lvl="1" indent="-457200">
              <a:buFont typeface="+mj-lt"/>
              <a:buAutoNum type="arabicPeriod"/>
              <a:defRPr/>
            </a:pPr>
            <a:r>
              <a:rPr lang="en-US" altLang="en-US" sz="1800" dirty="0">
                <a:hlinkClick r:id="rId6"/>
              </a:rPr>
              <a:t>11-17/1820r1</a:t>
            </a:r>
            <a:r>
              <a:rPr lang="en-US" altLang="en-US" sz="1800" dirty="0"/>
              <a:t> - </a:t>
            </a:r>
            <a:r>
              <a:rPr lang="en-US" sz="1800" dirty="0"/>
              <a:t>IMT-2020 Usage Scenarios, Test Environments and Evaluation Configurations – Roger Marks (EthAirNet Associates)</a:t>
            </a:r>
          </a:p>
          <a:p>
            <a:pPr marL="857250" lvl="1" indent="-457200">
              <a:buFont typeface="+mj-lt"/>
              <a:buAutoNum type="arabicPeriod"/>
              <a:defRPr/>
            </a:pPr>
            <a:r>
              <a:rPr lang="en-US" altLang="en-US" sz="1800" dirty="0">
                <a:hlinkClick r:id="rId7"/>
              </a:rPr>
              <a:t>11-17/1823r0</a:t>
            </a:r>
            <a:r>
              <a:rPr lang="en-US" altLang="en-US" sz="1800" dirty="0"/>
              <a:t> - </a:t>
            </a:r>
            <a:r>
              <a:rPr lang="en-US" sz="1800" dirty="0"/>
              <a:t>IMT-2020 Requirements and Thoughts on Submissions </a:t>
            </a:r>
            <a:r>
              <a:rPr lang="en-US" sz="1800" dirty="0">
                <a:hlinkClick r:id="rId8"/>
              </a:rPr>
              <a:t>–</a:t>
            </a:r>
            <a:r>
              <a:rPr lang="en-US" sz="1800" dirty="0"/>
              <a:t> Rakesh Taori (Phazr)</a:t>
            </a:r>
          </a:p>
          <a:p>
            <a:pPr marL="857250" lvl="1" indent="-457200">
              <a:buFont typeface="+mj-lt"/>
              <a:buAutoNum type="arabicPeriod"/>
              <a:defRPr/>
            </a:pPr>
            <a:r>
              <a:rPr lang="en-US" sz="1800" dirty="0">
                <a:hlinkClick r:id="rId8"/>
              </a:rPr>
              <a:t>11-17/1814r0</a:t>
            </a:r>
            <a:r>
              <a:rPr lang="en-US" sz="1800" dirty="0"/>
              <a:t> - Preparation for IMT-2020 (5G) Candidate Submission– Rakesh Taori (Phazr)</a:t>
            </a:r>
          </a:p>
          <a:p>
            <a:pPr marL="857250" lvl="1" indent="-457200">
              <a:buFont typeface="+mj-lt"/>
              <a:buAutoNum type="arabicPeriod"/>
              <a:defRPr/>
            </a:pPr>
            <a:r>
              <a:rPr lang="en-US" sz="1800" dirty="0">
                <a:hlinkClick r:id="rId9"/>
              </a:rPr>
              <a:t>11-17/1821r0</a:t>
            </a:r>
            <a:r>
              <a:rPr lang="en-US" sz="1800" dirty="0"/>
              <a:t> - IMT-2020 Requirements Deep Dive - Part 1 – Mobility - Rakesh Taori (PHAZR)</a:t>
            </a:r>
          </a:p>
          <a:p>
            <a:pPr marL="857250" lvl="1" indent="-457200">
              <a:buFont typeface="+mj-lt"/>
              <a:buAutoNum type="arabicPeriod"/>
              <a:defRPr/>
            </a:pPr>
            <a:r>
              <a:rPr lang="en-US" sz="1800" dirty="0">
                <a:hlinkClick r:id="rId10"/>
              </a:rPr>
              <a:t>11-17/1836r1</a:t>
            </a:r>
            <a:r>
              <a:rPr lang="en-US" sz="1800" dirty="0"/>
              <a:t> - Draft for ITU-R Submission - Rakesh Taori (PHAZR)</a:t>
            </a:r>
          </a:p>
          <a:p>
            <a:pPr marL="857250" lvl="1" indent="-457200">
              <a:buFont typeface="+mj-lt"/>
              <a:buAutoNum type="arabicPeriod"/>
              <a:defRPr/>
            </a:pPr>
            <a:r>
              <a:rPr lang="en-US" sz="1800" dirty="0">
                <a:hlinkClick r:id="rId11"/>
              </a:rPr>
              <a:t>11-17/1885r0</a:t>
            </a:r>
            <a:r>
              <a:rPr lang="en-US" sz="1800" dirty="0"/>
              <a:t> - Preparing for IMT-2020 Submission - Rakesh Taori (PHAZR)</a:t>
            </a:r>
          </a:p>
          <a:p>
            <a:pPr marL="857250" lvl="1" indent="-457200">
              <a:buFont typeface="+mj-lt"/>
              <a:buAutoNum type="arabicPeriod"/>
              <a:defRPr/>
            </a:pPr>
            <a:r>
              <a:rPr lang="en-US" sz="1800" dirty="0">
                <a:hlinkClick r:id="rId12"/>
              </a:rPr>
              <a:t>11-17/1886r0</a:t>
            </a:r>
            <a:r>
              <a:rPr lang="en-US" sz="1800" dirty="0"/>
              <a:t> - 5G RIT Submission to ITU-R - Rakesh Taori (PHAZR)</a:t>
            </a:r>
          </a:p>
          <a:p>
            <a:pPr marL="857250" lvl="1" indent="-457200">
              <a:buFont typeface="+mj-lt"/>
              <a:buAutoNum type="arabicPeriod"/>
              <a:defRPr/>
            </a:pPr>
            <a:r>
              <a:rPr lang="en-US" sz="1800" dirty="0">
                <a:hlinkClick r:id="rId13"/>
              </a:rPr>
              <a:t>11-17/1889r0</a:t>
            </a:r>
            <a:r>
              <a:rPr lang="en-US" sz="1800" dirty="0"/>
              <a:t> – Skeleton for a Candidate IMT-2020 RIT based on IEEE 802.11 – Joseph Levy (InterDigital)</a:t>
            </a:r>
          </a:p>
          <a:p>
            <a:pPr marL="857250" lvl="1" indent="-457200">
              <a:buFont typeface="+mj-lt"/>
              <a:buAutoNum type="arabicPeriod"/>
              <a:defRPr/>
            </a:pPr>
            <a:r>
              <a:rPr lang="en-US" sz="1800" dirty="0">
                <a:hlinkClick r:id="rId14"/>
              </a:rPr>
              <a:t>11-17/1889r1</a:t>
            </a:r>
            <a:r>
              <a:rPr lang="en-US" sz="1800" dirty="0"/>
              <a:t> – Skeleton for a Candidate IMT-2020 RIT based on IEEE 802.11 Rakesh Taori (Phazr Inc.)</a:t>
            </a:r>
          </a:p>
          <a:p>
            <a:pPr marL="857250" lvl="1" indent="-457200">
              <a:buFont typeface="+mj-lt"/>
              <a:buAutoNum type="arabicPeriod"/>
              <a:defRPr/>
            </a:pPr>
            <a:endParaRPr lang="en-US" sz="1600" dirty="0"/>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1410110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sz="2400" dirty="0"/>
              <a:t>Discussion on: 802.11 IMT-2020 RIT Proposal E-mails </a:t>
            </a:r>
          </a:p>
        </p:txBody>
      </p:sp>
      <p:sp>
        <p:nvSpPr>
          <p:cNvPr id="3" name="Content Placeholder 2"/>
          <p:cNvSpPr>
            <a:spLocks noGrp="1"/>
          </p:cNvSpPr>
          <p:nvPr>
            <p:ph idx="1"/>
          </p:nvPr>
        </p:nvSpPr>
        <p:spPr>
          <a:xfrm>
            <a:off x="76200" y="1146176"/>
            <a:ext cx="12115800" cy="5329238"/>
          </a:xfrm>
        </p:spPr>
        <p:txBody>
          <a:bodyPr/>
          <a:lstStyle/>
          <a:p>
            <a:pPr marL="0" indent="0"/>
            <a:r>
              <a:rPr lang="en-US" dirty="0"/>
              <a:t>Discussion E-mails </a:t>
            </a:r>
            <a:r>
              <a:rPr lang="en-US" sz="1800" dirty="0"/>
              <a:t>(</a:t>
            </a:r>
            <a:r>
              <a:rPr lang="en-US" sz="1800" dirty="0">
                <a:hlinkClick r:id="rId2"/>
              </a:rPr>
              <a:t>http://www.ieee802.org/11/email/stds-802-11-aani/</a:t>
            </a:r>
            <a:r>
              <a:rPr lang="en-US" sz="1800" dirty="0"/>
              <a:t>) </a:t>
            </a:r>
          </a:p>
          <a:p>
            <a:pPr marL="0" indent="0"/>
            <a:endParaRPr lang="en-US" sz="1800" dirty="0"/>
          </a:p>
          <a:p>
            <a:r>
              <a:rPr lang="en-US" sz="2000" dirty="0">
                <a:hlinkClick r:id="rId3"/>
              </a:rPr>
              <a:t>[STDS-802-11-AANI] Submissions to ITU-R WP5D - New information</a:t>
            </a:r>
            <a:r>
              <a:rPr lang="en-US" sz="2000" dirty="0"/>
              <a:t> – Rakesh Taori</a:t>
            </a:r>
          </a:p>
          <a:p>
            <a:r>
              <a:rPr lang="en-US" sz="2000" dirty="0">
                <a:hlinkClick r:id="rId4"/>
              </a:rPr>
              <a:t>Re: [STDS-802-11-AANI] Teleconference 27 November 2017 Follow up</a:t>
            </a:r>
            <a:r>
              <a:rPr lang="en-US" sz="2000" dirty="0"/>
              <a:t> - Rakesh Taori</a:t>
            </a:r>
          </a:p>
          <a:p>
            <a:r>
              <a:rPr lang="en-US" sz="2000" dirty="0">
                <a:hlinkClick r:id="rId5"/>
              </a:rPr>
              <a:t>Re: [STDS-802-11-AANI] Teleconference 27 November 2017 Follow up</a:t>
            </a:r>
            <a:r>
              <a:rPr lang="en-US" sz="2000" dirty="0"/>
              <a:t> - Sigurd Schelstraete</a:t>
            </a:r>
          </a:p>
          <a:p>
            <a:r>
              <a:rPr lang="en-US" sz="2000" dirty="0">
                <a:hlinkClick r:id="rId6"/>
              </a:rPr>
              <a:t>[STDS-802-11-AANI] Teleconference 27 November 2017 Follow up</a:t>
            </a:r>
            <a:r>
              <a:rPr lang="en-US" sz="2000" dirty="0"/>
              <a:t> - Levy, Joseph</a:t>
            </a:r>
          </a:p>
          <a:p>
            <a:r>
              <a:rPr lang="en-US" sz="2000" dirty="0">
                <a:hlinkClick r:id="rId7"/>
              </a:rPr>
              <a:t>Re: [STDS-802-11-AANI] Follow up of 802.11 AANI SC Teleconference 20-11-17</a:t>
            </a:r>
            <a:r>
              <a:rPr lang="en-US" sz="2000" dirty="0"/>
              <a:t> - Levy, Joseph</a:t>
            </a:r>
          </a:p>
          <a:p>
            <a:r>
              <a:rPr lang="en-US" sz="2000" dirty="0">
                <a:hlinkClick r:id="rId8"/>
              </a:rPr>
              <a:t>Re: [STDS-802-11-AANI] Follow up of 802.11 AANI SC Teleconference 20-11-17</a:t>
            </a:r>
            <a:r>
              <a:rPr lang="en-US" sz="2000" dirty="0"/>
              <a:t> - Rakesh Taori</a:t>
            </a:r>
          </a:p>
          <a:p>
            <a:r>
              <a:rPr lang="en-US" sz="2000" dirty="0">
                <a:hlinkClick r:id="rId9"/>
              </a:rPr>
              <a:t>Re: [STDS-802-11-AANI] Follow up of 802.11 AANI SC Teleconference 20-11-17</a:t>
            </a:r>
            <a:r>
              <a:rPr lang="en-US" sz="2000" dirty="0"/>
              <a:t> - Levy, Joseph</a:t>
            </a:r>
          </a:p>
          <a:p>
            <a:r>
              <a:rPr lang="en-US" sz="2000" dirty="0">
                <a:hlinkClick r:id="rId10"/>
              </a:rPr>
              <a:t>[STDS-802-11-AANI] Follow up of 802.11 AANI SC Teleconference 20-11-17</a:t>
            </a:r>
            <a:r>
              <a:rPr lang="en-US" sz="2000" dirty="0"/>
              <a:t> - Levy, Joseph</a:t>
            </a:r>
          </a:p>
          <a:p>
            <a:r>
              <a:rPr lang="en-US" sz="1800" dirty="0">
                <a:hlinkClick r:id="rId11"/>
              </a:rPr>
              <a:t>Re: [STDS-802-11-AANI] Discussion/planning for generating an IEEE 802.11 RIT Proposal for IMT-2020</a:t>
            </a:r>
            <a:r>
              <a:rPr lang="en-US" sz="1800" dirty="0"/>
              <a:t> - Rakesh Taori</a:t>
            </a:r>
          </a:p>
          <a:p>
            <a:r>
              <a:rPr lang="en-US" sz="1800" dirty="0">
                <a:hlinkClick r:id="rId12"/>
              </a:rPr>
              <a:t>Re: [STDS-802-11-AANI] Discussion/planning for generating an IEEE 802.11 RIT Proposal for IMT-2020</a:t>
            </a:r>
            <a:r>
              <a:rPr lang="en-US" sz="1800" dirty="0"/>
              <a:t> </a:t>
            </a:r>
            <a:r>
              <a:rPr lang="en-US" sz="1800" b="1" dirty="0"/>
              <a:t> - Levy, Joseph</a:t>
            </a:r>
          </a:p>
          <a:p>
            <a:r>
              <a:rPr lang="en-US" sz="1800" dirty="0">
                <a:hlinkClick r:id="rId13"/>
              </a:rPr>
              <a:t>Re: [STDS-802-11-AANI] Discussion/planning for generating an IEEE 802.11 RIT Proposal for IMT-2020</a:t>
            </a:r>
            <a:r>
              <a:rPr lang="en-US" sz="1800" dirty="0"/>
              <a:t> </a:t>
            </a:r>
            <a:r>
              <a:rPr lang="en-US" sz="1800" b="1" dirty="0"/>
              <a:t>- Levy, Joseph</a:t>
            </a:r>
          </a:p>
          <a:p>
            <a:r>
              <a:rPr lang="en-US" sz="1800" dirty="0">
                <a:hlinkClick r:id="rId14"/>
              </a:rPr>
              <a:t>[STDS-802-11-AANI] Discussion/planning for generating an IEEE 802.11 RIT Proposal for IMT-2020</a:t>
            </a:r>
            <a:r>
              <a:rPr lang="en-US" sz="1800" dirty="0"/>
              <a:t> </a:t>
            </a:r>
            <a:r>
              <a:rPr lang="en-US" sz="1800" b="1" dirty="0"/>
              <a:t> - Levy, Joseph</a:t>
            </a:r>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1290488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Raised</a:t>
            </a:r>
          </a:p>
        </p:txBody>
      </p:sp>
      <p:sp>
        <p:nvSpPr>
          <p:cNvPr id="3" name="Content Placeholder 2"/>
          <p:cNvSpPr>
            <a:spLocks noGrp="1"/>
          </p:cNvSpPr>
          <p:nvPr>
            <p:ph idx="1"/>
          </p:nvPr>
        </p:nvSpPr>
        <p:spPr>
          <a:xfrm>
            <a:off x="876262" y="1447801"/>
            <a:ext cx="10361084" cy="4876800"/>
          </a:xfrm>
        </p:spPr>
        <p:txBody>
          <a:bodyPr/>
          <a:lstStyle/>
          <a:p>
            <a:r>
              <a:rPr lang="en-US" dirty="0"/>
              <a:t>Should 802.11 propose itself as a IMT-2020 technology?:</a:t>
            </a:r>
          </a:p>
          <a:p>
            <a:r>
              <a:rPr lang="en-US" dirty="0"/>
              <a:t>Yes:9   No:15  Need More Time:5</a:t>
            </a:r>
          </a:p>
          <a:p>
            <a:r>
              <a:rPr lang="en-US" dirty="0"/>
              <a:t>Do you believe 802.11 standard (including 802.11ax, ay) can meet the IMT-2020 requirements?</a:t>
            </a:r>
          </a:p>
          <a:p>
            <a:r>
              <a:rPr lang="en-US" dirty="0"/>
              <a:t>Yes:3   No:22  Need More Time:5</a:t>
            </a:r>
          </a:p>
          <a:p>
            <a:r>
              <a:rPr lang="en-US" dirty="0"/>
              <a:t>Do you support a new project to enable the 802.11 standard to meet the IMT-2020 requirements?</a:t>
            </a:r>
          </a:p>
          <a:p>
            <a:r>
              <a:rPr lang="en-US" dirty="0"/>
              <a:t>Yes: 1  No:13  Need More Time:13</a:t>
            </a:r>
          </a:p>
          <a:p>
            <a:r>
              <a:rPr lang="en-US" dirty="0"/>
              <a:t>Do you believe 802.11 can complete such a project in the time available (June 2019)?</a:t>
            </a:r>
          </a:p>
          <a:p>
            <a:r>
              <a:rPr lang="en-US" dirty="0"/>
              <a:t>Yes:0   No:25  Need More Time:0</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3208594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773072"/>
          </a:xfrm>
        </p:spPr>
        <p:txBody>
          <a:bodyPr/>
          <a:lstStyle/>
          <a:p>
            <a:r>
              <a:rPr lang="en-US" dirty="0"/>
              <a:t>Proposed Way Forward </a:t>
            </a:r>
            <a:br>
              <a:rPr lang="en-US" dirty="0"/>
            </a:br>
            <a:r>
              <a:rPr lang="en-US" sz="2800" dirty="0"/>
              <a:t>(based on discussions, not agreed</a:t>
            </a:r>
            <a:r>
              <a:rPr lang="en-US" altLang="en-US" sz="2800" dirty="0"/>
              <a:t>)</a:t>
            </a:r>
            <a:endParaRPr lang="en-US" dirty="0"/>
          </a:p>
        </p:txBody>
      </p:sp>
      <p:sp>
        <p:nvSpPr>
          <p:cNvPr id="3" name="Content Placeholder 2"/>
          <p:cNvSpPr>
            <a:spLocks noGrp="1"/>
          </p:cNvSpPr>
          <p:nvPr>
            <p:ph idx="1"/>
          </p:nvPr>
        </p:nvSpPr>
        <p:spPr>
          <a:xfrm>
            <a:off x="760943" y="1652674"/>
            <a:ext cx="10667999" cy="4653004"/>
          </a:xfrm>
        </p:spPr>
        <p:txBody>
          <a:bodyPr/>
          <a:lstStyle/>
          <a:p>
            <a:pPr>
              <a:buFont typeface="Arial" panose="020B0604020202020204" pitchFamily="34" charset="0"/>
              <a:buChar char="•"/>
            </a:pPr>
            <a:r>
              <a:rPr lang="en-US" sz="2800" dirty="0"/>
              <a:t>Prepare a contribution for WP5D that meets WP5D format requirements. A skeleton proposal text document, which contains an informational power point document providing an overview of what 802.11 is planning on proposing (below).</a:t>
            </a:r>
          </a:p>
          <a:p>
            <a:pPr>
              <a:buFont typeface="Arial" panose="020B0604020202020204" pitchFamily="34" charset="0"/>
              <a:buChar char="•"/>
            </a:pPr>
            <a:r>
              <a:rPr lang="en-US" sz="2800" dirty="0"/>
              <a:t>Prepare an informational power point providing an overview of the 802.11 proposal plan, to be approved at the January meeting and included in the skeleton document (above). Including: </a:t>
            </a:r>
          </a:p>
          <a:p>
            <a:pPr marL="857250" lvl="1" indent="-342900">
              <a:buFont typeface="+mj-lt"/>
              <a:buAutoNum type="arabicPeriod"/>
            </a:pPr>
            <a:r>
              <a:rPr lang="en-US" dirty="0"/>
              <a:t>IEEE 802’s intent to submit a 5G (S)RIT proposal</a:t>
            </a:r>
          </a:p>
          <a:p>
            <a:pPr marL="857250" lvl="1" indent="-342900">
              <a:buFont typeface="+mj-lt"/>
              <a:buAutoNum type="arabicPeriod"/>
            </a:pPr>
            <a:r>
              <a:rPr lang="en-US" dirty="0"/>
              <a:t>An overview of the how the proposal works</a:t>
            </a:r>
          </a:p>
          <a:p>
            <a:pPr marL="857250" lvl="1" indent="-342900">
              <a:buFont typeface="+mj-lt"/>
              <a:buAutoNum type="arabicPeriod"/>
            </a:pPr>
            <a:r>
              <a:rPr lang="en-US" dirty="0"/>
              <a:t>Configurations, for each of the 5 test environments, for which the proposal will be tested</a:t>
            </a:r>
          </a:p>
          <a:p>
            <a:pPr marL="857250" lvl="1" indent="-342900">
              <a:buFont typeface="+mj-lt"/>
              <a:buAutoNum type="arabicPeriod"/>
            </a:pPr>
            <a:r>
              <a:rPr lang="en-US" dirty="0"/>
              <a:t>Some high-level Analysis on how the proposal will meet the IMT-2020 requirements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2232090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61999"/>
          </a:xfrm>
        </p:spPr>
        <p:txBody>
          <a:bodyPr/>
          <a:lstStyle/>
          <a:p>
            <a:r>
              <a:rPr lang="en-US" dirty="0"/>
              <a:t>Status of the 802.11 IMT-2020 Proposal Draft</a:t>
            </a:r>
          </a:p>
        </p:txBody>
      </p:sp>
      <p:sp>
        <p:nvSpPr>
          <p:cNvPr id="3" name="Content Placeholder 2"/>
          <p:cNvSpPr>
            <a:spLocks noGrp="1"/>
          </p:cNvSpPr>
          <p:nvPr>
            <p:ph idx="1"/>
          </p:nvPr>
        </p:nvSpPr>
        <p:spPr>
          <a:xfrm>
            <a:off x="914401" y="1527177"/>
            <a:ext cx="10361084" cy="4567238"/>
          </a:xfrm>
        </p:spPr>
        <p:txBody>
          <a:bodyPr/>
          <a:lstStyle/>
          <a:p>
            <a:r>
              <a:rPr lang="en-US" dirty="0"/>
              <a:t>The latest version of the document is: </a:t>
            </a:r>
            <a:r>
              <a:rPr lang="en-US" dirty="0">
                <a:hlinkClick r:id="rId2"/>
              </a:rPr>
              <a:t>11-17/1889r2</a:t>
            </a:r>
            <a:r>
              <a:rPr lang="en-US" dirty="0"/>
              <a:t> </a:t>
            </a:r>
          </a:p>
          <a:p>
            <a:endParaRPr lang="en-US" dirty="0"/>
          </a:p>
          <a:p>
            <a:r>
              <a:rPr lang="en-US" dirty="0"/>
              <a:t>Review of the current document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2898877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Raised</a:t>
            </a:r>
          </a:p>
        </p:txBody>
      </p:sp>
      <p:sp>
        <p:nvSpPr>
          <p:cNvPr id="3" name="Content Placeholder 2"/>
          <p:cNvSpPr>
            <a:spLocks noGrp="1"/>
          </p:cNvSpPr>
          <p:nvPr>
            <p:ph idx="1"/>
          </p:nvPr>
        </p:nvSpPr>
        <p:spPr>
          <a:xfrm>
            <a:off x="876262" y="1447801"/>
            <a:ext cx="10361084" cy="4876800"/>
          </a:xfrm>
        </p:spPr>
        <p:txBody>
          <a:bodyPr/>
          <a:lstStyle/>
          <a:p>
            <a:r>
              <a:rPr lang="en-US" dirty="0"/>
              <a:t>Should 802.11 propose itself as a IMT-2020 technology?:</a:t>
            </a:r>
          </a:p>
          <a:p>
            <a:r>
              <a:rPr lang="en-US" dirty="0"/>
              <a:t>Yes:9   No:15  Need More Time:5</a:t>
            </a:r>
          </a:p>
          <a:p>
            <a:r>
              <a:rPr lang="en-US" dirty="0"/>
              <a:t>Do you believe 802.11 standard (including 802.11ax, ay) can meet the IMT-2020 requirements?</a:t>
            </a:r>
          </a:p>
          <a:p>
            <a:r>
              <a:rPr lang="en-US" dirty="0"/>
              <a:t>Yes:3   No:22  Need More Time:5</a:t>
            </a:r>
          </a:p>
          <a:p>
            <a:r>
              <a:rPr lang="en-US" dirty="0"/>
              <a:t>Do you support a new project to enable the 802.11 standard to meet the IMT-2020 requirements?</a:t>
            </a:r>
          </a:p>
          <a:p>
            <a:r>
              <a:rPr lang="en-US" dirty="0"/>
              <a:t>Yes: 1  No:13  Need More Time:13</a:t>
            </a:r>
          </a:p>
          <a:p>
            <a:r>
              <a:rPr lang="en-US" dirty="0"/>
              <a:t>Do you believe 802.11 can complete such a project in the time available (June 2019)?</a:t>
            </a:r>
          </a:p>
          <a:p>
            <a:r>
              <a:rPr lang="en-US" dirty="0"/>
              <a:t>Yes:0   No:25  Need More Time:0</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1818175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spcBef>
                <a:spcPts val="200"/>
              </a:spcBef>
              <a:defRPr/>
            </a:pPr>
            <a:r>
              <a:rPr lang="en-US" altLang="en-US" sz="3200" dirty="0"/>
              <a:t>Monday – PM3</a:t>
            </a:r>
          </a:p>
          <a:p>
            <a:pPr>
              <a:spcBef>
                <a:spcPts val="200"/>
              </a:spcBef>
              <a:buFont typeface="+mj-lt"/>
              <a:buAutoNum type="arabicPeriod"/>
              <a:defRPr/>
            </a:pPr>
            <a:r>
              <a:rPr lang="en-US" altLang="en-US" sz="2800" dirty="0"/>
              <a:t>  Meeting Canceled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3974998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January 2018</a:t>
            </a:r>
          </a:p>
          <a:p>
            <a:pPr algn="ctr"/>
            <a:r>
              <a:rPr lang="es-ES" dirty="0"/>
              <a:t>Hotel Irvine, Irvine, CA, USA</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spcBef>
                <a:spcPts val="200"/>
              </a:spcBef>
              <a:defRPr/>
            </a:pPr>
            <a:r>
              <a:rPr lang="en-US" altLang="en-US" sz="3200" dirty="0"/>
              <a:t>Tuesday – PM1</a:t>
            </a:r>
          </a:p>
          <a:p>
            <a:pPr>
              <a:spcBef>
                <a:spcPts val="200"/>
              </a:spcBef>
              <a:buFont typeface="+mj-lt"/>
              <a:buAutoNum type="arabicPeriod"/>
              <a:defRPr/>
            </a:pPr>
            <a:r>
              <a:rPr lang="en-US" altLang="en-US" sz="2800" dirty="0"/>
              <a:t>  Continue discussions on </a:t>
            </a:r>
            <a:r>
              <a:rPr lang="en-US" sz="2800" dirty="0"/>
              <a:t>802.11 IMT-2020 RIT Proposal</a:t>
            </a:r>
          </a:p>
          <a:p>
            <a:pPr>
              <a:spcBef>
                <a:spcPts val="200"/>
              </a:spcBef>
              <a:buFont typeface="+mj-lt"/>
              <a:buAutoNum type="arabicPeriod"/>
              <a:defRPr/>
            </a:pPr>
            <a:endParaRPr lang="en-US" altLang="en-US" sz="28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687814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Raised</a:t>
            </a:r>
          </a:p>
        </p:txBody>
      </p:sp>
      <p:sp>
        <p:nvSpPr>
          <p:cNvPr id="3" name="Content Placeholder 2"/>
          <p:cNvSpPr>
            <a:spLocks noGrp="1"/>
          </p:cNvSpPr>
          <p:nvPr>
            <p:ph idx="1"/>
          </p:nvPr>
        </p:nvSpPr>
        <p:spPr>
          <a:xfrm>
            <a:off x="741874" y="1447800"/>
            <a:ext cx="10706138" cy="4876800"/>
          </a:xfrm>
        </p:spPr>
        <p:txBody>
          <a:bodyPr/>
          <a:lstStyle/>
          <a:p>
            <a:pPr marL="457200" indent="-457200">
              <a:spcBef>
                <a:spcPts val="200"/>
              </a:spcBef>
              <a:buFont typeface="Arial" panose="020B0604020202020204" pitchFamily="34" charset="0"/>
              <a:buChar char="•"/>
              <a:defRPr/>
            </a:pPr>
            <a:r>
              <a:rPr lang="en-US" altLang="en-US" sz="2800" dirty="0"/>
              <a:t>Question: Should we repeat the Questions (below) from yesterday</a:t>
            </a:r>
          </a:p>
          <a:p>
            <a:pPr marL="857250" lvl="1" indent="-457200">
              <a:spcBef>
                <a:spcPts val="200"/>
              </a:spcBef>
              <a:buFont typeface="Arial" panose="020B0604020202020204" pitchFamily="34" charset="0"/>
              <a:buChar char="•"/>
              <a:defRPr/>
            </a:pPr>
            <a:r>
              <a:rPr lang="en-US" altLang="en-US" sz="2400" dirty="0"/>
              <a:t>Yes: 12 No: 18</a:t>
            </a:r>
          </a:p>
          <a:p>
            <a:endParaRPr lang="en-US" sz="2000" dirty="0"/>
          </a:p>
          <a:p>
            <a:r>
              <a:rPr lang="en-US" sz="2000" dirty="0"/>
              <a:t>Should 802.11 propose itself as a IMT-2020 technology?:</a:t>
            </a:r>
          </a:p>
          <a:p>
            <a:r>
              <a:rPr lang="en-US" sz="2000" dirty="0"/>
              <a:t>Yes:   No:  Need More Time:</a:t>
            </a:r>
          </a:p>
          <a:p>
            <a:r>
              <a:rPr lang="en-US" sz="2000" dirty="0"/>
              <a:t>Do you believe 802.11 standard (including 802.11ax, ay) can meet the IMT-2020 requirements?</a:t>
            </a:r>
          </a:p>
          <a:p>
            <a:r>
              <a:rPr lang="en-US" sz="2000" dirty="0"/>
              <a:t>Yes:   No:  Need More Time:</a:t>
            </a:r>
          </a:p>
          <a:p>
            <a:r>
              <a:rPr lang="en-US" sz="2000" dirty="0"/>
              <a:t>Do you support a new project to enable the 802.11 standard to meet the IMT-2020 requirements?</a:t>
            </a:r>
          </a:p>
          <a:p>
            <a:r>
              <a:rPr lang="en-US" sz="2000" dirty="0"/>
              <a:t>Yes:  No:  Need More Time:</a:t>
            </a:r>
          </a:p>
          <a:p>
            <a:r>
              <a:rPr lang="en-US" sz="2000" dirty="0"/>
              <a:t>Do you believe 802.11 can complete such a project in the time available (June 2019)?</a:t>
            </a:r>
          </a:p>
          <a:p>
            <a:r>
              <a:rPr lang="en-US" sz="2000" dirty="0"/>
              <a:t>Yes:   No:  Need More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3397006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IMT-2020 RIT Proposal Open Questions:</a:t>
            </a:r>
          </a:p>
        </p:txBody>
      </p:sp>
      <p:sp>
        <p:nvSpPr>
          <p:cNvPr id="3" name="Content Placeholder 2"/>
          <p:cNvSpPr>
            <a:spLocks noGrp="1"/>
          </p:cNvSpPr>
          <p:nvPr>
            <p:ph idx="1"/>
          </p:nvPr>
        </p:nvSpPr>
        <p:spPr/>
        <p:txBody>
          <a:bodyPr/>
          <a:lstStyle/>
          <a:p>
            <a:pPr marL="457200" lvl="0" indent="-457200">
              <a:buFont typeface="+mj-lt"/>
              <a:buAutoNum type="arabicPeriod"/>
            </a:pPr>
            <a:r>
              <a:rPr lang="en-US" dirty="0"/>
              <a:t>Would a contribution at this time serve any purpose?</a:t>
            </a:r>
          </a:p>
          <a:p>
            <a:pPr marL="457200" lvl="0" indent="-457200">
              <a:buFont typeface="+mj-lt"/>
              <a:buAutoNum type="arabicPeriod"/>
            </a:pPr>
            <a:r>
              <a:rPr lang="en-US" dirty="0"/>
              <a:t>What are the risk entailed in making such a proposal should it later emerge that it was not able to meet the requirements? And we may potentially not get the support from groups outside of the IEEE 802.11 WG (or subgroups thereof)?</a:t>
            </a:r>
          </a:p>
          <a:p>
            <a:pPr marL="457200" lvl="0" indent="-457200">
              <a:buFont typeface="+mj-lt"/>
              <a:buAutoNum type="arabicPeriod"/>
            </a:pPr>
            <a:r>
              <a:rPr lang="en-US" dirty="0"/>
              <a:t>What are the risks and rewards in submitting a proposal to IMT-2020?</a:t>
            </a:r>
          </a:p>
          <a:p>
            <a:pPr marL="457200" lvl="0" indent="-457200">
              <a:buFont typeface="+mj-lt"/>
              <a:buAutoNum type="arabicPeriod"/>
            </a:pPr>
            <a:r>
              <a:rPr lang="en-US" dirty="0"/>
              <a:t>What are the risks and rewards in NOT submitting a proposal to IMT-2020?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816542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spcBef>
                <a:spcPts val="200"/>
              </a:spcBef>
              <a:defRPr/>
            </a:pPr>
            <a:r>
              <a:rPr lang="en-US" altLang="en-US" sz="3200" dirty="0"/>
              <a:t>Tuesday – PM3</a:t>
            </a:r>
          </a:p>
          <a:p>
            <a:pPr>
              <a:spcBef>
                <a:spcPts val="200"/>
              </a:spcBef>
              <a:buFont typeface="+mj-lt"/>
              <a:buAutoNum type="arabicPeriod"/>
              <a:defRPr/>
            </a:pPr>
            <a:r>
              <a:rPr lang="en-US" altLang="en-US" sz="2800" dirty="0"/>
              <a:t>  Continue discussions on </a:t>
            </a:r>
            <a:r>
              <a:rPr lang="en-US" sz="2800" dirty="0"/>
              <a:t>802.11 IMT-2020 RIT Proposal</a:t>
            </a:r>
            <a:endParaRPr lang="en-US" altLang="en-US" sz="28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7232330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spcBef>
                <a:spcPts val="200"/>
              </a:spcBef>
              <a:defRPr/>
            </a:pPr>
            <a:r>
              <a:rPr lang="en-US" altLang="en-US" sz="3200" dirty="0"/>
              <a:t>Wednesday – PM2</a:t>
            </a:r>
          </a:p>
          <a:p>
            <a:pPr>
              <a:spcBef>
                <a:spcPts val="200"/>
              </a:spcBef>
              <a:buFont typeface="+mj-lt"/>
              <a:buAutoNum type="arabicPeriod"/>
              <a:defRPr/>
            </a:pPr>
            <a:r>
              <a:rPr lang="en-US" altLang="en-US" sz="2800" dirty="0"/>
              <a:t>  Continue discussions on </a:t>
            </a:r>
            <a:r>
              <a:rPr lang="en-US" sz="2800" dirty="0"/>
              <a:t>802.11 IMT-2020 RIT Proposal</a:t>
            </a:r>
            <a:endParaRPr lang="en-US" altLang="en-US" sz="28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15231732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1105" y="606425"/>
            <a:ext cx="10361084" cy="531814"/>
          </a:xfrm>
        </p:spPr>
        <p:txBody>
          <a:bodyPr/>
          <a:lstStyle/>
          <a:p>
            <a:r>
              <a:rPr lang="en-US" sz="2800" dirty="0"/>
              <a:t>Straw Poll</a:t>
            </a:r>
          </a:p>
        </p:txBody>
      </p:sp>
      <p:sp>
        <p:nvSpPr>
          <p:cNvPr id="3" name="Content Placeholder 2"/>
          <p:cNvSpPr>
            <a:spLocks noGrp="1"/>
          </p:cNvSpPr>
          <p:nvPr>
            <p:ph idx="1"/>
          </p:nvPr>
        </p:nvSpPr>
        <p:spPr>
          <a:xfrm>
            <a:off x="808461" y="879475"/>
            <a:ext cx="10681961" cy="5337175"/>
          </a:xfrm>
        </p:spPr>
        <p:txBody>
          <a:bodyPr/>
          <a:lstStyle/>
          <a:p>
            <a:r>
              <a:rPr lang="en-US" sz="3200" dirty="0"/>
              <a:t>Should the IEEE 802.11 WG submit the IEEE 802.11 standard as an IMT-2020 RIT (of any type) technology?</a:t>
            </a:r>
          </a:p>
          <a:p>
            <a:r>
              <a:rPr lang="en-US" sz="3200" b="0" dirty="0"/>
              <a:t>Yes: 49  No: 76 Need More Time: 37</a:t>
            </a:r>
          </a:p>
          <a:p>
            <a:r>
              <a:rPr lang="en-US" sz="1600" b="0" dirty="0"/>
              <a:t>Motion:</a:t>
            </a:r>
          </a:p>
          <a:p>
            <a:r>
              <a:rPr lang="en-US" sz="1600" b="0" dirty="0"/>
              <a:t>The AANI SC informs the WG that it will not be generating an IMT-2020 submission for the January 2018 WG meeting.</a:t>
            </a:r>
          </a:p>
          <a:p>
            <a:r>
              <a:rPr lang="en-US" sz="1200" dirty="0"/>
              <a:t>Move:  George  Calcev</a:t>
            </a:r>
          </a:p>
          <a:p>
            <a:r>
              <a:rPr lang="en-US" sz="1200" dirty="0"/>
              <a:t>Seconded: Scott Blue</a:t>
            </a:r>
          </a:p>
          <a:p>
            <a:r>
              <a:rPr lang="en-US" sz="1200" dirty="0"/>
              <a:t>Tabled</a:t>
            </a:r>
          </a:p>
          <a:p>
            <a:r>
              <a:rPr lang="en-US" sz="3200" dirty="0"/>
              <a:t>AANI SC is unable to recommend an IMT-2020 submission for the January 2018 meeting, but intends to consider the open issues until the end of the March 802.11 meeting.</a:t>
            </a:r>
          </a:p>
          <a:p>
            <a:r>
              <a:rPr lang="en-US" sz="2000" dirty="0"/>
              <a:t>Moved Andrew Myles</a:t>
            </a:r>
          </a:p>
          <a:p>
            <a:r>
              <a:rPr lang="en-US" sz="2000" dirty="0"/>
              <a:t>Seconded: </a:t>
            </a:r>
            <a:r>
              <a:rPr lang="en-US" sz="2000" dirty="0" err="1"/>
              <a:t>Subir</a:t>
            </a:r>
            <a:r>
              <a:rPr lang="en-US" sz="2000" dirty="0"/>
              <a:t> Das</a:t>
            </a:r>
          </a:p>
          <a:p>
            <a:r>
              <a:rPr lang="en-US" sz="2000" dirty="0"/>
              <a:t>Yes: 7   No: 6 Abstain: 4</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8870921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
        <p:nvSpPr>
          <p:cNvPr id="7" name="Content Placeholder 6"/>
          <p:cNvSpPr>
            <a:spLocks noGrp="1"/>
          </p:cNvSpPr>
          <p:nvPr>
            <p:ph sz="quarter" idx="16"/>
          </p:nvPr>
        </p:nvSpPr>
        <p:spPr/>
        <p:txBody>
          <a:bodyPr/>
          <a:lstStyle/>
          <a:p>
            <a:endParaRPr lang="en-US"/>
          </a:p>
        </p:txBody>
      </p:sp>
    </p:spTree>
    <p:extLst>
      <p:ext uri="{BB962C8B-B14F-4D97-AF65-F5344CB8AC3E}">
        <p14:creationId xmlns:p14="http://schemas.microsoft.com/office/powerpoint/2010/main" val="1961663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defRPr/>
            </a:pPr>
            <a:r>
              <a:rPr lang="en-US" altLang="en-US" sz="2800" dirty="0"/>
              <a:t>Thursday – AM2</a:t>
            </a:r>
          </a:p>
          <a:p>
            <a:pPr>
              <a:spcBef>
                <a:spcPts val="200"/>
              </a:spcBef>
              <a:buFont typeface="+mj-lt"/>
              <a:buAutoNum type="arabicPeriod"/>
              <a:defRPr/>
            </a:pPr>
            <a:r>
              <a:rPr lang="en-US" altLang="en-US" dirty="0"/>
              <a:t>Decision on </a:t>
            </a:r>
            <a:r>
              <a:rPr lang="en-US" dirty="0"/>
              <a:t>802.11 IMT-2020 RIT Proposal</a:t>
            </a:r>
          </a:p>
          <a:p>
            <a:pPr lvl="1">
              <a:spcBef>
                <a:spcPts val="200"/>
              </a:spcBef>
              <a:buFont typeface="+mj-lt"/>
              <a:buAutoNum type="arabicPeriod"/>
              <a:defRPr/>
            </a:pPr>
            <a:r>
              <a:rPr lang="en-US" altLang="en-US" dirty="0">
                <a:hlinkClick r:id="rId2"/>
              </a:rPr>
              <a:t>https://mentor.ieee.org/802.11/dcn/18/11-18-0256-00-AANI-802-11ax-for-imt-2020.pptx</a:t>
            </a:r>
            <a:endParaRPr lang="en-US" altLang="en-US" dirty="0"/>
          </a:p>
          <a:p>
            <a:pPr>
              <a:spcBef>
                <a:spcPts val="200"/>
              </a:spcBef>
              <a:buFont typeface="+mj-lt"/>
              <a:buAutoNum type="arabicPeriod"/>
              <a:defRPr/>
            </a:pPr>
            <a:r>
              <a:rPr lang="en-US" altLang="en-US" i="1" dirty="0">
                <a:solidFill>
                  <a:srgbClr val="00B0F0"/>
                </a:solidFill>
              </a:rPr>
              <a:t>Discuss Open issues</a:t>
            </a:r>
          </a:p>
          <a:p>
            <a:pPr>
              <a:spcBef>
                <a:spcPts val="200"/>
              </a:spcBef>
              <a:buFont typeface="+mj-lt"/>
              <a:buAutoNum type="arabicPeriod"/>
              <a:defRPr/>
            </a:pPr>
            <a:r>
              <a:rPr lang="en-US" altLang="en-US" i="1" dirty="0">
                <a:solidFill>
                  <a:srgbClr val="00B0F0"/>
                </a:solidFill>
              </a:rPr>
              <a:t>Agree Planning and Time lines deliverables</a:t>
            </a:r>
          </a:p>
          <a:p>
            <a:pPr>
              <a:spcBef>
                <a:spcPts val="200"/>
              </a:spcBef>
              <a:buFont typeface="+mj-lt"/>
              <a:buAutoNum type="arabicPeriod"/>
              <a:defRPr/>
            </a:pPr>
            <a:r>
              <a:rPr lang="en-US" dirty="0"/>
              <a:t>Discussion on: IEEE 802 network enhancements for the next decade Industry Connections Activity</a:t>
            </a:r>
          </a:p>
          <a:p>
            <a:pPr>
              <a:spcBef>
                <a:spcPts val="200"/>
              </a:spcBef>
              <a:buFont typeface="+mj-lt"/>
              <a:buAutoNum type="arabicPeriod"/>
              <a:defRPr/>
            </a:pPr>
            <a:r>
              <a:rPr lang="en-US" altLang="en-US" dirty="0"/>
              <a:t>Future Sessions Planning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71208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621242" y="1731348"/>
            <a:ext cx="11049000" cy="4669451"/>
          </a:xfrm>
        </p:spPr>
        <p:txBody>
          <a:bodyPr/>
          <a:lstStyle/>
          <a:p>
            <a:pPr>
              <a:buFont typeface="Arial" panose="020B0604020202020204" pitchFamily="34" charset="0"/>
              <a:buChar char="•"/>
            </a:pPr>
            <a:r>
              <a:rPr lang="en-US" b="0" dirty="0"/>
              <a:t>IEEE 802 NEND ICA met on Tuesday, 11 July 19:00 to 21:00.  ~ 150 attendees </a:t>
            </a:r>
          </a:p>
          <a:p>
            <a:pPr>
              <a:buFont typeface="Arial" panose="020B0604020202020204" pitchFamily="34" charset="0"/>
              <a:buChar char="•"/>
            </a:pPr>
            <a:r>
              <a:rPr lang="en-US" b="0" dirty="0"/>
              <a:t>The session was Chaired by Glenn Parsons (802.1 Chair).</a:t>
            </a:r>
          </a:p>
          <a:p>
            <a:pPr>
              <a:buFont typeface="Arial" panose="020B0604020202020204" pitchFamily="34" charset="0"/>
              <a:buChar char="•"/>
            </a:pPr>
            <a:r>
              <a:rPr lang="en-US" b="0" dirty="0"/>
              <a:t>The Agenda document/updated by the Chair </a:t>
            </a:r>
            <a:r>
              <a:rPr lang="en-US" b="0" dirty="0">
                <a:hlinkClick r:id="rId2"/>
              </a:rPr>
              <a:t>1-17/0001r1</a:t>
            </a:r>
            <a:r>
              <a:rPr lang="en-US" b="0" dirty="0"/>
              <a:t> (Note: All NEND ICA documents can/will be found on: </a:t>
            </a:r>
            <a:r>
              <a:rPr lang="en-US" b="0" dirty="0">
                <a:hlinkClick r:id="rId3"/>
              </a:rPr>
              <a:t>mentor.ieee.org/802.1</a:t>
            </a:r>
            <a:r>
              <a:rPr lang="en-US" b="0" dirty="0"/>
              <a:t>)</a:t>
            </a:r>
          </a:p>
          <a:p>
            <a:pPr>
              <a:buFont typeface="Arial" panose="020B0604020202020204" pitchFamily="34" charset="0"/>
              <a:buChar char="•"/>
            </a:pPr>
            <a:r>
              <a:rPr lang="en-US" b="0" dirty="0"/>
              <a:t>High level summary of the Meeting:</a:t>
            </a:r>
          </a:p>
          <a:p>
            <a:pPr lvl="1">
              <a:buFont typeface="Arial" panose="020B0604020202020204" pitchFamily="34" charset="0"/>
              <a:buChar char="•"/>
            </a:pPr>
            <a:r>
              <a:rPr lang="en-US" dirty="0"/>
              <a:t>The background and history leading to the NEND IC were reviewed by Chair</a:t>
            </a:r>
          </a:p>
          <a:p>
            <a:pPr lvl="1">
              <a:buFont typeface="Arial" panose="020B0604020202020204" pitchFamily="34" charset="0"/>
              <a:buChar char="•"/>
            </a:pPr>
            <a:r>
              <a:rPr lang="en-US" dirty="0"/>
              <a:t>The attendees introduced themselves and provided some comments on their areas of interest and/or their desired outcome for the IC activity. </a:t>
            </a:r>
          </a:p>
          <a:p>
            <a:pPr lvl="1">
              <a:buFont typeface="Arial" panose="020B0604020202020204" pitchFamily="34" charset="0"/>
              <a:buChar char="•"/>
            </a:pPr>
            <a:r>
              <a:rPr lang="en-US" dirty="0"/>
              <a:t>Many attendees indicated an interested in Industrial Networking/ Manufacturing  Networking  </a:t>
            </a:r>
          </a:p>
          <a:p>
            <a:pPr lvl="1">
              <a:buFont typeface="Arial" panose="020B0604020202020204" pitchFamily="34" charset="0"/>
              <a:buChar char="•"/>
            </a:pPr>
            <a:r>
              <a:rPr lang="en-US" dirty="0"/>
              <a:t>Two contributions were presented: </a:t>
            </a:r>
          </a:p>
          <a:p>
            <a:pPr marL="914400" lvl="1" indent="-457200">
              <a:buFont typeface="+mj-lt"/>
              <a:buAutoNum type="arabicPeriod"/>
            </a:pPr>
            <a:r>
              <a:rPr lang="en-US" dirty="0"/>
              <a:t>Layer 2 network virtualization, Max Riegel (Nokia), </a:t>
            </a:r>
            <a:r>
              <a:rPr lang="en-US" dirty="0">
                <a:hlinkClick r:id="rId4"/>
              </a:rPr>
              <a:t>1-17/0002r0</a:t>
            </a:r>
            <a:r>
              <a:rPr lang="en-US" dirty="0"/>
              <a:t> </a:t>
            </a:r>
          </a:p>
          <a:p>
            <a:pPr marL="914400" lvl="1" indent="-457200">
              <a:buFont typeface="+mj-lt"/>
              <a:buAutoNum type="arabicPeriod"/>
            </a:pPr>
            <a:r>
              <a:rPr lang="en-US" dirty="0"/>
              <a:t>Wireless Communications in the Manufacturing Fields, Satoko Itaya (NICT), </a:t>
            </a:r>
            <a:r>
              <a:rPr lang="en-US" dirty="0">
                <a:hlinkClick r:id="rId5"/>
              </a:rPr>
              <a:t>omniran-17/0054r1</a:t>
            </a: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0015156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141919" y="1751014"/>
            <a:ext cx="12007645" cy="4343400"/>
          </a:xfrm>
        </p:spPr>
        <p:txBody>
          <a:bodyPr/>
          <a:lstStyle/>
          <a:p>
            <a:pPr>
              <a:buFont typeface="Arial" panose="020B0604020202020204" pitchFamily="34" charset="0"/>
              <a:buChar char="•"/>
            </a:pPr>
            <a:r>
              <a:rPr lang="en-US" b="0" dirty="0"/>
              <a:t>IEEE 802 NEND ICA will meet Tuesday November 7 19:30 to 21:30</a:t>
            </a:r>
          </a:p>
          <a:p>
            <a:pPr>
              <a:buFont typeface="Arial" panose="020B0604020202020204" pitchFamily="34" charset="0"/>
              <a:buChar char="•"/>
            </a:pPr>
            <a:r>
              <a:rPr lang="en-US" b="0" dirty="0"/>
              <a:t>There were no NEND ICA teleconferences since the last meeting. </a:t>
            </a:r>
          </a:p>
          <a:p>
            <a:pPr>
              <a:buFont typeface="Arial" panose="020B0604020202020204" pitchFamily="34" charset="0"/>
              <a:buChar char="•"/>
            </a:pPr>
            <a:r>
              <a:rPr lang="en-US" b="0" dirty="0"/>
              <a:t>Glenn Parsons is continuing to Chair this activity.</a:t>
            </a:r>
          </a:p>
          <a:p>
            <a:pPr>
              <a:buFont typeface="Arial" panose="020B0604020202020204" pitchFamily="34" charset="0"/>
              <a:buChar char="•"/>
            </a:pPr>
            <a:r>
              <a:rPr lang="en-US" b="0" dirty="0"/>
              <a:t>Glenn is seeking a Chair and technology/industry evangelists to move this work forward.</a:t>
            </a:r>
          </a:p>
          <a:p>
            <a:pPr>
              <a:buFont typeface="Arial" panose="020B0604020202020204" pitchFamily="34" charset="0"/>
              <a:buChar char="•"/>
            </a:pPr>
            <a:r>
              <a:rPr lang="en-US" b="0" dirty="0"/>
              <a:t>There is IEEE Staff support to aid in Industry outreach (established in offline discussions). </a:t>
            </a:r>
          </a:p>
          <a:p>
            <a:pPr>
              <a:buFont typeface="Arial" panose="020B0604020202020204" pitchFamily="34" charset="0"/>
              <a:buChar char="•"/>
            </a:pPr>
            <a:endParaRPr lang="en-US" sz="100" b="0" dirty="0"/>
          </a:p>
          <a:p>
            <a:pPr marL="0" indent="0"/>
            <a:r>
              <a:rPr lang="en-US" b="0" dirty="0"/>
              <a:t>Open Issues:</a:t>
            </a:r>
          </a:p>
          <a:p>
            <a:pPr marL="457200" indent="-457200">
              <a:buFont typeface="+mj-lt"/>
              <a:buAutoNum type="arabicPeriod"/>
            </a:pPr>
            <a:r>
              <a:rPr lang="en-US" dirty="0"/>
              <a:t>Do we, as 802.11, want to participate in this activity?</a:t>
            </a:r>
          </a:p>
          <a:p>
            <a:pPr marL="457200" indent="-457200">
              <a:buFont typeface="+mj-lt"/>
              <a:buAutoNum type="arabicPeriod"/>
            </a:pPr>
            <a:r>
              <a:rPr lang="en-US" dirty="0"/>
              <a:t>Do we, as 802.11, have particular Industry interest we should be proposing/working?</a:t>
            </a:r>
          </a:p>
          <a:p>
            <a:pPr marL="457200" indent="-457200">
              <a:buFont typeface="+mj-lt"/>
              <a:buAutoNum type="arabicPeriod"/>
            </a:pPr>
            <a:r>
              <a:rPr lang="en-US" dirty="0"/>
              <a:t>Is there interest in reports on the activity of the NEND ICA (should I report on this activity to 802.11 at AANI SC meetings or 802.11 WG Plenaries)? </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870045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during a 802.11 F2F meeting counts towards 802.11 voting rights</a:t>
            </a:r>
          </a:p>
          <a:p>
            <a:pPr lvl="1" eaLnBrk="1" hangingPunct="1"/>
            <a:r>
              <a:rPr lang="en-US" altLang="en-US" sz="2400" dirty="0"/>
              <a:t>All technical motions must pass by a 75% majority</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Discussion on 802.11 IMT-2020 Submission Next Steps</a:t>
            </a:r>
          </a:p>
        </p:txBody>
      </p:sp>
      <p:sp>
        <p:nvSpPr>
          <p:cNvPr id="3" name="Content Placeholder 2"/>
          <p:cNvSpPr>
            <a:spLocks noGrp="1"/>
          </p:cNvSpPr>
          <p:nvPr>
            <p:ph idx="1"/>
          </p:nvPr>
        </p:nvSpPr>
        <p:spPr>
          <a:xfrm>
            <a:off x="849842" y="1370807"/>
            <a:ext cx="11113558" cy="4952999"/>
          </a:xfrm>
        </p:spPr>
        <p:txBody>
          <a:bodyPr/>
          <a:lstStyle/>
          <a:p>
            <a:r>
              <a:rPr lang="en-US" sz="3600" dirty="0"/>
              <a:t>What are the next steps? </a:t>
            </a:r>
          </a:p>
          <a:p>
            <a:pPr marL="571500" indent="-571500">
              <a:buFont typeface="Arial" panose="020B0604020202020204" pitchFamily="34" charset="0"/>
              <a:buChar char="•"/>
            </a:pPr>
            <a:r>
              <a:rPr lang="en-US" sz="3600" dirty="0"/>
              <a:t>???</a:t>
            </a:r>
            <a:endParaRPr lang="en-US" sz="2000" dirty="0"/>
          </a:p>
          <a:p>
            <a:endParaRPr lang="en-US" sz="3600" dirty="0"/>
          </a:p>
          <a:p>
            <a:r>
              <a:rPr lang="en-US" sz="3600" dirty="0"/>
              <a:t>Additional meetings:</a:t>
            </a:r>
          </a:p>
          <a:p>
            <a:pPr marL="571500" indent="-571500">
              <a:buFont typeface="Arial" panose="020B0604020202020204" pitchFamily="34" charset="0"/>
              <a:buChar char="•"/>
            </a:pPr>
            <a:r>
              <a:rPr lang="en-US" sz="3600" dirty="0"/>
              <a:t>~Weekly teleconferences?</a:t>
            </a:r>
          </a:p>
          <a:p>
            <a:pPr marL="571500" indent="-571500">
              <a:buFont typeface="Arial" panose="020B0604020202020204" pitchFamily="34" charset="0"/>
              <a:buChar char="•"/>
            </a:pPr>
            <a:r>
              <a:rPr lang="en-US" sz="3600" dirty="0"/>
              <a:t>Additional meeting sessions for the March meeting?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4381266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361084" cy="5256214"/>
          </a:xfrm>
        </p:spPr>
        <p:txBody>
          <a:bodyPr/>
          <a:lstStyle/>
          <a:p>
            <a:r>
              <a:rPr lang="en-US" altLang="en-US" dirty="0"/>
              <a:t>Teleconference: </a:t>
            </a:r>
          </a:p>
          <a:p>
            <a:r>
              <a:rPr lang="en-US" altLang="en-US" sz="2000" dirty="0"/>
              <a:t>	~Weekly? </a:t>
            </a:r>
            <a:r>
              <a:rPr lang="en-US" altLang="en-US" dirty="0"/>
              <a:t>802.11 IMT-2020 Submission</a:t>
            </a:r>
          </a:p>
          <a:p>
            <a:r>
              <a:rPr lang="en-US" altLang="en-US" dirty="0"/>
              <a:t>4-9 March 2018 F2F, </a:t>
            </a:r>
            <a:r>
              <a:rPr lang="en-GB" dirty="0"/>
              <a:t>Hyatt Regency O'Hare, Rosemont, Illinois, USA:</a:t>
            </a:r>
          </a:p>
          <a:p>
            <a:r>
              <a:rPr lang="en-US" altLang="en-US" dirty="0"/>
              <a:t>Topics for discussion/contribution:</a:t>
            </a:r>
          </a:p>
          <a:p>
            <a:pPr marL="1314450" lvl="2" indent="-457200">
              <a:buFont typeface="+mj-lt"/>
              <a:buAutoNum type="arabicPeriod"/>
            </a:pPr>
            <a:r>
              <a:rPr lang="en-US" altLang="en-US" dirty="0"/>
              <a:t>802.11 IMT-2020 Submission</a:t>
            </a:r>
          </a:p>
          <a:p>
            <a:pPr marL="1314450" lvl="2" indent="-457200">
              <a:buFont typeface="+mj-lt"/>
              <a:buAutoNum type="arabicPeriod"/>
            </a:pPr>
            <a:r>
              <a:rPr lang="en-US" altLang="en-US" dirty="0"/>
              <a:t>3GPP Interworking</a:t>
            </a:r>
          </a:p>
          <a:p>
            <a:pPr marL="1314450" lvl="2" indent="-457200">
              <a:buFont typeface="+mj-lt"/>
              <a:buAutoNum type="arabicPeriod"/>
            </a:pPr>
            <a:r>
              <a:rPr lang="en-US" altLang="en-US" dirty="0"/>
              <a:t>NEND IC activity</a:t>
            </a:r>
          </a:p>
          <a:p>
            <a:pPr lvl="1"/>
            <a:r>
              <a:rPr lang="en-US" altLang="en-US" dirty="0"/>
              <a:t>Goal – ???</a:t>
            </a:r>
          </a:p>
          <a:p>
            <a:pPr lvl="1"/>
            <a:r>
              <a:rPr lang="en-US" altLang="en-US" dirty="0"/>
              <a:t>Meeting time requested: 2 sessions - Monday PM1, and Thursday AM2 – TBC</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914401" y="1219200"/>
            <a:ext cx="10361084" cy="5256214"/>
          </a:xfrm>
        </p:spPr>
        <p:txBody>
          <a:bodyPr/>
          <a:lstStyle/>
          <a:p>
            <a:pPr marL="0" indent="0">
              <a:spcBef>
                <a:spcPts val="200"/>
              </a:spcBef>
              <a:defRPr/>
            </a:pPr>
            <a:r>
              <a:rPr lang="en-US" altLang="en-US" sz="1800" dirty="0"/>
              <a:t>Monday – PM1 </a:t>
            </a:r>
          </a:p>
          <a:p>
            <a:pPr marL="457200" indent="-457200">
              <a:spcBef>
                <a:spcPts val="200"/>
              </a:spcBef>
              <a:buFont typeface="Times New Roman" panose="02020603050405020304" pitchFamily="18" charset="0"/>
              <a:buAutoNum type="arabicPeriod"/>
              <a:defRPr/>
            </a:pPr>
            <a:r>
              <a:rPr lang="en-US" altLang="en-US" sz="1600" dirty="0"/>
              <a:t>Call for Secretary</a:t>
            </a:r>
          </a:p>
          <a:p>
            <a:pPr marL="457200" indent="-457200">
              <a:spcBef>
                <a:spcPts val="200"/>
              </a:spcBef>
              <a:buFont typeface="Times New Roman" panose="02020603050405020304" pitchFamily="18" charset="0"/>
              <a:buAutoNum type="arabicPeriod"/>
              <a:defRPr/>
            </a:pPr>
            <a:r>
              <a:rPr lang="en-US" altLang="en-US" sz="1600" dirty="0"/>
              <a:t>Administrative: Reminders, Rules, Guidelines, Resources,  Participation, Approval of Minutes, Announcements</a:t>
            </a:r>
          </a:p>
          <a:p>
            <a:pPr marL="457200" indent="-457200">
              <a:spcBef>
                <a:spcPts val="200"/>
              </a:spcBef>
              <a:buFont typeface="Times New Roman" panose="02020603050405020304" pitchFamily="18" charset="0"/>
              <a:buAutoNum type="arabicPeriod"/>
              <a:defRPr/>
            </a:pPr>
            <a:r>
              <a:rPr lang="en-US" altLang="en-US" sz="1600" dirty="0"/>
              <a:t>Background/Status</a:t>
            </a:r>
          </a:p>
          <a:p>
            <a:pPr marL="457200" indent="-457200">
              <a:spcBef>
                <a:spcPts val="200"/>
              </a:spcBef>
              <a:buFont typeface="Times New Roman" panose="02020603050405020304" pitchFamily="18" charset="0"/>
              <a:buAutoNum type="arabicPeriod"/>
              <a:defRPr/>
            </a:pPr>
            <a:r>
              <a:rPr lang="en-US" sz="1600" dirty="0"/>
              <a:t>Incoming LS (if any)</a:t>
            </a:r>
          </a:p>
          <a:p>
            <a:pPr marL="457200" indent="-457200">
              <a:spcBef>
                <a:spcPts val="200"/>
              </a:spcBef>
              <a:buFont typeface="Times New Roman" panose="02020603050405020304" pitchFamily="18" charset="0"/>
              <a:buAutoNum type="arabicPeriod"/>
              <a:defRPr/>
            </a:pPr>
            <a:r>
              <a:rPr lang="en-US" sz="1600" dirty="0"/>
              <a:t>802.11 IMT-2020 RIT Proposal </a:t>
            </a:r>
          </a:p>
          <a:p>
            <a:pPr marL="0" indent="0">
              <a:spcBef>
                <a:spcPts val="200"/>
              </a:spcBef>
              <a:defRPr/>
            </a:pPr>
            <a:r>
              <a:rPr lang="en-US" altLang="en-US" sz="1800" dirty="0"/>
              <a:t>Monday – PM3</a:t>
            </a:r>
          </a:p>
          <a:p>
            <a:pPr>
              <a:spcBef>
                <a:spcPts val="200"/>
              </a:spcBef>
              <a:buFont typeface="+mj-lt"/>
              <a:buAutoNum type="arabicPeriod"/>
              <a:defRPr/>
            </a:pPr>
            <a:r>
              <a:rPr lang="en-US" altLang="en-US" sz="1600" dirty="0"/>
              <a:t>  Continue discussions on </a:t>
            </a:r>
            <a:r>
              <a:rPr lang="en-US" sz="1600" dirty="0"/>
              <a:t>802.11 IMT-2020 RIT Proposal</a:t>
            </a:r>
            <a:endParaRPr lang="en-US" altLang="en-US" sz="1600" dirty="0"/>
          </a:p>
          <a:p>
            <a:pPr marL="0" indent="0">
              <a:spcBef>
                <a:spcPts val="200"/>
              </a:spcBef>
              <a:defRPr/>
            </a:pPr>
            <a:r>
              <a:rPr lang="en-US" altLang="en-US" sz="1800" dirty="0"/>
              <a:t>Tuesday – PM1</a:t>
            </a:r>
          </a:p>
          <a:p>
            <a:pPr>
              <a:spcBef>
                <a:spcPts val="200"/>
              </a:spcBef>
              <a:buFont typeface="+mj-lt"/>
              <a:buAutoNum type="arabicPeriod"/>
              <a:defRPr/>
            </a:pPr>
            <a:r>
              <a:rPr lang="en-US" altLang="en-US" sz="1800" dirty="0"/>
              <a:t>  </a:t>
            </a:r>
            <a:r>
              <a:rPr lang="en-US" altLang="en-US" sz="1600" dirty="0"/>
              <a:t>Continue discussions on </a:t>
            </a:r>
            <a:r>
              <a:rPr lang="en-US" sz="1600" dirty="0"/>
              <a:t>802.11 IMT-2020 RIT Proposal</a:t>
            </a:r>
            <a:endParaRPr lang="en-US" altLang="en-US" sz="1800" dirty="0"/>
          </a:p>
          <a:p>
            <a:pPr marL="0" indent="0">
              <a:spcBef>
                <a:spcPts val="200"/>
              </a:spcBef>
              <a:defRPr/>
            </a:pPr>
            <a:r>
              <a:rPr lang="en-US" altLang="en-US" sz="1800" dirty="0"/>
              <a:t>Tuesday – PM3</a:t>
            </a:r>
          </a:p>
          <a:p>
            <a:pPr>
              <a:spcBef>
                <a:spcPts val="200"/>
              </a:spcBef>
              <a:buFont typeface="+mj-lt"/>
              <a:buAutoNum type="arabicPeriod"/>
              <a:defRPr/>
            </a:pPr>
            <a:r>
              <a:rPr lang="en-US" altLang="en-US" sz="1800" dirty="0"/>
              <a:t> </a:t>
            </a:r>
            <a:r>
              <a:rPr lang="en-US" altLang="en-US" sz="1600" dirty="0"/>
              <a:t>Continue discussions on </a:t>
            </a:r>
            <a:r>
              <a:rPr lang="en-US" sz="1600" dirty="0"/>
              <a:t>802.11 IMT-2020 RIT Proposal</a:t>
            </a:r>
            <a:endParaRPr lang="en-US" altLang="en-US" sz="1800" dirty="0"/>
          </a:p>
          <a:p>
            <a:pPr marL="0" indent="0">
              <a:spcBef>
                <a:spcPts val="200"/>
              </a:spcBef>
              <a:defRPr/>
            </a:pPr>
            <a:r>
              <a:rPr lang="en-US" altLang="en-US" sz="1800" dirty="0"/>
              <a:t>Wednesday – PM2</a:t>
            </a:r>
          </a:p>
          <a:p>
            <a:pPr>
              <a:spcBef>
                <a:spcPts val="200"/>
              </a:spcBef>
              <a:buFont typeface="+mj-lt"/>
              <a:buAutoNum type="arabicPeriod"/>
              <a:defRPr/>
            </a:pPr>
            <a:r>
              <a:rPr lang="en-US" altLang="en-US" sz="1800" dirty="0"/>
              <a:t> </a:t>
            </a:r>
            <a:r>
              <a:rPr lang="en-US" altLang="en-US" sz="1600" dirty="0"/>
              <a:t>Continue discussions on </a:t>
            </a:r>
            <a:r>
              <a:rPr lang="en-US" sz="1600" dirty="0"/>
              <a:t>802.11 IMT-2020 RIT Proposal</a:t>
            </a:r>
            <a:endParaRPr lang="en-US" altLang="en-US" sz="1800" dirty="0"/>
          </a:p>
          <a:p>
            <a:pPr marL="0" indent="0">
              <a:spcBef>
                <a:spcPts val="200"/>
              </a:spcBef>
              <a:defRPr/>
            </a:pPr>
            <a:r>
              <a:rPr lang="en-US" altLang="en-US" sz="1800" dirty="0"/>
              <a:t>Thursday – AM2</a:t>
            </a:r>
          </a:p>
          <a:p>
            <a:pPr>
              <a:spcBef>
                <a:spcPts val="200"/>
              </a:spcBef>
              <a:buFont typeface="+mj-lt"/>
              <a:buAutoNum type="arabicPeriod"/>
              <a:defRPr/>
            </a:pPr>
            <a:r>
              <a:rPr lang="en-US" altLang="en-US" sz="1600" dirty="0"/>
              <a:t>Decision on </a:t>
            </a:r>
            <a:r>
              <a:rPr lang="en-US" sz="1600" dirty="0"/>
              <a:t>802.11 IMT-2020 RIT Proposal</a:t>
            </a:r>
            <a:endParaRPr lang="en-US" altLang="en-US" sz="1600" dirty="0"/>
          </a:p>
          <a:p>
            <a:pPr>
              <a:spcBef>
                <a:spcPts val="200"/>
              </a:spcBef>
              <a:buFont typeface="+mj-lt"/>
              <a:buAutoNum type="arabicPeriod"/>
              <a:defRPr/>
            </a:pPr>
            <a:r>
              <a:rPr lang="en-US" sz="1600" dirty="0"/>
              <a:t>Discussion on: IEEE 802 network enhancements for the next decade Industry Connections Activity</a:t>
            </a:r>
          </a:p>
          <a:p>
            <a:pPr>
              <a:spcBef>
                <a:spcPts val="200"/>
              </a:spcBef>
              <a:buFont typeface="+mj-lt"/>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endParaRPr lang="en-US" b="1" dirty="0">
              <a:solidFill>
                <a:schemeClr val="accent6"/>
              </a:solidFill>
            </a:endParaRPr>
          </a:p>
          <a:p>
            <a:pPr algn="ctr">
              <a:defRPr/>
            </a:pPr>
            <a:r>
              <a:rPr lang="en-US" b="1" dirty="0">
                <a:solidFill>
                  <a:schemeClr val="accent6"/>
                </a:solidFill>
              </a:rPr>
              <a:t>March 2015</a:t>
            </a:r>
          </a:p>
          <a:p>
            <a:pPr algn="ctr">
              <a:defRPr/>
            </a:pPr>
            <a:r>
              <a:rPr lang="en-US" b="1" dirty="0">
                <a:solidFill>
                  <a:schemeClr val="accent6"/>
                </a:solidFill>
              </a:rPr>
              <a:t>IEEE-SA Standards Board Patent Committee</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January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November F2F Meeting in Orlando,  USA:</a:t>
            </a:r>
            <a:br>
              <a:rPr lang="en-US" altLang="en-US" dirty="0"/>
            </a:br>
            <a:r>
              <a:rPr lang="en-US" altLang="en-US" dirty="0">
                <a:hlinkClick r:id="rId2"/>
              </a:rPr>
              <a:t>11-17/1729r2</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a:t>
            </a:r>
          </a:p>
          <a:p>
            <a:r>
              <a:rPr lang="en-US" altLang="en-US" sz="2000" dirty="0"/>
              <a:t>Minutes from the teleconferences held since the Orlando F2F meeting:</a:t>
            </a:r>
          </a:p>
          <a:p>
            <a:r>
              <a:rPr lang="en-US" altLang="en-US" sz="2000" dirty="0"/>
              <a:t>	</a:t>
            </a:r>
            <a:r>
              <a:rPr lang="en-US" altLang="en-US" sz="2000" dirty="0">
                <a:hlinkClick r:id="rId3"/>
              </a:rPr>
              <a:t>11-17/1816r0</a:t>
            </a:r>
            <a:r>
              <a:rPr lang="en-US" altLang="en-US" sz="2000" dirty="0"/>
              <a:t> AANI SC conference call  minutes, 11-20-2017 – Comments?, Objections?</a:t>
            </a:r>
          </a:p>
          <a:p>
            <a:r>
              <a:rPr lang="en-US" altLang="en-US" sz="2000" dirty="0"/>
              <a:t>	</a:t>
            </a:r>
            <a:r>
              <a:rPr lang="en-US" altLang="en-US" sz="2000" dirty="0">
                <a:hlinkClick r:id="rId4"/>
              </a:rPr>
              <a:t>11-17/1827r0</a:t>
            </a:r>
            <a:r>
              <a:rPr lang="en-US" altLang="en-US" sz="2000" dirty="0"/>
              <a:t> AANI SC conference call  minutes, 11-27-2017 – Comments?, Objections?</a:t>
            </a:r>
          </a:p>
          <a:p>
            <a:r>
              <a:rPr lang="en-US" altLang="en-US" sz="2000" dirty="0"/>
              <a:t>	</a:t>
            </a:r>
            <a:r>
              <a:rPr lang="en-US" altLang="en-US" sz="2000" dirty="0">
                <a:hlinkClick r:id="rId5"/>
              </a:rPr>
              <a:t>11-17/1838r0</a:t>
            </a:r>
            <a:r>
              <a:rPr lang="en-US" altLang="en-US" sz="2000" dirty="0"/>
              <a:t> AANI SC conference call  minutes, 12-04-2017 – Comments?, Objections?</a:t>
            </a:r>
          </a:p>
          <a:p>
            <a:r>
              <a:rPr lang="en-US" altLang="en-US" sz="2000" dirty="0"/>
              <a:t>	</a:t>
            </a:r>
            <a:r>
              <a:rPr lang="en-US" altLang="en-US" sz="2000" dirty="0">
                <a:hlinkClick r:id="rId6"/>
              </a:rPr>
              <a:t>11-17/1872r0</a:t>
            </a:r>
            <a:r>
              <a:rPr lang="en-US" altLang="en-US" sz="2000" dirty="0"/>
              <a:t> AANI SC conference call  minutes, 12-11-2017 – Comments?, Objections?</a:t>
            </a:r>
          </a:p>
          <a:p>
            <a:r>
              <a:rPr lang="en-US" altLang="en-US" sz="2000" dirty="0"/>
              <a:t>	</a:t>
            </a:r>
            <a:r>
              <a:rPr lang="en-US" altLang="en-US" sz="2000" dirty="0">
                <a:hlinkClick r:id="rId7"/>
              </a:rPr>
              <a:t>11-17/1888r1</a:t>
            </a:r>
            <a:r>
              <a:rPr lang="en-US" altLang="en-US" sz="2000" dirty="0"/>
              <a:t>  AANI SC conference call  minutes, 12-18-2017 – Comments?, Objections?</a:t>
            </a:r>
          </a:p>
          <a:p>
            <a:r>
              <a:rPr lang="en-US" altLang="en-US" sz="2000" dirty="0"/>
              <a:t>	</a:t>
            </a:r>
            <a:r>
              <a:rPr lang="en-US" altLang="en-US" sz="2000" dirty="0">
                <a:hlinkClick r:id="rId8"/>
              </a:rPr>
              <a:t>11-18/0102r1</a:t>
            </a:r>
            <a:r>
              <a:rPr lang="en-US" altLang="en-US" sz="2000" dirty="0"/>
              <a:t>  AANI SC conference call  minutes, 01-08-2018 – Comments?, Objections?</a:t>
            </a:r>
          </a:p>
          <a:p>
            <a:pPr marL="800100" lvl="1" indent="-342900">
              <a:buFont typeface="Arial" panose="020B0604020202020204" pitchFamily="34" charset="0"/>
              <a:buChar char="•"/>
            </a:pPr>
            <a:endParaRPr lang="en-US" altLang="en-US" dirty="0"/>
          </a:p>
          <a:p>
            <a:endParaRPr lang="en-US" altLang="en-US" sz="2000"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13180</TotalTime>
  <Words>2978</Words>
  <Application>Microsoft Office PowerPoint</Application>
  <PresentationFormat>Widescreen</PresentationFormat>
  <Paragraphs>401</Paragraphs>
  <Slides>32</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Arial Unicode MS</vt:lpstr>
      <vt:lpstr>MS Gothic</vt:lpstr>
      <vt:lpstr>Arial</vt:lpstr>
      <vt:lpstr>Helvetica</vt:lpstr>
      <vt:lpstr>Monotype Sorts</vt:lpstr>
      <vt:lpstr>Times New Roman</vt:lpstr>
      <vt:lpstr>Office Theme</vt:lpstr>
      <vt:lpstr>Microsoft Word 97 - 2003 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AANI SC Background</vt:lpstr>
      <vt:lpstr>AANI SC Background, cont. </vt:lpstr>
      <vt:lpstr>AANI open 3GPP SA related activity</vt:lpstr>
      <vt:lpstr>Incoming LSs</vt:lpstr>
      <vt:lpstr>Discussion on: 802.11 IMT-2020 RIT Proposal Contributions</vt:lpstr>
      <vt:lpstr>Discussion on: 802.11 IMT-2020 RIT Proposal E-mails </vt:lpstr>
      <vt:lpstr>Questions Raised</vt:lpstr>
      <vt:lpstr>Proposed Way Forward  (based on discussions, not agreed)</vt:lpstr>
      <vt:lpstr>Status of the 802.11 IMT-2020 Proposal Draft</vt:lpstr>
      <vt:lpstr>Questions Raised</vt:lpstr>
      <vt:lpstr>Agenda</vt:lpstr>
      <vt:lpstr>Agenda</vt:lpstr>
      <vt:lpstr>Questions Raised</vt:lpstr>
      <vt:lpstr>IMT-2020 RIT Proposal Open Questions:</vt:lpstr>
      <vt:lpstr>Agenda</vt:lpstr>
      <vt:lpstr>Agenda</vt:lpstr>
      <vt:lpstr>Straw Poll</vt:lpstr>
      <vt:lpstr>PowerPoint Presentation</vt:lpstr>
      <vt:lpstr>Agenda</vt:lpstr>
      <vt:lpstr>Status/Background:  IEEE 802 network enhancements for the next decade Industry Connections Activity</vt:lpstr>
      <vt:lpstr>Status/Background: IEEE 802 network enhancements for the next decade Industry Connections Activity</vt:lpstr>
      <vt:lpstr>Discussion on 802.11 IMT-2020 Submission Next Steps</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145</cp:revision>
  <cp:lastPrinted>1601-01-01T00:00:00Z</cp:lastPrinted>
  <dcterms:created xsi:type="dcterms:W3CDTF">2017-06-02T20:57:23Z</dcterms:created>
  <dcterms:modified xsi:type="dcterms:W3CDTF">2018-01-18T18:26:28Z</dcterms:modified>
</cp:coreProperties>
</file>