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5" r:id="rId4"/>
    <p:sldId id="266" r:id="rId5"/>
    <p:sldId id="319" r:id="rId6"/>
    <p:sldId id="268" r:id="rId7"/>
    <p:sldId id="280" r:id="rId8"/>
    <p:sldId id="270" r:id="rId9"/>
    <p:sldId id="272" r:id="rId10"/>
    <p:sldId id="318" r:id="rId11"/>
    <p:sldId id="275" r:id="rId12"/>
    <p:sldId id="311" r:id="rId13"/>
    <p:sldId id="320" r:id="rId14"/>
    <p:sldId id="321" r:id="rId15"/>
    <p:sldId id="322" r:id="rId16"/>
    <p:sldId id="323" r:id="rId17"/>
    <p:sldId id="306" r:id="rId18"/>
    <p:sldId id="313" r:id="rId19"/>
    <p:sldId id="314" r:id="rId20"/>
    <p:sldId id="315" r:id="rId21"/>
    <p:sldId id="305" r:id="rId22"/>
    <p:sldId id="290" r:id="rId23"/>
    <p:sldId id="291" r:id="rId24"/>
    <p:sldId id="309" r:id="rId25"/>
    <p:sldId id="274" r:id="rId26"/>
    <p:sldId id="264"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6" d="100"/>
          <a:sy n="76" d="100"/>
        </p:scale>
        <p:origin x="120"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26</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9</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10</a:t>
            </a:fld>
            <a:endParaRPr lang="en-US" altLang="en-US" dirty="0"/>
          </a:p>
        </p:txBody>
      </p:sp>
    </p:spTree>
    <p:extLst>
      <p:ext uri="{BB962C8B-B14F-4D97-AF65-F5344CB8AC3E}">
        <p14:creationId xmlns:p14="http://schemas.microsoft.com/office/powerpoint/2010/main" val="12714986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25</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March 2015</a:t>
            </a:r>
          </a:p>
        </p:txBody>
      </p:sp>
    </p:spTree>
    <p:extLst>
      <p:ext uri="{BB962C8B-B14F-4D97-AF65-F5344CB8AC3E}">
        <p14:creationId xmlns:p14="http://schemas.microsoft.com/office/powerpoint/2010/main" val="279065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2018</a:t>
            </a:r>
            <a:endParaRPr lang="en-GB" dirty="0"/>
          </a:p>
        </p:txBody>
      </p:sp>
      <p:sp>
        <p:nvSpPr>
          <p:cNvPr id="5" name="Content Placeholder 4"/>
          <p:cNvSpPr>
            <a:spLocks noGrp="1"/>
          </p:cNvSpPr>
          <p:nvPr>
            <p:ph sz="quarter" idx="16"/>
          </p:nvPr>
        </p:nvSpPr>
        <p:spPr>
          <a:xfrm>
            <a:off x="108966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03759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January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2018</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2018</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2018</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802.11-17/1867r1</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 id="2147483661" r:id="rId1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17/11-17-1814-00-AANI-preparation-for-imt-2020-5g-candidate-submission.pptx" TargetMode="External"/><Relationship Id="rId13" Type="http://schemas.openxmlformats.org/officeDocument/2006/relationships/hyperlink" Target="https://mentor.ieee.org/802.11/dcn/17/11-17-1889-00-AANI-skeleton-for-a-candidate-imt-2020-rit-based-on-ieee-802-11.docx" TargetMode="External"/><Relationship Id="rId3" Type="http://schemas.openxmlformats.org/officeDocument/2006/relationships/hyperlink" Target="https://mentor.ieee.org/802.11/dcn/17/11-17-1869-00-AANI-input-to-itu-r-submission.pptx" TargetMode="External"/><Relationship Id="rId7" Type="http://schemas.openxmlformats.org/officeDocument/2006/relationships/hyperlink" Target="https://mentor.ieee.org/802.11/dcn/17/11-17-1823-00-AANI-imt-2020-requirements-and-thoughts-on-submissions.pptx" TargetMode="External"/><Relationship Id="rId12" Type="http://schemas.openxmlformats.org/officeDocument/2006/relationships/hyperlink" Target="https://mentor.ieee.org/802.11/dcn/17/11-17-1886-00-AANI-5g-rit-submission-to-itu-r.pptx" TargetMode="External"/><Relationship Id="rId2" Type="http://schemas.openxmlformats.org/officeDocument/2006/relationships/hyperlink" Target="https://mentor.ieee.org/802.11/dcn/17/11-17-1844-00-AANI-imt-2020-contribution-content.pptx" TargetMode="External"/><Relationship Id="rId1" Type="http://schemas.openxmlformats.org/officeDocument/2006/relationships/slideLayout" Target="../slideLayouts/slideLayout11.xml"/><Relationship Id="rId6" Type="http://schemas.openxmlformats.org/officeDocument/2006/relationships/hyperlink" Target="https://mentor.ieee.org/802.11/dcn/17/11-17-1820-01-AANI-imt-2020-usage-scenarios-test-environments-and-evaluation-configurations.pptx" TargetMode="External"/><Relationship Id="rId11" Type="http://schemas.openxmlformats.org/officeDocument/2006/relationships/hyperlink" Target="https://mentor.ieee.org/802.11/dcn/17/11-17-1885-00-AANI-preparing-for-imt-2020-submission.pptx" TargetMode="External"/><Relationship Id="rId5" Type="http://schemas.openxmlformats.org/officeDocument/2006/relationships/hyperlink" Target="https://mentor.ieee.org/802.11/dcn/17/11-17-1813-00-AANI-imt-2020-s-rit-description-template-compliance-template.docx" TargetMode="External"/><Relationship Id="rId10" Type="http://schemas.openxmlformats.org/officeDocument/2006/relationships/hyperlink" Target="https://mentor.ieee.org/802.11/dcn/17/11-17-1836-01-AANI-draft-for-itu-r-submission.pptx" TargetMode="External"/><Relationship Id="rId4" Type="http://schemas.openxmlformats.org/officeDocument/2006/relationships/hyperlink" Target="https://mentor.ieee.org/802.11/dcn/17/11-17-1812-00-AANI-imt-2020-s-rit-description-template-characteristic-template.docx" TargetMode="External"/><Relationship Id="rId9" Type="http://schemas.openxmlformats.org/officeDocument/2006/relationships/hyperlink" Target="https://mentor.ieee.org/802.11/dcn/17/11-17-1821-00-AANI-imt-2020-requirements-deep-dive-part-1-mobility.pptx" TargetMode="External"/><Relationship Id="rId14" Type="http://schemas.openxmlformats.org/officeDocument/2006/relationships/hyperlink" Target="https://mentor.ieee.org/802.11/dcn/17/11-17-1889-01-AANI-skeleton-for-a-candidate-imt-2020-rit-based-on-ieee-802-11.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www.ieee802.org/11/email/stds-802-11-aani/msg00071.html" TargetMode="External"/><Relationship Id="rId13" Type="http://schemas.openxmlformats.org/officeDocument/2006/relationships/hyperlink" Target="http://www.ieee802.org/11/email/stds-802-11-aani/msg00061.html" TargetMode="External"/><Relationship Id="rId3" Type="http://schemas.openxmlformats.org/officeDocument/2006/relationships/hyperlink" Target="http://www.ieee802.org/11/email/stds-802-11-aani/msg00086.html" TargetMode="External"/><Relationship Id="rId7" Type="http://schemas.openxmlformats.org/officeDocument/2006/relationships/hyperlink" Target="http://www.ieee802.org/11/email/stds-802-11-aani/msg00072.html" TargetMode="External"/><Relationship Id="rId12" Type="http://schemas.openxmlformats.org/officeDocument/2006/relationships/hyperlink" Target="http://www.ieee802.org/11/email/stds-802-11-aani/msg00062.html" TargetMode="External"/><Relationship Id="rId2" Type="http://schemas.openxmlformats.org/officeDocument/2006/relationships/hyperlink" Target="http://www.ieee802.org/11/email/stds-802-11-aani/" TargetMode="External"/><Relationship Id="rId1" Type="http://schemas.openxmlformats.org/officeDocument/2006/relationships/slideLayout" Target="../slideLayouts/slideLayout11.xml"/><Relationship Id="rId6" Type="http://schemas.openxmlformats.org/officeDocument/2006/relationships/hyperlink" Target="http://www.ieee802.org/11/email/stds-802-11-aani/msg00077.html" TargetMode="External"/><Relationship Id="rId11" Type="http://schemas.openxmlformats.org/officeDocument/2006/relationships/hyperlink" Target="http://www.ieee802.org/11/email/stds-802-11-aani/msg00063.html" TargetMode="External"/><Relationship Id="rId5" Type="http://schemas.openxmlformats.org/officeDocument/2006/relationships/hyperlink" Target="http://www.ieee802.org/11/email/stds-802-11-aani/msg00078.html" TargetMode="External"/><Relationship Id="rId10" Type="http://schemas.openxmlformats.org/officeDocument/2006/relationships/hyperlink" Target="http://www.ieee802.org/11/email/stds-802-11-aani/msg00068.html" TargetMode="External"/><Relationship Id="rId4" Type="http://schemas.openxmlformats.org/officeDocument/2006/relationships/hyperlink" Target="http://www.ieee802.org/11/email/stds-802-11-aani/msg00081.html" TargetMode="External"/><Relationship Id="rId9" Type="http://schemas.openxmlformats.org/officeDocument/2006/relationships/hyperlink" Target="http://www.ieee802.org/11/email/stds-802-11-aani/msg00070.html" TargetMode="External"/><Relationship Id="rId14" Type="http://schemas.openxmlformats.org/officeDocument/2006/relationships/hyperlink" Target="http://www.ieee802.org/11/email/stds-802-11-aani/msg00060.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7/11-17-1889-02-AANI-skeleton-for-a-candidate-imt-2020-rit-based-on-ieee-802-11.docx" TargetMode="Externa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documents" TargetMode="External"/><Relationship Id="rId2" Type="http://schemas.openxmlformats.org/officeDocument/2006/relationships/hyperlink" Target="https://mentor.ieee.org/802.1/dcn/17/1-17-0001-01-ICne-july-2017-agenda.pdf" TargetMode="External"/><Relationship Id="rId1" Type="http://schemas.openxmlformats.org/officeDocument/2006/relationships/slideLayout" Target="../slideLayouts/slideLayout2.xml"/><Relationship Id="rId5" Type="http://schemas.openxmlformats.org/officeDocument/2006/relationships/hyperlink" Target="https://mentor.ieee.org/omniran/dcn/17/omniran-17-0054-01-00ic-wireless-communications-in-the-manufacturing-fields.pdf" TargetMode="External"/><Relationship Id="rId4" Type="http://schemas.openxmlformats.org/officeDocument/2006/relationships/hyperlink" Target="https://mentor.ieee.org/802.1/dcn/17/1-17-0002-00-ICne-layer-2-network-virtualization.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mentor.ieee.org/802.11/dcn/18/11-18-0102-01-AANI-teleconference-minutes-2018-01-08.docx" TargetMode="External"/><Relationship Id="rId3" Type="http://schemas.openxmlformats.org/officeDocument/2006/relationships/hyperlink" Target="https://mentor.ieee.org/802.11/dcn/17/11-17-1816-00-AANI-aani-conference-call-minutes-11-20-2017.docx" TargetMode="External"/><Relationship Id="rId7" Type="http://schemas.openxmlformats.org/officeDocument/2006/relationships/hyperlink" Target="https://mentor.ieee.org/802.11/dcn/17/11-17-1888-01-AANI-aani-conference-call-minutes-12-18-2017.docx" TargetMode="External"/><Relationship Id="rId2" Type="http://schemas.openxmlformats.org/officeDocument/2006/relationships/hyperlink" Target="https://mentor.ieee.org/802.11/dcn/17/11-17-1729-02-AANI-minutes-aani-sc-november-2017.docx" TargetMode="External"/><Relationship Id="rId1" Type="http://schemas.openxmlformats.org/officeDocument/2006/relationships/slideLayout" Target="../slideLayouts/slideLayout2.xml"/><Relationship Id="rId6" Type="http://schemas.openxmlformats.org/officeDocument/2006/relationships/hyperlink" Target="https://mentor.ieee.org/802.11/dcn/17/11-17-1872-00-AANI-aani-conference-call-minutes-12-11-2017.docx" TargetMode="External"/><Relationship Id="rId5" Type="http://schemas.openxmlformats.org/officeDocument/2006/relationships/hyperlink" Target="https://mentor.ieee.org/802.11/dcn/17/11-17-1838-00-AANI-aani-conference-call-minutes-12-04-2017.docx" TargetMode="External"/><Relationship Id="rId4" Type="http://schemas.openxmlformats.org/officeDocument/2006/relationships/hyperlink" Target="https://mentor.ieee.org/802.11/dcn/17/11-17-1827-00-AANI-aani-conference-call-minutes-11-27-2017.docx"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13" Type="http://schemas.openxmlformats.org/officeDocument/2006/relationships/hyperlink" Target="https://mentor.ieee.org/802.11/dcn/17/11-17-0903-00-0000-liaison-statement-from-3gpp-tsg-sa-on-wlan-integration.doc"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12" Type="http://schemas.openxmlformats.org/officeDocument/2006/relationships/hyperlink" Target="https://mentor.ieee.org/802.11/dcn/17/11-17-0444-00-0000-liaison-from-3gpp-ran-on-radio-level-integration.do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7/11-17-0315-00-0000-liaison-statement-from-3gpp-ran2-on-estimated-wlan-throughput.doc" TargetMode="External"/><Relationship Id="rId5" Type="http://schemas.openxmlformats.org/officeDocument/2006/relationships/hyperlink" Target="https://mentor.ieee.org/802.11/dcn/16/11-16-1510-02-AANI-reply-to-liaison-from-3gpp-ran2-on-estimated-throughput-11-16-1384.docx" TargetMode="External"/><Relationship Id="rId10" Type="http://schemas.openxmlformats.org/officeDocument/2006/relationships/hyperlink" Target="https://mentor.ieee.org/802.11/dcn/17/11-17-1750-03-AANI-draft-ls-from-802-11-to-ieee-ieee-5g-on-the-ieee-5g-roadmap-wp.docx"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1744-03-AANI-draft-reply-ls-from-802-11-to-ngmn-ls-on-e2e-architectural-framework.docx" TargetMode="External"/><Relationship Id="rId14" Type="http://schemas.openxmlformats.org/officeDocument/2006/relationships/hyperlink" Target="https://mentor.ieee.org/802.11/dcn/17/11-17-1569-00-0000-liaison-statement-from-ngmn-on-e2e-architecture.do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2018-01-15</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a:t>January 2018</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1822906950"/>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163" name="Document" r:id="rId4" imgW="8267030" imgH="2839341" progId="Word.Document.8">
                  <p:embed/>
                </p:oleObj>
              </mc:Choice>
              <mc:Fallback>
                <p:oleObj name="Document" r:id="rId4" imgW="8267030" imgH="283934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2"/>
            <a:ext cx="10361084" cy="428624"/>
          </a:xfrm>
        </p:spPr>
        <p:txBody>
          <a:bodyPr/>
          <a:lstStyle/>
          <a:p>
            <a:r>
              <a:rPr lang="en-US" altLang="en-US" dirty="0"/>
              <a:t>AANI SC Background, cont. </a:t>
            </a:r>
          </a:p>
        </p:txBody>
      </p:sp>
      <p:sp>
        <p:nvSpPr>
          <p:cNvPr id="20483" name="Content Placeholder 2"/>
          <p:cNvSpPr>
            <a:spLocks noGrp="1"/>
          </p:cNvSpPr>
          <p:nvPr>
            <p:ph idx="1"/>
          </p:nvPr>
        </p:nvSpPr>
        <p:spPr>
          <a:xfrm>
            <a:off x="914401" y="1114426"/>
            <a:ext cx="10361084" cy="5360988"/>
          </a:xfrm>
        </p:spPr>
        <p:txBody>
          <a:bodyPr/>
          <a:lstStyle/>
          <a:p>
            <a:r>
              <a:rPr lang="en-US" sz="2000" dirty="0"/>
              <a:t>During the 802.11 WG meeting of 5-10 November in Orlando, Florida, USA a motion was passed declaring:</a:t>
            </a:r>
          </a:p>
          <a:p>
            <a:pPr lvl="0">
              <a:buFont typeface="Arial" panose="020B0604020202020204" pitchFamily="34" charset="0"/>
              <a:buChar char="•"/>
            </a:pPr>
            <a:r>
              <a:rPr lang="en-US" sz="2000" dirty="0"/>
              <a:t>Invite AANI to prepare draft documents meeting the 31 Jan 2018 requirements  for submission of  11 to ITU-R Working Party 5D as an IMT-2020 5G RIT and</a:t>
            </a:r>
          </a:p>
          <a:p>
            <a:pPr lvl="0">
              <a:buFont typeface="Arial" panose="020B0604020202020204" pitchFamily="34" charset="0"/>
              <a:buChar char="•"/>
            </a:pPr>
            <a:r>
              <a:rPr lang="en-US" sz="2000" dirty="0"/>
              <a:t>Bring the documents for consideration and approval at the January IEEE 802.11 interim meeting.</a:t>
            </a:r>
          </a:p>
          <a:p>
            <a:endParaRPr lang="en-US" sz="2000" dirty="0"/>
          </a:p>
          <a:p>
            <a:r>
              <a:rPr lang="en-US" sz="2000" dirty="0"/>
              <a:t>The 802.11 AANI SC has begun work to provide the requested documents for 802.11.</a:t>
            </a:r>
          </a:p>
          <a:p>
            <a:endParaRPr lang="en-US" sz="2000" dirty="0"/>
          </a:p>
          <a:p>
            <a:r>
              <a:rPr lang="en-US" sz="2000" dirty="0"/>
              <a:t>To address this motion the AANI SC will need to:</a:t>
            </a:r>
          </a:p>
          <a:p>
            <a:pPr>
              <a:buFont typeface="Arial" panose="020B0604020202020204" pitchFamily="34" charset="0"/>
              <a:buChar char="•"/>
            </a:pPr>
            <a:r>
              <a:rPr lang="en-US" sz="2000" dirty="0"/>
              <a:t>Generate draft documents which are approved by 802.11 and 802 EC prior to the ITU submission deadline (16:00 UTC 24 January 2018).</a:t>
            </a:r>
          </a:p>
          <a:p>
            <a:pPr>
              <a:buFont typeface="Arial" panose="020B0604020202020204" pitchFamily="34" charset="0"/>
              <a:buChar char="•"/>
            </a:pPr>
            <a:r>
              <a:rPr lang="en-US" sz="2000" dirty="0"/>
              <a:t>Therefore EC approval should be obtained 23 January – which should be possible. Assuming 802.11 approval 19 January at the closing WG plenary  </a:t>
            </a:r>
          </a:p>
          <a:p>
            <a:pPr>
              <a:buFont typeface="Arial" panose="020B0604020202020204" pitchFamily="34" charset="0"/>
              <a:buChar char="•"/>
            </a:pPr>
            <a:endParaRPr lang="en-US" altLang="en-US" sz="20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891717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dirty="0"/>
              <a:t>AANI open 3GPP SA related activity</a:t>
            </a:r>
          </a:p>
        </p:txBody>
      </p:sp>
      <p:sp>
        <p:nvSpPr>
          <p:cNvPr id="3" name="Content Placeholder 2"/>
          <p:cNvSpPr>
            <a:spLocks noGrp="1"/>
          </p:cNvSpPr>
          <p:nvPr>
            <p:ph idx="1"/>
          </p:nvPr>
        </p:nvSpPr>
        <p:spPr>
          <a:xfrm>
            <a:off x="914401" y="1524000"/>
            <a:ext cx="10361084" cy="4751294"/>
          </a:xfrm>
        </p:spPr>
        <p:txBody>
          <a:bodyPr/>
          <a:lstStyle/>
          <a:p>
            <a:r>
              <a:rPr lang="en-US" dirty="0"/>
              <a:t>Incoming LS from </a:t>
            </a:r>
            <a:r>
              <a:rPr lang="en-US" altLang="en-US" dirty="0"/>
              <a:t>3GPP SA TSG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b="0" dirty="0"/>
              <a:t>Sent by 3GPP SA in reply to our LS </a:t>
            </a:r>
            <a:r>
              <a:rPr lang="en-US" altLang="en-US" b="0" dirty="0"/>
              <a:t>(</a:t>
            </a:r>
            <a:r>
              <a:rPr lang="en-US" altLang="en-US" b="0" dirty="0">
                <a:hlinkClick r:id="rId3"/>
              </a:rPr>
              <a:t>11-16/1574r3</a:t>
            </a:r>
            <a:r>
              <a:rPr lang="en-US" altLang="en-US" b="0" dirty="0"/>
              <a:t>) to 3GPP SA (5/17):</a:t>
            </a:r>
          </a:p>
          <a:p>
            <a:r>
              <a:rPr lang="en-US" altLang="en-US" b="0" dirty="0"/>
              <a:t>“</a:t>
            </a:r>
            <a:r>
              <a:rPr lang="en-US" b="0" dirty="0"/>
              <a:t>IEEE 802.11 Working Group Liaison Statement Requesting </a:t>
            </a:r>
            <a:r>
              <a:rPr lang="en-GB" b="0" dirty="0"/>
              <a:t>status and technical information on WLAN integration in 3GPP NextGen System.”</a:t>
            </a:r>
            <a:endParaRPr lang="en-US" altLang="en-US" b="0" dirty="0"/>
          </a:p>
          <a:p>
            <a:r>
              <a:rPr lang="en-US" dirty="0"/>
              <a:t> </a:t>
            </a:r>
          </a:p>
          <a:p>
            <a:r>
              <a:rPr lang="en-US" dirty="0"/>
              <a:t>Contribution regarding the ongoing 3GPP work:</a:t>
            </a:r>
          </a:p>
          <a:p>
            <a:pPr>
              <a:buFont typeface="Arial" panose="020B0604020202020204" pitchFamily="34" charset="0"/>
              <a:buChar char="•"/>
            </a:pPr>
            <a:r>
              <a:rPr lang="en-US" dirty="0"/>
              <a:t>11-17/1064r0 – “Overview of 3GPP SA Next Generation System Documents</a:t>
            </a:r>
            <a:br>
              <a:rPr lang="en-US" dirty="0"/>
            </a:br>
            <a:r>
              <a:rPr lang="en-US" dirty="0"/>
              <a:t>Reviewed the 3GPP SA Documents provided in the reply LS</a:t>
            </a:r>
          </a:p>
          <a:p>
            <a:pPr>
              <a:buFont typeface="Arial" panose="020B0604020202020204" pitchFamily="34" charset="0"/>
              <a:buChar char="•"/>
            </a:pPr>
            <a:r>
              <a:rPr lang="en-US" dirty="0"/>
              <a:t>No additional contributions have been provided</a:t>
            </a:r>
          </a:p>
          <a:p>
            <a:pPr>
              <a:buFont typeface="Arial" panose="020B0604020202020204" pitchFamily="34" charset="0"/>
              <a:buChar char="•"/>
            </a:pPr>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Incoming LSs</a:t>
            </a:r>
          </a:p>
        </p:txBody>
      </p:sp>
      <p:sp>
        <p:nvSpPr>
          <p:cNvPr id="3" name="Content Placeholder 2"/>
          <p:cNvSpPr>
            <a:spLocks noGrp="1"/>
          </p:cNvSpPr>
          <p:nvPr>
            <p:ph idx="1"/>
          </p:nvPr>
        </p:nvSpPr>
        <p:spPr/>
        <p:txBody>
          <a:bodyPr/>
          <a:lstStyle/>
          <a:p>
            <a:r>
              <a:rPr lang="en-US" dirty="0"/>
              <a:t>??? – if any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599813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sz="2400" dirty="0"/>
              <a:t>Discussion on: 802.11 IMT-2020 RIT Proposal Contributions</a:t>
            </a:r>
          </a:p>
        </p:txBody>
      </p:sp>
      <p:sp>
        <p:nvSpPr>
          <p:cNvPr id="3" name="Content Placeholder 2"/>
          <p:cNvSpPr>
            <a:spLocks noGrp="1"/>
          </p:cNvSpPr>
          <p:nvPr>
            <p:ph idx="1"/>
          </p:nvPr>
        </p:nvSpPr>
        <p:spPr>
          <a:xfrm>
            <a:off x="228600" y="1066800"/>
            <a:ext cx="11734800" cy="5329238"/>
          </a:xfrm>
        </p:spPr>
        <p:txBody>
          <a:bodyPr/>
          <a:lstStyle/>
          <a:p>
            <a:pPr marL="857250" lvl="1" indent="-457200">
              <a:buFont typeface="+mj-lt"/>
              <a:buAutoNum type="arabicPeriod"/>
              <a:defRPr/>
            </a:pPr>
            <a:r>
              <a:rPr lang="en-US" sz="1800" dirty="0">
                <a:hlinkClick r:id="rId2"/>
              </a:rPr>
              <a:t>11-17/1844r0 </a:t>
            </a:r>
            <a:r>
              <a:rPr lang="en-US" sz="1800" dirty="0"/>
              <a:t>–IMT-2020 Contribution Content - Roger Marks (EthAirNet Associates)</a:t>
            </a:r>
          </a:p>
          <a:p>
            <a:pPr marL="857250" lvl="1" indent="-457200">
              <a:buFont typeface="+mj-lt"/>
              <a:buAutoNum type="arabicPeriod"/>
              <a:defRPr/>
            </a:pPr>
            <a:r>
              <a:rPr lang="en-US" sz="1800" dirty="0">
                <a:hlinkClick r:id="rId3"/>
              </a:rPr>
              <a:t>11-17/1869r0</a:t>
            </a:r>
            <a:r>
              <a:rPr lang="en-US" sz="1800" dirty="0"/>
              <a:t> - Input to ITU-R submission, Sigurd Schelstraete (Quantenna) </a:t>
            </a:r>
          </a:p>
          <a:p>
            <a:pPr marL="857250" lvl="1" indent="-457200">
              <a:buFont typeface="+mj-lt"/>
              <a:buAutoNum type="arabicPeriod"/>
            </a:pPr>
            <a:r>
              <a:rPr lang="en-US" sz="1800" dirty="0">
                <a:hlinkClick r:id="rId4"/>
              </a:rPr>
              <a:t>11-17/1812r0</a:t>
            </a:r>
            <a:r>
              <a:rPr lang="en-US" sz="1800" dirty="0"/>
              <a:t> - RIT Description – Characteristic Template – Rakesh Taori (Phazr)</a:t>
            </a:r>
          </a:p>
          <a:p>
            <a:pPr marL="857250" lvl="1" indent="-457200">
              <a:buFont typeface="+mj-lt"/>
              <a:buAutoNum type="arabicPeriod"/>
            </a:pPr>
            <a:r>
              <a:rPr lang="en-US" sz="1800" dirty="0">
                <a:hlinkClick r:id="rId5"/>
              </a:rPr>
              <a:t>11-17/1813r0</a:t>
            </a:r>
            <a:r>
              <a:rPr lang="en-US" sz="1800" dirty="0"/>
              <a:t> - RIT Description – Compliance Template – Rakesh Taori (Phazr)</a:t>
            </a:r>
          </a:p>
          <a:p>
            <a:pPr marL="857250" lvl="1" indent="-457200">
              <a:buFont typeface="+mj-lt"/>
              <a:buAutoNum type="arabicPeriod"/>
              <a:defRPr/>
            </a:pPr>
            <a:r>
              <a:rPr lang="en-US" altLang="en-US" sz="1800" dirty="0">
                <a:hlinkClick r:id="rId6"/>
              </a:rPr>
              <a:t>11-17/1820r1</a:t>
            </a:r>
            <a:r>
              <a:rPr lang="en-US" altLang="en-US" sz="1800" dirty="0"/>
              <a:t> - </a:t>
            </a:r>
            <a:r>
              <a:rPr lang="en-US" sz="1800" dirty="0"/>
              <a:t>IMT-2020 Usage Scenarios, Test Environments and Evaluation Configurations – Roger Marks (EthAirNet Associates)</a:t>
            </a:r>
          </a:p>
          <a:p>
            <a:pPr marL="857250" lvl="1" indent="-457200">
              <a:buFont typeface="+mj-lt"/>
              <a:buAutoNum type="arabicPeriod"/>
              <a:defRPr/>
            </a:pPr>
            <a:r>
              <a:rPr lang="en-US" altLang="en-US" sz="1800" dirty="0">
                <a:hlinkClick r:id="rId7"/>
              </a:rPr>
              <a:t>11-17/1823r0</a:t>
            </a:r>
            <a:r>
              <a:rPr lang="en-US" altLang="en-US" sz="1800" dirty="0"/>
              <a:t> - </a:t>
            </a:r>
            <a:r>
              <a:rPr lang="en-US" sz="1800" dirty="0"/>
              <a:t>IMT-2020 Requirements and Thoughts on Submissions </a:t>
            </a:r>
            <a:r>
              <a:rPr lang="en-US" sz="1800" dirty="0">
                <a:hlinkClick r:id="rId8"/>
              </a:rPr>
              <a:t>–</a:t>
            </a:r>
            <a:r>
              <a:rPr lang="en-US" sz="1800" dirty="0"/>
              <a:t> Rakesh Taori (Phazr)</a:t>
            </a:r>
          </a:p>
          <a:p>
            <a:pPr marL="857250" lvl="1" indent="-457200">
              <a:buFont typeface="+mj-lt"/>
              <a:buAutoNum type="arabicPeriod"/>
              <a:defRPr/>
            </a:pPr>
            <a:r>
              <a:rPr lang="en-US" sz="1800" dirty="0">
                <a:hlinkClick r:id="rId8"/>
              </a:rPr>
              <a:t>11-17/1814r0</a:t>
            </a:r>
            <a:r>
              <a:rPr lang="en-US" sz="1800" dirty="0"/>
              <a:t> - Preparation for IMT-2020 (5G) Candidate Submission– Rakesh Taori (Phazr)</a:t>
            </a:r>
          </a:p>
          <a:p>
            <a:pPr marL="857250" lvl="1" indent="-457200">
              <a:buFont typeface="+mj-lt"/>
              <a:buAutoNum type="arabicPeriod"/>
              <a:defRPr/>
            </a:pPr>
            <a:r>
              <a:rPr lang="en-US" sz="1800" dirty="0">
                <a:hlinkClick r:id="rId9"/>
              </a:rPr>
              <a:t>11-17/1821r0</a:t>
            </a:r>
            <a:r>
              <a:rPr lang="en-US" sz="1800" dirty="0"/>
              <a:t> - IMT-2020 Requirements Deep Dive - Part 1 – Mobility - Rakesh Taori (PHAZR)</a:t>
            </a:r>
          </a:p>
          <a:p>
            <a:pPr marL="857250" lvl="1" indent="-457200">
              <a:buFont typeface="+mj-lt"/>
              <a:buAutoNum type="arabicPeriod"/>
              <a:defRPr/>
            </a:pPr>
            <a:r>
              <a:rPr lang="en-US" sz="1800" dirty="0">
                <a:hlinkClick r:id="rId10"/>
              </a:rPr>
              <a:t>11-17/1836r1</a:t>
            </a:r>
            <a:r>
              <a:rPr lang="en-US" sz="1800" dirty="0"/>
              <a:t> - Draft for ITU-R Submission - Rakesh Taori (PHAZR)</a:t>
            </a:r>
          </a:p>
          <a:p>
            <a:pPr marL="857250" lvl="1" indent="-457200">
              <a:buFont typeface="+mj-lt"/>
              <a:buAutoNum type="arabicPeriod"/>
              <a:defRPr/>
            </a:pPr>
            <a:r>
              <a:rPr lang="en-US" sz="1800" dirty="0">
                <a:hlinkClick r:id="rId11"/>
              </a:rPr>
              <a:t>11-17/1885r0</a:t>
            </a:r>
            <a:r>
              <a:rPr lang="en-US" sz="1800" dirty="0"/>
              <a:t> - Preparing for IMT-2020 Submission - Rakesh Taori (PHAZR)</a:t>
            </a:r>
          </a:p>
          <a:p>
            <a:pPr marL="857250" lvl="1" indent="-457200">
              <a:buFont typeface="+mj-lt"/>
              <a:buAutoNum type="arabicPeriod"/>
              <a:defRPr/>
            </a:pPr>
            <a:r>
              <a:rPr lang="en-US" sz="1800" dirty="0">
                <a:hlinkClick r:id="rId12"/>
              </a:rPr>
              <a:t>11-17/1886r0</a:t>
            </a:r>
            <a:r>
              <a:rPr lang="en-US" sz="1800" dirty="0"/>
              <a:t> - 5G RIT Submission to ITU-R - Rakesh Taori (PHAZR)</a:t>
            </a:r>
          </a:p>
          <a:p>
            <a:pPr marL="857250" lvl="1" indent="-457200">
              <a:buFont typeface="+mj-lt"/>
              <a:buAutoNum type="arabicPeriod"/>
              <a:defRPr/>
            </a:pPr>
            <a:r>
              <a:rPr lang="en-US" sz="1800" dirty="0">
                <a:hlinkClick r:id="rId13"/>
              </a:rPr>
              <a:t>11-17/1889r0</a:t>
            </a:r>
            <a:r>
              <a:rPr lang="en-US" sz="1800" dirty="0"/>
              <a:t> – Skeleton for a Candidate IMT-2020 RIT based on IEEE 802.11 – Joseph Levy (InterDigital)</a:t>
            </a:r>
          </a:p>
          <a:p>
            <a:pPr marL="857250" lvl="1" indent="-457200">
              <a:buFont typeface="+mj-lt"/>
              <a:buAutoNum type="arabicPeriod"/>
              <a:defRPr/>
            </a:pPr>
            <a:r>
              <a:rPr lang="en-US" sz="1800" dirty="0">
                <a:hlinkClick r:id="rId14"/>
              </a:rPr>
              <a:t>11-17/1889r1</a:t>
            </a:r>
            <a:r>
              <a:rPr lang="en-US" sz="1800" dirty="0"/>
              <a:t> – Skeleton for a Candidate IMT-2020 RIT based on IEEE 802.11 Rakesh Taori (</a:t>
            </a:r>
            <a:r>
              <a:rPr lang="en-US" sz="1800" dirty="0" err="1"/>
              <a:t>Phazr</a:t>
            </a:r>
            <a:r>
              <a:rPr lang="en-US" sz="1800" dirty="0"/>
              <a:t> Inc.)</a:t>
            </a:r>
          </a:p>
          <a:p>
            <a:pPr marL="857250" lvl="1" indent="-457200">
              <a:buFont typeface="+mj-lt"/>
              <a:buAutoNum type="arabicPeriod"/>
              <a:defRPr/>
            </a:pPr>
            <a:endParaRPr lang="en-US" sz="1600" dirty="0"/>
          </a:p>
          <a:p>
            <a:pPr marL="0" indent="0"/>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1410110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sz="2400" dirty="0"/>
              <a:t>Discussion on: 802.11 IMT-2020 RIT Proposal E-mails </a:t>
            </a:r>
          </a:p>
        </p:txBody>
      </p:sp>
      <p:sp>
        <p:nvSpPr>
          <p:cNvPr id="3" name="Content Placeholder 2"/>
          <p:cNvSpPr>
            <a:spLocks noGrp="1"/>
          </p:cNvSpPr>
          <p:nvPr>
            <p:ph idx="1"/>
          </p:nvPr>
        </p:nvSpPr>
        <p:spPr>
          <a:xfrm>
            <a:off x="76200" y="1146176"/>
            <a:ext cx="12115800" cy="5329238"/>
          </a:xfrm>
        </p:spPr>
        <p:txBody>
          <a:bodyPr/>
          <a:lstStyle/>
          <a:p>
            <a:pPr marL="0" indent="0"/>
            <a:r>
              <a:rPr lang="en-US" dirty="0"/>
              <a:t>Discussion E-mails </a:t>
            </a:r>
            <a:r>
              <a:rPr lang="en-US" sz="1800" dirty="0"/>
              <a:t>(</a:t>
            </a:r>
            <a:r>
              <a:rPr lang="en-US" sz="1800" dirty="0">
                <a:hlinkClick r:id="rId2"/>
              </a:rPr>
              <a:t>http://www.ieee802.org/11/email/stds-802-11-aani/</a:t>
            </a:r>
            <a:r>
              <a:rPr lang="en-US" sz="1800" dirty="0"/>
              <a:t>) </a:t>
            </a:r>
          </a:p>
          <a:p>
            <a:pPr marL="0" indent="0"/>
            <a:endParaRPr lang="en-US" sz="1800" dirty="0"/>
          </a:p>
          <a:p>
            <a:r>
              <a:rPr lang="en-US" sz="2000" dirty="0">
                <a:hlinkClick r:id="rId3"/>
              </a:rPr>
              <a:t>[STDS-802-11-AANI] Submissions to ITU-R WP5D - New information</a:t>
            </a:r>
            <a:r>
              <a:rPr lang="en-US" sz="2000" dirty="0"/>
              <a:t> – Rakesh Taori</a:t>
            </a:r>
          </a:p>
          <a:p>
            <a:r>
              <a:rPr lang="en-US" sz="2000" dirty="0">
                <a:hlinkClick r:id="rId4"/>
              </a:rPr>
              <a:t>Re: [STDS-802-11-AANI] Teleconference 27 November 2017 Follow up</a:t>
            </a:r>
            <a:r>
              <a:rPr lang="en-US" sz="2000" dirty="0"/>
              <a:t> - Rakesh Taori</a:t>
            </a:r>
          </a:p>
          <a:p>
            <a:r>
              <a:rPr lang="en-US" sz="2000" dirty="0">
                <a:hlinkClick r:id="rId5"/>
              </a:rPr>
              <a:t>Re: [STDS-802-11-AANI] Teleconference 27 November 2017 Follow up</a:t>
            </a:r>
            <a:r>
              <a:rPr lang="en-US" sz="2000" dirty="0"/>
              <a:t> - Sigurd Schelstraete</a:t>
            </a:r>
          </a:p>
          <a:p>
            <a:r>
              <a:rPr lang="en-US" sz="2000" dirty="0">
                <a:hlinkClick r:id="rId6"/>
              </a:rPr>
              <a:t>[STDS-802-11-AANI] Teleconference 27 November 2017 Follow up</a:t>
            </a:r>
            <a:r>
              <a:rPr lang="en-US" sz="2000" dirty="0"/>
              <a:t> - Levy, Joseph</a:t>
            </a:r>
          </a:p>
          <a:p>
            <a:r>
              <a:rPr lang="en-US" sz="2000" dirty="0">
                <a:hlinkClick r:id="rId7"/>
              </a:rPr>
              <a:t>Re: [STDS-802-11-AANI] Follow up of 802.11 AANI SC Teleconference 20-11-17</a:t>
            </a:r>
            <a:r>
              <a:rPr lang="en-US" sz="2000" dirty="0"/>
              <a:t> - Levy, Joseph</a:t>
            </a:r>
          </a:p>
          <a:p>
            <a:r>
              <a:rPr lang="en-US" sz="2000" dirty="0">
                <a:hlinkClick r:id="rId8"/>
              </a:rPr>
              <a:t>Re: [STDS-802-11-AANI] Follow up of 802.11 AANI SC Teleconference 20-11-17</a:t>
            </a:r>
            <a:r>
              <a:rPr lang="en-US" sz="2000" dirty="0"/>
              <a:t> - Rakesh Taori</a:t>
            </a:r>
          </a:p>
          <a:p>
            <a:r>
              <a:rPr lang="en-US" sz="2000" dirty="0">
                <a:hlinkClick r:id="rId9"/>
              </a:rPr>
              <a:t>Re: [STDS-802-11-AANI] Follow up of 802.11 AANI SC Teleconference 20-11-17</a:t>
            </a:r>
            <a:r>
              <a:rPr lang="en-US" sz="2000" dirty="0"/>
              <a:t> - Levy, Joseph</a:t>
            </a:r>
          </a:p>
          <a:p>
            <a:r>
              <a:rPr lang="en-US" sz="2000" dirty="0">
                <a:hlinkClick r:id="rId10"/>
              </a:rPr>
              <a:t>[STDS-802-11-AANI] Follow up of 802.11 AANI SC Teleconference 20-11-17</a:t>
            </a:r>
            <a:r>
              <a:rPr lang="en-US" sz="2000" dirty="0"/>
              <a:t> - Levy, Joseph</a:t>
            </a:r>
          </a:p>
          <a:p>
            <a:r>
              <a:rPr lang="en-US" sz="1800" dirty="0">
                <a:hlinkClick r:id="rId11"/>
              </a:rPr>
              <a:t>Re: [STDS-802-11-AANI] Discussion/planning for generating an IEEE 802.11 RIT Proposal for IMT-2020</a:t>
            </a:r>
            <a:r>
              <a:rPr lang="en-US" sz="1800" dirty="0"/>
              <a:t> - Rakesh Taori</a:t>
            </a:r>
          </a:p>
          <a:p>
            <a:r>
              <a:rPr lang="en-US" sz="1800" dirty="0">
                <a:hlinkClick r:id="rId12"/>
              </a:rPr>
              <a:t>Re: [STDS-802-11-AANI] Discussion/planning for generating an IEEE 802.11 RIT Proposal for IMT-2020</a:t>
            </a:r>
            <a:r>
              <a:rPr lang="en-US" sz="1800" dirty="0"/>
              <a:t> </a:t>
            </a:r>
            <a:r>
              <a:rPr lang="en-US" sz="1800" b="1" dirty="0"/>
              <a:t> - Levy, Joseph</a:t>
            </a:r>
          </a:p>
          <a:p>
            <a:r>
              <a:rPr lang="en-US" sz="1800" dirty="0">
                <a:hlinkClick r:id="rId13"/>
              </a:rPr>
              <a:t>Re: [STDS-802-11-AANI] Discussion/planning for generating an IEEE 802.11 RIT Proposal for IMT-2020</a:t>
            </a:r>
            <a:r>
              <a:rPr lang="en-US" sz="1800" dirty="0"/>
              <a:t> </a:t>
            </a:r>
            <a:r>
              <a:rPr lang="en-US" sz="1800" b="1" dirty="0"/>
              <a:t>- Levy, Joseph</a:t>
            </a:r>
          </a:p>
          <a:p>
            <a:r>
              <a:rPr lang="en-US" sz="1800" dirty="0">
                <a:hlinkClick r:id="rId14"/>
              </a:rPr>
              <a:t>[STDS-802-11-AANI] Discussion/planning for generating an IEEE 802.11 RIT Proposal for IMT-2020</a:t>
            </a:r>
            <a:r>
              <a:rPr lang="en-US" sz="1800" dirty="0"/>
              <a:t> </a:t>
            </a:r>
            <a:r>
              <a:rPr lang="en-US" sz="1800" b="1" dirty="0"/>
              <a:t> - Levy, Joseph</a:t>
            </a:r>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12904887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773072"/>
          </a:xfrm>
        </p:spPr>
        <p:txBody>
          <a:bodyPr/>
          <a:lstStyle/>
          <a:p>
            <a:r>
              <a:rPr lang="en-US" dirty="0"/>
              <a:t>Proposed Way Forward </a:t>
            </a:r>
            <a:br>
              <a:rPr lang="en-US" dirty="0"/>
            </a:br>
            <a:r>
              <a:rPr lang="en-US" sz="2800" dirty="0"/>
              <a:t>(based on discussions, not agreed</a:t>
            </a:r>
            <a:r>
              <a:rPr lang="en-US" altLang="en-US" sz="2800" dirty="0"/>
              <a:t>)</a:t>
            </a:r>
            <a:endParaRPr lang="en-US" dirty="0"/>
          </a:p>
        </p:txBody>
      </p:sp>
      <p:sp>
        <p:nvSpPr>
          <p:cNvPr id="3" name="Content Placeholder 2"/>
          <p:cNvSpPr>
            <a:spLocks noGrp="1"/>
          </p:cNvSpPr>
          <p:nvPr>
            <p:ph idx="1"/>
          </p:nvPr>
        </p:nvSpPr>
        <p:spPr>
          <a:xfrm>
            <a:off x="760943" y="1652674"/>
            <a:ext cx="10667999" cy="4653004"/>
          </a:xfrm>
        </p:spPr>
        <p:txBody>
          <a:bodyPr/>
          <a:lstStyle/>
          <a:p>
            <a:pPr>
              <a:buFont typeface="Arial" panose="020B0604020202020204" pitchFamily="34" charset="0"/>
              <a:buChar char="•"/>
            </a:pPr>
            <a:r>
              <a:rPr lang="en-US" sz="2800" dirty="0"/>
              <a:t>Prepare a contribution for WP5D that meets WP5D format requirements. A skeleton proposal text document, which contains an informational power point document providing an overview of what 802.11 is planning on proposing (below).</a:t>
            </a:r>
          </a:p>
          <a:p>
            <a:pPr>
              <a:buFont typeface="Arial" panose="020B0604020202020204" pitchFamily="34" charset="0"/>
              <a:buChar char="•"/>
            </a:pPr>
            <a:r>
              <a:rPr lang="en-US" sz="2800" dirty="0"/>
              <a:t>Prepare an informational power point providing an overview of the 802.11 proposal plan, to be approved at the January meeting and included in the skeleton document (above). Including: </a:t>
            </a:r>
          </a:p>
          <a:p>
            <a:pPr marL="857250" lvl="1" indent="-342900">
              <a:buFont typeface="+mj-lt"/>
              <a:buAutoNum type="arabicPeriod"/>
            </a:pPr>
            <a:r>
              <a:rPr lang="en-US" dirty="0"/>
              <a:t>IEEE 802’s intent to submit a 5G (S)RIT proposal</a:t>
            </a:r>
          </a:p>
          <a:p>
            <a:pPr marL="857250" lvl="1" indent="-342900">
              <a:buFont typeface="+mj-lt"/>
              <a:buAutoNum type="arabicPeriod"/>
            </a:pPr>
            <a:r>
              <a:rPr lang="en-US" dirty="0"/>
              <a:t>An overview of the how the proposal works</a:t>
            </a:r>
          </a:p>
          <a:p>
            <a:pPr marL="857250" lvl="1" indent="-342900">
              <a:buFont typeface="+mj-lt"/>
              <a:buAutoNum type="arabicPeriod"/>
            </a:pPr>
            <a:r>
              <a:rPr lang="en-US" dirty="0"/>
              <a:t>Configurations, for each of the 5 test environments, for which the proposal will be tested</a:t>
            </a:r>
          </a:p>
          <a:p>
            <a:pPr marL="857250" lvl="1" indent="-342900">
              <a:buFont typeface="+mj-lt"/>
              <a:buAutoNum type="arabicPeriod"/>
            </a:pPr>
            <a:r>
              <a:rPr lang="en-US" dirty="0"/>
              <a:t>Some high-level Analysis on how the proposal will meet the IMT-2020 requirements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22320907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61999"/>
          </a:xfrm>
        </p:spPr>
        <p:txBody>
          <a:bodyPr/>
          <a:lstStyle/>
          <a:p>
            <a:r>
              <a:rPr lang="en-US" dirty="0"/>
              <a:t>Status of the 802.11 IMT-2020 Proposal Draft</a:t>
            </a:r>
          </a:p>
        </p:txBody>
      </p:sp>
      <p:sp>
        <p:nvSpPr>
          <p:cNvPr id="3" name="Content Placeholder 2"/>
          <p:cNvSpPr>
            <a:spLocks noGrp="1"/>
          </p:cNvSpPr>
          <p:nvPr>
            <p:ph idx="1"/>
          </p:nvPr>
        </p:nvSpPr>
        <p:spPr>
          <a:xfrm>
            <a:off x="914401" y="1527177"/>
            <a:ext cx="10361084" cy="4567238"/>
          </a:xfrm>
        </p:spPr>
        <p:txBody>
          <a:bodyPr/>
          <a:lstStyle/>
          <a:p>
            <a:r>
              <a:rPr lang="en-US" dirty="0"/>
              <a:t>The latest version of the document is</a:t>
            </a:r>
            <a:r>
              <a:rPr lang="en-US"/>
              <a:t>: </a:t>
            </a:r>
            <a:r>
              <a:rPr lang="en-US">
                <a:hlinkClick r:id="rId2"/>
              </a:rPr>
              <a:t>11-17/1889r2</a:t>
            </a:r>
            <a:r>
              <a:rPr lang="en-US"/>
              <a:t> </a:t>
            </a:r>
            <a:endParaRPr lang="en-US" dirty="0"/>
          </a:p>
          <a:p>
            <a:endParaRPr lang="en-US" dirty="0"/>
          </a:p>
          <a:p>
            <a:r>
              <a:rPr lang="en-US" dirty="0"/>
              <a:t>Review of the current document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28988770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0" indent="0">
              <a:spcBef>
                <a:spcPts val="200"/>
              </a:spcBef>
              <a:defRPr/>
            </a:pPr>
            <a:r>
              <a:rPr lang="en-US" altLang="en-US" sz="3200" dirty="0"/>
              <a:t>Monday – PM3</a:t>
            </a:r>
          </a:p>
          <a:p>
            <a:pPr>
              <a:spcBef>
                <a:spcPts val="200"/>
              </a:spcBef>
              <a:buFont typeface="+mj-lt"/>
              <a:buAutoNum type="arabicPeriod"/>
              <a:defRPr/>
            </a:pPr>
            <a:r>
              <a:rPr lang="en-US" altLang="en-US" sz="2800" dirty="0"/>
              <a:t>  Continue discussions on </a:t>
            </a:r>
            <a:r>
              <a:rPr lang="en-US" sz="2800" dirty="0"/>
              <a:t>802.11 IMT-2020 RIT Proposal</a:t>
            </a:r>
            <a:endParaRPr lang="en-US" altLang="en-US" sz="2800"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9749981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0" indent="0">
              <a:spcBef>
                <a:spcPts val="200"/>
              </a:spcBef>
              <a:defRPr/>
            </a:pPr>
            <a:r>
              <a:rPr lang="en-US" altLang="en-US" sz="3200" dirty="0"/>
              <a:t>Tuesday – PM1</a:t>
            </a:r>
          </a:p>
          <a:p>
            <a:pPr>
              <a:spcBef>
                <a:spcPts val="200"/>
              </a:spcBef>
              <a:buFont typeface="+mj-lt"/>
              <a:buAutoNum type="arabicPeriod"/>
              <a:defRPr/>
            </a:pPr>
            <a:r>
              <a:rPr lang="en-US" altLang="en-US" sz="2800" dirty="0"/>
              <a:t>  Continue discussions on </a:t>
            </a:r>
            <a:r>
              <a:rPr lang="en-US" sz="2800" dirty="0"/>
              <a:t>802.11 IMT-2020 RIT Proposal</a:t>
            </a:r>
            <a:endParaRPr lang="en-US" altLang="en-US" sz="2800"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6878144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0" indent="0">
              <a:spcBef>
                <a:spcPts val="200"/>
              </a:spcBef>
              <a:defRPr/>
            </a:pPr>
            <a:r>
              <a:rPr lang="en-US" altLang="en-US" sz="3200" dirty="0"/>
              <a:t>Tuesday – PM3</a:t>
            </a:r>
          </a:p>
          <a:p>
            <a:pPr>
              <a:spcBef>
                <a:spcPts val="200"/>
              </a:spcBef>
              <a:buFont typeface="+mj-lt"/>
              <a:buAutoNum type="arabicPeriod"/>
              <a:defRPr/>
            </a:pPr>
            <a:r>
              <a:rPr lang="en-US" altLang="en-US" sz="2800" dirty="0"/>
              <a:t>  Continue discussions on </a:t>
            </a:r>
            <a:r>
              <a:rPr lang="en-US" sz="2800" dirty="0"/>
              <a:t>802.11 IMT-2020 RIT Proposal</a:t>
            </a:r>
            <a:endParaRPr lang="en-US" altLang="en-US" sz="2800"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723233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January 2018</a:t>
            </a:r>
          </a:p>
          <a:p>
            <a:pPr algn="ctr"/>
            <a:r>
              <a:rPr lang="es-ES" dirty="0"/>
              <a:t>Hotel Irvine, Irvine, CA, USA</a:t>
            </a:r>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January 2018</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0" indent="0">
              <a:spcBef>
                <a:spcPts val="200"/>
              </a:spcBef>
              <a:defRPr/>
            </a:pPr>
            <a:r>
              <a:rPr lang="en-US" altLang="en-US" sz="3200" dirty="0"/>
              <a:t>Wednesday – PM2</a:t>
            </a:r>
          </a:p>
          <a:p>
            <a:pPr>
              <a:spcBef>
                <a:spcPts val="200"/>
              </a:spcBef>
              <a:buFont typeface="+mj-lt"/>
              <a:buAutoNum type="arabicPeriod"/>
              <a:defRPr/>
            </a:pPr>
            <a:r>
              <a:rPr lang="en-US" altLang="en-US" sz="2800" dirty="0"/>
              <a:t>  Continue discussions on </a:t>
            </a:r>
            <a:r>
              <a:rPr lang="en-US" sz="2800" dirty="0"/>
              <a:t>802.11 IMT-2020 RIT Proposal</a:t>
            </a:r>
            <a:endParaRPr lang="en-US" altLang="en-US" sz="2800"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15231732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0" indent="0">
              <a:defRPr/>
            </a:pPr>
            <a:r>
              <a:rPr lang="en-US" altLang="en-US" sz="2800" dirty="0"/>
              <a:t>Thursday – AM2</a:t>
            </a:r>
          </a:p>
          <a:p>
            <a:pPr>
              <a:spcBef>
                <a:spcPts val="200"/>
              </a:spcBef>
              <a:buFont typeface="+mj-lt"/>
              <a:buAutoNum type="arabicPeriod"/>
              <a:defRPr/>
            </a:pPr>
            <a:r>
              <a:rPr lang="en-US" altLang="en-US" dirty="0"/>
              <a:t>Continue discussions on </a:t>
            </a:r>
            <a:r>
              <a:rPr lang="en-US" dirty="0"/>
              <a:t>802.11 IMT-2020 RIT Proposal</a:t>
            </a:r>
            <a:endParaRPr lang="en-US" altLang="en-US" dirty="0"/>
          </a:p>
          <a:p>
            <a:pPr>
              <a:spcBef>
                <a:spcPts val="200"/>
              </a:spcBef>
              <a:buFont typeface="+mj-lt"/>
              <a:buAutoNum type="arabicPeriod"/>
              <a:defRPr/>
            </a:pPr>
            <a:r>
              <a:rPr lang="en-US" dirty="0"/>
              <a:t>Discussion on: IEEE 802 network enhancements for the next decade Industry Connections Activity</a:t>
            </a:r>
          </a:p>
          <a:p>
            <a:pPr>
              <a:spcBef>
                <a:spcPts val="200"/>
              </a:spcBef>
              <a:buFont typeface="+mj-lt"/>
              <a:buAutoNum type="arabicPeriod"/>
              <a:defRPr/>
            </a:pPr>
            <a:r>
              <a:rPr lang="en-US" altLang="en-US" dirty="0"/>
              <a:t>Future Sessions Planning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712088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Status/Background:  IEEE 802 network enhancements for the next decade Industry Connections Activity</a:t>
            </a:r>
          </a:p>
        </p:txBody>
      </p:sp>
      <p:sp>
        <p:nvSpPr>
          <p:cNvPr id="3" name="Content Placeholder 2"/>
          <p:cNvSpPr>
            <a:spLocks noGrp="1"/>
          </p:cNvSpPr>
          <p:nvPr>
            <p:ph idx="1"/>
          </p:nvPr>
        </p:nvSpPr>
        <p:spPr>
          <a:xfrm>
            <a:off x="621242" y="1731348"/>
            <a:ext cx="11049000" cy="4669451"/>
          </a:xfrm>
        </p:spPr>
        <p:txBody>
          <a:bodyPr/>
          <a:lstStyle/>
          <a:p>
            <a:pPr>
              <a:buFont typeface="Arial" panose="020B0604020202020204" pitchFamily="34" charset="0"/>
              <a:buChar char="•"/>
            </a:pPr>
            <a:r>
              <a:rPr lang="en-US" b="0" dirty="0"/>
              <a:t>IEEE 802 NEND ICA met on Tuesday, 11 July 19:00 to 21:00.  ~ 150 attendees </a:t>
            </a:r>
          </a:p>
          <a:p>
            <a:pPr>
              <a:buFont typeface="Arial" panose="020B0604020202020204" pitchFamily="34" charset="0"/>
              <a:buChar char="•"/>
            </a:pPr>
            <a:r>
              <a:rPr lang="en-US" b="0" dirty="0"/>
              <a:t>The session was Chaired by Glenn Parsons (802.1 Chair).</a:t>
            </a:r>
          </a:p>
          <a:p>
            <a:pPr>
              <a:buFont typeface="Arial" panose="020B0604020202020204" pitchFamily="34" charset="0"/>
              <a:buChar char="•"/>
            </a:pPr>
            <a:r>
              <a:rPr lang="en-US" b="0" dirty="0"/>
              <a:t>The Agenda document/updated by the Chair </a:t>
            </a:r>
            <a:r>
              <a:rPr lang="en-US" b="0" dirty="0">
                <a:hlinkClick r:id="rId2"/>
              </a:rPr>
              <a:t>1-17/0001r1</a:t>
            </a:r>
            <a:r>
              <a:rPr lang="en-US" b="0" dirty="0"/>
              <a:t> (Note: All NEND ICA documents can/will be found on: </a:t>
            </a:r>
            <a:r>
              <a:rPr lang="en-US" b="0" dirty="0">
                <a:hlinkClick r:id="rId3"/>
              </a:rPr>
              <a:t>mentor.ieee.org/802.1</a:t>
            </a:r>
            <a:r>
              <a:rPr lang="en-US" b="0" dirty="0"/>
              <a:t>)</a:t>
            </a:r>
          </a:p>
          <a:p>
            <a:pPr>
              <a:buFont typeface="Arial" panose="020B0604020202020204" pitchFamily="34" charset="0"/>
              <a:buChar char="•"/>
            </a:pPr>
            <a:r>
              <a:rPr lang="en-US" b="0" dirty="0"/>
              <a:t>High level summary of the Meeting:</a:t>
            </a:r>
          </a:p>
          <a:p>
            <a:pPr lvl="1">
              <a:buFont typeface="Arial" panose="020B0604020202020204" pitchFamily="34" charset="0"/>
              <a:buChar char="•"/>
            </a:pPr>
            <a:r>
              <a:rPr lang="en-US" dirty="0"/>
              <a:t>The background and history leading to the NEND IC were reviewed by Chair</a:t>
            </a:r>
          </a:p>
          <a:p>
            <a:pPr lvl="1">
              <a:buFont typeface="Arial" panose="020B0604020202020204" pitchFamily="34" charset="0"/>
              <a:buChar char="•"/>
            </a:pPr>
            <a:r>
              <a:rPr lang="en-US" dirty="0"/>
              <a:t>The attendees introduced themselves and provided some comments on their areas of interest and/or their desired outcome for the IC activity. </a:t>
            </a:r>
          </a:p>
          <a:p>
            <a:pPr lvl="1">
              <a:buFont typeface="Arial" panose="020B0604020202020204" pitchFamily="34" charset="0"/>
              <a:buChar char="•"/>
            </a:pPr>
            <a:r>
              <a:rPr lang="en-US" dirty="0"/>
              <a:t>Many attendees indicated an interested in Industrial Networking/ Manufacturing  Networking  </a:t>
            </a:r>
          </a:p>
          <a:p>
            <a:pPr lvl="1">
              <a:buFont typeface="Arial" panose="020B0604020202020204" pitchFamily="34" charset="0"/>
              <a:buChar char="•"/>
            </a:pPr>
            <a:r>
              <a:rPr lang="en-US" dirty="0"/>
              <a:t>Two contributions were presented: </a:t>
            </a:r>
          </a:p>
          <a:p>
            <a:pPr marL="914400" lvl="1" indent="-457200">
              <a:buFont typeface="+mj-lt"/>
              <a:buAutoNum type="arabicPeriod"/>
            </a:pPr>
            <a:r>
              <a:rPr lang="en-US" dirty="0"/>
              <a:t>Layer 2 network virtualization, Max Riegel (Nokia), </a:t>
            </a:r>
            <a:r>
              <a:rPr lang="en-US" dirty="0">
                <a:hlinkClick r:id="rId4"/>
              </a:rPr>
              <a:t>1-17/0002r0</a:t>
            </a:r>
            <a:r>
              <a:rPr lang="en-US" dirty="0"/>
              <a:t> </a:t>
            </a:r>
          </a:p>
          <a:p>
            <a:pPr marL="914400" lvl="1" indent="-457200">
              <a:buFont typeface="+mj-lt"/>
              <a:buAutoNum type="arabicPeriod"/>
            </a:pPr>
            <a:r>
              <a:rPr lang="en-US" dirty="0"/>
              <a:t>Wireless Communications in the Manufacturing Fields, Satoko Itaya (NICT), </a:t>
            </a:r>
            <a:r>
              <a:rPr lang="en-US" dirty="0">
                <a:hlinkClick r:id="rId5"/>
              </a:rPr>
              <a:t>omniran-17/0054r1</a:t>
            </a: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0015156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Status/Background: IEEE 802 network enhancements for the next decade Industry Connections Activity</a:t>
            </a:r>
          </a:p>
        </p:txBody>
      </p:sp>
      <p:sp>
        <p:nvSpPr>
          <p:cNvPr id="3" name="Content Placeholder 2"/>
          <p:cNvSpPr>
            <a:spLocks noGrp="1"/>
          </p:cNvSpPr>
          <p:nvPr>
            <p:ph idx="1"/>
          </p:nvPr>
        </p:nvSpPr>
        <p:spPr>
          <a:xfrm>
            <a:off x="141919" y="1751014"/>
            <a:ext cx="12007645" cy="4343400"/>
          </a:xfrm>
        </p:spPr>
        <p:txBody>
          <a:bodyPr/>
          <a:lstStyle/>
          <a:p>
            <a:pPr>
              <a:buFont typeface="Arial" panose="020B0604020202020204" pitchFamily="34" charset="0"/>
              <a:buChar char="•"/>
            </a:pPr>
            <a:r>
              <a:rPr lang="en-US" b="0" dirty="0"/>
              <a:t>IEEE 802 NEND ICA will meet Tuesday November 7 19:30 to 21:30</a:t>
            </a:r>
          </a:p>
          <a:p>
            <a:pPr>
              <a:buFont typeface="Arial" panose="020B0604020202020204" pitchFamily="34" charset="0"/>
              <a:buChar char="•"/>
            </a:pPr>
            <a:r>
              <a:rPr lang="en-US" b="0" dirty="0"/>
              <a:t>There were no NEND ICA teleconferences since the last meeting. </a:t>
            </a:r>
          </a:p>
          <a:p>
            <a:pPr>
              <a:buFont typeface="Arial" panose="020B0604020202020204" pitchFamily="34" charset="0"/>
              <a:buChar char="•"/>
            </a:pPr>
            <a:r>
              <a:rPr lang="en-US" b="0" dirty="0"/>
              <a:t>Glenn Parsons is continuing to Chair this activity.</a:t>
            </a:r>
          </a:p>
          <a:p>
            <a:pPr>
              <a:buFont typeface="Arial" panose="020B0604020202020204" pitchFamily="34" charset="0"/>
              <a:buChar char="•"/>
            </a:pPr>
            <a:r>
              <a:rPr lang="en-US" b="0" dirty="0"/>
              <a:t>Glenn is seeking a Chair and technology/industry evangelists to move this work forward.</a:t>
            </a:r>
          </a:p>
          <a:p>
            <a:pPr>
              <a:buFont typeface="Arial" panose="020B0604020202020204" pitchFamily="34" charset="0"/>
              <a:buChar char="•"/>
            </a:pPr>
            <a:r>
              <a:rPr lang="en-US" b="0" dirty="0"/>
              <a:t>There is IEEE Staff support to aid in Industry outreach (established in offline discussions). </a:t>
            </a:r>
          </a:p>
          <a:p>
            <a:pPr>
              <a:buFont typeface="Arial" panose="020B0604020202020204" pitchFamily="34" charset="0"/>
              <a:buChar char="•"/>
            </a:pPr>
            <a:endParaRPr lang="en-US" sz="100" b="0" dirty="0"/>
          </a:p>
          <a:p>
            <a:pPr marL="0" indent="0"/>
            <a:r>
              <a:rPr lang="en-US" b="0" dirty="0"/>
              <a:t>Open Issues:</a:t>
            </a:r>
          </a:p>
          <a:p>
            <a:pPr marL="457200" indent="-457200">
              <a:buFont typeface="+mj-lt"/>
              <a:buAutoNum type="arabicPeriod"/>
            </a:pPr>
            <a:r>
              <a:rPr lang="en-US" dirty="0"/>
              <a:t>Do we, as 802.11, want to participate in this activity?</a:t>
            </a:r>
          </a:p>
          <a:p>
            <a:pPr marL="457200" indent="-457200">
              <a:buFont typeface="+mj-lt"/>
              <a:buAutoNum type="arabicPeriod"/>
            </a:pPr>
            <a:r>
              <a:rPr lang="en-US" dirty="0"/>
              <a:t>Do we, as 802.11, have particular Industry interest we should be proposing/working?</a:t>
            </a:r>
          </a:p>
          <a:p>
            <a:pPr marL="457200" indent="-457200">
              <a:buFont typeface="+mj-lt"/>
              <a:buAutoNum type="arabicPeriod"/>
            </a:pPr>
            <a:r>
              <a:rPr lang="en-US" dirty="0"/>
              <a:t>Is there interest in reports on the activity of the NEND ICA (should I report on this activity to 802.11 at AANI SC meetings or 802.11 WG Plenaries)? </a:t>
            </a:r>
          </a:p>
          <a:p>
            <a:pPr>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8700452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Discussion on 802.11 IMT-2020 Submission Next Steps</a:t>
            </a:r>
          </a:p>
        </p:txBody>
      </p:sp>
      <p:sp>
        <p:nvSpPr>
          <p:cNvPr id="3" name="Content Placeholder 2"/>
          <p:cNvSpPr>
            <a:spLocks noGrp="1"/>
          </p:cNvSpPr>
          <p:nvPr>
            <p:ph idx="1"/>
          </p:nvPr>
        </p:nvSpPr>
        <p:spPr>
          <a:xfrm>
            <a:off x="849842" y="1370807"/>
            <a:ext cx="11113558" cy="4952999"/>
          </a:xfrm>
        </p:spPr>
        <p:txBody>
          <a:bodyPr/>
          <a:lstStyle/>
          <a:p>
            <a:r>
              <a:rPr lang="en-US" sz="3600" dirty="0"/>
              <a:t>What are the next steps? </a:t>
            </a:r>
          </a:p>
          <a:p>
            <a:pPr marL="571500" indent="-571500">
              <a:buFont typeface="Arial" panose="020B0604020202020204" pitchFamily="34" charset="0"/>
              <a:buChar char="•"/>
            </a:pPr>
            <a:r>
              <a:rPr lang="en-US" sz="3600" dirty="0"/>
              <a:t>???</a:t>
            </a:r>
            <a:endParaRPr lang="en-US" sz="2000" dirty="0"/>
          </a:p>
          <a:p>
            <a:endParaRPr lang="en-US" sz="3600" dirty="0"/>
          </a:p>
          <a:p>
            <a:r>
              <a:rPr lang="en-US" sz="3600" dirty="0"/>
              <a:t>Additional meetings:</a:t>
            </a:r>
          </a:p>
          <a:p>
            <a:pPr marL="571500" indent="-571500">
              <a:buFont typeface="Arial" panose="020B0604020202020204" pitchFamily="34" charset="0"/>
              <a:buChar char="•"/>
            </a:pPr>
            <a:r>
              <a:rPr lang="en-US" sz="3600" dirty="0"/>
              <a:t>~Weekly teleconferences?</a:t>
            </a:r>
          </a:p>
          <a:p>
            <a:pPr marL="571500" indent="-571500">
              <a:buFont typeface="Arial" panose="020B0604020202020204" pitchFamily="34" charset="0"/>
              <a:buChar char="•"/>
            </a:pPr>
            <a:r>
              <a:rPr lang="en-US" sz="3600" dirty="0"/>
              <a:t>Additional meeting sessions for the March meeting?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4381266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361084" cy="5256214"/>
          </a:xfrm>
        </p:spPr>
        <p:txBody>
          <a:bodyPr/>
          <a:lstStyle/>
          <a:p>
            <a:r>
              <a:rPr lang="en-US" altLang="en-US" dirty="0"/>
              <a:t>Teleconference: </a:t>
            </a:r>
          </a:p>
          <a:p>
            <a:r>
              <a:rPr lang="en-US" altLang="en-US" sz="2000" dirty="0"/>
              <a:t>	~Weekly? </a:t>
            </a:r>
            <a:r>
              <a:rPr lang="en-US" altLang="en-US" dirty="0"/>
              <a:t>802.11 IMT-2020 Submission</a:t>
            </a:r>
          </a:p>
          <a:p>
            <a:r>
              <a:rPr lang="en-US" altLang="en-US" dirty="0"/>
              <a:t>4-9 March 2018 F2F, </a:t>
            </a:r>
            <a:r>
              <a:rPr lang="en-GB" dirty="0"/>
              <a:t>Hyatt Regency O'Hare, Rosemont, Illinois, USA:</a:t>
            </a:r>
          </a:p>
          <a:p>
            <a:r>
              <a:rPr lang="en-US" altLang="en-US" dirty="0"/>
              <a:t>Topics for discussion/contribution:</a:t>
            </a:r>
          </a:p>
          <a:p>
            <a:pPr marL="1314450" lvl="2" indent="-457200">
              <a:buFont typeface="+mj-lt"/>
              <a:buAutoNum type="arabicPeriod"/>
            </a:pPr>
            <a:r>
              <a:rPr lang="en-US" altLang="en-US" dirty="0"/>
              <a:t>802.11 IMT-2020 Submission</a:t>
            </a:r>
          </a:p>
          <a:p>
            <a:pPr marL="1314450" lvl="2" indent="-457200">
              <a:buFont typeface="+mj-lt"/>
              <a:buAutoNum type="arabicPeriod"/>
            </a:pPr>
            <a:r>
              <a:rPr lang="en-US" altLang="en-US" dirty="0"/>
              <a:t>3GPP Interworking</a:t>
            </a:r>
          </a:p>
          <a:p>
            <a:pPr marL="1314450" lvl="2" indent="-457200">
              <a:buFont typeface="+mj-lt"/>
              <a:buAutoNum type="arabicPeriod"/>
            </a:pPr>
            <a:r>
              <a:rPr lang="en-US" altLang="en-US" dirty="0"/>
              <a:t>NEND IC activity</a:t>
            </a:r>
          </a:p>
          <a:p>
            <a:pPr lvl="1"/>
            <a:r>
              <a:rPr lang="en-US" altLang="en-US" dirty="0"/>
              <a:t>Goal – ???</a:t>
            </a:r>
          </a:p>
          <a:p>
            <a:pPr lvl="1"/>
            <a:r>
              <a:rPr lang="en-US" altLang="en-US" dirty="0"/>
              <a:t>Meeting time requested: 2 sessions - Monday PM1, and Thursday AM2 – TBC</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January 2018</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914401" y="1751014"/>
            <a:ext cx="10361084" cy="4113213"/>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during a 802.11 F2F meeting counts towards 802.11 voting rights</a:t>
            </a:r>
          </a:p>
          <a:p>
            <a:pPr lvl="1" eaLnBrk="1" hangingPunct="1"/>
            <a:r>
              <a:rPr lang="en-US" altLang="en-US" sz="2400" dirty="0"/>
              <a:t>All technical motions must pass by a 75% majority</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914401" y="1219200"/>
            <a:ext cx="10361084" cy="5256214"/>
          </a:xfrm>
        </p:spPr>
        <p:txBody>
          <a:bodyPr/>
          <a:lstStyle/>
          <a:p>
            <a:pPr marL="0" indent="0">
              <a:spcBef>
                <a:spcPts val="200"/>
              </a:spcBef>
              <a:defRPr/>
            </a:pPr>
            <a:r>
              <a:rPr lang="en-US" altLang="en-US" sz="1800" dirty="0"/>
              <a:t>Monday – PM1 </a:t>
            </a:r>
          </a:p>
          <a:p>
            <a:pPr marL="457200" indent="-457200">
              <a:spcBef>
                <a:spcPts val="200"/>
              </a:spcBef>
              <a:buFont typeface="Times New Roman" panose="02020603050405020304" pitchFamily="18" charset="0"/>
              <a:buAutoNum type="arabicPeriod"/>
              <a:defRPr/>
            </a:pPr>
            <a:r>
              <a:rPr lang="en-US" altLang="en-US" sz="1600" dirty="0"/>
              <a:t>Call for Secretary</a:t>
            </a:r>
          </a:p>
          <a:p>
            <a:pPr marL="457200" indent="-457200">
              <a:spcBef>
                <a:spcPts val="200"/>
              </a:spcBef>
              <a:buFont typeface="Times New Roman" panose="02020603050405020304" pitchFamily="18" charset="0"/>
              <a:buAutoNum type="arabicPeriod"/>
              <a:defRPr/>
            </a:pPr>
            <a:r>
              <a:rPr lang="en-US" altLang="en-US" sz="1600" dirty="0"/>
              <a:t>Administrative: Reminders, Rules, Guidelines, Resources,  Participation, Approval of Minutes, Announcements</a:t>
            </a:r>
          </a:p>
          <a:p>
            <a:pPr marL="457200" indent="-457200">
              <a:spcBef>
                <a:spcPts val="200"/>
              </a:spcBef>
              <a:buFont typeface="Times New Roman" panose="02020603050405020304" pitchFamily="18" charset="0"/>
              <a:buAutoNum type="arabicPeriod"/>
              <a:defRPr/>
            </a:pPr>
            <a:r>
              <a:rPr lang="en-US" altLang="en-US" sz="1600" dirty="0"/>
              <a:t>Background/Status</a:t>
            </a:r>
          </a:p>
          <a:p>
            <a:pPr marL="457200" indent="-457200">
              <a:spcBef>
                <a:spcPts val="200"/>
              </a:spcBef>
              <a:buFont typeface="Times New Roman" panose="02020603050405020304" pitchFamily="18" charset="0"/>
              <a:buAutoNum type="arabicPeriod"/>
              <a:defRPr/>
            </a:pPr>
            <a:r>
              <a:rPr lang="en-US" sz="1600" dirty="0"/>
              <a:t>Incoming LS (if any)</a:t>
            </a:r>
          </a:p>
          <a:p>
            <a:pPr marL="457200" indent="-457200">
              <a:spcBef>
                <a:spcPts val="200"/>
              </a:spcBef>
              <a:buFont typeface="Times New Roman" panose="02020603050405020304" pitchFamily="18" charset="0"/>
              <a:buAutoNum type="arabicPeriod"/>
              <a:defRPr/>
            </a:pPr>
            <a:r>
              <a:rPr lang="en-US" sz="1600" dirty="0"/>
              <a:t>802.11 IMT-2020 RIT Proposal </a:t>
            </a:r>
          </a:p>
          <a:p>
            <a:pPr marL="0" indent="0">
              <a:spcBef>
                <a:spcPts val="200"/>
              </a:spcBef>
              <a:defRPr/>
            </a:pPr>
            <a:r>
              <a:rPr lang="en-US" altLang="en-US" sz="1800" dirty="0"/>
              <a:t>Monday – PM3</a:t>
            </a:r>
          </a:p>
          <a:p>
            <a:pPr>
              <a:spcBef>
                <a:spcPts val="200"/>
              </a:spcBef>
              <a:buFont typeface="+mj-lt"/>
              <a:buAutoNum type="arabicPeriod"/>
              <a:defRPr/>
            </a:pPr>
            <a:r>
              <a:rPr lang="en-US" altLang="en-US" sz="1600" dirty="0"/>
              <a:t>  Continue discussions on </a:t>
            </a:r>
            <a:r>
              <a:rPr lang="en-US" sz="1600" dirty="0"/>
              <a:t>802.11 IMT-2020 RIT Proposal</a:t>
            </a:r>
            <a:endParaRPr lang="en-US" altLang="en-US" sz="1600" dirty="0"/>
          </a:p>
          <a:p>
            <a:pPr marL="0" indent="0">
              <a:spcBef>
                <a:spcPts val="200"/>
              </a:spcBef>
              <a:defRPr/>
            </a:pPr>
            <a:r>
              <a:rPr lang="en-US" altLang="en-US" sz="1800" dirty="0"/>
              <a:t>Tuesday – PM1</a:t>
            </a:r>
          </a:p>
          <a:p>
            <a:pPr>
              <a:spcBef>
                <a:spcPts val="200"/>
              </a:spcBef>
              <a:buFont typeface="+mj-lt"/>
              <a:buAutoNum type="arabicPeriod"/>
              <a:defRPr/>
            </a:pPr>
            <a:r>
              <a:rPr lang="en-US" altLang="en-US" sz="1800" dirty="0"/>
              <a:t>  </a:t>
            </a:r>
            <a:r>
              <a:rPr lang="en-US" altLang="en-US" sz="1600" dirty="0"/>
              <a:t>Continue discussions on </a:t>
            </a:r>
            <a:r>
              <a:rPr lang="en-US" sz="1600" dirty="0"/>
              <a:t>802.11 IMT-2020 RIT Proposal</a:t>
            </a:r>
            <a:endParaRPr lang="en-US" altLang="en-US" sz="1800" dirty="0"/>
          </a:p>
          <a:p>
            <a:pPr marL="0" indent="0">
              <a:spcBef>
                <a:spcPts val="200"/>
              </a:spcBef>
              <a:defRPr/>
            </a:pPr>
            <a:r>
              <a:rPr lang="en-US" altLang="en-US" sz="1800" dirty="0"/>
              <a:t>Tuesday – PM3</a:t>
            </a:r>
          </a:p>
          <a:p>
            <a:pPr>
              <a:spcBef>
                <a:spcPts val="200"/>
              </a:spcBef>
              <a:buFont typeface="+mj-lt"/>
              <a:buAutoNum type="arabicPeriod"/>
              <a:defRPr/>
            </a:pPr>
            <a:r>
              <a:rPr lang="en-US" altLang="en-US" sz="1800" dirty="0"/>
              <a:t> </a:t>
            </a:r>
            <a:r>
              <a:rPr lang="en-US" altLang="en-US" sz="1600" dirty="0"/>
              <a:t>Continue discussions on </a:t>
            </a:r>
            <a:r>
              <a:rPr lang="en-US" sz="1600" dirty="0"/>
              <a:t>802.11 IMT-2020 RIT Proposal</a:t>
            </a:r>
            <a:endParaRPr lang="en-US" altLang="en-US" sz="1800" dirty="0"/>
          </a:p>
          <a:p>
            <a:pPr marL="0" indent="0">
              <a:spcBef>
                <a:spcPts val="200"/>
              </a:spcBef>
              <a:defRPr/>
            </a:pPr>
            <a:r>
              <a:rPr lang="en-US" altLang="en-US" sz="1800" dirty="0"/>
              <a:t>Wednesday – PM2</a:t>
            </a:r>
          </a:p>
          <a:p>
            <a:pPr>
              <a:spcBef>
                <a:spcPts val="200"/>
              </a:spcBef>
              <a:buFont typeface="+mj-lt"/>
              <a:buAutoNum type="arabicPeriod"/>
              <a:defRPr/>
            </a:pPr>
            <a:r>
              <a:rPr lang="en-US" altLang="en-US" sz="1800" dirty="0"/>
              <a:t> </a:t>
            </a:r>
            <a:r>
              <a:rPr lang="en-US" altLang="en-US" sz="1600" dirty="0"/>
              <a:t>Continue discussions on </a:t>
            </a:r>
            <a:r>
              <a:rPr lang="en-US" sz="1600" dirty="0"/>
              <a:t>802.11 IMT-2020 RIT Proposal</a:t>
            </a:r>
            <a:endParaRPr lang="en-US" altLang="en-US" sz="1800" dirty="0"/>
          </a:p>
          <a:p>
            <a:pPr marL="0" indent="0">
              <a:spcBef>
                <a:spcPts val="200"/>
              </a:spcBef>
              <a:defRPr/>
            </a:pPr>
            <a:r>
              <a:rPr lang="en-US" altLang="en-US" sz="1800" dirty="0"/>
              <a:t>Thursday – AM2</a:t>
            </a:r>
          </a:p>
          <a:p>
            <a:pPr>
              <a:spcBef>
                <a:spcPts val="200"/>
              </a:spcBef>
              <a:buFont typeface="+mj-lt"/>
              <a:buAutoNum type="arabicPeriod"/>
              <a:defRPr/>
            </a:pPr>
            <a:r>
              <a:rPr lang="en-US" altLang="en-US" sz="1600" dirty="0"/>
              <a:t>Continue discussions on </a:t>
            </a:r>
            <a:r>
              <a:rPr lang="en-US" sz="1600" dirty="0"/>
              <a:t>802.11 IMT-2020 RIT Proposal</a:t>
            </a:r>
            <a:endParaRPr lang="en-US" altLang="en-US" sz="1600" dirty="0"/>
          </a:p>
          <a:p>
            <a:pPr>
              <a:spcBef>
                <a:spcPts val="200"/>
              </a:spcBef>
              <a:buFont typeface="+mj-lt"/>
              <a:buAutoNum type="arabicPeriod"/>
              <a:defRPr/>
            </a:pPr>
            <a:r>
              <a:rPr lang="en-US" sz="1600" dirty="0"/>
              <a:t>Discussion on: IEEE 802 network enhancements for the next decade Industry Connections Activity</a:t>
            </a:r>
          </a:p>
          <a:p>
            <a:pPr>
              <a:spcBef>
                <a:spcPts val="200"/>
              </a:spcBef>
              <a:buFont typeface="+mj-lt"/>
              <a:buAutoNum type="arabicPeriod"/>
              <a:defRPr/>
            </a:pPr>
            <a:r>
              <a:rPr lang="en-US" altLang="en-US" sz="16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endParaRPr lang="en-US" b="1" dirty="0">
              <a:solidFill>
                <a:schemeClr val="accent6"/>
              </a:solidFill>
            </a:endParaRPr>
          </a:p>
          <a:p>
            <a:pPr algn="ctr">
              <a:defRPr/>
            </a:pPr>
            <a:r>
              <a:rPr lang="en-US" b="1" dirty="0">
                <a:solidFill>
                  <a:schemeClr val="accent6"/>
                </a:solidFill>
              </a:rPr>
              <a:t>March 2015</a:t>
            </a:r>
          </a:p>
          <a:p>
            <a:pPr algn="ctr">
              <a:defRPr/>
            </a:pPr>
            <a:r>
              <a:rPr lang="en-US" b="1" dirty="0">
                <a:solidFill>
                  <a:schemeClr val="accent6"/>
                </a:solidFill>
              </a:rPr>
              <a:t>IEEE-SA Standards Board Patent Committee</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a:t>January 2018</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4799013"/>
          </a:xfrm>
        </p:spPr>
        <p:txBody>
          <a:bodyPr/>
          <a:lstStyle/>
          <a:p>
            <a:r>
              <a:rPr lang="en-US" altLang="en-US" dirty="0"/>
              <a:t>Minutes from the November F2F Meeting in Orlando,  USA:</a:t>
            </a:r>
            <a:br>
              <a:rPr lang="en-US" altLang="en-US" dirty="0"/>
            </a:br>
            <a:r>
              <a:rPr lang="en-US" altLang="en-US" dirty="0">
                <a:hlinkClick r:id="rId2"/>
              </a:rPr>
              <a:t>11-17/1729r2</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a:t>
            </a:r>
          </a:p>
          <a:p>
            <a:r>
              <a:rPr lang="en-US" altLang="en-US" sz="2000" dirty="0"/>
              <a:t>Minutes from the teleconferences held since the Orlando F2F meeting:</a:t>
            </a:r>
          </a:p>
          <a:p>
            <a:r>
              <a:rPr lang="en-US" altLang="en-US" sz="2000" dirty="0"/>
              <a:t>	</a:t>
            </a:r>
            <a:r>
              <a:rPr lang="en-US" altLang="en-US" sz="2000" dirty="0">
                <a:hlinkClick r:id="rId3"/>
              </a:rPr>
              <a:t>11-17/1816r0</a:t>
            </a:r>
            <a:r>
              <a:rPr lang="en-US" altLang="en-US" sz="2000" dirty="0"/>
              <a:t> AANI SC conference call  minutes, 11-20-2017 – Comments?, Objections?</a:t>
            </a:r>
          </a:p>
          <a:p>
            <a:r>
              <a:rPr lang="en-US" altLang="en-US" sz="2000" dirty="0"/>
              <a:t>	</a:t>
            </a:r>
            <a:r>
              <a:rPr lang="en-US" altLang="en-US" sz="2000" dirty="0">
                <a:hlinkClick r:id="rId4"/>
              </a:rPr>
              <a:t>11-17/1827r0</a:t>
            </a:r>
            <a:r>
              <a:rPr lang="en-US" altLang="en-US" sz="2000" dirty="0"/>
              <a:t> AANI SC conference call  minutes, 11-27-2017 – Comments?, Objections?</a:t>
            </a:r>
          </a:p>
          <a:p>
            <a:r>
              <a:rPr lang="en-US" altLang="en-US" sz="2000" dirty="0"/>
              <a:t>	</a:t>
            </a:r>
            <a:r>
              <a:rPr lang="en-US" altLang="en-US" sz="2000" dirty="0">
                <a:hlinkClick r:id="rId5"/>
              </a:rPr>
              <a:t>11-17/1838r0</a:t>
            </a:r>
            <a:r>
              <a:rPr lang="en-US" altLang="en-US" sz="2000" dirty="0"/>
              <a:t> AANI SC conference call  minutes, 12-04-2017 – Comments?, Objections?</a:t>
            </a:r>
          </a:p>
          <a:p>
            <a:r>
              <a:rPr lang="en-US" altLang="en-US" sz="2000" dirty="0"/>
              <a:t>	</a:t>
            </a:r>
            <a:r>
              <a:rPr lang="en-US" altLang="en-US" sz="2000" dirty="0">
                <a:hlinkClick r:id="rId6"/>
              </a:rPr>
              <a:t>11-17/1872r0</a:t>
            </a:r>
            <a:r>
              <a:rPr lang="en-US" altLang="en-US" sz="2000" dirty="0"/>
              <a:t> AANI SC conference call  minutes, 12-11-2017 – Comments?, Objections?</a:t>
            </a:r>
          </a:p>
          <a:p>
            <a:r>
              <a:rPr lang="en-US" altLang="en-US" sz="2000" dirty="0"/>
              <a:t>	</a:t>
            </a:r>
            <a:r>
              <a:rPr lang="en-US" altLang="en-US" sz="2000" dirty="0">
                <a:hlinkClick r:id="rId7"/>
              </a:rPr>
              <a:t>11-17/1888r1</a:t>
            </a:r>
            <a:r>
              <a:rPr lang="en-US" altLang="en-US" sz="2000" dirty="0"/>
              <a:t>  AANI SC conference call  minutes, 12-18-2017 – Comments?, Objections?</a:t>
            </a:r>
          </a:p>
          <a:p>
            <a:r>
              <a:rPr lang="en-US" altLang="en-US" sz="2000" dirty="0"/>
              <a:t>	</a:t>
            </a:r>
            <a:r>
              <a:rPr lang="en-US" altLang="en-US" sz="2000" dirty="0">
                <a:hlinkClick r:id="rId8"/>
              </a:rPr>
              <a:t>11-18/0102r1</a:t>
            </a:r>
            <a:r>
              <a:rPr lang="en-US" altLang="en-US" sz="2000" dirty="0"/>
              <a:t>  AANI SC conference call  minutes, 01-08-2018 – Comments?, Objections?</a:t>
            </a:r>
          </a:p>
          <a:p>
            <a:pPr marL="800100" lvl="1" indent="-342900">
              <a:buFont typeface="Arial" panose="020B0604020202020204" pitchFamily="34" charset="0"/>
              <a:buChar char="•"/>
            </a:pPr>
            <a:endParaRPr lang="en-US" altLang="en-US" dirty="0"/>
          </a:p>
          <a:p>
            <a:endParaRPr lang="en-US" altLang="en-US" sz="2000" dirty="0"/>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2"/>
            <a:ext cx="10361084" cy="428624"/>
          </a:xfrm>
        </p:spPr>
        <p:txBody>
          <a:bodyPr/>
          <a:lstStyle/>
          <a:p>
            <a:r>
              <a:rPr lang="en-US" altLang="en-US" dirty="0"/>
              <a:t>AANI SC Background</a:t>
            </a:r>
          </a:p>
        </p:txBody>
      </p:sp>
      <p:sp>
        <p:nvSpPr>
          <p:cNvPr id="20483" name="Content Placeholder 2"/>
          <p:cNvSpPr>
            <a:spLocks noGrp="1"/>
          </p:cNvSpPr>
          <p:nvPr>
            <p:ph idx="1"/>
          </p:nvPr>
        </p:nvSpPr>
        <p:spPr>
          <a:xfrm>
            <a:off x="914401" y="1114426"/>
            <a:ext cx="10361084" cy="5360988"/>
          </a:xfrm>
        </p:spPr>
        <p:txBody>
          <a:bodyPr/>
          <a:lstStyle/>
          <a:p>
            <a:r>
              <a:rPr lang="en-US" altLang="en-US" sz="2000" dirty="0"/>
              <a:t>At the July 802 Plenary 802.11 passed a motion forming the AANI SC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9"/>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10"/>
              </a:rPr>
              <a:t>11-17/1750r3</a:t>
            </a:r>
            <a:r>
              <a:rPr lang="en-US" altLang="en-US" sz="2000" dirty="0"/>
              <a:t>) to IEEE 5G (11/17)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1"/>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2"/>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3"/>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4"/>
              </a:rPr>
              <a:t>11-17/1569r0</a:t>
            </a:r>
            <a:r>
              <a:rPr lang="en-US" altLang="en-US" sz="2000" dirty="0"/>
              <a:t>) (10/17)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0068178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9039</TotalTime>
  <Words>2381</Words>
  <Application>Microsoft Office PowerPoint</Application>
  <PresentationFormat>Widescreen</PresentationFormat>
  <Paragraphs>333</Paragraphs>
  <Slides>26</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4" baseType="lpstr">
      <vt:lpstr>Arial Unicode MS</vt:lpstr>
      <vt:lpstr>MS Gothic</vt:lpstr>
      <vt:lpstr>Arial</vt:lpstr>
      <vt:lpstr>Helvetica</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AANI SC Background</vt:lpstr>
      <vt:lpstr>AANI SC Background, cont. </vt:lpstr>
      <vt:lpstr>AANI open 3GPP SA related activity</vt:lpstr>
      <vt:lpstr>Incoming LSs</vt:lpstr>
      <vt:lpstr>Discussion on: 802.11 IMT-2020 RIT Proposal Contributions</vt:lpstr>
      <vt:lpstr>Discussion on: 802.11 IMT-2020 RIT Proposal E-mails </vt:lpstr>
      <vt:lpstr>Proposed Way Forward  (based on discussions, not agreed)</vt:lpstr>
      <vt:lpstr>Status of the 802.11 IMT-2020 Proposal Draft</vt:lpstr>
      <vt:lpstr>Agenda</vt:lpstr>
      <vt:lpstr>Agenda</vt:lpstr>
      <vt:lpstr>Agenda</vt:lpstr>
      <vt:lpstr>Agenda</vt:lpstr>
      <vt:lpstr>Agenda</vt:lpstr>
      <vt:lpstr>Status/Background:  IEEE 802 network enhancements for the next decade Industry Connections Activity</vt:lpstr>
      <vt:lpstr>Status/Background: IEEE 802 network enhancements for the next decade Industry Connections Activity</vt:lpstr>
      <vt:lpstr>Discussion on 802.11 IMT-2020 Submission Next Steps</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Levy, Joseph</dc:creator>
  <cp:lastModifiedBy>Levy, Joseph</cp:lastModifiedBy>
  <cp:revision>124</cp:revision>
  <cp:lastPrinted>1601-01-01T00:00:00Z</cp:lastPrinted>
  <dcterms:created xsi:type="dcterms:W3CDTF">2017-06-02T20:57:23Z</dcterms:created>
  <dcterms:modified xsi:type="dcterms:W3CDTF">2018-01-15T18:01:42Z</dcterms:modified>
</cp:coreProperties>
</file>