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5" r:id="rId4"/>
    <p:sldId id="266" r:id="rId5"/>
    <p:sldId id="267" r:id="rId6"/>
    <p:sldId id="268" r:id="rId7"/>
    <p:sldId id="280" r:id="rId8"/>
    <p:sldId id="270" r:id="rId9"/>
    <p:sldId id="272" r:id="rId10"/>
    <p:sldId id="275" r:id="rId11"/>
    <p:sldId id="311" r:id="rId12"/>
    <p:sldId id="285" r:id="rId13"/>
    <p:sldId id="312" r:id="rId14"/>
    <p:sldId id="306" r:id="rId15"/>
    <p:sldId id="313" r:id="rId16"/>
    <p:sldId id="314" r:id="rId17"/>
    <p:sldId id="315" r:id="rId18"/>
    <p:sldId id="316" r:id="rId19"/>
    <p:sldId id="305" r:id="rId20"/>
    <p:sldId id="290" r:id="rId21"/>
    <p:sldId id="291" r:id="rId22"/>
    <p:sldId id="309" r:id="rId23"/>
    <p:sldId id="274" r:id="rId24"/>
    <p:sldId id="2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57" d="100"/>
          <a:sy n="57" d="100"/>
        </p:scale>
        <p:origin x="72" y="14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12/11/2017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802.11-17/1867r0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7/11-17-1821-00-AANI-imt-2020-requirements-deep-dive-part-1-mobility.pptx" TargetMode="External"/><Relationship Id="rId3" Type="http://schemas.openxmlformats.org/officeDocument/2006/relationships/hyperlink" Target="https://mentor.ieee.org/802.11/dcn/17/11-17-1812-00-AANI-imt-2020-s-rit-description-template-characteristic-template.docx" TargetMode="External"/><Relationship Id="rId7" Type="http://schemas.openxmlformats.org/officeDocument/2006/relationships/hyperlink" Target="https://mentor.ieee.org/802.11/dcn/17/11-17-1814-00-AANI-preparation-for-imt-2020-5g-candidate-submission.pptx" TargetMode="External"/><Relationship Id="rId2" Type="http://schemas.openxmlformats.org/officeDocument/2006/relationships/hyperlink" Target="https://mentor.ieee.org/802.11/dcn/17/11-17-1844-00-AANI-imt-2020-contribution-cont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23-00-AANI-imt-2020-requirements-and-thoughts-on-submissions.pptx" TargetMode="External"/><Relationship Id="rId5" Type="http://schemas.openxmlformats.org/officeDocument/2006/relationships/hyperlink" Target="https://mentor.ieee.org/802.11/dcn/17/11-17-1820-01-AANI-imt-2020-usage-scenarios-test-environments-and-evaluation-configurations.pptx" TargetMode="External"/><Relationship Id="rId10" Type="http://schemas.openxmlformats.org/officeDocument/2006/relationships/hyperlink" Target="http://www.ieee802.org/11/email/stds-802-11-aani/" TargetMode="External"/><Relationship Id="rId4" Type="http://schemas.openxmlformats.org/officeDocument/2006/relationships/hyperlink" Target="https://mentor.ieee.org/802.11/dcn/17/11-17-1813-00-AANI-imt-2020-s-rit-description-template-compliance-template.docx" TargetMode="External"/><Relationship Id="rId9" Type="http://schemas.openxmlformats.org/officeDocument/2006/relationships/hyperlink" Target="https://mentor.ieee.org/802.11/dcn/17/11-17-1836-00-AANI-draft-for-itu-r-submission.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7/11-17-1816-00-AANI-aani-conference-call-minutes-11-20-2017.docx" TargetMode="External"/><Relationship Id="rId2" Type="http://schemas.openxmlformats.org/officeDocument/2006/relationships/hyperlink" Target="https://mentor.ieee.org/802.11/dcn/17/11-17-1729-02-AANI-minutes-aani-sc-november-2017.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1838-00-AANI-aani-conference-call-minutes-12-04-2017.docx" TargetMode="External"/><Relationship Id="rId4" Type="http://schemas.openxmlformats.org/officeDocument/2006/relationships/hyperlink" Target="https://mentor.ieee.org/802.11/dcn/17/11-17-1827-00-AANI-aani-conference-call-minutes-11-27-2017.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January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22906950"/>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59"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Incoming LSs</a:t>
            </a:r>
          </a:p>
        </p:txBody>
      </p:sp>
      <p:sp>
        <p:nvSpPr>
          <p:cNvPr id="3" name="Content Placeholder 2"/>
          <p:cNvSpPr>
            <a:spLocks noGrp="1"/>
          </p:cNvSpPr>
          <p:nvPr>
            <p:ph idx="1"/>
          </p:nvPr>
        </p:nvSpPr>
        <p:spPr/>
        <p:txBody>
          <a:bodyPr/>
          <a:lstStyle/>
          <a:p>
            <a:r>
              <a:rPr lang="en-US" dirty="0"/>
              <a:t>??? –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599813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IMT-2020 RIT Proposal Contributions and E-mails</a:t>
            </a:r>
            <a:endParaRPr lang="en-US" dirty="0"/>
          </a:p>
        </p:txBody>
      </p:sp>
      <p:sp>
        <p:nvSpPr>
          <p:cNvPr id="3" name="Content Placeholder 2"/>
          <p:cNvSpPr>
            <a:spLocks noGrp="1"/>
          </p:cNvSpPr>
          <p:nvPr>
            <p:ph idx="1"/>
          </p:nvPr>
        </p:nvSpPr>
        <p:spPr>
          <a:xfrm>
            <a:off x="457200" y="1600200"/>
            <a:ext cx="11277600" cy="4494215"/>
          </a:xfrm>
        </p:spPr>
        <p:txBody>
          <a:bodyPr/>
          <a:lstStyle/>
          <a:p>
            <a:pPr marL="457200" indent="-457200">
              <a:buFont typeface="+mj-lt"/>
              <a:buAutoNum type="arabicPeriod"/>
              <a:defRPr/>
            </a:pPr>
            <a:r>
              <a:rPr lang="en-US" sz="1800" dirty="0">
                <a:hlinkClick r:id="rId2"/>
              </a:rPr>
              <a:t>11-17/1844r0 </a:t>
            </a:r>
            <a:r>
              <a:rPr lang="en-US" sz="1800" dirty="0"/>
              <a:t>–IMT-2020 Contribution Content - Roger Marks (EthAirNet Associates)</a:t>
            </a:r>
          </a:p>
          <a:p>
            <a:pPr marL="457200" indent="-457200">
              <a:buFont typeface="+mj-lt"/>
              <a:buAutoNum type="arabicPeriod"/>
              <a:defRPr/>
            </a:pPr>
            <a:r>
              <a:rPr lang="en-US" sz="1800" dirty="0"/>
              <a:t>11-17/????r0 -   - Sigurd Schelstraete (Quantenna) – pending</a:t>
            </a:r>
          </a:p>
          <a:p>
            <a:pPr marL="457200" indent="-457200">
              <a:buFont typeface="+mj-lt"/>
              <a:buAutoNum type="arabicPeriod"/>
            </a:pPr>
            <a:r>
              <a:rPr lang="en-US" sz="1800" dirty="0">
                <a:hlinkClick r:id="rId3"/>
              </a:rPr>
              <a:t>11-17/1812r0</a:t>
            </a:r>
            <a:r>
              <a:rPr lang="en-US" sz="1800" dirty="0"/>
              <a:t> - RIT Description – Characteristic Template (which includes the Link Budget Templates) – Rakesh Taori (</a:t>
            </a:r>
            <a:r>
              <a:rPr lang="en-US" sz="1800" dirty="0" err="1"/>
              <a:t>Phazr</a:t>
            </a:r>
            <a:r>
              <a:rPr lang="en-US" sz="1800" dirty="0"/>
              <a:t>)</a:t>
            </a:r>
          </a:p>
          <a:p>
            <a:pPr marL="457200" indent="-457200">
              <a:buFont typeface="+mj-lt"/>
              <a:buAutoNum type="arabicPeriod"/>
            </a:pPr>
            <a:r>
              <a:rPr lang="en-US" sz="1800" dirty="0">
                <a:hlinkClick r:id="rId4"/>
              </a:rPr>
              <a:t>11-17/1813r0</a:t>
            </a:r>
            <a:r>
              <a:rPr lang="en-US" sz="1800" dirty="0"/>
              <a:t> - RIT Description – Compliance Template – Rakesh Taori (</a:t>
            </a:r>
            <a:r>
              <a:rPr lang="en-US" sz="1800" dirty="0" err="1"/>
              <a:t>Phazr</a:t>
            </a:r>
            <a:r>
              <a:rPr lang="en-US" sz="1800" dirty="0"/>
              <a:t>)</a:t>
            </a:r>
          </a:p>
          <a:p>
            <a:pPr marL="457200" indent="-457200">
              <a:buFont typeface="+mj-lt"/>
              <a:buAutoNum type="arabicPeriod"/>
              <a:defRPr/>
            </a:pPr>
            <a:r>
              <a:rPr lang="en-US" altLang="en-US" sz="1800" dirty="0">
                <a:hlinkClick r:id="rId5"/>
              </a:rPr>
              <a:t>11-17/1820r1</a:t>
            </a:r>
            <a:r>
              <a:rPr lang="en-US" altLang="en-US" sz="1800" dirty="0"/>
              <a:t> - </a:t>
            </a:r>
            <a:r>
              <a:rPr lang="en-US" sz="1800" dirty="0"/>
              <a:t>IMT-2020 Usage Scenarios, Test Environments and Evaluation Configurations – Roger Marks (EthAirNet Associates)</a:t>
            </a:r>
          </a:p>
          <a:p>
            <a:pPr marL="457200" indent="-457200">
              <a:buFont typeface="+mj-lt"/>
              <a:buAutoNum type="arabicPeriod"/>
              <a:defRPr/>
            </a:pPr>
            <a:r>
              <a:rPr lang="en-US" altLang="en-US" sz="1800" dirty="0">
                <a:hlinkClick r:id="rId6"/>
              </a:rPr>
              <a:t>11-17/1823r0</a:t>
            </a:r>
            <a:r>
              <a:rPr lang="en-US" altLang="en-US" sz="1800" dirty="0"/>
              <a:t> - </a:t>
            </a:r>
            <a:r>
              <a:rPr lang="en-US" sz="1800" dirty="0"/>
              <a:t>IMT-2020 Requirements and Thoughts on Submissions </a:t>
            </a:r>
            <a:r>
              <a:rPr lang="en-US" sz="1800" dirty="0">
                <a:hlinkClick r:id="rId7"/>
              </a:rPr>
              <a:t>–</a:t>
            </a:r>
            <a:r>
              <a:rPr lang="en-US" sz="1800" dirty="0"/>
              <a:t> Rakesh Taori (</a:t>
            </a:r>
            <a:r>
              <a:rPr lang="en-US" sz="1800" dirty="0" err="1"/>
              <a:t>Phazr</a:t>
            </a:r>
            <a:r>
              <a:rPr lang="en-US" sz="1800" dirty="0"/>
              <a:t>)</a:t>
            </a:r>
          </a:p>
          <a:p>
            <a:pPr marL="457200" indent="-457200">
              <a:buFont typeface="+mj-lt"/>
              <a:buAutoNum type="arabicPeriod"/>
              <a:defRPr/>
            </a:pPr>
            <a:r>
              <a:rPr lang="en-US" sz="1800" dirty="0">
                <a:hlinkClick r:id="rId7"/>
              </a:rPr>
              <a:t>11-17/1814r0</a:t>
            </a:r>
            <a:r>
              <a:rPr lang="en-US" sz="1800" dirty="0"/>
              <a:t> - Preparation for IMT-2020 (5G) Candidate Submission– Rakesh Taori (</a:t>
            </a:r>
            <a:r>
              <a:rPr lang="en-US" sz="1800" dirty="0" err="1"/>
              <a:t>Phazr</a:t>
            </a:r>
            <a:r>
              <a:rPr lang="en-US" sz="1800" dirty="0"/>
              <a:t>)</a:t>
            </a:r>
          </a:p>
          <a:p>
            <a:pPr marL="457200" indent="-457200">
              <a:buFont typeface="+mj-lt"/>
              <a:buAutoNum type="arabicPeriod"/>
              <a:defRPr/>
            </a:pPr>
            <a:r>
              <a:rPr lang="en-US" sz="1800" dirty="0">
                <a:hlinkClick r:id="rId8"/>
              </a:rPr>
              <a:t>11-17/1821r0</a:t>
            </a:r>
            <a:r>
              <a:rPr lang="en-US" sz="1800" dirty="0"/>
              <a:t> - IMT-2020 Requirements Deep Dive - Part 1 – Mobility - Rakesh Taori (PHAZR)</a:t>
            </a:r>
          </a:p>
          <a:p>
            <a:pPr marL="457200" indent="-457200">
              <a:buFont typeface="+mj-lt"/>
              <a:buAutoNum type="arabicPeriod"/>
              <a:defRPr/>
            </a:pPr>
            <a:r>
              <a:rPr lang="en-US" sz="1800" dirty="0">
                <a:hlinkClick r:id="rId9"/>
              </a:rPr>
              <a:t>11-17/1836r0</a:t>
            </a:r>
            <a:r>
              <a:rPr lang="en-US" sz="1800" dirty="0"/>
              <a:t> - Draft for ITU-R Submission - Rakesh Taori (PHAZR)</a:t>
            </a:r>
            <a:endParaRPr lang="en-US" sz="1400" dirty="0"/>
          </a:p>
          <a:p>
            <a:pPr marL="0" indent="0"/>
            <a:r>
              <a:rPr lang="en-US" sz="1800" dirty="0"/>
              <a:t>E-mails (</a:t>
            </a:r>
            <a:r>
              <a:rPr lang="en-US" sz="1800" dirty="0">
                <a:hlinkClick r:id="rId10"/>
              </a:rPr>
              <a:t>http://www.ieee802.org/11/email/stds-802-11-aani/</a:t>
            </a:r>
            <a:r>
              <a:rPr lang="en-US" sz="1800" dirty="0"/>
              <a:t>)</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639688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graphicFrame>
        <p:nvGraphicFramePr>
          <p:cNvPr id="7" name="Content Placeholder 6"/>
          <p:cNvGraphicFramePr>
            <a:graphicFrameLocks noGrp="1"/>
          </p:cNvGraphicFramePr>
          <p:nvPr>
            <p:ph idx="1"/>
            <p:extLst/>
          </p:nvPr>
        </p:nvGraphicFramePr>
        <p:xfrm>
          <a:off x="354541" y="1517334"/>
          <a:ext cx="11582402" cy="4820920"/>
        </p:xfrm>
        <a:graphic>
          <a:graphicData uri="http://schemas.openxmlformats.org/drawingml/2006/table">
            <a:tbl>
              <a:tblPr firstRow="1" bandRow="1">
                <a:tableStyleId>{5C22544A-7EE6-4342-B048-85BDC9FD1C3A}</a:tableStyleId>
              </a:tblPr>
              <a:tblGrid>
                <a:gridCol w="3352802">
                  <a:extLst>
                    <a:ext uri="{9D8B030D-6E8A-4147-A177-3AD203B41FA5}">
                      <a16:colId xmlns:a16="http://schemas.microsoft.com/office/drawing/2014/main" val="2983002530"/>
                    </a:ext>
                  </a:extLst>
                </a:gridCol>
                <a:gridCol w="762000">
                  <a:extLst>
                    <a:ext uri="{9D8B030D-6E8A-4147-A177-3AD203B41FA5}">
                      <a16:colId xmlns:a16="http://schemas.microsoft.com/office/drawing/2014/main" val="2679285276"/>
                    </a:ext>
                  </a:extLst>
                </a:gridCol>
                <a:gridCol w="838200">
                  <a:extLst>
                    <a:ext uri="{9D8B030D-6E8A-4147-A177-3AD203B41FA5}">
                      <a16:colId xmlns:a16="http://schemas.microsoft.com/office/drawing/2014/main" val="3439839182"/>
                    </a:ext>
                  </a:extLst>
                </a:gridCol>
                <a:gridCol w="609600">
                  <a:extLst>
                    <a:ext uri="{9D8B030D-6E8A-4147-A177-3AD203B41FA5}">
                      <a16:colId xmlns:a16="http://schemas.microsoft.com/office/drawing/2014/main" val="3309988524"/>
                    </a:ext>
                  </a:extLst>
                </a:gridCol>
                <a:gridCol w="762000">
                  <a:extLst>
                    <a:ext uri="{9D8B030D-6E8A-4147-A177-3AD203B41FA5}">
                      <a16:colId xmlns:a16="http://schemas.microsoft.com/office/drawing/2014/main" val="3697291077"/>
                    </a:ext>
                  </a:extLst>
                </a:gridCol>
                <a:gridCol w="762000">
                  <a:extLst>
                    <a:ext uri="{9D8B030D-6E8A-4147-A177-3AD203B41FA5}">
                      <a16:colId xmlns:a16="http://schemas.microsoft.com/office/drawing/2014/main" val="1907088641"/>
                    </a:ext>
                  </a:extLst>
                </a:gridCol>
                <a:gridCol w="609600">
                  <a:extLst>
                    <a:ext uri="{9D8B030D-6E8A-4147-A177-3AD203B41FA5}">
                      <a16:colId xmlns:a16="http://schemas.microsoft.com/office/drawing/2014/main" val="2588811033"/>
                    </a:ext>
                  </a:extLst>
                </a:gridCol>
                <a:gridCol w="609600">
                  <a:extLst>
                    <a:ext uri="{9D8B030D-6E8A-4147-A177-3AD203B41FA5}">
                      <a16:colId xmlns:a16="http://schemas.microsoft.com/office/drawing/2014/main" val="3555408684"/>
                    </a:ext>
                  </a:extLst>
                </a:gridCol>
                <a:gridCol w="609600">
                  <a:extLst>
                    <a:ext uri="{9D8B030D-6E8A-4147-A177-3AD203B41FA5}">
                      <a16:colId xmlns:a16="http://schemas.microsoft.com/office/drawing/2014/main" val="543165074"/>
                    </a:ext>
                  </a:extLst>
                </a:gridCol>
                <a:gridCol w="609600">
                  <a:extLst>
                    <a:ext uri="{9D8B030D-6E8A-4147-A177-3AD203B41FA5}">
                      <a16:colId xmlns:a16="http://schemas.microsoft.com/office/drawing/2014/main" val="3245526220"/>
                    </a:ext>
                  </a:extLst>
                </a:gridCol>
                <a:gridCol w="685800">
                  <a:extLst>
                    <a:ext uri="{9D8B030D-6E8A-4147-A177-3AD203B41FA5}">
                      <a16:colId xmlns:a16="http://schemas.microsoft.com/office/drawing/2014/main" val="1559609793"/>
                    </a:ext>
                  </a:extLst>
                </a:gridCol>
                <a:gridCol w="685800">
                  <a:extLst>
                    <a:ext uri="{9D8B030D-6E8A-4147-A177-3AD203B41FA5}">
                      <a16:colId xmlns:a16="http://schemas.microsoft.com/office/drawing/2014/main" val="2616366196"/>
                    </a:ext>
                  </a:extLst>
                </a:gridCol>
                <a:gridCol w="685800">
                  <a:extLst>
                    <a:ext uri="{9D8B030D-6E8A-4147-A177-3AD203B41FA5}">
                      <a16:colId xmlns:a16="http://schemas.microsoft.com/office/drawing/2014/main" val="3452503484"/>
                    </a:ext>
                  </a:extLst>
                </a:gridCol>
              </a:tblGrid>
              <a:tr h="370840">
                <a:tc>
                  <a:txBody>
                    <a:bodyPr/>
                    <a:lstStyle/>
                    <a:p>
                      <a:r>
                        <a:rPr lang="en-US" dirty="0"/>
                        <a:t>Task</a:t>
                      </a:r>
                    </a:p>
                  </a:txBody>
                  <a:tcPr/>
                </a:tc>
                <a:tc>
                  <a:txBody>
                    <a:bodyPr/>
                    <a:lstStyle/>
                    <a:p>
                      <a:r>
                        <a:rPr lang="en-US" dirty="0"/>
                        <a:t>11/20</a:t>
                      </a:r>
                    </a:p>
                  </a:txBody>
                  <a:tcPr/>
                </a:tc>
                <a:tc>
                  <a:txBody>
                    <a:bodyPr/>
                    <a:lstStyle/>
                    <a:p>
                      <a:r>
                        <a:rPr lang="en-US" dirty="0"/>
                        <a:t>11/27</a:t>
                      </a:r>
                    </a:p>
                  </a:txBody>
                  <a:tcPr/>
                </a:tc>
                <a:tc>
                  <a:txBody>
                    <a:bodyPr/>
                    <a:lstStyle/>
                    <a:p>
                      <a:r>
                        <a:rPr lang="en-US" dirty="0"/>
                        <a:t>12/4</a:t>
                      </a:r>
                    </a:p>
                  </a:txBody>
                  <a:tcPr/>
                </a:tc>
                <a:tc>
                  <a:txBody>
                    <a:bodyPr/>
                    <a:lstStyle/>
                    <a:p>
                      <a:r>
                        <a:rPr lang="en-US" dirty="0"/>
                        <a:t>12/11</a:t>
                      </a:r>
                    </a:p>
                  </a:txBody>
                  <a:tcPr/>
                </a:tc>
                <a:tc>
                  <a:txBody>
                    <a:bodyPr/>
                    <a:lstStyle/>
                    <a:p>
                      <a:r>
                        <a:rPr lang="en-US" dirty="0"/>
                        <a:t>12/18</a:t>
                      </a:r>
                    </a:p>
                  </a:txBody>
                  <a:tcPr/>
                </a:tc>
                <a:tc>
                  <a:txBody>
                    <a:bodyPr/>
                    <a:lstStyle/>
                    <a:p>
                      <a:r>
                        <a:rPr lang="en-US" dirty="0"/>
                        <a:t>1/8</a:t>
                      </a:r>
                    </a:p>
                  </a:txBody>
                  <a:tcPr/>
                </a:tc>
                <a:tc>
                  <a:txBody>
                    <a:bodyPr/>
                    <a:lstStyle/>
                    <a:p>
                      <a:r>
                        <a:rPr lang="en-US" dirty="0"/>
                        <a:t>1/15</a:t>
                      </a:r>
                    </a:p>
                  </a:txBody>
                  <a:tcPr/>
                </a:tc>
                <a:tc>
                  <a:txBody>
                    <a:bodyPr/>
                    <a:lstStyle/>
                    <a:p>
                      <a:r>
                        <a:rPr lang="en-US" dirty="0"/>
                        <a:t>1/16</a:t>
                      </a:r>
                    </a:p>
                  </a:txBody>
                  <a:tcPr/>
                </a:tc>
                <a:tc>
                  <a:txBody>
                    <a:bodyPr/>
                    <a:lstStyle/>
                    <a:p>
                      <a:r>
                        <a:rPr lang="en-US" dirty="0"/>
                        <a:t>1/17</a:t>
                      </a:r>
                    </a:p>
                  </a:txBody>
                  <a:tcPr/>
                </a:tc>
                <a:tc>
                  <a:txBody>
                    <a:bodyPr/>
                    <a:lstStyle/>
                    <a:p>
                      <a:r>
                        <a:rPr lang="en-US" dirty="0"/>
                        <a:t>1/18</a:t>
                      </a:r>
                    </a:p>
                  </a:txBody>
                  <a:tcPr/>
                </a:tc>
                <a:tc>
                  <a:txBody>
                    <a:bodyPr/>
                    <a:lstStyle/>
                    <a:p>
                      <a:r>
                        <a:rPr lang="en-US" dirty="0"/>
                        <a:t>1/19</a:t>
                      </a:r>
                    </a:p>
                  </a:txBody>
                  <a:tcPr/>
                </a:tc>
                <a:tc>
                  <a:txBody>
                    <a:bodyPr/>
                    <a:lstStyle/>
                    <a:p>
                      <a:r>
                        <a:rPr lang="en-US" dirty="0"/>
                        <a:t>1/24</a:t>
                      </a:r>
                    </a:p>
                  </a:txBody>
                  <a:tcPr/>
                </a:tc>
                <a:extLst>
                  <a:ext uri="{0D108BD9-81ED-4DB2-BD59-A6C34878D82A}">
                    <a16:rowId xmlns:a16="http://schemas.microsoft.com/office/drawing/2014/main" val="1058914403"/>
                  </a:ext>
                </a:extLst>
              </a:tr>
              <a:tr h="370840">
                <a:tc>
                  <a:txBody>
                    <a:bodyPr/>
                    <a:lstStyle/>
                    <a:p>
                      <a:endParaRPr lang="en-US" dirty="0"/>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WG</a:t>
                      </a:r>
                    </a:p>
                  </a:txBody>
                  <a:tcPr/>
                </a:tc>
                <a:tc>
                  <a:txBody>
                    <a:bodyPr/>
                    <a:lstStyle/>
                    <a:p>
                      <a:r>
                        <a:rPr lang="en-US" dirty="0"/>
                        <a:t>DL</a:t>
                      </a:r>
                    </a:p>
                  </a:txBody>
                  <a:tcPr/>
                </a:tc>
                <a:extLst>
                  <a:ext uri="{0D108BD9-81ED-4DB2-BD59-A6C34878D82A}">
                    <a16:rowId xmlns:a16="http://schemas.microsoft.com/office/drawing/2014/main" val="2259463326"/>
                  </a:ext>
                </a:extLst>
              </a:tr>
              <a:tr h="370840">
                <a:tc>
                  <a:txBody>
                    <a:bodyPr/>
                    <a:lstStyle/>
                    <a:p>
                      <a:r>
                        <a:rPr lang="en-US" dirty="0"/>
                        <a:t>Assign Tasks</a:t>
                      </a:r>
                    </a:p>
                  </a:txBody>
                  <a:tcPr/>
                </a:tc>
                <a:tc>
                  <a:txBody>
                    <a:bodyPr/>
                    <a:lstStyle/>
                    <a:p>
                      <a:r>
                        <a:rPr lang="en-US" dirty="0">
                          <a:solidFill>
                            <a:srgbClr val="FF0000"/>
                          </a:solidFill>
                        </a:rPr>
                        <a:t>x</a:t>
                      </a:r>
                    </a:p>
                  </a:txBody>
                  <a:tcPr/>
                </a:tc>
                <a:tc>
                  <a:txBody>
                    <a:bodyPr/>
                    <a:lstStyle/>
                    <a:p>
                      <a:r>
                        <a:rPr lang="en-US" dirty="0">
                          <a:solidFill>
                            <a:srgbClr val="FF0000"/>
                          </a:solidFill>
                        </a:rPr>
                        <a:t>x</a:t>
                      </a:r>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516264"/>
                  </a:ext>
                </a:extLst>
              </a:tr>
              <a:tr h="370840">
                <a:tc>
                  <a:txBody>
                    <a:bodyPr/>
                    <a:lstStyle/>
                    <a:p>
                      <a:r>
                        <a:rPr lang="en-US" dirty="0"/>
                        <a:t>ITU-R</a:t>
                      </a:r>
                      <a:r>
                        <a:rPr lang="en-US" baseline="0" dirty="0"/>
                        <a:t> </a:t>
                      </a:r>
                      <a:r>
                        <a:rPr lang="en-US" dirty="0"/>
                        <a:t>Draft </a:t>
                      </a:r>
                      <a:r>
                        <a:rPr lang="en-US" baseline="0" dirty="0"/>
                        <a:t>Outline</a:t>
                      </a:r>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53333802"/>
                  </a:ext>
                </a:extLst>
              </a:tr>
              <a:tr h="370840">
                <a:tc>
                  <a:txBody>
                    <a:bodyPr/>
                    <a:lstStyle/>
                    <a:p>
                      <a:r>
                        <a:rPr lang="en-US" dirty="0"/>
                        <a:t>ITU-R</a:t>
                      </a:r>
                      <a:r>
                        <a:rPr lang="en-US" baseline="0" dirty="0"/>
                        <a:t> Draft ANNI SC - agreed</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83643007"/>
                  </a:ext>
                </a:extLst>
              </a:tr>
              <a:tr h="370840">
                <a:tc>
                  <a:txBody>
                    <a:bodyPr/>
                    <a:lstStyle/>
                    <a:p>
                      <a:r>
                        <a:rPr lang="en-US" dirty="0"/>
                        <a:t>Indoor</a:t>
                      </a:r>
                      <a:r>
                        <a:rPr lang="en-US" baseline="0" dirty="0"/>
                        <a:t> Hotspot – focus for Jan.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0527733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2321873"/>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563884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791327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22870232"/>
                  </a:ext>
                </a:extLst>
              </a:tr>
              <a:tr h="370840">
                <a:tc>
                  <a:txBody>
                    <a:bodyPr/>
                    <a:lstStyle/>
                    <a:p>
                      <a:r>
                        <a:rPr lang="en-US" dirty="0"/>
                        <a:t>Draft to 802.18</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35664046"/>
                  </a:ext>
                </a:extLst>
              </a:tr>
              <a:tr h="370840">
                <a:tc>
                  <a:txBody>
                    <a:bodyPr/>
                    <a:lstStyle/>
                    <a:p>
                      <a:r>
                        <a:rPr lang="en-US" dirty="0"/>
                        <a:t>Approved 802.11 Draft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772537695"/>
                  </a:ext>
                </a:extLst>
              </a:tr>
              <a:tr h="370840">
                <a:tc>
                  <a:txBody>
                    <a:bodyPr/>
                    <a:lstStyle/>
                    <a:p>
                      <a:r>
                        <a:rPr lang="en-US" dirty="0"/>
                        <a:t>EC Approval prior to</a:t>
                      </a:r>
                      <a:r>
                        <a:rPr lang="en-US" baseline="0" dirty="0"/>
                        <a:t> due date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2515265704"/>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2059294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Monday – PM3</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974998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PM1</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687814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PM3</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23233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Wednesday – PM2</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523173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Thursday – AM2</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58561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a:spcBef>
                <a:spcPts val="200"/>
              </a:spcBef>
              <a:buFont typeface="+mj-lt"/>
              <a:buAutoNum type="arabicPeriod"/>
              <a:defRPr/>
            </a:pPr>
            <a:r>
              <a:rPr lang="en-US" altLang="en-US" dirty="0"/>
              <a:t>Continue discussions on </a:t>
            </a:r>
            <a:r>
              <a:rPr lang="en-US" dirty="0"/>
              <a:t>802.11 IMT-2020 RIT Proposal</a:t>
            </a:r>
            <a:endParaRPr lang="en-US" altLang="en-US" dirty="0"/>
          </a:p>
          <a:p>
            <a:pPr>
              <a:spcBef>
                <a:spcPts val="200"/>
              </a:spcBef>
              <a:buFont typeface="+mj-lt"/>
              <a:buAutoNum type="arabicPeriod"/>
              <a:defRPr/>
            </a:pPr>
            <a:r>
              <a:rPr lang="en-US" dirty="0"/>
              <a:t>Discussion on: IEEE 802 network enhancements for the next decade Industry Connections Activity</a:t>
            </a:r>
          </a:p>
          <a:p>
            <a:pPr>
              <a:spcBef>
                <a:spcPts val="200"/>
              </a:spcBef>
              <a:buFont typeface="+mj-lt"/>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January 2018</a:t>
            </a:r>
          </a:p>
          <a:p>
            <a:pPr algn="ctr"/>
            <a:r>
              <a:rPr lang="es-ES" dirty="0"/>
              <a:t>Hotel Irvine, Irvine, CA,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Tuesday November 7 19:30 to 21:30</a:t>
            </a:r>
          </a:p>
          <a:p>
            <a:pPr>
              <a:buFont typeface="Arial" panose="020B0604020202020204" pitchFamily="34" charset="0"/>
              <a:buChar char="•"/>
            </a:pPr>
            <a:r>
              <a:rPr lang="en-US" b="0" dirty="0"/>
              <a:t>There were no NEND ICA teleconferences since the last meeting. </a:t>
            </a:r>
          </a:p>
          <a:p>
            <a:pPr>
              <a:buFont typeface="Arial" panose="020B0604020202020204" pitchFamily="34" charset="0"/>
              <a:buChar char="•"/>
            </a:pPr>
            <a:r>
              <a:rPr lang="en-US" b="0" dirty="0"/>
              <a:t>Glenn Parsons is continuing to Chair this activity.</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Next Steps</a:t>
            </a:r>
          </a:p>
        </p:txBody>
      </p:sp>
      <p:sp>
        <p:nvSpPr>
          <p:cNvPr id="3" name="Content Placeholder 2"/>
          <p:cNvSpPr>
            <a:spLocks noGrp="1"/>
          </p:cNvSpPr>
          <p:nvPr>
            <p:ph idx="1"/>
          </p:nvPr>
        </p:nvSpPr>
        <p:spPr>
          <a:xfrm>
            <a:off x="849842" y="1370807"/>
            <a:ext cx="11113558" cy="4952999"/>
          </a:xfrm>
        </p:spPr>
        <p:txBody>
          <a:bodyPr/>
          <a:lstStyle/>
          <a:p>
            <a:r>
              <a:rPr lang="en-US" sz="3600" dirty="0"/>
              <a:t>What are the next steps? </a:t>
            </a:r>
          </a:p>
          <a:p>
            <a:pPr marL="571500" indent="-571500">
              <a:buFont typeface="Arial" panose="020B0604020202020204" pitchFamily="34" charset="0"/>
              <a:buChar char="•"/>
            </a:pPr>
            <a:r>
              <a:rPr lang="en-US" sz="3600" dirty="0"/>
              <a:t>???</a:t>
            </a:r>
            <a:endParaRPr lang="en-US" sz="2000" dirty="0"/>
          </a:p>
          <a:p>
            <a:endParaRPr lang="en-US" sz="3600" dirty="0"/>
          </a:p>
          <a:p>
            <a:r>
              <a:rPr lang="en-US" sz="3600" dirty="0"/>
              <a:t>Additional meetings:</a:t>
            </a:r>
          </a:p>
          <a:p>
            <a:pPr marL="571500" indent="-571500">
              <a:buFont typeface="Arial" panose="020B0604020202020204" pitchFamily="34" charset="0"/>
              <a:buChar char="•"/>
            </a:pPr>
            <a:r>
              <a:rPr lang="en-US" sz="3600" dirty="0"/>
              <a:t>~Weekly teleconferences?</a:t>
            </a:r>
          </a:p>
          <a:p>
            <a:pPr marL="571500" indent="-571500">
              <a:buFont typeface="Arial" panose="020B0604020202020204" pitchFamily="34" charset="0"/>
              <a:buChar char="•"/>
            </a:pPr>
            <a:r>
              <a:rPr lang="en-US" sz="3600" dirty="0"/>
              <a:t>Additional meeting sessions for the March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38126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983392"/>
            <a:ext cx="10361084" cy="5492022"/>
          </a:xfrm>
        </p:spPr>
        <p:txBody>
          <a:bodyPr/>
          <a:lstStyle/>
          <a:p>
            <a:r>
              <a:rPr lang="en-US" altLang="en-US" dirty="0"/>
              <a:t>Teleconference: </a:t>
            </a:r>
          </a:p>
          <a:p>
            <a:r>
              <a:rPr lang="en-US" altLang="en-US" sz="2000" dirty="0"/>
              <a:t>	~Weekly? </a:t>
            </a:r>
            <a:r>
              <a:rPr lang="en-US" altLang="en-US" dirty="0"/>
              <a:t>802.11 IMT-2020 Submission</a:t>
            </a:r>
          </a:p>
          <a:p>
            <a:r>
              <a:rPr lang="en-US" altLang="en-US" dirty="0"/>
              <a:t>4-9 March 2018 F2F, </a:t>
            </a:r>
            <a:r>
              <a:rPr lang="en-GB" dirty="0"/>
              <a:t>Hyatt Regency O'Hare, Rosemont, Illinois, USA:</a:t>
            </a:r>
          </a:p>
          <a:p>
            <a:r>
              <a:rPr lang="en-US" altLang="en-US" dirty="0"/>
              <a:t>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pPr lvl="1"/>
            <a:r>
              <a:rPr lang="en-US" altLang="en-US" dirty="0"/>
              <a:t>Goal – ???</a:t>
            </a:r>
          </a:p>
          <a:p>
            <a:pPr lvl="1"/>
            <a:r>
              <a:rPr lang="en-US" altLang="en-US" dirty="0"/>
              <a:t>Meeting time requested: 4 sessions - Monday PM1, Tues PM1, Wednesday PM2 and Thursday AM2 – TBC (note: requested 4 as needed, and 6 as desired)</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14401" y="1219200"/>
            <a:ext cx="10361084" cy="5256214"/>
          </a:xfrm>
        </p:spPr>
        <p:txBody>
          <a:bodyPr/>
          <a:lstStyle/>
          <a:p>
            <a:pPr marL="0" indent="0">
              <a:spcBef>
                <a:spcPts val="200"/>
              </a:spcBef>
              <a:defRPr/>
            </a:pPr>
            <a:r>
              <a:rPr lang="en-US" altLang="en-US" sz="1800" dirty="0"/>
              <a:t>Monday – PM1 </a:t>
            </a:r>
          </a:p>
          <a:p>
            <a:pPr marL="457200" indent="-457200">
              <a:spcBef>
                <a:spcPts val="200"/>
              </a:spcBef>
              <a:buFont typeface="Times New Roman" panose="02020603050405020304" pitchFamily="18" charset="0"/>
              <a:buAutoNum type="arabicPeriod"/>
              <a:defRPr/>
            </a:pPr>
            <a:r>
              <a:rPr lang="en-US" altLang="en-US" sz="1600" dirty="0"/>
              <a:t>Call for Secretary</a:t>
            </a:r>
          </a:p>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  Participation, Approval of Minutes, Announcements</a:t>
            </a:r>
          </a:p>
          <a:p>
            <a:pPr marL="457200" indent="-457200">
              <a:spcBef>
                <a:spcPts val="200"/>
              </a:spcBef>
              <a:buFont typeface="Times New Roman" panose="02020603050405020304" pitchFamily="18" charset="0"/>
              <a:buAutoNum type="arabicPeriod"/>
              <a:defRPr/>
            </a:pPr>
            <a:r>
              <a:rPr lang="en-US" altLang="en-US" sz="1600" dirty="0"/>
              <a:t>Background/Status</a:t>
            </a:r>
          </a:p>
          <a:p>
            <a:pPr marL="457200" indent="-457200">
              <a:spcBef>
                <a:spcPts val="200"/>
              </a:spcBef>
              <a:buFont typeface="Times New Roman" panose="02020603050405020304" pitchFamily="18" charset="0"/>
              <a:buAutoNum type="arabicPeriod"/>
              <a:defRPr/>
            </a:pPr>
            <a:r>
              <a:rPr lang="en-US" sz="1600" dirty="0"/>
              <a:t>Incoming LS (if any)</a:t>
            </a:r>
          </a:p>
          <a:p>
            <a:pPr marL="457200" indent="-457200">
              <a:spcBef>
                <a:spcPts val="200"/>
              </a:spcBef>
              <a:buFont typeface="Times New Roman" panose="02020603050405020304" pitchFamily="18" charset="0"/>
              <a:buAutoNum type="arabicPeriod"/>
              <a:defRPr/>
            </a:pPr>
            <a:r>
              <a:rPr lang="en-US" sz="1600" dirty="0"/>
              <a:t>802.11 IMT-2020 RIT Proposal</a:t>
            </a:r>
            <a:r>
              <a:rPr lang="en-US" sz="1600" dirty="0"/>
              <a:t> </a:t>
            </a:r>
          </a:p>
          <a:p>
            <a:pPr marL="0" indent="0">
              <a:spcBef>
                <a:spcPts val="200"/>
              </a:spcBef>
              <a:defRPr/>
            </a:pPr>
            <a:r>
              <a:rPr lang="en-US" altLang="en-US" sz="1800" dirty="0"/>
              <a:t>Monday – PM3</a:t>
            </a:r>
          </a:p>
          <a:p>
            <a:pPr>
              <a:spcBef>
                <a:spcPts val="200"/>
              </a:spcBef>
              <a:buFont typeface="+mj-lt"/>
              <a:buAutoNum type="arabicPeriod"/>
              <a:defRPr/>
            </a:pPr>
            <a:r>
              <a:rPr lang="en-US" altLang="en-US" sz="1600" dirty="0"/>
              <a:t>  Continue discussions on </a:t>
            </a:r>
            <a:r>
              <a:rPr lang="en-US" sz="1600" dirty="0"/>
              <a:t>802.11 IMT-2020 RIT Proposal</a:t>
            </a:r>
            <a:endParaRPr lang="en-US" altLang="en-US" sz="1600" dirty="0"/>
          </a:p>
          <a:p>
            <a:pPr marL="0" indent="0">
              <a:spcBef>
                <a:spcPts val="200"/>
              </a:spcBef>
              <a:defRPr/>
            </a:pPr>
            <a:r>
              <a:rPr lang="en-US" altLang="en-US" sz="1800" dirty="0"/>
              <a:t>Tuesday – PM1</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Tuesday – PM3</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Wednesday – PM2</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Thursday – AM2</a:t>
            </a:r>
          </a:p>
          <a:p>
            <a:pPr>
              <a:spcBef>
                <a:spcPts val="200"/>
              </a:spcBef>
              <a:buFont typeface="+mj-lt"/>
              <a:buAutoNum type="arabicPeriod"/>
              <a:defRPr/>
            </a:pPr>
            <a:r>
              <a:rPr lang="en-US" altLang="en-US" sz="1600" dirty="0"/>
              <a:t>Continue discussions on </a:t>
            </a:r>
            <a:r>
              <a:rPr lang="en-US" sz="1600" dirty="0"/>
              <a:t>802.11 IMT-2020 RIT Proposal</a:t>
            </a:r>
            <a:endParaRPr lang="en-US" altLang="en-US" sz="1600" dirty="0"/>
          </a:p>
          <a:p>
            <a:pPr>
              <a:spcBef>
                <a:spcPts val="200"/>
              </a:spcBef>
              <a:buFont typeface="+mj-lt"/>
              <a:buAutoNum type="arabicPeriod"/>
              <a:defRPr/>
            </a:pPr>
            <a:r>
              <a:rPr lang="en-US" sz="1600" dirty="0"/>
              <a:t>Discussion on: IEEE 802 network enhancements for the next decade Industry Connections Activity</a:t>
            </a:r>
          </a:p>
          <a:p>
            <a:pPr>
              <a:spcBef>
                <a:spcPts val="200"/>
              </a:spcBef>
              <a:buFont typeface="+mj-lt"/>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January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November F2F Meeting in Orlando,  USA:</a:t>
            </a:r>
            <a:br>
              <a:rPr lang="en-US" altLang="en-US" dirty="0"/>
            </a:br>
            <a:r>
              <a:rPr lang="en-US" altLang="en-US" dirty="0">
                <a:hlinkClick r:id="rId2"/>
              </a:rPr>
              <a:t>11-17/1729r2</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r>
              <a:rPr lang="en-US" altLang="en-US" sz="2000" dirty="0"/>
              <a:t>Minutes from the teleconferences held since the Orlando F2F meeting:</a:t>
            </a:r>
          </a:p>
          <a:p>
            <a:r>
              <a:rPr lang="en-US" altLang="en-US" sz="2000" dirty="0"/>
              <a:t>	</a:t>
            </a:r>
            <a:r>
              <a:rPr lang="en-US" altLang="en-US" sz="2000" dirty="0">
                <a:hlinkClick r:id="rId3"/>
              </a:rPr>
              <a:t>11-17/1816r0</a:t>
            </a:r>
            <a:r>
              <a:rPr lang="en-US" altLang="en-US" sz="2000" dirty="0"/>
              <a:t> AANI SC conference call  minutes, 11-20-2017</a:t>
            </a:r>
          </a:p>
          <a:p>
            <a:r>
              <a:rPr lang="en-US" altLang="en-US" sz="2000" dirty="0"/>
              <a:t>	</a:t>
            </a:r>
            <a:r>
              <a:rPr lang="en-US" altLang="en-US" sz="2000" dirty="0">
                <a:hlinkClick r:id="rId4"/>
              </a:rPr>
              <a:t>11-17/1827r0</a:t>
            </a:r>
            <a:r>
              <a:rPr lang="en-US" altLang="en-US" sz="2000" dirty="0"/>
              <a:t> AANI SC conference call  minutes, 11-27-2017</a:t>
            </a:r>
          </a:p>
          <a:p>
            <a:r>
              <a:rPr lang="en-US" altLang="en-US" sz="2000" dirty="0"/>
              <a:t>	</a:t>
            </a:r>
            <a:r>
              <a:rPr lang="en-US" altLang="en-US" sz="2000" dirty="0">
                <a:hlinkClick r:id="rId5"/>
              </a:rPr>
              <a:t>11-17/1838r0</a:t>
            </a:r>
            <a:r>
              <a:rPr lang="en-US" altLang="en-US" sz="2000" dirty="0"/>
              <a:t> AANI SC conference call  minutes, 12-04-2017</a:t>
            </a:r>
          </a:p>
          <a:p>
            <a:r>
              <a:rPr lang="en-US" altLang="en-US" sz="2000" dirty="0"/>
              <a:t>	???? </a:t>
            </a:r>
            <a:r>
              <a:rPr lang="en-US" altLang="en-US" sz="2000" dirty="0"/>
              <a:t>AANI SC conference call  minutes, 12-11-2017</a:t>
            </a:r>
          </a:p>
          <a:p>
            <a:r>
              <a:rPr lang="en-US" altLang="en-US" sz="2000" dirty="0"/>
              <a:t>	???? AANI SC conference call  minutes, 01-08-2018</a:t>
            </a:r>
            <a:endParaRPr lang="en-US" altLang="en-US" sz="2000" dirty="0"/>
          </a:p>
          <a:p>
            <a:endParaRPr lang="en-US" altLang="en-US" sz="2000" dirty="0"/>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endParaRPr lang="en-US" altLang="en-US" sz="2000" dirty="0"/>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8956</TotalTime>
  <Words>1981</Words>
  <Application>Microsoft Office PowerPoint</Application>
  <PresentationFormat>Widescreen</PresentationFormat>
  <Paragraphs>328</Paragraphs>
  <Slides>24</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Status</vt:lpstr>
      <vt:lpstr>Incoming LSs</vt:lpstr>
      <vt:lpstr>802.11 IMT-2020 RIT Proposal Contributions and E-mails</vt:lpstr>
      <vt:lpstr>Schedule</vt:lpstr>
      <vt:lpstr>Agenda</vt:lpstr>
      <vt:lpstr>Agenda</vt:lpstr>
      <vt:lpstr>Agenda</vt:lpstr>
      <vt:lpstr>Agenda</vt:lpstr>
      <vt:lpstr>Agenda</vt:lpstr>
      <vt:lpstr>Agenda</vt:lpstr>
      <vt:lpstr>Status/Background:  IEEE 802 network enhancements for the next decade Industry Connections Activity</vt:lpstr>
      <vt:lpstr>Status/Background: IEEE 802 network enhancements for the next decade Industry Connections Activity</vt:lpstr>
      <vt:lpstr>Discussion on 802.11 IMT-2020 Submission Next Steps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116</cp:revision>
  <cp:lastPrinted>1601-01-01T00:00:00Z</cp:lastPrinted>
  <dcterms:created xsi:type="dcterms:W3CDTF">2017-06-02T20:57:23Z</dcterms:created>
  <dcterms:modified xsi:type="dcterms:W3CDTF">2017-12-11T15:58:29Z</dcterms:modified>
</cp:coreProperties>
</file>