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37" r:id="rId17"/>
    <p:sldId id="367" r:id="rId18"/>
    <p:sldId id="362" r:id="rId19"/>
    <p:sldId id="363" r:id="rId20"/>
    <p:sldId id="364" r:id="rId21"/>
    <p:sldId id="365" r:id="rId22"/>
    <p:sldId id="355" r:id="rId23"/>
    <p:sldId id="320" r:id="rId24"/>
    <p:sldId id="359" r:id="rId25"/>
    <p:sldId id="351" r:id="rId26"/>
    <p:sldId id="353" r:id="rId27"/>
    <p:sldId id="354" r:id="rId28"/>
    <p:sldId id="368" r:id="rId29"/>
    <p:sldId id="366" r:id="rId30"/>
    <p:sldId id="280" r:id="rId31"/>
    <p:sldId id="360"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80" d="100"/>
          <a:sy n="80" d="100"/>
        </p:scale>
        <p:origin x="51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802.11-17/1863r4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09/11-09-0533-01-0arc-recomendation-re-mib-types-and-usage.ppt" TargetMode="External"/><Relationship Id="rId13"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4/11-14-1281-04-0arc-mib-attributes-analysis.docx" TargetMode="External"/><Relationship Id="rId12" Type="http://schemas.openxmlformats.org/officeDocument/2006/relationships/hyperlink" Target="https://mentor.ieee.org/802.11/dcn/16/11-16-1512-00-0arc-glk-802-1q-bridg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475-09-0arc-mib-pattern-analysis.xlsx" TargetMode="External"/><Relationship Id="rId11" Type="http://schemas.openxmlformats.org/officeDocument/2006/relationships/hyperlink" Target="https://mentor.ieee.org/802.11/dcn/17/11-17-0136-02-0arc-bridging-architecture-considerations.docx" TargetMode="External"/><Relationship Id="rId5" Type="http://schemas.openxmlformats.org/officeDocument/2006/relationships/hyperlink" Target="https://mentor.ieee.org/802.11/dcn/15/11-15-0355-13-0arc-mib-truthvalue-usage-patterns.docx" TargetMode="External"/><Relationship Id="rId15" Type="http://schemas.openxmlformats.org/officeDocument/2006/relationships/hyperlink" Target="https://mentor.ieee.org/802.11/dcn/14/11-14-1213-01-0arc-ap-arch-concepts-and-distribution-system-access.pptx" TargetMode="External"/><Relationship Id="rId10" Type="http://schemas.openxmlformats.org/officeDocument/2006/relationships/hyperlink" Target="https://mentor.ieee.org/802.11/dcn/16/11-16-1436-01-0arc-yang-modelling-and-netconf-protocol-discussion.pptx" TargetMode="External"/><Relationship Id="rId4" Type="http://schemas.openxmlformats.org/officeDocument/2006/relationships/hyperlink" Target="https://mentor.ieee.org/802.11/dcn/18/11-18-0052-01-0arc-mib-truthvalue-usage-patterns-presentation.pptx" TargetMode="External"/><Relationship Id="rId9" Type="http://schemas.openxmlformats.org/officeDocument/2006/relationships/hyperlink" Target="https://mentor.ieee.org/802.11/dcn/17/11-17-1025-00-0arc-11ba-arch-discussion.pptx" TargetMode="External"/><Relationship Id="rId14"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753-00-0arc-arc-sc-meeting-minutes-november-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1068-00-0arc-mib-attributes-design-pattern-background.docx" TargetMode="External"/><Relationship Id="rId2" Type="http://schemas.openxmlformats.org/officeDocument/2006/relationships/hyperlink" Target="https://mentor.ieee.org/802.11/dcn/17/11-17-0475-09-0arc-mib-pattern-analysis.xlsx" TargetMode="External"/><Relationship Id="rId1" Type="http://schemas.openxmlformats.org/officeDocument/2006/relationships/slideLayout" Target="../slideLayouts/slideLayout2.xml"/><Relationship Id="rId4" Type="http://schemas.openxmlformats.org/officeDocument/2006/relationships/hyperlink" Target="https://mentor.ieee.org/802.11/dcn/14/11-14-1281-04-0arc-mib-attributes-analysi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052-01-0arc-mib-truthvalue-usage-patterns-presentation.pptx" TargetMode="External"/><Relationship Id="rId2" Type="http://schemas.openxmlformats.org/officeDocument/2006/relationships/hyperlink" Target="https://mentor.ieee.org/802.11/dcn/17/11-17-0475-09-0arc-mib-pattern-analysis.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ARC-SC-agenda-January-2018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2018-01-16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493"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2018</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January 16,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a:t>
            </a:r>
          </a:p>
          <a:p>
            <a:pPr marL="342900" lvl="1" indent="-342900" eaLnBrk="1" hangingPunct="1">
              <a:lnSpc>
                <a:spcPct val="90000"/>
              </a:lnSpc>
              <a:buFontTx/>
              <a:buChar char="•"/>
              <a:defRPr/>
            </a:pPr>
            <a:r>
              <a:rPr lang="en-US" sz="1600" b="1" dirty="0"/>
              <a:t>IETF/802 coordination</a:t>
            </a:r>
          </a:p>
          <a:p>
            <a:pPr marL="342900" lvl="1" indent="-342900" eaLnBrk="1" hangingPunct="1">
              <a:lnSpc>
                <a:spcPct val="90000"/>
              </a:lnSpc>
              <a:spcBef>
                <a:spcPts val="432"/>
              </a:spcBef>
              <a:buFont typeface="Arial" pitchFamily="34" charset="0"/>
              <a:buChar char="•"/>
              <a:defRPr/>
            </a:pPr>
            <a:r>
              <a:rPr lang="en-US" sz="1600" b="1" dirty="0"/>
              <a:t>If needed: MIB attributes Design Pattern - </a:t>
            </a:r>
            <a:r>
              <a:rPr lang="en-US" sz="1600" dirty="0">
                <a:hlinkClick r:id="rId4"/>
              </a:rPr>
              <a:t>11-18/0052r1</a:t>
            </a:r>
            <a:r>
              <a:rPr lang="en-US" sz="1600" dirty="0"/>
              <a:t>, </a:t>
            </a:r>
            <a:r>
              <a:rPr lang="en-US" sz="1600" dirty="0">
                <a:hlinkClick r:id="rId5"/>
              </a:rPr>
              <a:t>11-15/0355r13</a:t>
            </a:r>
            <a:r>
              <a:rPr lang="en-US" sz="1600" dirty="0"/>
              <a:t>, </a:t>
            </a:r>
            <a:r>
              <a:rPr lang="en-US" sz="1600" dirty="0">
                <a:hlinkClick r:id="rId6"/>
              </a:rPr>
              <a:t>11-17/0475r9</a:t>
            </a:r>
            <a:r>
              <a:rPr lang="en-US" sz="1600" dirty="0"/>
              <a:t>, </a:t>
            </a:r>
            <a:r>
              <a:rPr lang="en-US" sz="1600" dirty="0">
                <a:hlinkClick r:id="rId7"/>
              </a:rPr>
              <a:t>11-14/1281r4</a:t>
            </a:r>
            <a:r>
              <a:rPr lang="en-US" sz="1600" dirty="0"/>
              <a:t>, </a:t>
            </a:r>
            <a:r>
              <a:rPr lang="en-US" sz="1600" dirty="0">
                <a:hlinkClick r:id="rId8"/>
              </a:rPr>
              <a:t>11-09/0533r1</a:t>
            </a:r>
            <a:r>
              <a:rPr lang="en-US" sz="1600" dirty="0"/>
              <a:t> </a:t>
            </a:r>
          </a:p>
          <a:p>
            <a:pPr marL="342900" lvl="1" indent="-342900" eaLnBrk="1" hangingPunct="1">
              <a:lnSpc>
                <a:spcPct val="90000"/>
              </a:lnSpc>
              <a:buFont typeface="Arial" pitchFamily="34" charset="0"/>
              <a:buChar char="•"/>
              <a:defRPr/>
            </a:pPr>
            <a:r>
              <a:rPr lang="en-US" sz="1600" b="1" dirty="0"/>
              <a:t>Investigation of WUR architecture topics</a:t>
            </a:r>
            <a:r>
              <a:rPr lang="en-US" sz="1600" dirty="0"/>
              <a:t>; may lead into “split” PHYs (LC, 28 GHz (</a:t>
            </a:r>
            <a:r>
              <a:rPr lang="en-US" sz="1600" dirty="0" err="1"/>
              <a:t>Phazr</a:t>
            </a:r>
            <a:r>
              <a:rPr lang="en-US" sz="1600" dirty="0"/>
              <a:t>)): </a:t>
            </a:r>
            <a:r>
              <a:rPr lang="en-US" sz="1600" dirty="0">
                <a:hlinkClick r:id="rId9"/>
              </a:rPr>
              <a:t>11-17/1025r0</a:t>
            </a:r>
            <a:r>
              <a:rPr lang="en-US" sz="1600"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10"/>
              </a:rPr>
              <a:t>11-16/1436r1</a:t>
            </a:r>
            <a:r>
              <a:rPr lang="en-US" sz="1600" dirty="0"/>
              <a:t> </a:t>
            </a:r>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11"/>
              </a:rPr>
              <a:t>11-17/0136r2</a:t>
            </a:r>
            <a:r>
              <a:rPr lang="en-US" sz="1600" dirty="0"/>
              <a:t>, </a:t>
            </a:r>
            <a:r>
              <a:rPr lang="en-US" sz="1600" dirty="0">
                <a:hlinkClick r:id="rId12"/>
              </a:rPr>
              <a:t>11-16/1512r0</a:t>
            </a:r>
            <a:r>
              <a:rPr lang="en-US" sz="1600" dirty="0"/>
              <a:t>, </a:t>
            </a:r>
            <a:r>
              <a:rPr lang="en-US" sz="1600" dirty="0">
                <a:hlinkClick r:id="rId13"/>
              </a:rPr>
              <a:t>11-16/0720r0</a:t>
            </a:r>
            <a:r>
              <a:rPr lang="en-US" sz="1600" b="1" dirty="0"/>
              <a:t>, </a:t>
            </a:r>
            <a:r>
              <a:rPr lang="en-US" sz="1600" dirty="0">
                <a:hlinkClick r:id="rId14"/>
              </a:rPr>
              <a:t>11-15/0454r0</a:t>
            </a:r>
            <a:r>
              <a:rPr lang="en-US" sz="1600" b="1" dirty="0"/>
              <a:t>, </a:t>
            </a:r>
            <a:r>
              <a:rPr lang="en-US" sz="1600" dirty="0">
                <a:hlinkClick r:id="rId15"/>
              </a:rPr>
              <a:t>11-14/1213r1</a:t>
            </a:r>
            <a:r>
              <a:rPr lang="en-US" sz="1600" b="1" dirty="0"/>
              <a:t> (slides 9-11)</a:t>
            </a:r>
          </a:p>
          <a:p>
            <a:pPr marL="342900" lvl="1" indent="-342900" eaLnBrk="1" hangingPunct="1">
              <a:lnSpc>
                <a:spcPct val="90000"/>
              </a:lnSpc>
              <a:buFont typeface="Arial" pitchFamily="34" charset="0"/>
              <a:buChar char="•"/>
              <a:defRPr/>
            </a:pPr>
            <a:r>
              <a:rPr lang="en-US" sz="1600" b="1" dirty="0"/>
              <a:t>“What is an ESS?”</a:t>
            </a:r>
            <a:endParaRPr lang="en-US" sz="1600" dirty="0"/>
          </a:p>
          <a:p>
            <a:pPr marL="0" indent="0" eaLnBrk="1" hangingPunct="1">
              <a:lnSpc>
                <a:spcPct val="90000"/>
              </a:lnSpc>
              <a:buNone/>
              <a:defRPr/>
            </a:pPr>
            <a:r>
              <a:rPr lang="en-US" sz="2000" dirty="0">
                <a:solidFill>
                  <a:srgbClr val="000000"/>
                </a:solidFill>
              </a:rPr>
              <a:t>Tuesday, January 16, PM2  </a:t>
            </a:r>
          </a:p>
          <a:p>
            <a:pPr eaLnBrk="1" hangingPunct="1">
              <a:lnSpc>
                <a:spcPct val="90000"/>
              </a:lnSpc>
              <a:defRPr/>
            </a:pPr>
            <a:r>
              <a:rPr lang="en-US" sz="1600" dirty="0"/>
              <a:t>Continue the above</a:t>
            </a:r>
          </a:p>
          <a:p>
            <a:pPr marL="0" indent="0" eaLnBrk="1" hangingPunct="1">
              <a:lnSpc>
                <a:spcPct val="90000"/>
              </a:lnSpc>
              <a:buNone/>
              <a:defRPr/>
            </a:pPr>
            <a:r>
              <a:rPr lang="en-US" sz="2000" dirty="0">
                <a:solidFill>
                  <a:srgbClr val="000000"/>
                </a:solidFill>
              </a:rPr>
              <a:t>Wednesday, January 17, AM1  </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November face-to-face minutes: </a:t>
            </a:r>
            <a:r>
              <a:rPr lang="en-US" altLang="en-US" b="0" dirty="0">
                <a:hlinkClick r:id="rId3"/>
              </a:rPr>
              <a:t>https://mentor.ieee.org/802.11/dcn/17/11-17-1753-00-0arc-arc-sc-meeting-minutes-november-2017.docx</a:t>
            </a:r>
            <a:r>
              <a:rPr lang="en-US" altLang="en-US" b="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IEEE 1588 D1.2 – Completed Working Group ballot</a:t>
            </a:r>
          </a:p>
          <a:p>
            <a:pPr lvl="1"/>
            <a:r>
              <a:rPr lang="en-US" altLang="en-US" dirty="0"/>
              <a:t>(Note their process is a little different)</a:t>
            </a:r>
          </a:p>
          <a:p>
            <a:pPr lvl="1"/>
            <a:r>
              <a:rPr lang="en-US" altLang="en-US" dirty="0"/>
              <a:t>1504 comments</a:t>
            </a:r>
          </a:p>
          <a:p>
            <a:r>
              <a:rPr lang="en-US" altLang="en-US" dirty="0"/>
              <a:t>802.1AS D5.0 – In Working Group ballot resolution (since July)</a:t>
            </a:r>
          </a:p>
          <a:p>
            <a:r>
              <a:rPr lang="en-US" altLang="en-US" dirty="0"/>
              <a:t>802.1AS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underway, D2.0 Sponsor ballot closed Oct 7.  </a:t>
            </a:r>
            <a:r>
              <a:rPr lang="en-US" sz="2000" b="0" dirty="0"/>
              <a:t>73 Approve (93%); 5 Disapprove (7%); 8 Abstain – 56 comments.  </a:t>
            </a:r>
            <a:r>
              <a:rPr lang="en-US" sz="2000" b="0" dirty="0" err="1"/>
              <a:t>Recirc</a:t>
            </a:r>
            <a:r>
              <a:rPr lang="en-US" sz="2000" b="0" dirty="0"/>
              <a:t> before Jan.</a:t>
            </a:r>
            <a:endParaRPr lang="en-US" altLang="en-US" dirty="0"/>
          </a:p>
          <a:p>
            <a:r>
              <a:rPr lang="en-US" altLang="en-US" dirty="0"/>
              <a:t>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
        <p:nvSpPr>
          <p:cNvPr id="4" name="Rectangle 3">
            <a:extLst>
              <a:ext uri="{FF2B5EF4-FFF2-40B4-BE49-F238E27FC236}">
                <a16:creationId xmlns:a16="http://schemas.microsoft.com/office/drawing/2014/main" id="{D7B48C84-7C5C-4227-893A-1F2F31279381}"/>
              </a:ext>
            </a:extLst>
          </p:cNvPr>
          <p:cNvSpPr txBox="1">
            <a:spLocks noChangeArrowheads="1"/>
          </p:cNvSpPr>
          <p:nvPr/>
        </p:nvSpPr>
        <p:spPr bwMode="auto">
          <a:xfrm>
            <a:off x="4953000" y="3429000"/>
            <a:ext cx="3962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Add Roll-in:</a:t>
            </a:r>
          </a:p>
          <a:p>
            <a:pPr lvl="1"/>
            <a:r>
              <a:rPr lang="en-US" kern="0" dirty="0"/>
              <a:t>IEEE </a:t>
            </a:r>
            <a:r>
              <a:rPr lang="en-US" kern="0" dirty="0" err="1"/>
              <a:t>Std</a:t>
            </a:r>
            <a:r>
              <a:rPr lang="en-US" kern="0" dirty="0"/>
              <a:t> 802.1Qci-2017,</a:t>
            </a:r>
          </a:p>
          <a:p>
            <a:pPr lvl="1"/>
            <a:r>
              <a:rPr lang="en-US" kern="0" dirty="0"/>
              <a:t>IEEE </a:t>
            </a:r>
            <a:r>
              <a:rPr lang="en-US" kern="0" dirty="0" err="1"/>
              <a:t>Std</a:t>
            </a:r>
            <a:r>
              <a:rPr lang="en-US" kern="0" dirty="0"/>
              <a:t> 802.1Qch-2017</a:t>
            </a:r>
          </a:p>
          <a:p>
            <a:pPr marL="0" indent="0">
              <a:buNone/>
            </a:pPr>
            <a:endParaRPr lang="en-US" altLang="en-US" kern="0"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sz="2000" dirty="0"/>
              <a:t>Dorothy Stanley present topics of interest:</a:t>
            </a:r>
          </a:p>
          <a:p>
            <a:pPr lvl="1"/>
            <a:r>
              <a:rPr lang="en-US" altLang="en-US" sz="1600" dirty="0"/>
              <a:t>Nothing specific, this time.</a:t>
            </a:r>
          </a:p>
          <a:p>
            <a:pPr lvl="1"/>
            <a:endParaRPr lang="en-US" altLang="en-US" sz="1600" dirty="0"/>
          </a:p>
          <a:p>
            <a:pPr lvl="1"/>
            <a:r>
              <a:rPr lang="en-US" altLang="en-US" sz="1600" dirty="0"/>
              <a:t>Deterministic networks?</a:t>
            </a:r>
          </a:p>
          <a:p>
            <a:pPr lvl="1"/>
            <a:r>
              <a:rPr lang="en-US" altLang="en-US" sz="1600" dirty="0"/>
              <a:t>Multicast (note: WNG presentation 11-17/1736, also)?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endParaRPr lang="en-US" altLang="en-US" dirty="0"/>
          </a:p>
          <a:p>
            <a:r>
              <a:rPr lang="en-US" altLang="en-US" dirty="0"/>
              <a:t>Background:</a:t>
            </a:r>
          </a:p>
          <a:p>
            <a:pPr lvl="1"/>
            <a:r>
              <a:rPr lang="en-US" altLang="en-US" sz="1600" dirty="0">
                <a:hlinkClick r:id="rId2"/>
              </a:rPr>
              <a:t>https://mentor.ieee.org/802.11/dcn/17/11-17-0475-09-0arc-mib-pattern-analysis.xlsx</a:t>
            </a:r>
            <a:endParaRPr lang="en-US" altLang="en-US" sz="1600" dirty="0"/>
          </a:p>
          <a:p>
            <a:pPr lvl="1"/>
            <a:r>
              <a:rPr lang="en-US" altLang="en-US" sz="1600" dirty="0">
                <a:hlinkClick r:id="rId3"/>
              </a:rPr>
              <a:t>https://mentor.ieee.org/802.11/dcn/14/11-14-1068-00-0arc-mib-attributes-design-pattern-background.docx</a:t>
            </a:r>
            <a:r>
              <a:rPr lang="en-US" altLang="en-US" sz="1600" dirty="0"/>
              <a:t> </a:t>
            </a:r>
          </a:p>
          <a:p>
            <a:pPr lvl="1"/>
            <a:r>
              <a:rPr lang="en-US" altLang="en-US" sz="1600" dirty="0">
                <a:hlinkClick r:id="rId4"/>
              </a:rPr>
              <a:t>https://mentor.ieee.org/802.11/dcn/14/11-14-1281-04-0arc-mib-attributes-analysis.docx</a:t>
            </a:r>
            <a:r>
              <a:rPr lang="en-US" altLang="en-US" sz="16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Review recommendations one more time.</a:t>
            </a:r>
          </a:p>
          <a:p>
            <a:pPr lvl="1"/>
            <a:r>
              <a:rPr lang="en-US" altLang="en-US" dirty="0">
                <a:hlinkClick r:id="rId2"/>
              </a:rPr>
              <a:t>https://mentor.ieee.org/802.11/dcn/15/11-15-0355-13-0arc-mib-truthvalue-usage-patterns.docx </a:t>
            </a:r>
          </a:p>
          <a:p>
            <a:pPr lvl="1"/>
            <a:r>
              <a:rPr lang="en-US" altLang="en-US" dirty="0"/>
              <a:t>Consider any comments from Editors’ group:</a:t>
            </a:r>
          </a:p>
          <a:p>
            <a:pPr lvl="2"/>
            <a:r>
              <a:rPr lang="en-US" altLang="en-US" dirty="0"/>
              <a:t>Generally, supportive, as a start.  Can add to Style Guide and MDR.</a:t>
            </a:r>
          </a:p>
          <a:p>
            <a:pPr lvl="2"/>
            <a:r>
              <a:rPr lang="en-US" altLang="en-US" dirty="0"/>
              <a:t>Add (follow-on?) recommendation on how much detail to put in MIB</a:t>
            </a:r>
          </a:p>
          <a:p>
            <a:pPr lvl="2"/>
            <a:r>
              <a:rPr lang="en-US" altLang="en-US" dirty="0"/>
              <a:t>Other, longer-term follow-on topics</a:t>
            </a:r>
          </a:p>
          <a:p>
            <a:r>
              <a:rPr lang="en-US" altLang="en-US" dirty="0"/>
              <a:t>Review presentation for WG mid-week plenary</a:t>
            </a:r>
          </a:p>
          <a:p>
            <a:pPr lvl="1"/>
            <a:r>
              <a:rPr lang="en-US" altLang="en-US" dirty="0">
                <a:hlinkClick r:id="rId3"/>
              </a:rPr>
              <a:t>https://mentor.ieee.org/802.11/dcn/18/11-18-0052-01-0arc-mib-truthvalue-usage-patterns-presentation.pptx</a:t>
            </a:r>
            <a:endParaRPr lang="en-US" altLang="en-US" dirty="0"/>
          </a:p>
          <a:p>
            <a:r>
              <a:rPr lang="en-US" altLang="en-US" dirty="0"/>
              <a:t>Consider any next steps – update existing uses?  (</a:t>
            </a:r>
            <a:r>
              <a:rPr lang="en-US" altLang="en-US" dirty="0" err="1"/>
              <a:t>REVmd</a:t>
            </a:r>
            <a:r>
              <a:rPr lang="en-US" altLang="en-US" dirty="0"/>
              <a:t>?)</a:t>
            </a:r>
          </a:p>
          <a:p>
            <a:r>
              <a:rPr lang="en-US" altLang="en-US" dirty="0"/>
              <a:t>Review MIBs in 11aj, 11ak, 11aq, 11ax, 11ay?</a:t>
            </a:r>
          </a:p>
        </p:txBody>
      </p:sp>
    </p:spTree>
    <p:extLst>
      <p:ext uri="{BB962C8B-B14F-4D97-AF65-F5344CB8AC3E}">
        <p14:creationId xmlns:p14="http://schemas.microsoft.com/office/powerpoint/2010/main" val="3360710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a:p>
            <a:pPr>
              <a:defRPr/>
            </a:pPr>
            <a:r>
              <a:rPr lang="en-US" sz="2000" dirty="0"/>
              <a:t>TGba is still maturing, through the SFD process.  Target January session to continue substantive discussions (?)</a:t>
            </a:r>
          </a:p>
        </p:txBody>
      </p:sp>
    </p:spTree>
    <p:extLst>
      <p:ext uri="{BB962C8B-B14F-4D97-AF65-F5344CB8AC3E}">
        <p14:creationId xmlns:p14="http://schemas.microsoft.com/office/powerpoint/2010/main" val="1108795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TGba)</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3571046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2018, Irvine,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2913487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1079173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16</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
        <p:nvSpPr>
          <p:cNvPr id="4" name="Footer Placeholder 3">
            <a:extLst>
              <a:ext uri="{FF2B5EF4-FFF2-40B4-BE49-F238E27FC236}">
                <a16:creationId xmlns:a16="http://schemas.microsoft.com/office/drawing/2014/main" id="{B1EE2C94-8786-4666-A363-3326454AA699}"/>
              </a:ext>
            </a:extLst>
          </p:cNvPr>
          <p:cNvSpPr>
            <a:spLocks noGrp="1"/>
          </p:cNvSpPr>
          <p:nvPr>
            <p:ph type="ftr" sz="quarter" idx="10"/>
          </p:nvPr>
        </p:nvSpPr>
        <p:spPr/>
        <p:txBody>
          <a:bodyPr/>
          <a:lstStyle/>
          <a:p>
            <a:pPr>
              <a:defRPr/>
            </a:pPr>
            <a:r>
              <a:rPr lang="en-US"/>
              <a:t>Mark Hamilton, Polycom, Inc.</a:t>
            </a:r>
          </a:p>
        </p:txBody>
      </p:sp>
      <p:sp>
        <p:nvSpPr>
          <p:cNvPr id="5" name="Slide Number Placeholder 4">
            <a:extLst>
              <a:ext uri="{FF2B5EF4-FFF2-40B4-BE49-F238E27FC236}">
                <a16:creationId xmlns:a16="http://schemas.microsoft.com/office/drawing/2014/main" id="{9D79E234-FAD5-4BDB-9909-FF40F6689A12}"/>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28</a:t>
            </a:fld>
            <a:endParaRPr lang="en-US" altLang="en-US"/>
          </a:p>
        </p:txBody>
      </p:sp>
    </p:spTree>
    <p:extLst>
      <p:ext uri="{BB962C8B-B14F-4D97-AF65-F5344CB8AC3E}">
        <p14:creationId xmlns:p14="http://schemas.microsoft.com/office/powerpoint/2010/main" val="2727814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17</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16</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32200</TotalTime>
  <Words>2632</Words>
  <Application>Microsoft Office PowerPoint</Application>
  <PresentationFormat>On-screen Show (4:3)</PresentationFormat>
  <Paragraphs>278</Paragraphs>
  <Slides>31</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MS Gothic</vt:lpstr>
      <vt:lpstr>MS PGothic</vt:lpstr>
      <vt:lpstr>Arial</vt:lpstr>
      <vt:lpstr>Helvetica</vt:lpstr>
      <vt:lpstr>Monotype Sorts</vt:lpstr>
      <vt:lpstr>Times New Roman</vt:lpstr>
      <vt:lpstr>802-11-Submission</vt:lpstr>
      <vt:lpstr>Document</vt:lpstr>
      <vt:lpstr>ARC-SC-agenda-January-2018</vt:lpstr>
      <vt:lpstr>Abstract</vt:lpstr>
      <vt:lpstr>IEEE 802.11   Architecture Standing Committee</vt:lpstr>
      <vt:lpstr>Tuesday, January 16th,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2018</vt:lpstr>
      <vt:lpstr>ARC Minutes</vt:lpstr>
      <vt:lpstr>IEEE 1588 mapping to IEEE 802.11/ 802.1ASrev use of FTM update </vt:lpstr>
      <vt:lpstr>IEEE 802 activities directly related to IEEE 802.11 ARC</vt:lpstr>
      <vt:lpstr>IETF/802 coordination </vt:lpstr>
      <vt:lpstr>Design Pattern for MIB attributes</vt:lpstr>
      <vt:lpstr>Design Pattern for MIB attributes</vt:lpstr>
      <vt:lpstr>TGba architecture topics</vt:lpstr>
      <vt:lpstr>TGba architecture comments/answers to questions in 11-17/1025 (from July 10 TGba)</vt:lpstr>
      <vt:lpstr>TGba architecture new questions (from July 12 ARC)</vt:lpstr>
      <vt:lpstr>TGba architecture potential assumptions (from July 12 ARC)</vt:lpstr>
      <vt:lpstr>Discussion on YANG/NETCONF models</vt:lpstr>
      <vt:lpstr>AP/DS/Portal architecture and 802 concepts</vt:lpstr>
      <vt:lpstr>Tuesday, January 16th, PM2</vt:lpstr>
      <vt:lpstr>What is an ESS?</vt:lpstr>
      <vt:lpstr>What is an ESS?  (Continued)</vt:lpstr>
      <vt:lpstr>What is an ESS? – Direction?</vt:lpstr>
      <vt:lpstr>ESS and HESS?</vt:lpstr>
      <vt:lpstr>Wednesday, January 17th, AM1</vt:lpstr>
      <vt:lpstr>ARC Future Activities &amp; sessions</vt:lpstr>
      <vt:lpstr>Planning for March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538</cp:revision>
  <cp:lastPrinted>1998-02-10T13:28:06Z</cp:lastPrinted>
  <dcterms:created xsi:type="dcterms:W3CDTF">2009-07-15T16:38:20Z</dcterms:created>
  <dcterms:modified xsi:type="dcterms:W3CDTF">2018-01-16T22:09:05Z</dcterms:modified>
</cp:coreProperties>
</file>