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708" r:id="rId2"/>
    <p:sldId id="678" r:id="rId3"/>
    <p:sldId id="679" r:id="rId4"/>
    <p:sldId id="656" r:id="rId5"/>
    <p:sldId id="665" r:id="rId6"/>
    <p:sldId id="666" r:id="rId7"/>
    <p:sldId id="710" r:id="rId8"/>
    <p:sldId id="711" r:id="rId9"/>
    <p:sldId id="715" r:id="rId10"/>
    <p:sldId id="762" r:id="rId11"/>
    <p:sldId id="778" r:id="rId12"/>
    <p:sldId id="777" r:id="rId13"/>
    <p:sldId id="780" r:id="rId14"/>
    <p:sldId id="747" r:id="rId15"/>
    <p:sldId id="782" r:id="rId16"/>
    <p:sldId id="783" r:id="rId17"/>
    <p:sldId id="784" r:id="rId18"/>
    <p:sldId id="785" r:id="rId19"/>
    <p:sldId id="786" r:id="rId20"/>
    <p:sldId id="787" r:id="rId21"/>
    <p:sldId id="788" r:id="rId22"/>
    <p:sldId id="794" r:id="rId23"/>
    <p:sldId id="750" r:id="rId24"/>
    <p:sldId id="789" r:id="rId25"/>
    <p:sldId id="790" r:id="rId26"/>
    <p:sldId id="791" r:id="rId27"/>
    <p:sldId id="792" r:id="rId28"/>
    <p:sldId id="793" r:id="rId29"/>
    <p:sldId id="727" r:id="rId30"/>
    <p:sldId id="704" r:id="rId31"/>
    <p:sldId id="705" r:id="rId32"/>
    <p:sldId id="707" r:id="rId33"/>
    <p:sldId id="719" r:id="rId34"/>
    <p:sldId id="721" r:id="rId35"/>
    <p:sldId id="761" r:id="rId36"/>
    <p:sldId id="726" r:id="rId37"/>
    <p:sldId id="776" r:id="rId38"/>
    <p:sldId id="760" r:id="rId39"/>
    <p:sldId id="694" r:id="rId40"/>
    <p:sldId id="695" r:id="rId41"/>
    <p:sldId id="740" r:id="rId42"/>
    <p:sldId id="741"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32" autoAdjust="0"/>
    <p:restoredTop sz="94095" autoAdjust="0"/>
  </p:normalViewPr>
  <p:slideViewPr>
    <p:cSldViewPr>
      <p:cViewPr varScale="1">
        <p:scale>
          <a:sx n="64" d="100"/>
          <a:sy n="64" d="100"/>
        </p:scale>
        <p:origin x="1530" y="6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689717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25</a:t>
            </a:fld>
            <a:endParaRPr lang="en-US" altLang="en-US"/>
          </a:p>
        </p:txBody>
      </p:sp>
    </p:spTree>
    <p:extLst>
      <p:ext uri="{BB962C8B-B14F-4D97-AF65-F5344CB8AC3E}">
        <p14:creationId xmlns:p14="http://schemas.microsoft.com/office/powerpoint/2010/main" val="2922230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280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802.11-17/1862r5</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653"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2018 </a:t>
            </a:r>
            <a:br>
              <a:rPr lang="en-US" altLang="en-US" dirty="0" smtClean="0"/>
            </a:br>
            <a:r>
              <a:rPr lang="en-US" altLang="en-US" dirty="0" smtClean="0"/>
              <a:t>TGba Agenda</a:t>
            </a:r>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2018-01-15</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a:t>
            </a:r>
          </a:p>
        </p:txBody>
      </p:sp>
      <p:sp>
        <p:nvSpPr>
          <p:cNvPr id="9" name="Content Placeholder 8"/>
          <p:cNvSpPr>
            <a:spLocks noGrp="1"/>
          </p:cNvSpPr>
          <p:nvPr>
            <p:ph idx="1"/>
          </p:nvPr>
        </p:nvSpPr>
        <p:spPr/>
        <p:txBody>
          <a:bodyPr/>
          <a:lstStyle/>
          <a:p>
            <a:r>
              <a:rPr lang="en-US" dirty="0" smtClean="0"/>
              <a:t>PHY Spec Text</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Table 10"/>
          <p:cNvGraphicFramePr>
            <a:graphicFrameLocks noGrp="1"/>
          </p:cNvGraphicFramePr>
          <p:nvPr>
            <p:extLst>
              <p:ext uri="{D42A27DB-BD31-4B8C-83A1-F6EECF244321}">
                <p14:modId xmlns:p14="http://schemas.microsoft.com/office/powerpoint/2010/main" val="2809595313"/>
              </p:ext>
            </p:extLst>
          </p:nvPr>
        </p:nvGraphicFramePr>
        <p:xfrm>
          <a:off x="696913" y="2714625"/>
          <a:ext cx="7801953" cy="1095375"/>
        </p:xfrm>
        <a:graphic>
          <a:graphicData uri="http://schemas.openxmlformats.org/drawingml/2006/table">
            <a:tbl>
              <a:tblPr/>
              <a:tblGrid>
                <a:gridCol w="691172"/>
                <a:gridCol w="731838"/>
                <a:gridCol w="3945441"/>
                <a:gridCol w="1411143"/>
                <a:gridCol w="1022359"/>
              </a:tblGrid>
              <a:tr h="190500">
                <a:tc>
                  <a:txBody>
                    <a:bodyPr/>
                    <a:lstStyle/>
                    <a:p>
                      <a:pPr algn="l" fontAlgn="ctr"/>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B050"/>
                          </a:solidFill>
                          <a:effectLst/>
                          <a:latin typeface="Calibri" panose="020F0502020204030204" pitchFamily="34" charset="0"/>
                        </a:rPr>
                        <a:t>2</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18/144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Omni-directional Multiple Antenna Transmission for WUS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B050"/>
                          </a:solidFill>
                          <a:effectLst/>
                          <a:latin typeface="Calibri" panose="020F0502020204030204" pitchFamily="34" charset="0"/>
                        </a:rPr>
                        <a:t>1</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B050"/>
                          </a:solidFill>
                          <a:effectLst/>
                          <a:latin typeface="Calibri" panose="020F0502020204030204" pitchFamily="34" charset="0"/>
                        </a:rPr>
                        <a:t>18/152r1</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Proposed draft WUR PHY spec</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Steve </a:t>
                      </a:r>
                      <a:r>
                        <a:rPr lang="en-US" sz="1400" b="0" i="0" u="none" strike="noStrike" dirty="0" err="1">
                          <a:solidFill>
                            <a:srgbClr val="00B050"/>
                          </a:solidFill>
                          <a:effectLst/>
                          <a:latin typeface="Calibri" panose="020F0502020204030204" pitchFamily="34" charset="0"/>
                        </a:rPr>
                        <a:t>Shellhammer</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2" name="Date Placeholder 1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Sync Design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graphicFrame>
        <p:nvGraphicFramePr>
          <p:cNvPr id="10" name="Table 9"/>
          <p:cNvGraphicFramePr>
            <a:graphicFrameLocks noGrp="1"/>
          </p:cNvGraphicFramePr>
          <p:nvPr>
            <p:extLst>
              <p:ext uri="{D42A27DB-BD31-4B8C-83A1-F6EECF244321}">
                <p14:modId xmlns:p14="http://schemas.microsoft.com/office/powerpoint/2010/main" val="4230836004"/>
              </p:ext>
            </p:extLst>
          </p:nvPr>
        </p:nvGraphicFramePr>
        <p:xfrm>
          <a:off x="152401" y="2666996"/>
          <a:ext cx="8772279" cy="2970441"/>
        </p:xfrm>
        <a:graphic>
          <a:graphicData uri="http://schemas.openxmlformats.org/drawingml/2006/table">
            <a:tbl>
              <a:tblPr/>
              <a:tblGrid>
                <a:gridCol w="990599"/>
                <a:gridCol w="579438"/>
                <a:gridCol w="4454660"/>
                <a:gridCol w="1593272"/>
                <a:gridCol w="1154310"/>
              </a:tblGrid>
              <a:tr h="266874">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01:36:12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Dual SYNC design follow up</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Rui Cao</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Marvell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2342">
                <a:tc>
                  <a:txBody>
                    <a:bodyPr/>
                    <a:lstStyle/>
                    <a:p>
                      <a:pPr algn="l" fontAlgn="ctr"/>
                      <a:r>
                        <a:rPr lang="en-US" sz="1400" b="0" i="0" u="none" strike="noStrike" dirty="0" smtClean="0">
                          <a:solidFill>
                            <a:srgbClr val="00B050"/>
                          </a:solidFill>
                          <a:effectLst/>
                          <a:latin typeface="Calibri" panose="020F0502020204030204" pitchFamily="34" charset="0"/>
                        </a:rPr>
                        <a:t>14-Jan-2018 19:52:59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dual sync performance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Jinyoung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11:19:54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Sync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17:37:01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preamble sequence peformance evaluation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Jia Jia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12:13:38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18/122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Sync field bit duration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B050"/>
                          </a:solidFill>
                          <a:effectLst/>
                          <a:latin typeface="Calibri" panose="020F0502020204030204" pitchFamily="34" charset="0"/>
                        </a:rPr>
                        <a:t>15-Jan-2018 12:14:17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B050"/>
                          </a:solidFill>
                          <a:effectLst/>
                          <a:latin typeface="Calibri" panose="020F0502020204030204" pitchFamily="34" charset="0"/>
                        </a:rPr>
                        <a:t>18/123</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Options for Sync field bit seqeunce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B05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Date Placeholder 1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100437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12</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2050485352"/>
              </p:ext>
            </p:extLst>
          </p:nvPr>
        </p:nvGraphicFramePr>
        <p:xfrm>
          <a:off x="194452" y="2499597"/>
          <a:ext cx="8755095" cy="3975816"/>
        </p:xfrm>
        <a:graphic>
          <a:graphicData uri="http://schemas.openxmlformats.org/drawingml/2006/table">
            <a:tbl>
              <a:tblPr/>
              <a:tblGrid>
                <a:gridCol w="1036041"/>
                <a:gridCol w="579438"/>
                <a:gridCol w="4548817"/>
                <a:gridCol w="1446527"/>
                <a:gridCol w="1144272"/>
              </a:tblGrid>
              <a:tr h="261153">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15-Jan-2018 03:04:05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Performance Investigation on Partial 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B050"/>
                          </a:solidFill>
                          <a:effectLst/>
                          <a:latin typeface="Calibri" panose="020F0502020204030204" pitchFamily="34" charset="0"/>
                        </a:rPr>
                        <a:t>15-Jan-2018 03:04:47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18/72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OOK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0000"/>
                          </a:solidFill>
                          <a:effectLst/>
                          <a:latin typeface="Calibri" panose="020F0502020204030204" pitchFamily="34" charset="0"/>
                        </a:rPr>
                        <a:t>15-Jan-2018 11:19:19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18/97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2us OOK pulse for high rate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0000"/>
                          </a:solidFill>
                          <a:effectLst/>
                          <a:latin typeface="Calibri" panose="020F0502020204030204" pitchFamily="34" charset="0"/>
                        </a:rPr>
                        <a:t>16-Jan-2018 01:29:00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How to describe WUR PPDU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Junghoon Suh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0000"/>
                          </a:solidFill>
                          <a:effectLst/>
                          <a:latin typeface="Calibri" panose="020F0502020204030204" pitchFamily="34" charset="0"/>
                        </a:rPr>
                        <a:t>15-Jan-2018 12:14:56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18/124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Shorter 'On' time duration study</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B050"/>
                          </a:solidFill>
                          <a:effectLst/>
                          <a:latin typeface="Calibri" panose="020F0502020204030204" pitchFamily="34" charset="0"/>
                        </a:rPr>
                        <a:t>11-Jan-2018 10:59:30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18/142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Addition Results for 62.5 kb/s: Symbol Structure and P-OOK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B050"/>
                          </a:solidFill>
                          <a:effectLst/>
                          <a:latin typeface="Calibri" panose="020F0502020204030204" pitchFamily="34" charset="0"/>
                        </a:rPr>
                        <a:t>15-Jan-2018 00:16:55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18/143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OOK Symbol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B050"/>
                          </a:solidFill>
                          <a:effectLst/>
                          <a:latin typeface="Calibri" panose="020F0502020204030204" pitchFamily="34" charset="0"/>
                        </a:rPr>
                        <a:t>15-Jan-2018 01:25:30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B050"/>
                          </a:solidFill>
                          <a:effectLst/>
                          <a:latin typeface="Calibri" panose="020F0502020204030204" pitchFamily="34" charset="0"/>
                        </a:rPr>
                        <a:t>18/156</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B050"/>
                          </a:solidFill>
                          <a:effectLst/>
                          <a:latin typeface="Calibri" panose="020F0502020204030204" pitchFamily="34" charset="0"/>
                        </a:rPr>
                        <a:t>Waveform Design for SYNC Field</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Alphan</a:t>
                      </a:r>
                      <a:r>
                        <a:rPr lang="en-US" sz="1400" b="0" i="0" u="none" strike="noStrike" dirty="0">
                          <a:solidFill>
                            <a:srgbClr val="00B050"/>
                          </a:solidFill>
                          <a:effectLst/>
                          <a:latin typeface="Calibri" panose="020F0502020204030204" pitchFamily="34" charset="0"/>
                        </a:rPr>
                        <a:t> </a:t>
                      </a:r>
                      <a:r>
                        <a:rPr lang="en-US" sz="1400" b="0" i="0" u="none" strike="noStrike" dirty="0" err="1" smtClean="0">
                          <a:solidFill>
                            <a:srgbClr val="00B050"/>
                          </a:solidFill>
                          <a:effectLst/>
                          <a:latin typeface="Calibri" panose="020F0502020204030204" pitchFamily="34" charset="0"/>
                        </a:rPr>
                        <a:t>Sahin</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B050"/>
                          </a:solidFill>
                          <a:effectLst/>
                          <a:latin typeface="Calibri" panose="020F0502020204030204" pitchFamily="34" charset="0"/>
                        </a:rPr>
                        <a:t>InterDigital</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Content Placeholder 13"/>
          <p:cNvSpPr>
            <a:spLocks noGrp="1"/>
          </p:cNvSpPr>
          <p:nvPr>
            <p:ph idx="1"/>
          </p:nvPr>
        </p:nvSpPr>
        <p:spPr/>
        <p:txBody>
          <a:bodyPr/>
          <a:lstStyle/>
          <a:p>
            <a:r>
              <a:rPr lang="en-US" dirty="0" smtClean="0"/>
              <a:t>OOK Waveform</a:t>
            </a:r>
            <a:endParaRPr lang="en-US" dirty="0"/>
          </a:p>
        </p:txBody>
      </p:sp>
      <p:sp>
        <p:nvSpPr>
          <p:cNvPr id="15" name="Date Placeholder 14"/>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4732075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err="1" smtClean="0"/>
              <a:t>Tx</a:t>
            </a:r>
            <a:r>
              <a:rPr lang="en-US" kern="0" dirty="0" smtClean="0"/>
              <a:t>/Rx requirement discussion</a:t>
            </a:r>
          </a:p>
          <a:p>
            <a:endParaRPr lang="en-US" kern="0" dirty="0"/>
          </a:p>
          <a:p>
            <a:endParaRPr lang="en-US" kern="0" dirty="0" smtClean="0"/>
          </a:p>
          <a:p>
            <a:endParaRPr lang="en-US" kern="0" dirty="0"/>
          </a:p>
          <a:p>
            <a:endParaRPr lang="en-US" kern="0" dirty="0" smtClean="0"/>
          </a:p>
          <a:p>
            <a:r>
              <a:rPr lang="en-US" kern="0" dirty="0" smtClean="0"/>
              <a:t>Multi-user</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13</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245255404"/>
              </p:ext>
            </p:extLst>
          </p:nvPr>
        </p:nvGraphicFramePr>
        <p:xfrm>
          <a:off x="304798" y="2644299"/>
          <a:ext cx="8660599" cy="659130"/>
        </p:xfrm>
        <a:graphic>
          <a:graphicData uri="http://schemas.openxmlformats.org/drawingml/2006/table">
            <a:tbl>
              <a:tblPr/>
              <a:tblGrid>
                <a:gridCol w="1066802"/>
                <a:gridCol w="579438"/>
                <a:gridCol w="4338452"/>
                <a:gridCol w="1551709"/>
                <a:gridCol w="1124198"/>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11:14:24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18/145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Discussion of (how to specify) some TX and RX requirements for 802.11ba</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Leif </a:t>
                      </a:r>
                      <a:r>
                        <a:rPr lang="en-US" sz="1400" b="0" i="0" u="none" strike="noStrike" dirty="0" err="1">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lnL>
                      <a:noFill/>
                    </a:lnL>
                    <a:lnR>
                      <a:noFill/>
                    </a:lnR>
                    <a:lnT>
                      <a:noFill/>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2704867272"/>
              </p:ext>
            </p:extLst>
          </p:nvPr>
        </p:nvGraphicFramePr>
        <p:xfrm>
          <a:off x="304798" y="4675029"/>
          <a:ext cx="8534402" cy="1531620"/>
        </p:xfrm>
        <a:graphic>
          <a:graphicData uri="http://schemas.openxmlformats.org/drawingml/2006/table">
            <a:tbl>
              <a:tblPr/>
              <a:tblGrid>
                <a:gridCol w="1040388"/>
                <a:gridCol w="653337"/>
                <a:gridCol w="4231028"/>
                <a:gridCol w="1513287"/>
                <a:gridCol w="109636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08-Nov-2017 18:02:09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17/1625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Jianhan</a:t>
                      </a:r>
                      <a:r>
                        <a:rPr lang="en-US" sz="1400" b="0" i="0" u="none" strike="noStrike" dirty="0">
                          <a:solidFill>
                            <a:srgbClr val="000000"/>
                          </a:solidFill>
                          <a:effectLst/>
                          <a:latin typeface="Calibri" panose="020F0502020204030204" pitchFamily="34" charset="0"/>
                        </a:rPr>
                        <a:t> Liu</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Mediatek</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11-Sep-2017 14:14:19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smtClean="0">
                          <a:solidFill>
                            <a:srgbClr val="000000"/>
                          </a:solidFill>
                          <a:effectLst/>
                          <a:latin typeface="Calibri" panose="020F0502020204030204" pitchFamily="34" charset="0"/>
                        </a:rPr>
                        <a:t>17/1395</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dirty="0" smtClean="0">
                          <a:solidFill>
                            <a:srgbClr val="000000"/>
                          </a:solidFill>
                          <a:effectLst/>
                          <a:latin typeface="Calibri" panose="020F0502020204030204" pitchFamily="34" charset="0"/>
                        </a:rPr>
                        <a:t>Simple multiplexing of wake-up signals</a:t>
                      </a:r>
                      <a:endParaRPr lang="de-DE"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panose="020F0502020204030204" pitchFamily="34" charset="0"/>
                        </a:rPr>
                        <a:t>Leif </a:t>
                      </a:r>
                      <a:r>
                        <a:rPr lang="en-US" sz="1400" b="0" i="0" u="none" strike="noStrike" dirty="0" err="1" smtClean="0">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smtClean="0">
                          <a:solidFill>
                            <a:srgbClr val="000000"/>
                          </a:solidFill>
                          <a:effectLst/>
                          <a:latin typeface="Calibri" panose="020F0502020204030204" pitchFamily="34" charset="0"/>
                        </a:rPr>
                        <a:t>Ericsson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12-Sep-2017 15:51:56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smtClean="0">
                          <a:solidFill>
                            <a:srgbClr val="000000"/>
                          </a:solidFill>
                          <a:effectLst/>
                          <a:latin typeface="Calibri" panose="020F0502020204030204" pitchFamily="34" charset="0"/>
                        </a:rPr>
                        <a:t>17/1419</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de-DE" sz="1400" b="0" i="0" u="none" strike="noStrike" dirty="0" smtClean="0">
                          <a:solidFill>
                            <a:srgbClr val="000000"/>
                          </a:solidFill>
                          <a:effectLst/>
                          <a:latin typeface="Calibri" panose="020F0502020204030204" pitchFamily="34" charset="0"/>
                        </a:rPr>
                        <a:t>Waveform coding schemes frequency domain multiplexing</a:t>
                      </a:r>
                      <a:endParaRPr lang="de-DE"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0000"/>
                          </a:solidFill>
                          <a:effectLst/>
                          <a:latin typeface="Calibri" panose="020F0502020204030204" pitchFamily="34" charset="0"/>
                        </a:rPr>
                        <a:t>Rui</a:t>
                      </a:r>
                      <a:r>
                        <a:rPr lang="en-US" sz="1400" b="0" i="0" u="none" strike="noStrike" dirty="0" smtClean="0">
                          <a:solidFill>
                            <a:srgbClr val="000000"/>
                          </a:solidFill>
                          <a:effectLst/>
                          <a:latin typeface="Calibri" panose="020F0502020204030204" pitchFamily="34" charset="0"/>
                        </a:rPr>
                        <a:t> Yang</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smtClean="0">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7" name="Date Placeholder 6"/>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4143774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 Spec Text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148962353"/>
              </p:ext>
            </p:extLst>
          </p:nvPr>
        </p:nvGraphicFramePr>
        <p:xfrm>
          <a:off x="696913" y="2819400"/>
          <a:ext cx="7761287" cy="1560195"/>
        </p:xfrm>
        <a:graphic>
          <a:graphicData uri="http://schemas.openxmlformats.org/drawingml/2006/table">
            <a:tbl>
              <a:tblPr/>
              <a:tblGrid>
                <a:gridCol w="758741"/>
                <a:gridCol w="4331146"/>
                <a:gridCol w="1549096"/>
                <a:gridCol w="1122304"/>
              </a:tblGrid>
              <a:tr h="190500">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190500">
                <a:tc>
                  <a:txBody>
                    <a:bodyPr/>
                    <a:lstStyle/>
                    <a:p>
                      <a:pPr algn="l" fontAlgn="ctr"/>
                      <a:r>
                        <a:rPr lang="en-US" sz="1400" b="0" i="0" u="none" strike="noStrike">
                          <a:solidFill>
                            <a:srgbClr val="00B050"/>
                          </a:solidFill>
                          <a:effectLst/>
                          <a:latin typeface="Calibri" panose="020F0502020204030204" pitchFamily="34" charset="0"/>
                        </a:rPr>
                        <a:t>18/85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Negotiation and WUR Mode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B050"/>
                          </a:solidFill>
                          <a:effectLst/>
                          <a:latin typeface="Calibri" panose="020F0502020204030204" pitchFamily="34" charset="0"/>
                        </a:rPr>
                        <a:t>18/86</a:t>
                      </a:r>
                    </a:p>
                  </a:txBody>
                  <a:tcPr marL="9525" marR="9525" marT="9525" marB="0" anchor="ctr">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Spec Text for Vendor Specific Frame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B050"/>
                          </a:solidFill>
                          <a:effectLst/>
                          <a:latin typeface="Calibri" panose="020F0502020204030204" pitchFamily="34" charset="0"/>
                        </a:rPr>
                        <a:t>18/129</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Beacon Frame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Rojan Chitrakar</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Panasonic</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B050"/>
                          </a:solidFill>
                          <a:effectLst/>
                          <a:latin typeface="Calibri" panose="020F0502020204030204" pitchFamily="34" charset="0"/>
                        </a:rPr>
                        <a:t>18/165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WUR frame format</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Alfred Asterjadhi</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Qualcomm</a:t>
                      </a:r>
                    </a:p>
                  </a:txBody>
                  <a:tcPr marL="9525" marR="9525" marT="9525" marB="0">
                    <a:lnL>
                      <a:noFill/>
                    </a:lnL>
                    <a:lnR>
                      <a:noFill/>
                    </a:lnR>
                    <a:lnT>
                      <a:noFill/>
                    </a:lnT>
                    <a:lnB>
                      <a:noFill/>
                    </a:lnB>
                  </a:tcPr>
                </a:tc>
              </a:tr>
              <a:tr h="190500">
                <a:tc>
                  <a:txBody>
                    <a:bodyPr/>
                    <a:lstStyle/>
                    <a:p>
                      <a:pPr algn="l" fontAlgn="ctr"/>
                      <a:r>
                        <a:rPr lang="en-US" sz="1400" b="0" i="0" u="none" strike="noStrike" dirty="0">
                          <a:solidFill>
                            <a:srgbClr val="00B050"/>
                          </a:solidFill>
                          <a:effectLst/>
                          <a:latin typeface="Calibri" panose="020F0502020204030204" pitchFamily="34" charset="0"/>
                        </a:rPr>
                        <a:t>18/166</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Spec text for WUR wake up frame</a:t>
                      </a:r>
                    </a:p>
                  </a:txBody>
                  <a:tcPr marL="9525" marR="9525" marT="9525" marB="0">
                    <a:lnL>
                      <a:noFill/>
                    </a:lnL>
                    <a:lnR>
                      <a:noFill/>
                    </a:lnR>
                    <a:lnT>
                      <a:noFill/>
                    </a:lnT>
                    <a:lnB>
                      <a:noFill/>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9525" marR="9525" marT="9525" marB="0">
                    <a:lnL>
                      <a:noFill/>
                    </a:lnL>
                    <a:lnR>
                      <a:noFill/>
                    </a:lnR>
                    <a:lnT>
                      <a:noFill/>
                    </a:lnT>
                    <a:lnB>
                      <a:noFill/>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lnL>
                      <a:noFill/>
                    </a:lnL>
                    <a:lnR>
                      <a:noFill/>
                    </a:lnR>
                    <a:lnT>
                      <a:noFill/>
                    </a:lnT>
                    <a:lnB>
                      <a:noFill/>
                    </a:lnB>
                  </a:tcPr>
                </a:tc>
              </a:tr>
              <a:tr h="190500">
                <a:tc>
                  <a:txBody>
                    <a:bodyPr/>
                    <a:lstStyle/>
                    <a:p>
                      <a:pPr algn="l" fontAlgn="ctr"/>
                      <a:r>
                        <a:rPr lang="en-US" sz="1400" b="0" i="0" u="none" strike="noStrike" dirty="0" smtClean="0">
                          <a:solidFill>
                            <a:srgbClr val="00B050"/>
                          </a:solidFill>
                          <a:effectLst/>
                          <a:latin typeface="Calibri" panose="020F0502020204030204" pitchFamily="34" charset="0"/>
                        </a:rPr>
                        <a:t>18/198</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Proposed</a:t>
                      </a:r>
                      <a:r>
                        <a:rPr lang="en-US" sz="1400" b="0" i="0" u="none" strike="noStrike" baseline="0" dirty="0" smtClean="0">
                          <a:solidFill>
                            <a:srgbClr val="00B050"/>
                          </a:solidFill>
                          <a:effectLst/>
                          <a:latin typeface="Calibri" panose="020F0502020204030204" pitchFamily="34" charset="0"/>
                        </a:rPr>
                        <a:t> text for WUR beacon generation and counter</a:t>
                      </a:r>
                      <a:r>
                        <a:rPr lang="en-US" sz="1400" b="0" i="0" u="none" strike="noStrike" dirty="0" smtClean="0">
                          <a:solidFill>
                            <a:srgbClr val="00B050"/>
                          </a:solidFill>
                          <a:effectLst/>
                          <a:latin typeface="Calibri" panose="020F0502020204030204" pitchFamily="34" charset="0"/>
                        </a:rPr>
                        <a:t> </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Ming</a:t>
                      </a:r>
                      <a:r>
                        <a:rPr lang="en-US" sz="1400" b="0" i="0" u="none" strike="noStrike" baseline="0" dirty="0" smtClean="0">
                          <a:solidFill>
                            <a:srgbClr val="00B050"/>
                          </a:solidFill>
                          <a:effectLst/>
                          <a:latin typeface="Calibri" panose="020F0502020204030204" pitchFamily="34" charset="0"/>
                        </a:rPr>
                        <a:t> </a:t>
                      </a:r>
                      <a:r>
                        <a:rPr lang="en-US" sz="1400" b="0" i="0" u="none" strike="noStrike" baseline="0" dirty="0" err="1" smtClean="0">
                          <a:solidFill>
                            <a:srgbClr val="00B050"/>
                          </a:solidFill>
                          <a:effectLst/>
                          <a:latin typeface="Calibri" panose="020F0502020204030204" pitchFamily="34" charset="0"/>
                        </a:rPr>
                        <a:t>Gan</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smtClean="0">
                          <a:solidFill>
                            <a:srgbClr val="00B050"/>
                          </a:solidFill>
                          <a:effectLst/>
                          <a:latin typeface="Calibri" panose="020F0502020204030204" pitchFamily="34" charset="0"/>
                        </a:rPr>
                        <a:t>Huawei</a:t>
                      </a:r>
                      <a:endParaRPr lang="en-US" sz="1400" b="0" i="0" u="none" strike="noStrike" dirty="0">
                        <a:solidFill>
                          <a:srgbClr val="00B050"/>
                        </a:solidFill>
                        <a:effectLst/>
                        <a:latin typeface="Calibri" panose="020F0502020204030204" pitchFamily="34" charset="0"/>
                      </a:endParaRPr>
                    </a:p>
                  </a:txBody>
                  <a:tcPr marL="9525" marR="9525" marT="9525" marB="0">
                    <a:lnL>
                      <a:noFill/>
                    </a:lnL>
                    <a:lnR>
                      <a:noFill/>
                    </a:lnR>
                    <a:lnT>
                      <a:noFill/>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5240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Frame Format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1444662938"/>
              </p:ext>
            </p:extLst>
          </p:nvPr>
        </p:nvGraphicFramePr>
        <p:xfrm>
          <a:off x="256391" y="2061903"/>
          <a:ext cx="8707417" cy="4371975"/>
        </p:xfrm>
        <a:graphic>
          <a:graphicData uri="http://schemas.openxmlformats.org/drawingml/2006/table">
            <a:tbl>
              <a:tblPr/>
              <a:tblGrid>
                <a:gridCol w="990600"/>
                <a:gridCol w="822325"/>
                <a:gridCol w="4264313"/>
                <a:gridCol w="1525192"/>
                <a:gridCol w="1104987"/>
              </a:tblGrid>
              <a:tr h="197261">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6091">
                <a:tc>
                  <a:txBody>
                    <a:bodyPr/>
                    <a:lstStyle/>
                    <a:p>
                      <a:pPr algn="l" fontAlgn="ctr"/>
                      <a:r>
                        <a:rPr lang="en-US" sz="1400" b="0" i="0" u="none" strike="noStrike" dirty="0" smtClean="0">
                          <a:solidFill>
                            <a:srgbClr val="00B050"/>
                          </a:solidFill>
                          <a:effectLst/>
                          <a:latin typeface="Calibri" panose="020F0502020204030204" pitchFamily="34" charset="0"/>
                        </a:rPr>
                        <a:t>10-Jan-2018 19:00:52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17/684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Action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chemeClr val="bg2"/>
                          </a:solidFill>
                          <a:effectLst/>
                          <a:latin typeface="Calibri" panose="020F0502020204030204" pitchFamily="34" charset="0"/>
                        </a:rPr>
                        <a:t>10-Jan-2018 18:57:04 ET</a:t>
                      </a:r>
                      <a:endParaRPr lang="en-US" sz="1400" b="0" i="0" u="none" strike="noStrike" dirty="0">
                        <a:solidFill>
                          <a:schemeClr val="bg2"/>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17/974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WUR Beacon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B050"/>
                          </a:solidFill>
                          <a:effectLst/>
                          <a:latin typeface="Calibri" panose="020F0502020204030204" pitchFamily="34" charset="0"/>
                        </a:rPr>
                        <a:t>10-Jan-2018 18:59:51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18/61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WUR Wake Up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B050"/>
                          </a:solidFill>
                          <a:effectLst/>
                          <a:latin typeface="Calibri" panose="020F0502020204030204" pitchFamily="34" charset="0"/>
                        </a:rPr>
                        <a:t>11-Sep-2017 03:11:02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17/1334r1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Vendor Specific WUR Frame Follow up (This fixes the TBD of TD control for vendor specific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0000"/>
                          </a:solidFill>
                          <a:effectLst/>
                          <a:latin typeface="Calibri" panose="020F0502020204030204" pitchFamily="34" charset="0"/>
                        </a:rPr>
                        <a:t>15-Jan-2018 14:32:29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18/64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Secure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6091">
                <a:tc>
                  <a:txBody>
                    <a:bodyPr/>
                    <a:lstStyle/>
                    <a:p>
                      <a:pPr algn="l" fontAlgn="ctr"/>
                      <a:r>
                        <a:rPr lang="en-US" sz="1400" b="0" i="0" u="none" strike="noStrike" dirty="0" smtClean="0">
                          <a:solidFill>
                            <a:srgbClr val="000000"/>
                          </a:solidFill>
                          <a:effectLst/>
                          <a:latin typeface="Calibri" panose="020F0502020204030204" pitchFamily="34" charset="0"/>
                        </a:rPr>
                        <a:t>15-Jan-2018 10:58:11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Fixing TBDs in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B050"/>
                          </a:solidFill>
                          <a:effectLst/>
                          <a:latin typeface="Calibri" panose="020F0502020204030204" pitchFamily="34" charset="0"/>
                        </a:rPr>
                        <a:t>15-Jan-2018 11:49:51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Clarification for variable length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B050"/>
                          </a:solidFill>
                          <a:effectLst/>
                          <a:latin typeface="Calibri" panose="020F0502020204030204" pitchFamily="34" charset="0"/>
                        </a:rPr>
                        <a:t>15-Jan-2018 13:05:17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B050"/>
                          </a:solidFill>
                          <a:effectLst/>
                          <a:latin typeface="Calibri" panose="020F0502020204030204" pitchFamily="34" charset="0"/>
                        </a:rPr>
                        <a:t>18/103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Further considerations on WUR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18/178</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Response type indication in unicast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7261">
                <a:tc>
                  <a:txBody>
                    <a:bodyPr/>
                    <a:lstStyle/>
                    <a:p>
                      <a:pPr algn="l" fontAlgn="ctr"/>
                      <a:r>
                        <a:rPr lang="en-US" sz="1400" b="0" i="0" u="none" strike="noStrike" dirty="0" smtClean="0">
                          <a:solidFill>
                            <a:srgbClr val="00B050"/>
                          </a:solidFill>
                          <a:effectLst/>
                          <a:latin typeface="Calibri" panose="020F0502020204030204" pitchFamily="34" charset="0"/>
                        </a:rPr>
                        <a:t>16-Jan-2018 02:50:45 ET</a:t>
                      </a:r>
                      <a:endParaRPr lang="en-US" sz="1400" b="0" i="0" u="none" strike="noStrike" dirty="0">
                        <a:solidFill>
                          <a:srgbClr val="00B05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B050"/>
                          </a:solidFill>
                          <a:effectLst/>
                          <a:latin typeface="Calibri" panose="020F0502020204030204" pitchFamily="34" charset="0"/>
                        </a:rPr>
                        <a:t>18/160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WUR Discovery Frame Content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B050"/>
                          </a:solidFill>
                          <a:effectLst/>
                          <a:latin typeface="Calibri" panose="020F0502020204030204" pitchFamily="34" charset="0"/>
                        </a:rPr>
                        <a:t>Guoing Li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B050"/>
                          </a:solidFill>
                          <a:effectLst/>
                          <a:latin typeface="Calibri" panose="020F0502020204030204" pitchFamily="34" charset="0"/>
                        </a:rPr>
                        <a:t>Apple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640989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Beacon/TSF</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4014891230"/>
              </p:ext>
            </p:extLst>
          </p:nvPr>
        </p:nvGraphicFramePr>
        <p:xfrm>
          <a:off x="304802" y="2787975"/>
          <a:ext cx="8567432" cy="2626995"/>
        </p:xfrm>
        <a:graphic>
          <a:graphicData uri="http://schemas.openxmlformats.org/drawingml/2006/table">
            <a:tbl>
              <a:tblPr/>
              <a:tblGrid>
                <a:gridCol w="990598"/>
                <a:gridCol w="579438"/>
                <a:gridCol w="4327961"/>
                <a:gridCol w="1547956"/>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chemeClr val="bg2"/>
                          </a:solidFill>
                          <a:effectLst/>
                          <a:latin typeface="Calibri" panose="020F0502020204030204" pitchFamily="34" charset="0"/>
                        </a:rPr>
                        <a:t>10-Jan-2018 18:58:47 ET</a:t>
                      </a:r>
                      <a:endParaRPr lang="en-US" sz="1400" b="0" i="0" u="none" strike="noStrike" dirty="0">
                        <a:solidFill>
                          <a:schemeClr val="bg2"/>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chemeClr val="bg2"/>
                          </a:solidFill>
                          <a:effectLst/>
                          <a:latin typeface="Calibri" panose="020F0502020204030204" pitchFamily="34" charset="0"/>
                        </a:rPr>
                        <a:t>18/60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WUR synchronization straw poll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chemeClr val="bg2"/>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chemeClr val="bg2"/>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00:36:22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18/87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13:58:45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18/101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Discusion on TSF</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13:38:00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-beacon-transmission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00:37:04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18/126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18/190</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267663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Operation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2003230926"/>
              </p:ext>
            </p:extLst>
          </p:nvPr>
        </p:nvGraphicFramePr>
        <p:xfrm>
          <a:off x="304800" y="2787975"/>
          <a:ext cx="8643635" cy="2190750"/>
        </p:xfrm>
        <a:graphic>
          <a:graphicData uri="http://schemas.openxmlformats.org/drawingml/2006/table">
            <a:tbl>
              <a:tblPr/>
              <a:tblGrid>
                <a:gridCol w="914400"/>
                <a:gridCol w="731838"/>
                <a:gridCol w="4327961"/>
                <a:gridCol w="1547957"/>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Delayed-wake-up-procedure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14-Jan-2018 00:46:20 ET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18/154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Data transmission detail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00:48:38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17/380r1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Channel switch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04:48:44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 operation regarding PCR schedule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04:49:49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18/177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PCR service period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14882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Discovery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288089901"/>
              </p:ext>
            </p:extLst>
          </p:nvPr>
        </p:nvGraphicFramePr>
        <p:xfrm>
          <a:off x="304800" y="2734188"/>
          <a:ext cx="8496669" cy="1531620"/>
        </p:xfrm>
        <a:graphic>
          <a:graphicData uri="http://schemas.openxmlformats.org/drawingml/2006/table">
            <a:tbl>
              <a:tblPr/>
              <a:tblGrid>
                <a:gridCol w="1106763"/>
                <a:gridCol w="702337"/>
                <a:gridCol w="4136329"/>
                <a:gridCol w="1479417"/>
                <a:gridCol w="1071823"/>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04:11:42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18/134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Smart scanning for WUR discovery</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16:32:08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18/128</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Rojan Chitrakar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09-Nov-2017 13:42:16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17/1619</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consideration-on-</a:t>
                      </a:r>
                      <a:r>
                        <a:rPr lang="en-US" sz="1400" b="0" i="0" u="none" strike="noStrike" dirty="0" err="1">
                          <a:solidFill>
                            <a:srgbClr val="000000"/>
                          </a:solidFill>
                          <a:effectLst/>
                          <a:latin typeface="Calibri" panose="020F0502020204030204" pitchFamily="34" charset="0"/>
                        </a:rPr>
                        <a:t>wur</a:t>
                      </a:r>
                      <a:r>
                        <a:rPr lang="en-US" sz="1400" b="0" i="0" u="none" strike="noStrike" dirty="0">
                          <a:solidFill>
                            <a:srgbClr val="000000"/>
                          </a:solidFill>
                          <a:effectLst/>
                          <a:latin typeface="Calibri" panose="020F0502020204030204" pitchFamily="34" charset="0"/>
                        </a:rPr>
                        <a:t>-frame-for-fast-scanning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Kaiying</a:t>
                      </a:r>
                      <a:r>
                        <a:rPr lang="en-US" sz="1400" b="0" i="0" u="none" strike="noStrike" dirty="0">
                          <a:solidFill>
                            <a:srgbClr val="000000"/>
                          </a:solidFill>
                          <a:effectLst/>
                          <a:latin typeface="Calibri" panose="020F0502020204030204" pitchFamily="34" charset="0"/>
                        </a:rPr>
                        <a:t> </a:t>
                      </a:r>
                      <a:r>
                        <a:rPr lang="en-US" sz="1400" b="0" i="0" u="none" strike="noStrike" dirty="0" err="1">
                          <a:solidFill>
                            <a:srgbClr val="000000"/>
                          </a:solidFill>
                          <a:effectLst/>
                          <a:latin typeface="Calibri" panose="020F0502020204030204" pitchFamily="34" charset="0"/>
                        </a:rPr>
                        <a:t>Lv</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825973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19</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Power Efficiency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4197794790"/>
              </p:ext>
            </p:extLst>
          </p:nvPr>
        </p:nvGraphicFramePr>
        <p:xfrm>
          <a:off x="457201" y="2779705"/>
          <a:ext cx="8160285" cy="1318260"/>
        </p:xfrm>
        <a:graphic>
          <a:graphicData uri="http://schemas.openxmlformats.org/drawingml/2006/table">
            <a:tbl>
              <a:tblPr/>
              <a:tblGrid>
                <a:gridCol w="914399"/>
                <a:gridCol w="669925"/>
                <a:gridCol w="4067299"/>
                <a:gridCol w="1454727"/>
                <a:gridCol w="1053935"/>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00:13:18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18/169</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Individually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00:12:30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Group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17/1697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Power save scheme with fast medium sync</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199863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Irvine, California, USA</a:t>
            </a:r>
          </a:p>
          <a:p>
            <a:pPr algn="ctr">
              <a:lnSpc>
                <a:spcPct val="90000"/>
              </a:lnSpc>
              <a:buFontTx/>
              <a:buNone/>
            </a:pPr>
            <a:r>
              <a:rPr lang="en-US" altLang="en-US" sz="3200" dirty="0" smtClean="0">
                <a:cs typeface="Times New Roman" panose="02020603050405020304" pitchFamily="18" charset="0"/>
              </a:rPr>
              <a:t>January 14-19,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Multiplexing/Multicast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3194682857"/>
              </p:ext>
            </p:extLst>
          </p:nvPr>
        </p:nvGraphicFramePr>
        <p:xfrm>
          <a:off x="381001" y="2743200"/>
          <a:ext cx="8437563" cy="882015"/>
        </p:xfrm>
        <a:graphic>
          <a:graphicData uri="http://schemas.openxmlformats.org/drawingml/2006/table">
            <a:tbl>
              <a:tblPr/>
              <a:tblGrid>
                <a:gridCol w="914399"/>
                <a:gridCol w="588395"/>
                <a:gridCol w="4289225"/>
                <a:gridCol w="1534102"/>
                <a:gridCol w="111144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The-Indication-Schemes-for-Simple-Multiplexing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01:28:33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18/157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Issues in Multicast Wakeup</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Xiaofei Wang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014157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Further Optimization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21</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1628602153"/>
              </p:ext>
            </p:extLst>
          </p:nvPr>
        </p:nvGraphicFramePr>
        <p:xfrm>
          <a:off x="683302" y="2743200"/>
          <a:ext cx="7761287" cy="445770"/>
        </p:xfrm>
        <a:graphic>
          <a:graphicData uri="http://schemas.openxmlformats.org/drawingml/2006/table">
            <a:tbl>
              <a:tblPr/>
              <a:tblGrid>
                <a:gridCol w="691172"/>
                <a:gridCol w="691172"/>
                <a:gridCol w="3945441"/>
                <a:gridCol w="1411143"/>
                <a:gridCol w="102235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18/115</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wake-up-procedure-for-tracking-STAs</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824615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a:t>
            </a:r>
            <a:endParaRPr lang="en-US" dirty="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587044714"/>
              </p:ext>
            </p:extLst>
          </p:nvPr>
        </p:nvGraphicFramePr>
        <p:xfrm>
          <a:off x="228601" y="2641441"/>
          <a:ext cx="8519791" cy="659130"/>
        </p:xfrm>
        <a:graphic>
          <a:graphicData uri="http://schemas.openxmlformats.org/drawingml/2006/table">
            <a:tbl>
              <a:tblPr/>
              <a:tblGrid>
                <a:gridCol w="990599"/>
                <a:gridCol w="822325"/>
                <a:gridCol w="4148265"/>
                <a:gridCol w="1483686"/>
                <a:gridCol w="1074916"/>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08-Nov-2017 13:39:20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17/1644r1</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Further Consideration on Smart Scanning Usage Model</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Roger Marks</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3849000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November 2017 meeting</a:t>
            </a:r>
          </a:p>
          <a:p>
            <a:pPr lvl="1"/>
            <a:r>
              <a:rPr lang="en-US" altLang="en-US" sz="1300" dirty="0" smtClean="0"/>
              <a:t>Motion: November 2017 meeting (</a:t>
            </a:r>
            <a:r>
              <a:rPr lang="en-US" altLang="en-US" sz="1300" dirty="0"/>
              <a:t>doc: IEEE </a:t>
            </a:r>
            <a:r>
              <a:rPr lang="en-US" altLang="en-US" sz="1300" dirty="0" smtClean="0"/>
              <a:t>802.11-17/1800r0) and teleconference minutes (doc: IEEE 802.11-17/1824r3)</a:t>
            </a:r>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Monday: PM1, PM2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AM1, PM1 (4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PM1 (2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AM1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b="1" dirty="0" smtClean="0"/>
              <a:t>Motions</a:t>
            </a:r>
          </a:p>
          <a:p>
            <a:pPr lvl="1"/>
            <a:r>
              <a:rPr lang="en-US" altLang="en-US" sz="1300" dirty="0" smtClean="0"/>
              <a:t>Presentations, Recess</a:t>
            </a:r>
          </a:p>
          <a:p>
            <a:pPr lvl="1"/>
            <a:endParaRPr lang="en-US" altLang="en-US" sz="1300" dirty="0" smtClean="0"/>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March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23</a:t>
            </a:fld>
            <a:endParaRPr lang="en-US" altLang="en-US" sz="1200" b="0" smtClean="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334361787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3385402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6033364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599356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449073218"/>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29</a:t>
            </a:fld>
            <a:endParaRPr lang="en-US" altLang="en-US" sz="1200" b="0" smtClean="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2018 session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pPr lvl="0"/>
            <a:r>
              <a:rPr lang="en-US" altLang="en-US" sz="2000" dirty="0">
                <a:solidFill>
                  <a:srgbClr val="000000"/>
                </a:solidFill>
              </a:rPr>
              <a:t>Approved </a:t>
            </a:r>
            <a:r>
              <a:rPr lang="en-US" altLang="en-US" sz="2000" dirty="0" err="1">
                <a:solidFill>
                  <a:srgbClr val="000000"/>
                </a:solidFill>
              </a:rPr>
              <a:t>TGba</a:t>
            </a:r>
            <a:r>
              <a:rPr lang="en-US" altLang="en-US" sz="2000" dirty="0">
                <a:solidFill>
                  <a:srgbClr val="000000"/>
                </a:solidFill>
              </a:rPr>
              <a:t> Spec Framework Document (SFD) </a:t>
            </a:r>
          </a:p>
          <a:p>
            <a:pPr lvl="1"/>
            <a:r>
              <a:rPr lang="en-US" altLang="en-US" sz="1800" dirty="0">
                <a:solidFill>
                  <a:srgbClr val="000000"/>
                </a:solidFill>
              </a:rPr>
              <a:t>IEEE 802.11-17/575r5</a:t>
            </a:r>
          </a:p>
          <a:p>
            <a:pPr lvl="0"/>
            <a:r>
              <a:rPr lang="en-US" altLang="en-US" sz="2000" dirty="0">
                <a:solidFill>
                  <a:srgbClr val="000000"/>
                </a:solidFill>
              </a:rPr>
              <a:t>Confirmed </a:t>
            </a:r>
            <a:r>
              <a:rPr lang="en-US" altLang="en-US" sz="2000" dirty="0" err="1">
                <a:solidFill>
                  <a:srgbClr val="000000"/>
                </a:solidFill>
              </a:rPr>
              <a:t>TGba</a:t>
            </a:r>
            <a:r>
              <a:rPr lang="en-US" altLang="en-US" sz="2000" dirty="0">
                <a:solidFill>
                  <a:srgbClr val="000000"/>
                </a:solidFill>
              </a:rPr>
              <a:t> technical </a:t>
            </a:r>
            <a:r>
              <a:rPr lang="en-US" altLang="en-US" sz="2000" dirty="0" smtClean="0">
                <a:solidFill>
                  <a:srgbClr val="000000"/>
                </a:solidFill>
              </a:rPr>
              <a:t>editor – Po-Kai Huang</a:t>
            </a:r>
            <a:endParaRPr lang="en-US" altLang="en-US" dirty="0">
              <a:solidFill>
                <a:srgbClr val="000000"/>
              </a:solidFill>
            </a:endParaRPr>
          </a:p>
          <a:p>
            <a:pPr lvl="0"/>
            <a:r>
              <a:rPr lang="en-US" altLang="en-US" sz="2000" dirty="0">
                <a:solidFill>
                  <a:srgbClr val="000000"/>
                </a:solidFill>
              </a:rPr>
              <a:t>Identified </a:t>
            </a:r>
            <a:r>
              <a:rPr lang="en-US" altLang="en-US" sz="2000" dirty="0" err="1">
                <a:solidFill>
                  <a:srgbClr val="000000"/>
                </a:solidFill>
              </a:rPr>
              <a:t>subclauses</a:t>
            </a:r>
            <a:r>
              <a:rPr lang="en-US" altLang="en-US" sz="2000" dirty="0">
                <a:solidFill>
                  <a:srgbClr val="000000"/>
                </a:solidFill>
              </a:rPr>
              <a:t> in </a:t>
            </a:r>
            <a:r>
              <a:rPr lang="en-GB" sz="2000" dirty="0">
                <a:latin typeface="Times New Roman" panose="02020603050405020304" pitchFamily="18" charset="0"/>
                <a:ea typeface="Malgun Gothic" panose="020B0503020000020004" pitchFamily="34" charset="-127"/>
              </a:rPr>
              <a:t>doc.: IEEE 802.11-17/1585r2 </a:t>
            </a:r>
            <a:r>
              <a:rPr lang="en-US" altLang="en-US" sz="2000" dirty="0" smtClean="0">
                <a:solidFill>
                  <a:srgbClr val="000000"/>
                </a:solidFill>
              </a:rPr>
              <a:t>that </a:t>
            </a:r>
            <a:r>
              <a:rPr lang="en-US" altLang="en-US" sz="2000" dirty="0">
                <a:solidFill>
                  <a:srgbClr val="000000"/>
                </a:solidFill>
              </a:rPr>
              <a:t>have enough technical details to start writing draft </a:t>
            </a:r>
            <a:r>
              <a:rPr lang="en-US" altLang="en-US" sz="2000" dirty="0" smtClean="0">
                <a:solidFill>
                  <a:srgbClr val="000000"/>
                </a:solidFill>
              </a:rPr>
              <a:t>text</a:t>
            </a:r>
          </a:p>
          <a:p>
            <a:pPr lvl="1"/>
            <a:r>
              <a:rPr lang="en-US" altLang="en-US" sz="1800" dirty="0" smtClean="0">
                <a:solidFill>
                  <a:srgbClr val="000000"/>
                </a:solidFill>
              </a:rPr>
              <a:t>Created four subgroups for draft text preparation for </a:t>
            </a:r>
            <a:r>
              <a:rPr lang="en-US" altLang="en-US" sz="1800" dirty="0" err="1" smtClean="0">
                <a:solidFill>
                  <a:srgbClr val="000000"/>
                </a:solidFill>
              </a:rPr>
              <a:t>TGba</a:t>
            </a:r>
            <a:r>
              <a:rPr lang="en-US" altLang="en-US" sz="1800" dirty="0" smtClean="0">
                <a:solidFill>
                  <a:srgbClr val="000000"/>
                </a:solidFill>
              </a:rPr>
              <a:t> D0.1 and called for volunteers</a:t>
            </a:r>
            <a:endParaRPr lang="en-US" altLang="en-US" sz="1800" dirty="0">
              <a:solidFill>
                <a:srgbClr val="000000"/>
              </a:solidFill>
            </a:endParaRPr>
          </a:p>
          <a:p>
            <a:pPr lvl="0"/>
            <a:r>
              <a:rPr lang="en-US" altLang="en-US" sz="2000" dirty="0">
                <a:solidFill>
                  <a:srgbClr val="000000"/>
                </a:solidFill>
              </a:rPr>
              <a:t>Reviewed the TG </a:t>
            </a:r>
            <a:r>
              <a:rPr lang="en-US" altLang="en-US" sz="2000" dirty="0" smtClean="0">
                <a:solidFill>
                  <a:srgbClr val="000000"/>
                </a:solidFill>
              </a:rPr>
              <a:t>timeline</a:t>
            </a:r>
          </a:p>
          <a:p>
            <a:pPr lvl="0"/>
            <a:r>
              <a:rPr lang="en-US" altLang="en-US" sz="2000" dirty="0" smtClean="0">
                <a:solidFill>
                  <a:srgbClr val="000000"/>
                </a:solidFill>
              </a:rPr>
              <a:t>Four subgroups prepared draft text for </a:t>
            </a:r>
            <a:r>
              <a:rPr lang="en-US" altLang="en-US" sz="2000" dirty="0" err="1" smtClean="0">
                <a:solidFill>
                  <a:srgbClr val="000000"/>
                </a:solidFill>
              </a:rPr>
              <a:t>TGba</a:t>
            </a:r>
            <a:r>
              <a:rPr lang="en-US" altLang="en-US" sz="2000" dirty="0" smtClean="0">
                <a:solidFill>
                  <a:srgbClr val="000000"/>
                </a:solidFill>
              </a:rPr>
              <a:t> D0.1</a:t>
            </a:r>
            <a:endParaRPr lang="en-US" altLang="en-US" sz="2000"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2017 meeting [doc: IEEE 802.11-17/1800r0] and teleconference calls [doc: IEEE 802.11-17/1824r3]</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 </a:t>
            </a:r>
          </a:p>
          <a:p>
            <a:endParaRPr lang="en-US" altLang="en-US"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37</a:t>
            </a:fld>
            <a:endParaRPr lang="en-US" altLang="en-US" sz="1200" b="0" smtClean="0"/>
          </a:p>
        </p:txBody>
      </p:sp>
      <p:sp>
        <p:nvSpPr>
          <p:cNvPr id="6" name="Rectangle 5"/>
          <p:cNvSpPr/>
          <p:nvPr/>
        </p:nvSpPr>
        <p:spPr>
          <a:xfrm>
            <a:off x="609600" y="1787525"/>
            <a:ext cx="7848600" cy="206210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38</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053395" y="4878382"/>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presentations</a:t>
            </a:r>
          </a:p>
          <a:p>
            <a:pPr>
              <a:defRPr/>
            </a:pPr>
            <a:r>
              <a:rPr lang="en-US" altLang="en-US" dirty="0" smtClean="0"/>
              <a:t>Review draft text for </a:t>
            </a:r>
            <a:r>
              <a:rPr lang="en-US" altLang="en-US" dirty="0" err="1" smtClean="0"/>
              <a:t>TGba</a:t>
            </a:r>
            <a:r>
              <a:rPr lang="en-US" altLang="en-US" dirty="0" smtClean="0"/>
              <a:t> D0.x</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7547982"/>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t>
            </a:r>
            <a:r>
              <a:rPr lang="en-US" altLang="en-US" dirty="0" smtClean="0"/>
              <a:t>and approve draft </a:t>
            </a:r>
            <a:r>
              <a:rPr lang="en-US" altLang="en-US" dirty="0"/>
              <a:t>text for </a:t>
            </a:r>
            <a:r>
              <a:rPr lang="en-US" altLang="en-US" dirty="0" err="1"/>
              <a:t>TGba</a:t>
            </a:r>
            <a:r>
              <a:rPr lang="en-US" altLang="en-US" dirty="0"/>
              <a:t> D0.1</a:t>
            </a:r>
          </a:p>
          <a:p>
            <a:pPr>
              <a:defRPr/>
            </a:pPr>
            <a:r>
              <a:rPr lang="en-US" altLang="en-US" dirty="0" smtClean="0"/>
              <a:t>Review </a:t>
            </a:r>
            <a:r>
              <a:rPr lang="en-US" altLang="en-US" dirty="0"/>
              <a:t>technical presentations</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endParaRPr lang="en-US" altLang="en-US" sz="2000" dirty="0" smtClean="0"/>
          </a:p>
          <a:p>
            <a:endParaRPr lang="en-US" altLang="en-US" sz="20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20788"/>
            <a:ext cx="8077200" cy="5254625"/>
          </a:xfrm>
        </p:spPr>
        <p:txBody>
          <a:bodyPr/>
          <a:lstStyle/>
          <a:p>
            <a:pPr>
              <a:defRPr/>
            </a:pPr>
            <a:r>
              <a:rPr lang="en-US" sz="2000" dirty="0" smtClean="0"/>
              <a:t>Call for submissions sent out on Jan 8, 2018: </a:t>
            </a:r>
          </a:p>
          <a:p>
            <a:pPr lvl="1">
              <a:defRPr/>
            </a:pPr>
            <a:r>
              <a:rPr lang="en-US" b="0" dirty="0" smtClean="0"/>
              <a:t>Received </a:t>
            </a:r>
            <a:r>
              <a:rPr lang="en-US" dirty="0" smtClean="0"/>
              <a:t>53 </a:t>
            </a:r>
            <a:r>
              <a:rPr lang="en-US" b="0" dirty="0" smtClean="0"/>
              <a:t>submissions</a:t>
            </a:r>
          </a:p>
          <a:p>
            <a:pPr>
              <a:defRPr/>
            </a:pPr>
            <a:r>
              <a:rPr lang="en-US" sz="2000" dirty="0" smtClean="0"/>
              <a:t>Grouped based on topics and priority</a:t>
            </a:r>
            <a:endParaRPr lang="en-US" dirty="0" smtClean="0"/>
          </a:p>
          <a:p>
            <a:pPr lvl="1"/>
            <a:r>
              <a:rPr lang="en-US" b="0" dirty="0" smtClean="0"/>
              <a:t>PHY</a:t>
            </a:r>
          </a:p>
          <a:p>
            <a:pPr lvl="2"/>
            <a:r>
              <a:rPr lang="en-US" dirty="0" smtClean="0"/>
              <a:t>Spec text (</a:t>
            </a:r>
            <a:r>
              <a:rPr lang="en-US" dirty="0" smtClean="0">
                <a:solidFill>
                  <a:srgbClr val="FF0000"/>
                </a:solidFill>
              </a:rPr>
              <a:t>highest</a:t>
            </a:r>
            <a:r>
              <a:rPr lang="en-US" dirty="0" smtClean="0"/>
              <a:t> priority)</a:t>
            </a:r>
          </a:p>
          <a:p>
            <a:pPr lvl="2"/>
            <a:r>
              <a:rPr lang="en-US" dirty="0"/>
              <a:t>WUR Sync design</a:t>
            </a:r>
          </a:p>
          <a:p>
            <a:pPr lvl="2"/>
            <a:r>
              <a:rPr lang="en-US" b="0" dirty="0" smtClean="0"/>
              <a:t>OOK waveform</a:t>
            </a:r>
          </a:p>
          <a:p>
            <a:pPr lvl="2"/>
            <a:r>
              <a:rPr lang="en-US" dirty="0" err="1" smtClean="0"/>
              <a:t>Tx</a:t>
            </a:r>
            <a:r>
              <a:rPr lang="en-US" dirty="0" smtClean="0"/>
              <a:t>/Rx requirement discussion</a:t>
            </a:r>
          </a:p>
          <a:p>
            <a:pPr lvl="2"/>
            <a:r>
              <a:rPr lang="en-US" b="0" dirty="0" smtClean="0"/>
              <a:t>Multi-user</a:t>
            </a:r>
          </a:p>
          <a:p>
            <a:pPr lvl="1"/>
            <a:endParaRPr lang="en-US" b="0" dirty="0" smtClean="0"/>
          </a:p>
          <a:p>
            <a:pPr lvl="1"/>
            <a:endParaRPr lang="en-US" b="0" dirty="0" smtClean="0"/>
          </a:p>
          <a:p>
            <a:pPr lvl="1"/>
            <a:r>
              <a:rPr lang="en-US" b="0" dirty="0" smtClean="0"/>
              <a:t>Further optimization</a:t>
            </a:r>
          </a:p>
          <a:p>
            <a:pPr lvl="1"/>
            <a:r>
              <a:rPr lang="en-US" b="0" dirty="0" smtClean="0"/>
              <a:t>Usage Model (</a:t>
            </a:r>
            <a:r>
              <a:rPr lang="en-US" b="0" dirty="0" smtClean="0">
                <a:solidFill>
                  <a:srgbClr val="FF0000"/>
                </a:solidFill>
              </a:rPr>
              <a:t>lowest</a:t>
            </a:r>
            <a:r>
              <a:rPr lang="en-US" b="0" dirty="0" smtClean="0"/>
              <a: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7" name="Rectangle 6"/>
          <p:cNvSpPr/>
          <p:nvPr/>
        </p:nvSpPr>
        <p:spPr>
          <a:xfrm>
            <a:off x="4344988" y="2286000"/>
            <a:ext cx="4572000" cy="2726900"/>
          </a:xfrm>
          <a:prstGeom prst="rect">
            <a:avLst/>
          </a:prstGeom>
        </p:spPr>
        <p:txBody>
          <a:bodyPr>
            <a:spAutoFit/>
          </a:bodyPr>
          <a:lstStyle/>
          <a:p>
            <a:pPr marL="742950" lvl="1" indent="-285750">
              <a:spcBef>
                <a:spcPct val="20000"/>
              </a:spcBef>
              <a:buFontTx/>
              <a:buChar char="–"/>
            </a:pPr>
            <a:r>
              <a:rPr lang="en-US" sz="2000" kern="0" dirty="0">
                <a:solidFill>
                  <a:srgbClr val="000000"/>
                </a:solidFill>
                <a:latin typeface="Times New Roman"/>
              </a:rPr>
              <a:t>MAC</a:t>
            </a:r>
          </a:p>
          <a:p>
            <a:pPr marL="1085850" lvl="2" indent="-228600">
              <a:spcBef>
                <a:spcPct val="20000"/>
              </a:spcBef>
              <a:buFontTx/>
              <a:buChar char="•"/>
            </a:pPr>
            <a:r>
              <a:rPr lang="en-US" sz="1800" kern="0" dirty="0">
                <a:solidFill>
                  <a:srgbClr val="000000"/>
                </a:solidFill>
                <a:latin typeface="Times New Roman"/>
              </a:rPr>
              <a:t>Spec text (</a:t>
            </a:r>
            <a:r>
              <a:rPr lang="en-US" sz="1800" kern="0" dirty="0">
                <a:solidFill>
                  <a:srgbClr val="FF0000"/>
                </a:solidFill>
                <a:latin typeface="Times New Roman"/>
              </a:rPr>
              <a:t>highest</a:t>
            </a:r>
            <a:r>
              <a:rPr lang="en-US" sz="1800" kern="0" dirty="0">
                <a:solidFill>
                  <a:srgbClr val="000000"/>
                </a:solidFill>
                <a:latin typeface="Times New Roman"/>
              </a:rPr>
              <a:t> priority)</a:t>
            </a:r>
          </a:p>
          <a:p>
            <a:pPr marL="1085850" lvl="2" indent="-228600">
              <a:spcBef>
                <a:spcPct val="20000"/>
              </a:spcBef>
              <a:buFontTx/>
              <a:buChar char="•"/>
            </a:pPr>
            <a:r>
              <a:rPr lang="en-US" sz="1800" kern="0" dirty="0">
                <a:solidFill>
                  <a:srgbClr val="000000"/>
                </a:solidFill>
                <a:latin typeface="Times New Roman"/>
              </a:rPr>
              <a:t>Frame format</a:t>
            </a:r>
          </a:p>
          <a:p>
            <a:pPr marL="1085850" lvl="2" indent="-228600">
              <a:spcBef>
                <a:spcPct val="20000"/>
              </a:spcBef>
              <a:buFontTx/>
              <a:buChar char="•"/>
            </a:pPr>
            <a:r>
              <a:rPr lang="en-US" sz="1800" kern="0" dirty="0">
                <a:solidFill>
                  <a:srgbClr val="000000"/>
                </a:solidFill>
                <a:latin typeface="Times New Roman"/>
              </a:rPr>
              <a:t>Beacon/TSF</a:t>
            </a:r>
          </a:p>
          <a:p>
            <a:pPr marL="1085850" lvl="2" indent="-228600">
              <a:spcBef>
                <a:spcPct val="20000"/>
              </a:spcBef>
              <a:buFontTx/>
              <a:buChar char="•"/>
            </a:pPr>
            <a:r>
              <a:rPr lang="en-US" sz="1800" kern="0" dirty="0">
                <a:solidFill>
                  <a:srgbClr val="000000"/>
                </a:solidFill>
                <a:latin typeface="Times New Roman"/>
              </a:rPr>
              <a:t>WUR operation </a:t>
            </a:r>
          </a:p>
          <a:p>
            <a:pPr marL="1085850" lvl="2" indent="-228600">
              <a:spcBef>
                <a:spcPct val="20000"/>
              </a:spcBef>
              <a:buFontTx/>
              <a:buChar char="•"/>
            </a:pPr>
            <a:r>
              <a:rPr lang="en-US" sz="1800" kern="0" dirty="0">
                <a:solidFill>
                  <a:srgbClr val="000000"/>
                </a:solidFill>
                <a:latin typeface="Times New Roman"/>
              </a:rPr>
              <a:t>WUR discovery</a:t>
            </a:r>
          </a:p>
          <a:p>
            <a:pPr marL="1085850" lvl="2" indent="-228600">
              <a:spcBef>
                <a:spcPct val="20000"/>
              </a:spcBef>
              <a:buFontTx/>
              <a:buChar char="•"/>
            </a:pPr>
            <a:r>
              <a:rPr lang="en-US" sz="1800" kern="0" dirty="0">
                <a:solidFill>
                  <a:srgbClr val="000000"/>
                </a:solidFill>
                <a:latin typeface="Times New Roman"/>
              </a:rPr>
              <a:t>Power efficiency</a:t>
            </a:r>
          </a:p>
          <a:p>
            <a:pPr marL="1085850" lvl="2" indent="-228600">
              <a:spcBef>
                <a:spcPct val="20000"/>
              </a:spcBef>
              <a:buFontTx/>
              <a:buChar char="•"/>
            </a:pPr>
            <a:r>
              <a:rPr lang="en-US" sz="1800" kern="0" dirty="0" smtClean="0">
                <a:solidFill>
                  <a:srgbClr val="000000"/>
                </a:solidFill>
                <a:latin typeface="Times New Roman"/>
              </a:rPr>
              <a:t>Multiplexing/multicast</a:t>
            </a:r>
            <a:endParaRPr lang="en-US" sz="1800" kern="0" dirty="0">
              <a:solidFill>
                <a:srgbClr val="000000"/>
              </a:solidFill>
              <a:latin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82796</TotalTime>
  <Words>2702</Words>
  <Application>Microsoft Office PowerPoint</Application>
  <PresentationFormat>On-screen Show (4:3)</PresentationFormat>
  <Paragraphs>915</Paragraphs>
  <Slides>42</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3"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January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vt:lpstr>
      <vt:lpstr>PHY</vt:lpstr>
      <vt:lpstr>PHY</vt:lpstr>
      <vt:lpstr>PHY</vt:lpstr>
      <vt:lpstr>MAC</vt:lpstr>
      <vt:lpstr>MAC</vt:lpstr>
      <vt:lpstr>MAC</vt:lpstr>
      <vt:lpstr>MAC</vt:lpstr>
      <vt:lpstr>MAC</vt:lpstr>
      <vt:lpstr>MAC</vt:lpstr>
      <vt:lpstr>MAC</vt:lpstr>
      <vt:lpstr>Further Optimization</vt:lpstr>
      <vt:lpstr>Usage Model</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2017 Meeting and Teleconference Calls</vt:lpstr>
      <vt:lpstr>Motion - Minutes</vt:lpstr>
      <vt:lpstr>TGba Documents Review and Approval</vt:lpstr>
      <vt:lpstr>Presentations</vt:lpstr>
      <vt:lpstr>Motions</vt:lpstr>
      <vt:lpstr>TGba Timeline</vt:lpstr>
      <vt:lpstr>Goal for March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4076</cp:revision>
  <cp:lastPrinted>2014-11-04T15:04:57Z</cp:lastPrinted>
  <dcterms:created xsi:type="dcterms:W3CDTF">2007-04-17T18:10:23Z</dcterms:created>
  <dcterms:modified xsi:type="dcterms:W3CDTF">2018-01-17T21:27:41Z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